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5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47" d="100"/>
          <a:sy n="47" d="100"/>
        </p:scale>
        <p:origin x="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月</a:t>
            </a:r>
            <a:r>
              <a:rPr lang="en-US" altLang="zh-CN"/>
              <a:t>9</a:t>
            </a:r>
            <a:r>
              <a:rPr lang="zh-CN" altLang="en-US"/>
              <a:t>日上交，写好班级、姓名、学号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442418" cy="491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3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95755" y="25718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zh-CN"/>
              <a:t>作业：</a:t>
            </a:r>
            <a:br>
              <a:rPr lang="zh-CN" altLang="zh-CN"/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4630" y="1547447"/>
            <a:ext cx="10439400" cy="5101004"/>
          </a:xfrm>
        </p:spPr>
        <p:txBody>
          <a:bodyPr>
            <a:normAutofit/>
          </a:bodyPr>
          <a:lstStyle/>
          <a:p>
            <a:pPr algn="l"/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zh-CN" altLang="zh-CN"/>
              <a:t>用一片</a:t>
            </a:r>
            <a:r>
              <a:rPr lang="en-US" altLang="zh-CN"/>
              <a:t>74LS160</a:t>
            </a:r>
            <a:r>
              <a:rPr lang="zh-CN" altLang="en-US"/>
              <a:t>构成九进制计数器</a:t>
            </a:r>
          </a:p>
          <a:p>
            <a:pPr algn="l"/>
            <a:r>
              <a:rPr lang="en-US" altLang="zh-CN"/>
              <a:t>2</a:t>
            </a:r>
            <a:r>
              <a:rPr lang="zh-CN" altLang="en-US"/>
              <a:t>）用两片</a:t>
            </a:r>
            <a:r>
              <a:rPr lang="en-US" altLang="zh-CN"/>
              <a:t>74LS161</a:t>
            </a:r>
            <a:r>
              <a:rPr lang="zh-CN" altLang="en-US"/>
              <a:t>构成五十进制计数器</a:t>
            </a:r>
          </a:p>
          <a:p>
            <a:pPr algn="l"/>
            <a:r>
              <a:rPr lang="en-US" altLang="zh-CN"/>
              <a:t>3</a:t>
            </a:r>
            <a:r>
              <a:rPr lang="zh-CN" altLang="en-US"/>
              <a:t>）分析时序电路功能</a:t>
            </a:r>
          </a:p>
          <a:p>
            <a:pPr algn="l"/>
            <a:endParaRPr lang="en-US" altLang="zh-CN"/>
          </a:p>
        </p:txBody>
      </p:sp>
      <p:sp>
        <p:nvSpPr>
          <p:cNvPr id="101" name="文本框 100"/>
          <p:cNvSpPr txBox="1"/>
          <p:nvPr/>
        </p:nvSpPr>
        <p:spPr>
          <a:xfrm>
            <a:off x="1636395" y="5454332"/>
            <a:ext cx="5080000" cy="1200329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0" indent="0" algn="l"/>
            <a:r>
              <a:rPr lang="zh-CN" altLang="en-US" sz="1200" b="0" u="none">
                <a:highlight>
                  <a:srgbClr val="FFFF00"/>
                </a:highlight>
                <a:uFill>
                  <a:solidFill>
                    <a:schemeClr val="bg1"/>
                  </a:solidFill>
                </a:uFill>
                <a:latin typeface="宋体" charset="0"/>
                <a:ea typeface="宋体" charset="0"/>
                <a:cs typeface="宋体" charset="0"/>
              </a:rPr>
              <a:t>要求：</a:t>
            </a:r>
          </a:p>
          <a:p>
            <a:pPr marL="0" indent="0" algn="l"/>
            <a:r>
              <a:rPr lang="zh-CN" altLang="en-US" sz="1200" b="0" u="none">
                <a:highlight>
                  <a:srgbClr val="FFFF00"/>
                </a:highlight>
                <a:uFill>
                  <a:solidFill>
                    <a:schemeClr val="bg1"/>
                  </a:solidFill>
                </a:uFill>
                <a:latin typeface="宋体" charset="0"/>
                <a:ea typeface="宋体" charset="0"/>
                <a:cs typeface="宋体" charset="0"/>
              </a:rPr>
              <a:t>（</a:t>
            </a:r>
            <a:r>
              <a:rPr lang="en-US" altLang="zh-CN" sz="1200" b="0" u="none">
                <a:highlight>
                  <a:srgbClr val="FFFF00"/>
                </a:highlight>
                <a:uFill>
                  <a:solidFill>
                    <a:schemeClr val="bg1"/>
                  </a:solidFill>
                </a:u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zh-CN" altLang="en-US" sz="1200" b="0" u="none">
                <a:highlight>
                  <a:srgbClr val="FFFF00"/>
                </a:highlight>
                <a:uFill>
                  <a:solidFill>
                    <a:schemeClr val="bg1"/>
                  </a:solidFill>
                </a:uFill>
                <a:latin typeface="宋体" charset="0"/>
                <a:ea typeface="宋体" charset="0"/>
                <a:cs typeface="宋体" charset="0"/>
              </a:rPr>
              <a:t>）写出输出方程、驱动方程、状态方程；</a:t>
            </a:r>
          </a:p>
          <a:p>
            <a:pPr marL="0" indent="0" algn="l"/>
            <a:r>
              <a:rPr lang="zh-CN" altLang="en-US" sz="1200" b="0" u="none">
                <a:highlight>
                  <a:srgbClr val="FFFF00"/>
                </a:highlight>
                <a:uFill>
                  <a:solidFill>
                    <a:schemeClr val="bg1"/>
                  </a:solidFill>
                </a:uFill>
                <a:latin typeface="宋体" charset="0"/>
                <a:ea typeface="宋体" charset="0"/>
                <a:cs typeface="宋体" charset="0"/>
              </a:rPr>
              <a:t>（</a:t>
            </a:r>
            <a:r>
              <a:rPr lang="en-US" altLang="zh-CN" sz="1200" b="0" u="none">
                <a:highlight>
                  <a:srgbClr val="FFFF00"/>
                </a:highlight>
                <a:uFill>
                  <a:solidFill>
                    <a:schemeClr val="bg1"/>
                  </a:solidFill>
                </a:u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zh-CN" altLang="en-US" sz="1200" b="0" u="none">
                <a:highlight>
                  <a:srgbClr val="FFFF00"/>
                </a:highlight>
                <a:uFill>
                  <a:solidFill>
                    <a:schemeClr val="bg1"/>
                  </a:solidFill>
                </a:uFill>
                <a:latin typeface="宋体" charset="0"/>
                <a:ea typeface="宋体" charset="0"/>
                <a:cs typeface="宋体" charset="0"/>
              </a:rPr>
              <a:t>）列出状态转换真值表；</a:t>
            </a:r>
          </a:p>
          <a:p>
            <a:pPr marL="0" indent="0" algn="l"/>
            <a:r>
              <a:rPr lang="zh-CN" altLang="en-US" sz="1200" b="0" u="none">
                <a:highlight>
                  <a:srgbClr val="FFFF00"/>
                </a:highlight>
                <a:uFill>
                  <a:solidFill>
                    <a:schemeClr val="bg1"/>
                  </a:solidFill>
                </a:uFill>
                <a:latin typeface="宋体" charset="0"/>
                <a:ea typeface="宋体" charset="0"/>
                <a:cs typeface="宋体" charset="0"/>
              </a:rPr>
              <a:t>（</a:t>
            </a:r>
            <a:r>
              <a:rPr lang="en-US" altLang="zh-CN" sz="1200" b="0" u="none">
                <a:highlight>
                  <a:srgbClr val="FFFF00"/>
                </a:highlight>
                <a:uFill>
                  <a:solidFill>
                    <a:schemeClr val="bg1"/>
                  </a:solidFill>
                </a:uFill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zh-CN" altLang="en-US" sz="1200" b="0" u="none">
                <a:highlight>
                  <a:srgbClr val="FFFF00"/>
                </a:highlight>
                <a:uFill>
                  <a:solidFill>
                    <a:schemeClr val="bg1"/>
                  </a:solidFill>
                </a:uFill>
                <a:latin typeface="宋体" charset="0"/>
                <a:ea typeface="宋体" charset="0"/>
                <a:cs typeface="宋体" charset="0"/>
              </a:rPr>
              <a:t>）画出状态转换图；</a:t>
            </a:r>
          </a:p>
          <a:p>
            <a:pPr marL="0" indent="0" algn="l"/>
            <a:r>
              <a:rPr lang="zh-CN" altLang="en-US" sz="1200" b="0" u="none">
                <a:highlight>
                  <a:srgbClr val="FFFF00"/>
                </a:highlight>
                <a:uFill>
                  <a:solidFill>
                    <a:schemeClr val="bg1"/>
                  </a:solidFill>
                </a:uFill>
                <a:latin typeface="宋体" charset="0"/>
                <a:ea typeface="宋体" charset="0"/>
                <a:cs typeface="宋体" charset="0"/>
              </a:rPr>
              <a:t>（</a:t>
            </a:r>
            <a:r>
              <a:rPr lang="en-US" altLang="zh-CN" sz="1200" b="0" u="none">
                <a:highlight>
                  <a:srgbClr val="FFFF00"/>
                </a:highlight>
                <a:uFill>
                  <a:solidFill>
                    <a:schemeClr val="bg1"/>
                  </a:solidFill>
                </a:uFill>
                <a:latin typeface="Times New Roman" charset="0"/>
                <a:ea typeface="Times New Roman" charset="0"/>
                <a:cs typeface="Times New Roman" charset="0"/>
              </a:rPr>
              <a:t>4</a:t>
            </a:r>
            <a:r>
              <a:rPr lang="zh-CN" altLang="en-US" sz="1200" b="0" u="none">
                <a:highlight>
                  <a:srgbClr val="FFFF00"/>
                </a:highlight>
                <a:uFill>
                  <a:solidFill>
                    <a:schemeClr val="bg1"/>
                  </a:solidFill>
                </a:uFill>
                <a:latin typeface="宋体" charset="0"/>
                <a:ea typeface="宋体" charset="0"/>
                <a:cs typeface="宋体" charset="0"/>
              </a:rPr>
              <a:t>）说明该电路实现的功能；</a:t>
            </a:r>
            <a:endParaRPr lang="en-US" altLang="zh-CN" sz="1200" b="0" u="none">
              <a:highlight>
                <a:srgbClr val="FFFF00"/>
              </a:highlight>
              <a:uFill>
                <a:solidFill>
                  <a:schemeClr val="bg1"/>
                </a:solidFill>
              </a:uFill>
              <a:latin typeface="宋体" charset="0"/>
              <a:ea typeface="宋体" charset="0"/>
              <a:cs typeface="宋体" charset="0"/>
            </a:endParaRPr>
          </a:p>
          <a:p>
            <a:pPr marL="0" indent="0" algn="l"/>
            <a:r>
              <a:rPr lang="en-US" altLang="zh-CN" sz="1200">
                <a:highlight>
                  <a:srgbClr val="FFFF00"/>
                </a:highlight>
                <a:uFill>
                  <a:solidFill>
                    <a:schemeClr val="bg1"/>
                  </a:solidFill>
                </a:uFill>
                <a:latin typeface="宋体" charset="0"/>
                <a:ea typeface="宋体" charset="0"/>
              </a:rPr>
              <a:t>6</a:t>
            </a:r>
            <a:r>
              <a:rPr lang="zh-CN" altLang="en-US" sz="1200">
                <a:highlight>
                  <a:srgbClr val="FFFF00"/>
                </a:highlight>
                <a:uFill>
                  <a:solidFill>
                    <a:schemeClr val="bg1"/>
                  </a:solidFill>
                </a:uFill>
                <a:latin typeface="宋体" charset="0"/>
                <a:ea typeface="宋体" charset="0"/>
              </a:rPr>
              <a:t>月</a:t>
            </a:r>
            <a:r>
              <a:rPr lang="en-US" altLang="zh-CN" sz="1200">
                <a:highlight>
                  <a:srgbClr val="FFFF00"/>
                </a:highlight>
                <a:uFill>
                  <a:solidFill>
                    <a:schemeClr val="bg1"/>
                  </a:solidFill>
                </a:uFill>
                <a:latin typeface="宋体" charset="0"/>
                <a:ea typeface="宋体" charset="0"/>
              </a:rPr>
              <a:t>12</a:t>
            </a:r>
            <a:r>
              <a:rPr lang="zh-CN" altLang="en-US" sz="1200">
                <a:highlight>
                  <a:srgbClr val="FFFF00"/>
                </a:highlight>
                <a:uFill>
                  <a:solidFill>
                    <a:schemeClr val="bg1"/>
                  </a:solidFill>
                </a:uFill>
                <a:latin typeface="宋体" charset="0"/>
                <a:ea typeface="宋体" charset="0"/>
              </a:rPr>
              <a:t>日上交</a:t>
            </a:r>
            <a:endParaRPr lang="zh-CN" altLang="en-US">
              <a:uFill>
                <a:solidFill>
                  <a:schemeClr val="bg1"/>
                </a:solidFill>
              </a:uFill>
            </a:endParaRPr>
          </a:p>
        </p:txBody>
      </p:sp>
      <p:pic>
        <p:nvPicPr>
          <p:cNvPr id="4" name="图片 -21474824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3083560"/>
            <a:ext cx="5797550" cy="185801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5" name="图片 -21474824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920" y="2877185"/>
            <a:ext cx="6172835" cy="228028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月</a:t>
            </a:r>
            <a:r>
              <a:rPr lang="en-US" altLang="zh-CN"/>
              <a:t>9</a:t>
            </a:r>
            <a:r>
              <a:rPr lang="zh-CN" altLang="en-US"/>
              <a:t>日上交，写好班级、姓名、学号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729" y="1690688"/>
            <a:ext cx="10801863" cy="451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44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P8-14.1.3</a:t>
            </a:r>
          </a:p>
          <a:p>
            <a:r>
              <a:rPr lang="en-US" altLang="zh-CN" sz="3200" dirty="0"/>
              <a:t>P12-14.3.2</a:t>
            </a:r>
          </a:p>
          <a:p>
            <a:r>
              <a:rPr lang="en-US" altLang="zh-CN" sz="3200" dirty="0"/>
              <a:t>P13-14.3.8</a:t>
            </a:r>
          </a:p>
          <a:p>
            <a:r>
              <a:rPr lang="en-US" altLang="zh-CN" sz="3200" dirty="0"/>
              <a:t>P32-14.3.6</a:t>
            </a:r>
          </a:p>
          <a:p>
            <a:r>
              <a:rPr lang="en-US" altLang="zh-CN" sz="3200" dirty="0"/>
              <a:t>P34-14.5.9</a:t>
            </a:r>
          </a:p>
          <a:p>
            <a:r>
              <a:rPr lang="zh-CN" altLang="en-US" sz="3200" dirty="0"/>
              <a:t>选做题：总结温度对于二极管、三极管各个参数的影响。</a:t>
            </a:r>
            <a:endParaRPr lang="en-US" altLang="zh-CN" sz="3200" dirty="0"/>
          </a:p>
          <a:p>
            <a:r>
              <a:rPr lang="en-US" altLang="zh-CN" sz="3200" dirty="0"/>
              <a:t>3</a:t>
            </a:r>
            <a:r>
              <a:rPr lang="zh-CN" altLang="en-US" sz="3200" dirty="0"/>
              <a:t>月</a:t>
            </a:r>
            <a:r>
              <a:rPr lang="en-US" altLang="zh-CN" sz="3200" dirty="0"/>
              <a:t>16</a:t>
            </a:r>
            <a:r>
              <a:rPr lang="zh-CN" altLang="en-US" sz="3200" dirty="0"/>
              <a:t>日上课交，写好班级姓名学号。</a:t>
            </a:r>
          </a:p>
        </p:txBody>
      </p:sp>
    </p:spTree>
    <p:extLst>
      <p:ext uri="{BB962C8B-B14F-4D97-AF65-F5344CB8AC3E}">
        <p14:creationId xmlns:p14="http://schemas.microsoft.com/office/powerpoint/2010/main" val="2784015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95755" y="25718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zh-CN"/>
              <a:t>第三周作业：</a:t>
            </a:r>
            <a:br>
              <a:rPr lang="zh-CN" altLang="zh-CN"/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4630" y="1847215"/>
            <a:ext cx="9478010" cy="3300095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）画出</a:t>
            </a:r>
            <a:r>
              <a:rPr lang="en-US" altLang="zh-CN">
                <a:sym typeface="+mn-ea"/>
              </a:rPr>
              <a:t>62-63</a:t>
            </a:r>
            <a:r>
              <a:rPr lang="zh-CN" altLang="en-US">
                <a:sym typeface="+mn-ea"/>
              </a:rPr>
              <a:t>页四幅电路图的直流通路图、交流通路图、微变等效电路图</a:t>
            </a:r>
          </a:p>
          <a:p>
            <a:pPr algn="l"/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P89--15.4.5</a:t>
            </a:r>
          </a:p>
          <a:p>
            <a:pPr algn="l"/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P89--15.4.7</a:t>
            </a:r>
          </a:p>
          <a:p>
            <a:pPr algn="l"/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P90--15.6.2</a:t>
            </a:r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月</a:t>
            </a:r>
            <a:r>
              <a:rPr lang="en-US" altLang="zh-CN">
                <a:sym typeface="+mn-ea"/>
              </a:rPr>
              <a:t>23</a:t>
            </a:r>
            <a:r>
              <a:rPr lang="zh-CN" altLang="en-US">
                <a:sym typeface="+mn-ea"/>
              </a:rPr>
              <a:t>日星期四，上课交作业。</a:t>
            </a:r>
          </a:p>
          <a:p>
            <a:pPr algn="l"/>
            <a:r>
              <a:rPr lang="zh-CN" altLang="en-US">
                <a:sym typeface="+mn-ea"/>
              </a:rPr>
              <a:t>写好班级姓名学号。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261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95755" y="25718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zh-CN"/>
              <a:t>第四周作业：</a:t>
            </a:r>
            <a:br>
              <a:rPr lang="zh-CN" altLang="zh-CN"/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4630" y="1847215"/>
            <a:ext cx="9478010" cy="3300095"/>
          </a:xfrm>
        </p:spPr>
        <p:txBody>
          <a:bodyPr>
            <a:normAutofit/>
          </a:bodyPr>
          <a:lstStyle/>
          <a:p>
            <a:pPr algn="l"/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P72--15.7.2</a:t>
            </a:r>
          </a:p>
          <a:p>
            <a:pPr algn="l"/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P72--15.7.3</a:t>
            </a:r>
          </a:p>
          <a:p>
            <a:pPr algn="l"/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P76--15.8.1</a:t>
            </a:r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月</a:t>
            </a:r>
            <a:r>
              <a:rPr lang="en-US" altLang="zh-CN">
                <a:sym typeface="+mn-ea"/>
              </a:rPr>
              <a:t>30</a:t>
            </a:r>
            <a:r>
              <a:rPr lang="zh-CN" altLang="en-US">
                <a:sym typeface="+mn-ea"/>
              </a:rPr>
              <a:t>日星期四，上课交作业。</a:t>
            </a:r>
          </a:p>
          <a:p>
            <a:pPr algn="l"/>
            <a:r>
              <a:rPr lang="zh-CN" altLang="en-US">
                <a:sym typeface="+mn-ea"/>
              </a:rPr>
              <a:t>写好班级姓名学号。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678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95755" y="25718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zh-CN"/>
              <a:t>第</a:t>
            </a:r>
            <a:r>
              <a:rPr lang="zh-CN" altLang="en-US"/>
              <a:t>五</a:t>
            </a:r>
            <a:r>
              <a:rPr lang="zh-CN" altLang="zh-CN"/>
              <a:t>周作业：</a:t>
            </a:r>
            <a:br>
              <a:rPr lang="zh-CN" altLang="zh-CN"/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4630" y="1847215"/>
            <a:ext cx="9478010" cy="330009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P150—17.1.1</a:t>
            </a:r>
          </a:p>
          <a:p>
            <a:pPr algn="l"/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P144—17.2.1</a:t>
            </a:r>
          </a:p>
          <a:p>
            <a:pPr algn="l"/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P123—16.2.8</a:t>
            </a:r>
          </a:p>
          <a:p>
            <a:pPr algn="l"/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P129—16.2.28</a:t>
            </a:r>
          </a:p>
          <a:p>
            <a:pPr algn="l"/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）分析图</a:t>
            </a:r>
            <a:r>
              <a:rPr lang="en-US" altLang="zh-CN">
                <a:sym typeface="+mn-ea"/>
              </a:rPr>
              <a:t>16.2.1—</a:t>
            </a:r>
            <a:r>
              <a:rPr lang="zh-CN" altLang="en-US">
                <a:sym typeface="+mn-ea"/>
              </a:rPr>
              <a:t>图</a:t>
            </a:r>
            <a:r>
              <a:rPr lang="en-US" altLang="zh-CN">
                <a:sym typeface="+mn-ea"/>
              </a:rPr>
              <a:t>16.2.7</a:t>
            </a:r>
            <a:r>
              <a:rPr lang="zh-CN" altLang="en-US">
                <a:sym typeface="+mn-ea"/>
              </a:rPr>
              <a:t>的反馈类型</a:t>
            </a:r>
            <a:endParaRPr lang="en-US" altLang="zh-CN">
              <a:sym typeface="+mn-ea"/>
            </a:endParaRPr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月</a:t>
            </a:r>
            <a:r>
              <a:rPr lang="en-US" altLang="zh-CN">
                <a:sym typeface="+mn-ea"/>
              </a:rPr>
              <a:t>13</a:t>
            </a:r>
            <a:r>
              <a:rPr lang="zh-CN" altLang="en-US">
                <a:sym typeface="+mn-ea"/>
              </a:rPr>
              <a:t>日星期四，上课交作业。</a:t>
            </a:r>
          </a:p>
          <a:p>
            <a:pPr algn="l"/>
            <a:r>
              <a:rPr lang="zh-CN" altLang="en-US">
                <a:sym typeface="+mn-ea"/>
              </a:rPr>
              <a:t>写好班级姓名学号。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226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95755" y="25718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zh-CN"/>
              <a:t>第</a:t>
            </a:r>
            <a:r>
              <a:rPr lang="zh-CN" altLang="en-US"/>
              <a:t>七</a:t>
            </a:r>
            <a:r>
              <a:rPr lang="zh-CN" altLang="zh-CN"/>
              <a:t>周作业：</a:t>
            </a:r>
            <a:br>
              <a:rPr lang="zh-CN" altLang="zh-CN"/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4630" y="1847215"/>
            <a:ext cx="9478010" cy="330009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P149—17.3.1</a:t>
            </a:r>
          </a:p>
          <a:p>
            <a:pPr algn="l"/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P181—18.3.8</a:t>
            </a:r>
          </a:p>
          <a:p>
            <a:pPr algn="l"/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P177—18.1.5</a:t>
            </a:r>
          </a:p>
          <a:p>
            <a:pPr algn="l"/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P178—18.1.6</a:t>
            </a:r>
          </a:p>
          <a:p>
            <a:pPr algn="l"/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P177—18.3.2</a:t>
            </a:r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月</a:t>
            </a:r>
            <a:r>
              <a:rPr lang="en-US" altLang="zh-CN">
                <a:sym typeface="+mn-ea"/>
              </a:rPr>
              <a:t>24</a:t>
            </a:r>
            <a:r>
              <a:rPr lang="zh-CN" altLang="en-US">
                <a:sym typeface="+mn-ea"/>
              </a:rPr>
              <a:t>日星期一，上课交作业。</a:t>
            </a:r>
          </a:p>
          <a:p>
            <a:pPr algn="l"/>
            <a:r>
              <a:rPr lang="zh-CN" altLang="en-US">
                <a:sym typeface="+mn-ea"/>
              </a:rPr>
              <a:t>写好班级姓名学号。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858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95755" y="25718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zh-CN"/>
              <a:t>第八周作业：</a:t>
            </a:r>
            <a:br>
              <a:rPr lang="zh-CN" altLang="zh-CN"/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4630" y="1847215"/>
            <a:ext cx="10439400" cy="4801235"/>
          </a:xfrm>
        </p:spPr>
        <p:txBody>
          <a:bodyPr>
            <a:normAutofit/>
          </a:bodyPr>
          <a:lstStyle/>
          <a:p>
            <a:pPr algn="l"/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P227--20.1.1</a:t>
            </a:r>
          </a:p>
          <a:p>
            <a:pPr algn="l"/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P227--20.1.2</a:t>
            </a:r>
          </a:p>
          <a:p>
            <a:pPr algn="l"/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P291--20.5.12</a:t>
            </a:r>
          </a:p>
          <a:p>
            <a:pPr algn="l"/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P292--20.5.14</a:t>
            </a:r>
          </a:p>
          <a:p>
            <a:pPr algn="l"/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）</a:t>
            </a:r>
            <a:endParaRPr lang="en-US" altLang="zh-CN">
              <a:sym typeface="+mn-ea"/>
            </a:endParaRPr>
          </a:p>
          <a:p>
            <a:pPr algn="l"/>
            <a:endParaRPr lang="en-US" altLang="zh-CN">
              <a:sym typeface="+mn-ea"/>
            </a:endParaRPr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月</a:t>
            </a:r>
            <a:r>
              <a:rPr lang="en-US" altLang="zh-CN">
                <a:sym typeface="+mn-ea"/>
              </a:rPr>
              <a:t>8</a:t>
            </a:r>
            <a:r>
              <a:rPr lang="zh-CN" altLang="en-US">
                <a:sym typeface="+mn-ea"/>
              </a:rPr>
              <a:t>日星期四，上课交作业。</a:t>
            </a:r>
          </a:p>
          <a:p>
            <a:pPr algn="l"/>
            <a:r>
              <a:rPr lang="zh-CN" altLang="en-US">
                <a:sym typeface="+mn-ea"/>
              </a:rPr>
              <a:t>写好班级姓名学号。</a:t>
            </a:r>
          </a:p>
          <a:p>
            <a:endParaRPr lang="zh-CN" altLang="en-US"/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>
            <p:extLst/>
          </p:nvPr>
        </p:nvGraphicFramePr>
        <p:xfrm>
          <a:off x="1976428" y="3699623"/>
          <a:ext cx="599249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3" imgW="3352800" imgH="254000" progId="Equation.KSEE3">
                  <p:embed/>
                </p:oleObj>
              </mc:Choice>
              <mc:Fallback>
                <p:oleObj r:id="rId3" imgW="3352800" imgH="254000" progId="Equation.KSEE3">
                  <p:embed/>
                  <p:pic>
                    <p:nvPicPr>
                      <p:cNvPr id="6" name="对象 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6428" y="3699623"/>
                        <a:ext cx="5992495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5715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95755" y="25718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zh-CN"/>
              <a:t>第</a:t>
            </a:r>
            <a:r>
              <a:rPr lang="zh-CN" altLang="en-US"/>
              <a:t>九</a:t>
            </a:r>
            <a:r>
              <a:rPr lang="zh-CN" altLang="zh-CN"/>
              <a:t>周作业：</a:t>
            </a:r>
            <a:br>
              <a:rPr lang="zh-CN" altLang="zh-CN"/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4630" y="1547447"/>
            <a:ext cx="10439400" cy="510100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P293--20.6.17</a:t>
            </a:r>
          </a:p>
          <a:p>
            <a:pPr algn="l"/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P293--20.6.19</a:t>
            </a:r>
          </a:p>
          <a:p>
            <a:pPr algn="l"/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P294--20.6.20</a:t>
            </a:r>
          </a:p>
          <a:p>
            <a:pPr algn="l"/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P296--20.6.24</a:t>
            </a:r>
          </a:p>
          <a:p>
            <a:pPr algn="l"/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P296—20.9.3</a:t>
            </a:r>
          </a:p>
          <a:p>
            <a:pPr algn="l"/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P296—20.10.2</a:t>
            </a:r>
          </a:p>
          <a:p>
            <a:pPr algn="l"/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）用四选一数据选择器实现四变量逻辑 </a:t>
            </a:r>
            <a:r>
              <a:rPr lang="en-US" altLang="zh-CN">
                <a:sym typeface="+mn-ea"/>
              </a:rPr>
              <a:t>F=                                             </a:t>
            </a:r>
            <a:r>
              <a:rPr lang="zh-CN" altLang="en-US">
                <a:sym typeface="+mn-ea"/>
              </a:rPr>
              <a:t>，写明降维卡诺图、设计步骤和电路图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8</a:t>
            </a:r>
            <a:r>
              <a:rPr lang="zh-CN" altLang="en-US">
                <a:sym typeface="+mn-ea"/>
              </a:rPr>
              <a:t>）使用</a:t>
            </a:r>
            <a:r>
              <a:rPr lang="en-US" altLang="zh-CN">
                <a:sym typeface="+mn-ea"/>
              </a:rPr>
              <a:t>74LS138</a:t>
            </a:r>
            <a:r>
              <a:rPr lang="zh-CN" altLang="en-US">
                <a:sym typeface="+mn-ea"/>
              </a:rPr>
              <a:t>设计一位全加器</a:t>
            </a:r>
            <a:endParaRPr lang="en-US" altLang="zh-CN">
              <a:sym typeface="+mn-ea"/>
            </a:endParaRPr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参考资料：</a:t>
            </a:r>
            <a:r>
              <a:rPr lang="en-US" altLang="zh-CN">
                <a:sym typeface="+mn-ea"/>
              </a:rPr>
              <a:t> http://pan.baidu.com/s/1mh9PY8C</a:t>
            </a:r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月</a:t>
            </a:r>
            <a:r>
              <a:rPr lang="en-US" altLang="zh-CN">
                <a:sym typeface="+mn-ea"/>
              </a:rPr>
              <a:t>12</a:t>
            </a:r>
            <a:r>
              <a:rPr lang="zh-CN" altLang="en-US">
                <a:sym typeface="+mn-ea"/>
              </a:rPr>
              <a:t>日星期四，上课交作业。</a:t>
            </a:r>
          </a:p>
          <a:p>
            <a:pPr algn="l"/>
            <a:r>
              <a:rPr lang="zh-CN" altLang="en-US">
                <a:sym typeface="+mn-ea"/>
              </a:rPr>
              <a:t>写好班级姓名学号。</a:t>
            </a:r>
          </a:p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6854567" y="3647480"/>
          <a:ext cx="2297245" cy="373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1562040" imgH="253800" progId="Equation.DSMT4">
                  <p:embed/>
                </p:oleObj>
              </mc:Choice>
              <mc:Fallback>
                <p:oleObj name="Equation" r:id="rId3" imgW="1562040" imgH="2538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4567" y="3647480"/>
                        <a:ext cx="2297245" cy="373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5795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440</Words>
  <Application>Microsoft Office PowerPoint</Application>
  <PresentationFormat>宽屏</PresentationFormat>
  <Paragraphs>77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Times New Roman</vt:lpstr>
      <vt:lpstr>Office 主题</vt:lpstr>
      <vt:lpstr>Equation.KSEE3</vt:lpstr>
      <vt:lpstr>Equation</vt:lpstr>
      <vt:lpstr>3月9日上交，写好班级、姓名、学号</vt:lpstr>
      <vt:lpstr>3月9日上交，写好班级、姓名、学号</vt:lpstr>
      <vt:lpstr>作业</vt:lpstr>
      <vt:lpstr>第三周作业： </vt:lpstr>
      <vt:lpstr>第四周作业： </vt:lpstr>
      <vt:lpstr>第五周作业： </vt:lpstr>
      <vt:lpstr>第七周作业： </vt:lpstr>
      <vt:lpstr>第八周作业： </vt:lpstr>
      <vt:lpstr>第九周作业： </vt:lpstr>
      <vt:lpstr>作业：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第五周作业：</dc:title>
  <dc:creator>apple</dc:creator>
  <cp:lastModifiedBy>skydrango fly</cp:lastModifiedBy>
  <cp:revision>44</cp:revision>
  <dcterms:created xsi:type="dcterms:W3CDTF">2015-05-05T08:02:00Z</dcterms:created>
  <dcterms:modified xsi:type="dcterms:W3CDTF">2017-06-19T16:57:48Z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