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8"/>
  </p:notesMasterIdLst>
  <p:sldIdLst>
    <p:sldId id="318" r:id="rId2"/>
    <p:sldId id="319" r:id="rId3"/>
    <p:sldId id="320" r:id="rId4"/>
    <p:sldId id="321" r:id="rId5"/>
    <p:sldId id="331" r:id="rId6"/>
    <p:sldId id="332" r:id="rId7"/>
    <p:sldId id="334" r:id="rId8"/>
    <p:sldId id="335" r:id="rId9"/>
    <p:sldId id="337" r:id="rId10"/>
    <p:sldId id="338" r:id="rId11"/>
    <p:sldId id="339" r:id="rId12"/>
    <p:sldId id="340" r:id="rId13"/>
    <p:sldId id="341" r:id="rId14"/>
    <p:sldId id="342" r:id="rId15"/>
    <p:sldId id="343" r:id="rId16"/>
    <p:sldId id="344" r:id="rId17"/>
    <p:sldId id="345" r:id="rId18"/>
    <p:sldId id="346" r:id="rId19"/>
    <p:sldId id="347" r:id="rId20"/>
    <p:sldId id="348" r:id="rId21"/>
    <p:sldId id="349" r:id="rId22"/>
    <p:sldId id="350" r:id="rId23"/>
    <p:sldId id="351" r:id="rId24"/>
    <p:sldId id="352" r:id="rId25"/>
    <p:sldId id="353" r:id="rId26"/>
    <p:sldId id="354" r:id="rId27"/>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6600"/>
    <a:srgbClr val="E60000"/>
    <a:srgbClr val="FF0000"/>
    <a:srgbClr val="339933"/>
    <a:srgbClr val="CC0000"/>
    <a:srgbClr val="004E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87" autoAdjust="0"/>
    <p:restoredTop sz="94581" autoAdjust="0"/>
  </p:normalViewPr>
  <p:slideViewPr>
    <p:cSldViewPr>
      <p:cViewPr>
        <p:scale>
          <a:sx n="98" d="100"/>
          <a:sy n="98" d="100"/>
        </p:scale>
        <p:origin x="-107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 Id="rId5" Type="http://schemas.openxmlformats.org/officeDocument/2006/relationships/image" Target="../media/image10.emf"/><Relationship Id="rId4"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 Id="rId6" Type="http://schemas.openxmlformats.org/officeDocument/2006/relationships/image" Target="../media/image17.wmf"/><Relationship Id="rId5" Type="http://schemas.openxmlformats.org/officeDocument/2006/relationships/image" Target="../media/image16.emf"/><Relationship Id="rId4"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4.emf"/><Relationship Id="rId13" Type="http://schemas.openxmlformats.org/officeDocument/2006/relationships/image" Target="../media/image39.emf"/><Relationship Id="rId18" Type="http://schemas.openxmlformats.org/officeDocument/2006/relationships/image" Target="../media/image44.emf"/><Relationship Id="rId3" Type="http://schemas.openxmlformats.org/officeDocument/2006/relationships/image" Target="../media/image29.emf"/><Relationship Id="rId21" Type="http://schemas.openxmlformats.org/officeDocument/2006/relationships/image" Target="../media/image47.emf"/><Relationship Id="rId7" Type="http://schemas.openxmlformats.org/officeDocument/2006/relationships/image" Target="../media/image33.emf"/><Relationship Id="rId12" Type="http://schemas.openxmlformats.org/officeDocument/2006/relationships/image" Target="../media/image38.emf"/><Relationship Id="rId17" Type="http://schemas.openxmlformats.org/officeDocument/2006/relationships/image" Target="../media/image43.emf"/><Relationship Id="rId2" Type="http://schemas.openxmlformats.org/officeDocument/2006/relationships/image" Target="../media/image28.emf"/><Relationship Id="rId16" Type="http://schemas.openxmlformats.org/officeDocument/2006/relationships/image" Target="../media/image42.emf"/><Relationship Id="rId20" Type="http://schemas.openxmlformats.org/officeDocument/2006/relationships/image" Target="../media/image46.emf"/><Relationship Id="rId1" Type="http://schemas.openxmlformats.org/officeDocument/2006/relationships/image" Target="../media/image27.emf"/><Relationship Id="rId6" Type="http://schemas.openxmlformats.org/officeDocument/2006/relationships/image" Target="../media/image32.emf"/><Relationship Id="rId11" Type="http://schemas.openxmlformats.org/officeDocument/2006/relationships/image" Target="../media/image37.wmf"/><Relationship Id="rId5" Type="http://schemas.openxmlformats.org/officeDocument/2006/relationships/image" Target="../media/image31.emf"/><Relationship Id="rId15" Type="http://schemas.openxmlformats.org/officeDocument/2006/relationships/image" Target="../media/image41.emf"/><Relationship Id="rId10" Type="http://schemas.openxmlformats.org/officeDocument/2006/relationships/image" Target="../media/image36.emf"/><Relationship Id="rId19" Type="http://schemas.openxmlformats.org/officeDocument/2006/relationships/image" Target="../media/image45.emf"/><Relationship Id="rId4" Type="http://schemas.openxmlformats.org/officeDocument/2006/relationships/image" Target="../media/image30.emf"/><Relationship Id="rId9" Type="http://schemas.openxmlformats.org/officeDocument/2006/relationships/image" Target="../media/image35.emf"/><Relationship Id="rId14" Type="http://schemas.openxmlformats.org/officeDocument/2006/relationships/image" Target="../media/image4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12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2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12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1AC42BF-C126-48D9-878E-14A4DFD2B9D7}" type="slidenum">
              <a:rPr lang="en-US" altLang="zh-CN"/>
              <a:pPr/>
              <a:t>‹#›</a:t>
            </a:fld>
            <a:endParaRPr lang="en-US" altLang="zh-CN"/>
          </a:p>
        </p:txBody>
      </p:sp>
    </p:spTree>
    <p:extLst>
      <p:ext uri="{BB962C8B-B14F-4D97-AF65-F5344CB8AC3E}">
        <p14:creationId xmlns:p14="http://schemas.microsoft.com/office/powerpoint/2010/main" val="394334732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3080" name="AutoShape 8">
            <a:hlinkClick r:id="" action="ppaction://hlinkshowjump?jump=nextslide" highlightClick="1"/>
          </p:cNvPr>
          <p:cNvSpPr>
            <a:spLocks noChangeArrowheads="1"/>
          </p:cNvSpPr>
          <p:nvPr userDrawn="1"/>
        </p:nvSpPr>
        <p:spPr bwMode="auto">
          <a:xfrm>
            <a:off x="7366000" y="6488113"/>
            <a:ext cx="500063" cy="292100"/>
          </a:xfrm>
          <a:prstGeom prst="actionButtonBlank">
            <a:avLst/>
          </a:prstGeom>
          <a:gradFill rotWithShape="0">
            <a:gsLst>
              <a:gs pos="0">
                <a:srgbClr val="F0FAC4"/>
              </a:gs>
              <a:gs pos="100000">
                <a:srgbClr val="F0FAC4">
                  <a:gamma/>
                  <a:shade val="89020"/>
                  <a:invGamma/>
                </a:srgbClr>
              </a:gs>
            </a:gsLst>
            <a:path path="rect">
              <a:fillToRect l="50000" t="50000" r="50000" b="50000"/>
            </a:path>
          </a:gradFill>
          <a:ln w="9525">
            <a:solidFill>
              <a:schemeClr val="bg2"/>
            </a:solidFill>
            <a:miter lim="800000"/>
            <a:headEnd/>
            <a:tailEnd/>
          </a:ln>
          <a:effectLst/>
        </p:spPr>
        <p:txBody>
          <a:bodyPr wrap="none" anchor="ctr"/>
          <a:lstStyle/>
          <a:p>
            <a:pPr algn="ctr" eaLnBrk="0" hangingPunct="0"/>
            <a:r>
              <a:rPr kumimoji="0" lang="zh-CN" altLang="en-US" sz="1200" b="1">
                <a:solidFill>
                  <a:srgbClr val="339933"/>
                </a:solidFill>
              </a:rPr>
              <a:t>下一页</a:t>
            </a:r>
          </a:p>
        </p:txBody>
      </p:sp>
      <p:sp>
        <p:nvSpPr>
          <p:cNvPr id="3081" name="AutoShape 9">
            <a:hlinkClick r:id="" action="ppaction://hlinkshowjump?jump=lastslideviewed" highlightClick="1"/>
          </p:cNvPr>
          <p:cNvSpPr>
            <a:spLocks noChangeArrowheads="1"/>
          </p:cNvSpPr>
          <p:nvPr userDrawn="1"/>
        </p:nvSpPr>
        <p:spPr bwMode="auto">
          <a:xfrm>
            <a:off x="7886700" y="6489700"/>
            <a:ext cx="500063" cy="292100"/>
          </a:xfrm>
          <a:prstGeom prst="actionButtonBlank">
            <a:avLst/>
          </a:prstGeom>
          <a:gradFill rotWithShape="0">
            <a:gsLst>
              <a:gs pos="0">
                <a:srgbClr val="F0FAC4"/>
              </a:gs>
              <a:gs pos="100000">
                <a:srgbClr val="F0FAC4">
                  <a:gamma/>
                  <a:shade val="89020"/>
                  <a:invGamma/>
                </a:srgbClr>
              </a:gs>
            </a:gsLst>
            <a:path path="rect">
              <a:fillToRect l="50000" t="50000" r="50000" b="50000"/>
            </a:path>
          </a:gradFill>
          <a:ln w="9525">
            <a:solidFill>
              <a:schemeClr val="bg2"/>
            </a:solidFill>
            <a:miter lim="800000"/>
            <a:headEnd/>
            <a:tailEnd/>
          </a:ln>
          <a:effectLst/>
        </p:spPr>
        <p:txBody>
          <a:bodyPr wrap="none" anchor="ctr"/>
          <a:lstStyle/>
          <a:p>
            <a:pPr algn="ctr" eaLnBrk="0" hangingPunct="0"/>
            <a:r>
              <a:rPr kumimoji="0" lang="zh-CN" altLang="en-US" sz="1200" b="1">
                <a:solidFill>
                  <a:srgbClr val="339933"/>
                </a:solidFill>
              </a:rPr>
              <a:t>返回</a:t>
            </a:r>
          </a:p>
        </p:txBody>
      </p:sp>
      <p:sp>
        <p:nvSpPr>
          <p:cNvPr id="3082" name="AutoShape 10">
            <a:hlinkClick r:id="" action="ppaction://hlinkshowjump?jump=previousslide" highlightClick="1"/>
          </p:cNvPr>
          <p:cNvSpPr>
            <a:spLocks noChangeArrowheads="1"/>
          </p:cNvSpPr>
          <p:nvPr userDrawn="1"/>
        </p:nvSpPr>
        <p:spPr bwMode="auto">
          <a:xfrm>
            <a:off x="6835775" y="6489700"/>
            <a:ext cx="500063" cy="292100"/>
          </a:xfrm>
          <a:prstGeom prst="actionButtonBlank">
            <a:avLst/>
          </a:prstGeom>
          <a:gradFill rotWithShape="0">
            <a:gsLst>
              <a:gs pos="0">
                <a:srgbClr val="F0FAC4"/>
              </a:gs>
              <a:gs pos="100000">
                <a:srgbClr val="F0FAC4">
                  <a:gamma/>
                  <a:shade val="89020"/>
                  <a:invGamma/>
                </a:srgbClr>
              </a:gs>
            </a:gsLst>
            <a:path path="rect">
              <a:fillToRect l="50000" t="50000" r="50000" b="50000"/>
            </a:path>
          </a:gradFill>
          <a:ln w="9525">
            <a:solidFill>
              <a:schemeClr val="bg2"/>
            </a:solidFill>
            <a:miter lim="800000"/>
            <a:headEnd/>
            <a:tailEnd/>
          </a:ln>
          <a:effectLst/>
        </p:spPr>
        <p:txBody>
          <a:bodyPr wrap="none" anchor="ctr"/>
          <a:lstStyle/>
          <a:p>
            <a:pPr algn="ctr" eaLnBrk="0" hangingPunct="0"/>
            <a:r>
              <a:rPr kumimoji="0" lang="zh-CN" altLang="en-US" sz="1200" b="1">
                <a:solidFill>
                  <a:srgbClr val="339933"/>
                </a:solidFill>
              </a:rPr>
              <a:t>上一页</a:t>
            </a:r>
          </a:p>
        </p:txBody>
      </p:sp>
      <p:sp>
        <p:nvSpPr>
          <p:cNvPr id="3083" name="AutoShape 11">
            <a:hlinkClick r:id="" action="ppaction://hlinkshowjump?jump=endshow" highlightClick="1"/>
          </p:cNvPr>
          <p:cNvSpPr>
            <a:spLocks noChangeArrowheads="1"/>
          </p:cNvSpPr>
          <p:nvPr userDrawn="1"/>
        </p:nvSpPr>
        <p:spPr bwMode="auto">
          <a:xfrm>
            <a:off x="8412163" y="6488113"/>
            <a:ext cx="500062" cy="292100"/>
          </a:xfrm>
          <a:prstGeom prst="actionButtonBlank">
            <a:avLst/>
          </a:prstGeom>
          <a:gradFill rotWithShape="0">
            <a:gsLst>
              <a:gs pos="0">
                <a:srgbClr val="F0FAC4"/>
              </a:gs>
              <a:gs pos="100000">
                <a:srgbClr val="F0FAC4">
                  <a:gamma/>
                  <a:shade val="89804"/>
                  <a:invGamma/>
                </a:srgbClr>
              </a:gs>
            </a:gsLst>
            <a:path path="rect">
              <a:fillToRect l="50000" t="50000" r="50000" b="50000"/>
            </a:path>
          </a:gradFill>
          <a:ln w="9525">
            <a:solidFill>
              <a:schemeClr val="bg2"/>
            </a:solidFill>
            <a:miter lim="800000"/>
            <a:headEnd/>
            <a:tailEnd/>
          </a:ln>
          <a:effectLst/>
        </p:spPr>
        <p:txBody>
          <a:bodyPr wrap="none" anchor="ctr"/>
          <a:lstStyle/>
          <a:p>
            <a:pPr algn="ctr" eaLnBrk="0" hangingPunct="0"/>
            <a:r>
              <a:rPr kumimoji="0" lang="zh-CN" altLang="en-US" sz="1200" b="1">
                <a:solidFill>
                  <a:srgbClr val="339933"/>
                </a:solidFill>
              </a:rPr>
              <a:t>退出</a:t>
            </a:r>
          </a:p>
        </p:txBody>
      </p:sp>
      <p:sp>
        <p:nvSpPr>
          <p:cNvPr id="3084" name="AutoShape 12">
            <a:hlinkClick r:id="rId14" action="ppaction://hlinksldjump" highlightClick="1"/>
          </p:cNvPr>
          <p:cNvSpPr>
            <a:spLocks noChangeArrowheads="1"/>
          </p:cNvSpPr>
          <p:nvPr userDrawn="1"/>
        </p:nvSpPr>
        <p:spPr bwMode="auto">
          <a:xfrm>
            <a:off x="6316663" y="6489700"/>
            <a:ext cx="500062" cy="292100"/>
          </a:xfrm>
          <a:prstGeom prst="actionButtonBlank">
            <a:avLst/>
          </a:prstGeom>
          <a:gradFill rotWithShape="0">
            <a:gsLst>
              <a:gs pos="0">
                <a:srgbClr val="F0FAC4"/>
              </a:gs>
              <a:gs pos="100000">
                <a:srgbClr val="F0FAC4">
                  <a:gamma/>
                  <a:shade val="89020"/>
                  <a:invGamma/>
                </a:srgbClr>
              </a:gs>
            </a:gsLst>
            <a:path path="rect">
              <a:fillToRect l="50000" t="50000" r="50000" b="50000"/>
            </a:path>
          </a:gradFill>
          <a:ln w="9525">
            <a:solidFill>
              <a:schemeClr val="bg2"/>
            </a:solidFill>
            <a:miter lim="800000"/>
            <a:headEnd/>
            <a:tailEnd/>
          </a:ln>
          <a:effectLst/>
        </p:spPr>
        <p:txBody>
          <a:bodyPr wrap="none" anchor="ctr"/>
          <a:lstStyle/>
          <a:p>
            <a:pPr algn="ctr" eaLnBrk="0" hangingPunct="0"/>
            <a:r>
              <a:rPr kumimoji="0" lang="zh-CN" altLang="en-US" sz="1200" b="1">
                <a:solidFill>
                  <a:srgbClr val="339933"/>
                </a:solidFill>
              </a:rPr>
              <a:t>章目录</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25.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26.emf"/></Relationships>
</file>

<file path=ppt/slides/_rels/slide23.xml.rels><?xml version="1.0" encoding="UTF-8" standalone="yes"?>
<Relationships xmlns="http://schemas.openxmlformats.org/package/2006/relationships"><Relationship Id="rId13" Type="http://schemas.openxmlformats.org/officeDocument/2006/relationships/oleObject" Target="../embeddings/oleObject20.bin"/><Relationship Id="rId18" Type="http://schemas.openxmlformats.org/officeDocument/2006/relationships/image" Target="../media/image34.emf"/><Relationship Id="rId26" Type="http://schemas.openxmlformats.org/officeDocument/2006/relationships/image" Target="../media/image38.emf"/><Relationship Id="rId39" Type="http://schemas.openxmlformats.org/officeDocument/2006/relationships/oleObject" Target="../embeddings/oleObject33.bin"/><Relationship Id="rId21" Type="http://schemas.openxmlformats.org/officeDocument/2006/relationships/oleObject" Target="../embeddings/oleObject24.bin"/><Relationship Id="rId34" Type="http://schemas.openxmlformats.org/officeDocument/2006/relationships/image" Target="../media/image42.emf"/><Relationship Id="rId42" Type="http://schemas.openxmlformats.org/officeDocument/2006/relationships/image" Target="../media/image46.emf"/><Relationship Id="rId7" Type="http://schemas.openxmlformats.org/officeDocument/2006/relationships/oleObject" Target="../embeddings/oleObject17.bin"/><Relationship Id="rId2" Type="http://schemas.openxmlformats.org/officeDocument/2006/relationships/slideLayout" Target="../slideLayouts/slideLayout1.xml"/><Relationship Id="rId16" Type="http://schemas.openxmlformats.org/officeDocument/2006/relationships/image" Target="../media/image33.emf"/><Relationship Id="rId20" Type="http://schemas.openxmlformats.org/officeDocument/2006/relationships/image" Target="../media/image35.emf"/><Relationship Id="rId29" Type="http://schemas.openxmlformats.org/officeDocument/2006/relationships/oleObject" Target="../embeddings/oleObject28.bin"/><Relationship Id="rId41" Type="http://schemas.openxmlformats.org/officeDocument/2006/relationships/oleObject" Target="../embeddings/oleObject34.bin"/><Relationship Id="rId1" Type="http://schemas.openxmlformats.org/officeDocument/2006/relationships/vmlDrawing" Target="../drawings/vmlDrawing6.vml"/><Relationship Id="rId6" Type="http://schemas.openxmlformats.org/officeDocument/2006/relationships/image" Target="../media/image28.emf"/><Relationship Id="rId11" Type="http://schemas.openxmlformats.org/officeDocument/2006/relationships/oleObject" Target="../embeddings/oleObject19.bin"/><Relationship Id="rId24" Type="http://schemas.openxmlformats.org/officeDocument/2006/relationships/image" Target="../media/image37.wmf"/><Relationship Id="rId32" Type="http://schemas.openxmlformats.org/officeDocument/2006/relationships/image" Target="../media/image41.emf"/><Relationship Id="rId37" Type="http://schemas.openxmlformats.org/officeDocument/2006/relationships/oleObject" Target="../embeddings/oleObject32.bin"/><Relationship Id="rId40" Type="http://schemas.openxmlformats.org/officeDocument/2006/relationships/image" Target="../media/image45.emf"/><Relationship Id="rId5" Type="http://schemas.openxmlformats.org/officeDocument/2006/relationships/oleObject" Target="../embeddings/oleObject16.bin"/><Relationship Id="rId15" Type="http://schemas.openxmlformats.org/officeDocument/2006/relationships/oleObject" Target="../embeddings/oleObject21.bin"/><Relationship Id="rId23" Type="http://schemas.openxmlformats.org/officeDocument/2006/relationships/oleObject" Target="../embeddings/oleObject25.bin"/><Relationship Id="rId28" Type="http://schemas.openxmlformats.org/officeDocument/2006/relationships/image" Target="../media/image39.emf"/><Relationship Id="rId36" Type="http://schemas.openxmlformats.org/officeDocument/2006/relationships/image" Target="../media/image43.emf"/><Relationship Id="rId10" Type="http://schemas.openxmlformats.org/officeDocument/2006/relationships/image" Target="../media/image30.emf"/><Relationship Id="rId19" Type="http://schemas.openxmlformats.org/officeDocument/2006/relationships/oleObject" Target="../embeddings/oleObject23.bin"/><Relationship Id="rId31" Type="http://schemas.openxmlformats.org/officeDocument/2006/relationships/oleObject" Target="../embeddings/oleObject29.bin"/><Relationship Id="rId44" Type="http://schemas.openxmlformats.org/officeDocument/2006/relationships/image" Target="../media/image47.emf"/><Relationship Id="rId4" Type="http://schemas.openxmlformats.org/officeDocument/2006/relationships/image" Target="../media/image27.emf"/><Relationship Id="rId9" Type="http://schemas.openxmlformats.org/officeDocument/2006/relationships/oleObject" Target="../embeddings/oleObject18.bin"/><Relationship Id="rId14" Type="http://schemas.openxmlformats.org/officeDocument/2006/relationships/image" Target="../media/image32.emf"/><Relationship Id="rId22" Type="http://schemas.openxmlformats.org/officeDocument/2006/relationships/image" Target="../media/image36.emf"/><Relationship Id="rId27" Type="http://schemas.openxmlformats.org/officeDocument/2006/relationships/oleObject" Target="../embeddings/oleObject27.bin"/><Relationship Id="rId30" Type="http://schemas.openxmlformats.org/officeDocument/2006/relationships/image" Target="../media/image40.emf"/><Relationship Id="rId35" Type="http://schemas.openxmlformats.org/officeDocument/2006/relationships/oleObject" Target="../embeddings/oleObject31.bin"/><Relationship Id="rId43" Type="http://schemas.openxmlformats.org/officeDocument/2006/relationships/oleObject" Target="../embeddings/oleObject35.bin"/><Relationship Id="rId8" Type="http://schemas.openxmlformats.org/officeDocument/2006/relationships/image" Target="../media/image29.emf"/><Relationship Id="rId3" Type="http://schemas.openxmlformats.org/officeDocument/2006/relationships/oleObject" Target="../embeddings/oleObject15.bin"/><Relationship Id="rId12" Type="http://schemas.openxmlformats.org/officeDocument/2006/relationships/image" Target="../media/image31.emf"/><Relationship Id="rId17" Type="http://schemas.openxmlformats.org/officeDocument/2006/relationships/oleObject" Target="../embeddings/oleObject22.bin"/><Relationship Id="rId25" Type="http://schemas.openxmlformats.org/officeDocument/2006/relationships/oleObject" Target="../embeddings/oleObject26.bin"/><Relationship Id="rId33" Type="http://schemas.openxmlformats.org/officeDocument/2006/relationships/oleObject" Target="../embeddings/oleObject30.bin"/><Relationship Id="rId38" Type="http://schemas.openxmlformats.org/officeDocument/2006/relationships/image" Target="../media/image44.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emf"/><Relationship Id="rId13" Type="http://schemas.openxmlformats.org/officeDocument/2006/relationships/image" Target="../media/image11.e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0.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7.e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9.emf"/><Relationship Id="rId4" Type="http://schemas.openxmlformats.org/officeDocument/2006/relationships/image" Target="../media/image6.emf"/><Relationship Id="rId9"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6.e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13.e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5.emf"/><Relationship Id="rId4" Type="http://schemas.openxmlformats.org/officeDocument/2006/relationships/image" Target="../media/image12.emf"/><Relationship Id="rId9" Type="http://schemas.openxmlformats.org/officeDocument/2006/relationships/oleObject" Target="../embeddings/oleObject9.bin"/><Relationship Id="rId14" Type="http://schemas.openxmlformats.org/officeDocument/2006/relationships/image" Target="../media/image17.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8.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endParaRPr lang="zh-CN" altLang="en-US"/>
          </a:p>
        </p:txBody>
      </p:sp>
      <p:pic>
        <p:nvPicPr>
          <p:cNvPr id="121857" name="Picture 1"/>
          <p:cNvPicPr>
            <a:picLocks noChangeAspect="1" noChangeArrowheads="1"/>
          </p:cNvPicPr>
          <p:nvPr/>
        </p:nvPicPr>
        <p:blipFill>
          <a:blip r:embed="rId2" cstate="print"/>
          <a:srcRect/>
          <a:stretch>
            <a:fillRect/>
          </a:stretch>
        </p:blipFill>
        <p:spPr bwMode="auto">
          <a:xfrm>
            <a:off x="0" y="0"/>
            <a:ext cx="9148363" cy="6858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bwMode="auto">
          <a:xfrm>
            <a:off x="457200" y="304800"/>
            <a:ext cx="4724400" cy="685800"/>
          </a:xfrm>
          <a:noFill/>
          <a:ln>
            <a:miter lim="800000"/>
            <a:headEnd/>
            <a:tailEnd/>
          </a:ln>
        </p:spPr>
        <p:txBody>
          <a:bodyPr vert="horz" wrap="square" lIns="91440" tIns="45720" rIns="91440" bIns="45720" numCol="1" anchor="t" anchorCtr="0" compatLnSpc="1">
            <a:prstTxWarp prst="textNoShape">
              <a:avLst/>
            </a:prstTxWarp>
          </a:bodyPr>
          <a:lstStyle/>
          <a:p>
            <a:pPr algn="l"/>
            <a:r>
              <a:rPr lang="en-US" altLang="zh-CN" sz="2800" b="1">
                <a:solidFill>
                  <a:srgbClr val="E60000"/>
                </a:solidFill>
                <a:effectLst>
                  <a:outerShdw blurRad="38100" dist="38100" dir="2700000" algn="tl">
                    <a:srgbClr val="C0C0C0"/>
                  </a:outerShdw>
                </a:effectLst>
              </a:rPr>
              <a:t>1. </a:t>
            </a:r>
            <a:r>
              <a:rPr lang="zh-CN" altLang="en-US" sz="2800" b="1">
                <a:solidFill>
                  <a:srgbClr val="E60000"/>
                </a:solidFill>
                <a:effectLst>
                  <a:outerShdw blurRad="38100" dist="38100" dir="2700000" algn="tl">
                    <a:srgbClr val="C0C0C0"/>
                  </a:outerShdw>
                </a:effectLst>
              </a:rPr>
              <a:t>内部简化电路框图</a:t>
            </a:r>
          </a:p>
        </p:txBody>
      </p:sp>
      <p:sp>
        <p:nvSpPr>
          <p:cNvPr id="123907" name="Text Box 3"/>
          <p:cNvSpPr txBox="1">
            <a:spLocks noChangeArrowheads="1"/>
          </p:cNvSpPr>
          <p:nvPr/>
        </p:nvSpPr>
        <p:spPr bwMode="auto">
          <a:xfrm>
            <a:off x="2819400" y="5924550"/>
            <a:ext cx="4705350" cy="457200"/>
          </a:xfrm>
          <a:prstGeom prst="rect">
            <a:avLst/>
          </a:prstGeom>
          <a:noFill/>
          <a:ln w="9525">
            <a:noFill/>
            <a:miter lim="800000"/>
            <a:headEnd/>
            <a:tailEnd/>
          </a:ln>
        </p:spPr>
        <p:txBody>
          <a:bodyPr>
            <a:spAutoFit/>
          </a:bodyPr>
          <a:lstStyle/>
          <a:p>
            <a:pPr>
              <a:spcBef>
                <a:spcPct val="50000"/>
              </a:spcBef>
            </a:pPr>
            <a:r>
              <a:rPr lang="en-US" altLang="zh-CN" b="1">
                <a:solidFill>
                  <a:srgbClr val="000099"/>
                </a:solidFill>
              </a:rPr>
              <a:t>DAC 0832</a:t>
            </a:r>
            <a:r>
              <a:rPr lang="en-US" altLang="zh-CN" b="1">
                <a:solidFill>
                  <a:srgbClr val="000099"/>
                </a:solidFill>
                <a:latin typeface="宋体" pitchFamily="2" charset="-122"/>
              </a:rPr>
              <a:t> </a:t>
            </a:r>
            <a:r>
              <a:rPr lang="zh-CN" altLang="en-US" b="1">
                <a:solidFill>
                  <a:srgbClr val="000099"/>
                </a:solidFill>
                <a:latin typeface="宋体" pitchFamily="2" charset="-122"/>
              </a:rPr>
              <a:t>简化电路框图</a:t>
            </a:r>
          </a:p>
        </p:txBody>
      </p:sp>
      <p:pic>
        <p:nvPicPr>
          <p:cNvPr id="124005" name="Picture 101" descr="图片14"/>
          <p:cNvPicPr>
            <a:picLocks noChangeAspect="1" noChangeArrowheads="1"/>
          </p:cNvPicPr>
          <p:nvPr/>
        </p:nvPicPr>
        <p:blipFill>
          <a:blip r:embed="rId2" cstate="print"/>
          <a:srcRect/>
          <a:stretch>
            <a:fillRect/>
          </a:stretch>
        </p:blipFill>
        <p:spPr bwMode="auto">
          <a:xfrm>
            <a:off x="450850" y="866775"/>
            <a:ext cx="8242300" cy="512445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4005"/>
                                        </p:tgtEl>
                                        <p:attrNameLst>
                                          <p:attrName>style.visibility</p:attrName>
                                        </p:attrNameLst>
                                      </p:cBhvr>
                                      <p:to>
                                        <p:strVal val="visible"/>
                                      </p:to>
                                    </p:set>
                                    <p:animEffect transition="in" filter="wipe(left)">
                                      <p:cBhvr>
                                        <p:cTn id="7" dur="500"/>
                                        <p:tgtEl>
                                          <p:spTgt spid="124005"/>
                                        </p:tgtEl>
                                      </p:cBhvr>
                                    </p:animEffect>
                                  </p:child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123907"/>
                                        </p:tgtEl>
                                        <p:attrNameLst>
                                          <p:attrName>style.visibility</p:attrName>
                                        </p:attrNameLst>
                                      </p:cBhvr>
                                      <p:to>
                                        <p:strVal val="visible"/>
                                      </p:to>
                                    </p:set>
                                    <p:animEffect transition="in" filter="box(out)">
                                      <p:cBhvr>
                                        <p:cTn id="11" dur="500"/>
                                        <p:tgtEl>
                                          <p:spTgt spid="123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bwMode="auto">
          <a:xfrm>
            <a:off x="762000" y="457200"/>
            <a:ext cx="2209800" cy="609600"/>
          </a:xfrm>
          <a:noFill/>
          <a:ln>
            <a:miter lim="800000"/>
            <a:headEnd/>
            <a:tailEnd/>
          </a:ln>
        </p:spPr>
        <p:txBody>
          <a:bodyPr vert="horz" wrap="square" lIns="91440" tIns="45720" rIns="91440" bIns="45720" numCol="1" anchor="t" anchorCtr="0" compatLnSpc="1">
            <a:prstTxWarp prst="textNoShape">
              <a:avLst/>
            </a:prstTxWarp>
          </a:bodyPr>
          <a:lstStyle/>
          <a:p>
            <a:pPr algn="l"/>
            <a:r>
              <a:rPr lang="en-US" altLang="zh-CN" sz="2800" b="1">
                <a:solidFill>
                  <a:srgbClr val="E60000"/>
                </a:solidFill>
                <a:effectLst>
                  <a:outerShdw blurRad="38100" dist="38100" dir="2700000" algn="tl">
                    <a:srgbClr val="C0C0C0"/>
                  </a:outerShdw>
                </a:effectLst>
              </a:rPr>
              <a:t>2.  </a:t>
            </a:r>
            <a:r>
              <a:rPr lang="zh-CN" altLang="en-US" sz="2800" b="1">
                <a:solidFill>
                  <a:srgbClr val="E60000"/>
                </a:solidFill>
                <a:effectLst>
                  <a:outerShdw blurRad="38100" dist="38100" dir="2700000" algn="tl">
                    <a:srgbClr val="C0C0C0"/>
                  </a:outerShdw>
                </a:effectLst>
              </a:rPr>
              <a:t>芯片管脚</a:t>
            </a:r>
          </a:p>
        </p:txBody>
      </p:sp>
      <p:sp>
        <p:nvSpPr>
          <p:cNvPr id="124931" name="Text Box 3"/>
          <p:cNvSpPr txBox="1">
            <a:spLocks noChangeArrowheads="1"/>
          </p:cNvSpPr>
          <p:nvPr/>
        </p:nvSpPr>
        <p:spPr bwMode="auto">
          <a:xfrm>
            <a:off x="2652713" y="5781675"/>
            <a:ext cx="4357687" cy="519113"/>
          </a:xfrm>
          <a:prstGeom prst="rect">
            <a:avLst/>
          </a:prstGeom>
          <a:noFill/>
          <a:ln w="9525">
            <a:noFill/>
            <a:miter lim="800000"/>
            <a:headEnd/>
            <a:tailEnd/>
          </a:ln>
        </p:spPr>
        <p:txBody>
          <a:bodyPr>
            <a:spAutoFit/>
          </a:bodyPr>
          <a:lstStyle/>
          <a:p>
            <a:pPr>
              <a:spcBef>
                <a:spcPct val="50000"/>
              </a:spcBef>
            </a:pPr>
            <a:r>
              <a:rPr lang="en-US" altLang="zh-CN" sz="2800" b="1">
                <a:solidFill>
                  <a:srgbClr val="000099"/>
                </a:solidFill>
              </a:rPr>
              <a:t>DAC</a:t>
            </a:r>
            <a:r>
              <a:rPr lang="en-US" altLang="zh-CN" sz="2800" b="1" i="1">
                <a:solidFill>
                  <a:srgbClr val="000099"/>
                </a:solidFill>
              </a:rPr>
              <a:t> </a:t>
            </a:r>
            <a:r>
              <a:rPr lang="en-US" altLang="zh-CN" sz="2800" b="1">
                <a:solidFill>
                  <a:srgbClr val="000099"/>
                </a:solidFill>
              </a:rPr>
              <a:t>0832</a:t>
            </a:r>
            <a:r>
              <a:rPr lang="en-US" altLang="zh-CN" sz="2800" b="1">
                <a:solidFill>
                  <a:srgbClr val="000099"/>
                </a:solidFill>
                <a:latin typeface="宋体" pitchFamily="2" charset="-122"/>
              </a:rPr>
              <a:t> </a:t>
            </a:r>
            <a:r>
              <a:rPr lang="zh-CN" altLang="en-US" sz="2800" b="1">
                <a:solidFill>
                  <a:srgbClr val="000099"/>
                </a:solidFill>
                <a:latin typeface="宋体" pitchFamily="2" charset="-122"/>
              </a:rPr>
              <a:t>管脚分布图</a:t>
            </a:r>
          </a:p>
        </p:txBody>
      </p:sp>
      <p:pic>
        <p:nvPicPr>
          <p:cNvPr id="125000" name="Picture 72" descr="图片15"/>
          <p:cNvPicPr>
            <a:picLocks noChangeAspect="1" noChangeArrowheads="1"/>
          </p:cNvPicPr>
          <p:nvPr/>
        </p:nvPicPr>
        <p:blipFill>
          <a:blip r:embed="rId2" cstate="print"/>
          <a:srcRect/>
          <a:stretch>
            <a:fillRect/>
          </a:stretch>
        </p:blipFill>
        <p:spPr bwMode="auto">
          <a:xfrm>
            <a:off x="1763713" y="981075"/>
            <a:ext cx="5600700" cy="46101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4930"/>
                                        </p:tgtEl>
                                        <p:attrNameLst>
                                          <p:attrName>style.visibility</p:attrName>
                                        </p:attrNameLst>
                                      </p:cBhvr>
                                      <p:to>
                                        <p:strVal val="visible"/>
                                      </p:to>
                                    </p:set>
                                    <p:animEffect transition="in" filter="box(out)">
                                      <p:cBhvr>
                                        <p:cTn id="7" dur="500"/>
                                        <p:tgtEl>
                                          <p:spTgt spid="1249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5000"/>
                                        </p:tgtEl>
                                        <p:attrNameLst>
                                          <p:attrName>style.visibility</p:attrName>
                                        </p:attrNameLst>
                                      </p:cBhvr>
                                      <p:to>
                                        <p:strVal val="visible"/>
                                      </p:to>
                                    </p:set>
                                    <p:animEffect transition="in" filter="wipe(left)">
                                      <p:cBhvr>
                                        <p:cTn id="12" dur="1000"/>
                                        <p:tgtEl>
                                          <p:spTgt spid="1250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4931"/>
                                        </p:tgtEl>
                                        <p:attrNameLst>
                                          <p:attrName>style.visibility</p:attrName>
                                        </p:attrNameLst>
                                      </p:cBhvr>
                                      <p:to>
                                        <p:strVal val="visible"/>
                                      </p:to>
                                    </p:set>
                                    <p:animEffect transition="in" filter="wipe(left)">
                                      <p:cBhvr>
                                        <p:cTn id="17" dur="1000"/>
                                        <p:tgtEl>
                                          <p:spTgt spid="124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animBg="1" autoUpdateAnimBg="0"/>
      <p:bldP spid="1249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AutoShape 2" descr="40%"/>
          <p:cNvSpPr>
            <a:spLocks noChangeArrowheads="1"/>
          </p:cNvSpPr>
          <p:nvPr/>
        </p:nvSpPr>
        <p:spPr bwMode="auto">
          <a:xfrm flipH="1">
            <a:off x="609600" y="152400"/>
            <a:ext cx="1981200" cy="990600"/>
          </a:xfrm>
          <a:prstGeom prst="wedgeRoundRectCallout">
            <a:avLst>
              <a:gd name="adj1" fmla="val -104810"/>
              <a:gd name="adj2" fmla="val 45028"/>
              <a:gd name="adj3" fmla="val 16667"/>
            </a:avLst>
          </a:prstGeom>
          <a:pattFill prst="pct40">
            <a:fgClr>
              <a:srgbClr val="FFCCCC"/>
            </a:fgClr>
            <a:bgClr>
              <a:srgbClr val="FFFFFF"/>
            </a:bgClr>
          </a:pattFill>
          <a:ln w="28575">
            <a:solidFill>
              <a:srgbClr val="339933"/>
            </a:solidFill>
            <a:miter lim="800000"/>
            <a:headEnd/>
            <a:tailEnd/>
          </a:ln>
          <a:effectLst/>
        </p:spPr>
        <p:txBody>
          <a:bodyPr wrap="none" anchor="ctr"/>
          <a:lstStyle/>
          <a:p>
            <a:pPr algn="ctr"/>
            <a:r>
              <a:rPr lang="zh-CN" altLang="en-US" b="1">
                <a:solidFill>
                  <a:srgbClr val="CC0000"/>
                </a:solidFill>
              </a:rPr>
              <a:t>片选信号，</a:t>
            </a:r>
          </a:p>
          <a:p>
            <a:pPr algn="ctr"/>
            <a:r>
              <a:rPr lang="zh-CN" altLang="en-US" b="1">
                <a:solidFill>
                  <a:srgbClr val="CC0000"/>
                </a:solidFill>
              </a:rPr>
              <a:t>低电平有效</a:t>
            </a:r>
          </a:p>
        </p:txBody>
      </p:sp>
      <p:sp>
        <p:nvSpPr>
          <p:cNvPr id="125955" name="AutoShape 3" descr="40%"/>
          <p:cNvSpPr>
            <a:spLocks noChangeArrowheads="1"/>
          </p:cNvSpPr>
          <p:nvPr/>
        </p:nvSpPr>
        <p:spPr bwMode="auto">
          <a:xfrm flipH="1">
            <a:off x="685800" y="1600200"/>
            <a:ext cx="1981200" cy="990600"/>
          </a:xfrm>
          <a:prstGeom prst="wedgeRoundRectCallout">
            <a:avLst>
              <a:gd name="adj1" fmla="val -87343"/>
              <a:gd name="adj2" fmla="val -33977"/>
              <a:gd name="adj3" fmla="val 16667"/>
            </a:avLst>
          </a:prstGeom>
          <a:pattFill prst="pct40">
            <a:fgClr>
              <a:srgbClr val="FFFF00"/>
            </a:fgClr>
            <a:bgClr>
              <a:srgbClr val="FFFFFF"/>
            </a:bgClr>
          </a:pattFill>
          <a:ln w="28575">
            <a:solidFill>
              <a:srgbClr val="339933"/>
            </a:solidFill>
            <a:miter lim="800000"/>
            <a:headEnd/>
            <a:tailEnd/>
          </a:ln>
          <a:effectLst/>
        </p:spPr>
        <p:txBody>
          <a:bodyPr wrap="none" anchor="ctr"/>
          <a:lstStyle/>
          <a:p>
            <a:pPr algn="ctr"/>
            <a:r>
              <a:rPr lang="zh-CN" altLang="en-US" b="1">
                <a:solidFill>
                  <a:srgbClr val="CC0000"/>
                </a:solidFill>
              </a:rPr>
              <a:t>写入控制，</a:t>
            </a:r>
          </a:p>
          <a:p>
            <a:pPr algn="ctr"/>
            <a:r>
              <a:rPr lang="zh-CN" altLang="en-US" b="1">
                <a:solidFill>
                  <a:srgbClr val="CC0000"/>
                </a:solidFill>
              </a:rPr>
              <a:t>低电平有效</a:t>
            </a:r>
          </a:p>
        </p:txBody>
      </p:sp>
      <p:sp>
        <p:nvSpPr>
          <p:cNvPr id="125956" name="AutoShape 4" descr="40%"/>
          <p:cNvSpPr>
            <a:spLocks noChangeArrowheads="1"/>
          </p:cNvSpPr>
          <p:nvPr/>
        </p:nvSpPr>
        <p:spPr bwMode="auto">
          <a:xfrm flipH="1">
            <a:off x="914400" y="2971800"/>
            <a:ext cx="1676400" cy="533400"/>
          </a:xfrm>
          <a:prstGeom prst="wedgeRoundRectCallout">
            <a:avLst>
              <a:gd name="adj1" fmla="val -106727"/>
              <a:gd name="adj2" fmla="val -178278"/>
              <a:gd name="adj3" fmla="val 16667"/>
            </a:avLst>
          </a:prstGeom>
          <a:pattFill prst="pct40">
            <a:fgClr>
              <a:srgbClr val="FFCCFF"/>
            </a:fgClr>
            <a:bgClr>
              <a:srgbClr val="FFFFFF"/>
            </a:bgClr>
          </a:pattFill>
          <a:ln w="28575">
            <a:solidFill>
              <a:srgbClr val="339933"/>
            </a:solidFill>
            <a:miter lim="800000"/>
            <a:headEnd/>
            <a:tailEnd/>
          </a:ln>
          <a:effectLst/>
        </p:spPr>
        <p:txBody>
          <a:bodyPr wrap="none" anchor="ctr"/>
          <a:lstStyle/>
          <a:p>
            <a:pPr algn="ctr"/>
            <a:r>
              <a:rPr lang="zh-CN" altLang="en-US" b="1">
                <a:solidFill>
                  <a:schemeClr val="accent2"/>
                </a:solidFill>
              </a:rPr>
              <a:t>模拟地端</a:t>
            </a:r>
          </a:p>
        </p:txBody>
      </p:sp>
      <p:sp>
        <p:nvSpPr>
          <p:cNvPr id="125957" name="AutoShape 5" descr="40%"/>
          <p:cNvSpPr>
            <a:spLocks noChangeArrowheads="1"/>
          </p:cNvSpPr>
          <p:nvPr/>
        </p:nvSpPr>
        <p:spPr bwMode="auto">
          <a:xfrm flipH="1">
            <a:off x="685800" y="3886200"/>
            <a:ext cx="1981200" cy="990600"/>
          </a:xfrm>
          <a:prstGeom prst="wedgeRoundRectCallout">
            <a:avLst>
              <a:gd name="adj1" fmla="val -92389"/>
              <a:gd name="adj2" fmla="val -87662"/>
              <a:gd name="adj3" fmla="val 16667"/>
            </a:avLst>
          </a:prstGeom>
          <a:pattFill prst="pct40">
            <a:fgClr>
              <a:srgbClr val="00FF00"/>
            </a:fgClr>
            <a:bgClr>
              <a:srgbClr val="FFFFFF"/>
            </a:bgClr>
          </a:pattFill>
          <a:ln w="28575">
            <a:solidFill>
              <a:srgbClr val="339933"/>
            </a:solidFill>
            <a:miter lim="800000"/>
            <a:headEnd/>
            <a:tailEnd/>
          </a:ln>
          <a:effectLst/>
        </p:spPr>
        <p:txBody>
          <a:bodyPr wrap="none" anchor="ctr"/>
          <a:lstStyle/>
          <a:p>
            <a:pPr algn="ctr"/>
            <a:r>
              <a:rPr lang="en-US" altLang="zh-CN" sz="2800" b="1" i="1">
                <a:solidFill>
                  <a:schemeClr val="accent2"/>
                </a:solidFill>
              </a:rPr>
              <a:t>D</a:t>
            </a:r>
            <a:r>
              <a:rPr lang="en-US" altLang="zh-CN" sz="2800" b="1" baseline="-25000">
                <a:solidFill>
                  <a:schemeClr val="accent2"/>
                </a:solidFill>
              </a:rPr>
              <a:t>0 </a:t>
            </a:r>
            <a:r>
              <a:rPr lang="en-US" altLang="zh-CN" sz="2800" b="1">
                <a:solidFill>
                  <a:schemeClr val="accent2"/>
                </a:solidFill>
              </a:rPr>
              <a:t>~ </a:t>
            </a:r>
            <a:r>
              <a:rPr lang="en-US" altLang="zh-CN" sz="2800" b="1" i="1">
                <a:solidFill>
                  <a:schemeClr val="accent2"/>
                </a:solidFill>
              </a:rPr>
              <a:t>D</a:t>
            </a:r>
            <a:r>
              <a:rPr lang="en-US" altLang="zh-CN" sz="2800" b="1" baseline="-25000">
                <a:solidFill>
                  <a:schemeClr val="accent2"/>
                </a:solidFill>
              </a:rPr>
              <a:t>7</a:t>
            </a:r>
          </a:p>
          <a:p>
            <a:pPr algn="ctr"/>
            <a:r>
              <a:rPr lang="zh-CN" altLang="en-US" b="1">
                <a:solidFill>
                  <a:schemeClr val="accent2"/>
                </a:solidFill>
              </a:rPr>
              <a:t>数字量输入</a:t>
            </a:r>
          </a:p>
        </p:txBody>
      </p:sp>
      <p:sp>
        <p:nvSpPr>
          <p:cNvPr id="125958" name="AutoShape 6" descr="40%"/>
          <p:cNvSpPr>
            <a:spLocks noChangeArrowheads="1"/>
          </p:cNvSpPr>
          <p:nvPr/>
        </p:nvSpPr>
        <p:spPr bwMode="auto">
          <a:xfrm flipH="1">
            <a:off x="762000" y="5410200"/>
            <a:ext cx="1752600" cy="838200"/>
          </a:xfrm>
          <a:prstGeom prst="wedgeRoundRectCallout">
            <a:avLst>
              <a:gd name="adj1" fmla="val -126722"/>
              <a:gd name="adj2" fmla="val -152653"/>
              <a:gd name="adj3" fmla="val 16667"/>
            </a:avLst>
          </a:prstGeom>
          <a:pattFill prst="pct40">
            <a:fgClr>
              <a:srgbClr val="FFCC99"/>
            </a:fgClr>
            <a:bgClr>
              <a:srgbClr val="FFFFFF"/>
            </a:bgClr>
          </a:pattFill>
          <a:ln w="28575">
            <a:solidFill>
              <a:srgbClr val="339933"/>
            </a:solidFill>
            <a:miter lim="800000"/>
            <a:headEnd/>
            <a:tailEnd/>
          </a:ln>
          <a:effectLst/>
        </p:spPr>
        <p:txBody>
          <a:bodyPr wrap="none" anchor="ctr"/>
          <a:lstStyle/>
          <a:p>
            <a:pPr algn="ctr"/>
            <a:r>
              <a:rPr lang="zh-CN" altLang="en-US" b="1">
                <a:solidFill>
                  <a:srgbClr val="CC0000"/>
                </a:solidFill>
              </a:rPr>
              <a:t>参考电压</a:t>
            </a:r>
          </a:p>
          <a:p>
            <a:pPr algn="ctr"/>
            <a:r>
              <a:rPr lang="zh-CN" altLang="en-US" b="1">
                <a:solidFill>
                  <a:srgbClr val="CC0000"/>
                </a:solidFill>
              </a:rPr>
              <a:t>输入端</a:t>
            </a:r>
          </a:p>
        </p:txBody>
      </p:sp>
      <p:sp>
        <p:nvSpPr>
          <p:cNvPr id="125959" name="Text Box 7"/>
          <p:cNvSpPr txBox="1">
            <a:spLocks noChangeArrowheads="1"/>
          </p:cNvSpPr>
          <p:nvPr/>
        </p:nvSpPr>
        <p:spPr bwMode="auto">
          <a:xfrm>
            <a:off x="4067175" y="5734050"/>
            <a:ext cx="4176713" cy="519113"/>
          </a:xfrm>
          <a:prstGeom prst="rect">
            <a:avLst/>
          </a:prstGeom>
          <a:noFill/>
          <a:ln w="9525">
            <a:noFill/>
            <a:miter lim="800000"/>
            <a:headEnd/>
            <a:tailEnd/>
          </a:ln>
        </p:spPr>
        <p:txBody>
          <a:bodyPr>
            <a:spAutoFit/>
          </a:bodyPr>
          <a:lstStyle/>
          <a:p>
            <a:pPr>
              <a:spcBef>
                <a:spcPct val="50000"/>
              </a:spcBef>
            </a:pPr>
            <a:r>
              <a:rPr lang="en-US" altLang="zh-CN" sz="2800" b="1">
                <a:solidFill>
                  <a:srgbClr val="010000"/>
                </a:solidFill>
              </a:rPr>
              <a:t>DAC 0832</a:t>
            </a:r>
            <a:r>
              <a:rPr lang="en-US" altLang="zh-CN" sz="2800" b="1">
                <a:solidFill>
                  <a:srgbClr val="010000"/>
                </a:solidFill>
                <a:latin typeface="宋体" pitchFamily="2" charset="-122"/>
              </a:rPr>
              <a:t> </a:t>
            </a:r>
            <a:r>
              <a:rPr lang="zh-CN" altLang="en-US" sz="2800" b="1">
                <a:solidFill>
                  <a:srgbClr val="010000"/>
                </a:solidFill>
                <a:latin typeface="宋体" pitchFamily="2" charset="-122"/>
              </a:rPr>
              <a:t>管脚分布图</a:t>
            </a:r>
          </a:p>
        </p:txBody>
      </p:sp>
      <p:pic>
        <p:nvPicPr>
          <p:cNvPr id="126027" name="Picture 75" descr="图片15"/>
          <p:cNvPicPr>
            <a:picLocks noChangeAspect="1" noChangeArrowheads="1"/>
          </p:cNvPicPr>
          <p:nvPr/>
        </p:nvPicPr>
        <p:blipFill>
          <a:blip r:embed="rId2" cstate="print"/>
          <a:srcRect/>
          <a:stretch>
            <a:fillRect/>
          </a:stretch>
        </p:blipFill>
        <p:spPr bwMode="auto">
          <a:xfrm>
            <a:off x="3203575" y="979488"/>
            <a:ext cx="5600700" cy="46101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5954"/>
                                        </p:tgtEl>
                                        <p:attrNameLst>
                                          <p:attrName>style.visibility</p:attrName>
                                        </p:attrNameLst>
                                      </p:cBhvr>
                                      <p:to>
                                        <p:strVal val="visible"/>
                                      </p:to>
                                    </p:set>
                                    <p:animEffect transition="in" filter="wipe(left)">
                                      <p:cBhvr>
                                        <p:cTn id="7" dur="1000"/>
                                        <p:tgtEl>
                                          <p:spTgt spid="1259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5955"/>
                                        </p:tgtEl>
                                        <p:attrNameLst>
                                          <p:attrName>style.visibility</p:attrName>
                                        </p:attrNameLst>
                                      </p:cBhvr>
                                      <p:to>
                                        <p:strVal val="visible"/>
                                      </p:to>
                                    </p:set>
                                    <p:animEffect transition="in" filter="wipe(left)">
                                      <p:cBhvr>
                                        <p:cTn id="12" dur="1000"/>
                                        <p:tgtEl>
                                          <p:spTgt spid="12595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5956"/>
                                        </p:tgtEl>
                                        <p:attrNameLst>
                                          <p:attrName>style.visibility</p:attrName>
                                        </p:attrNameLst>
                                      </p:cBhvr>
                                      <p:to>
                                        <p:strVal val="visible"/>
                                      </p:to>
                                    </p:set>
                                    <p:animEffect transition="in" filter="wipe(left)">
                                      <p:cBhvr>
                                        <p:cTn id="17" dur="1000"/>
                                        <p:tgtEl>
                                          <p:spTgt spid="1259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5957"/>
                                        </p:tgtEl>
                                        <p:attrNameLst>
                                          <p:attrName>style.visibility</p:attrName>
                                        </p:attrNameLst>
                                      </p:cBhvr>
                                      <p:to>
                                        <p:strVal val="visible"/>
                                      </p:to>
                                    </p:set>
                                    <p:animEffect transition="in" filter="wipe(left)">
                                      <p:cBhvr>
                                        <p:cTn id="22" dur="1000"/>
                                        <p:tgtEl>
                                          <p:spTgt spid="12595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5958"/>
                                        </p:tgtEl>
                                        <p:attrNameLst>
                                          <p:attrName>style.visibility</p:attrName>
                                        </p:attrNameLst>
                                      </p:cBhvr>
                                      <p:to>
                                        <p:strVal val="visible"/>
                                      </p:to>
                                    </p:set>
                                    <p:animEffect transition="in" filter="wipe(left)">
                                      <p:cBhvr>
                                        <p:cTn id="27" dur="1000"/>
                                        <p:tgtEl>
                                          <p:spTgt spid="125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animBg="1"/>
      <p:bldP spid="125955" grpId="0" animBg="1"/>
      <p:bldP spid="125956" grpId="0" animBg="1"/>
      <p:bldP spid="125957" grpId="0" animBg="1"/>
      <p:bldP spid="12595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AutoShape 2" descr="40%"/>
          <p:cNvSpPr>
            <a:spLocks noChangeArrowheads="1"/>
          </p:cNvSpPr>
          <p:nvPr/>
        </p:nvSpPr>
        <p:spPr bwMode="auto">
          <a:xfrm flipH="1">
            <a:off x="971550" y="5445125"/>
            <a:ext cx="1479550" cy="576263"/>
          </a:xfrm>
          <a:prstGeom prst="wedgeRoundRectCallout">
            <a:avLst>
              <a:gd name="adj1" fmla="val -109231"/>
              <a:gd name="adj2" fmla="val -103444"/>
              <a:gd name="adj3" fmla="val 16667"/>
            </a:avLst>
          </a:prstGeom>
          <a:pattFill prst="pct40">
            <a:fgClr>
              <a:srgbClr val="FFCCFF"/>
            </a:fgClr>
            <a:bgClr>
              <a:srgbClr val="FFFFFF"/>
            </a:bgClr>
          </a:pattFill>
          <a:ln w="28575">
            <a:solidFill>
              <a:srgbClr val="FF3300"/>
            </a:solidFill>
            <a:miter lim="800000"/>
            <a:headEnd/>
            <a:tailEnd/>
          </a:ln>
          <a:effectLst/>
        </p:spPr>
        <p:txBody>
          <a:bodyPr wrap="none" anchor="ctr"/>
          <a:lstStyle/>
          <a:p>
            <a:pPr algn="ctr"/>
            <a:r>
              <a:rPr lang="zh-CN" altLang="en-US" b="1">
                <a:solidFill>
                  <a:srgbClr val="CC0000"/>
                </a:solidFill>
              </a:rPr>
              <a:t>数字地端</a:t>
            </a:r>
          </a:p>
        </p:txBody>
      </p:sp>
      <p:grpSp>
        <p:nvGrpSpPr>
          <p:cNvPr id="126979" name="Group 3"/>
          <p:cNvGrpSpPr>
            <a:grpSpLocks/>
          </p:cNvGrpSpPr>
          <p:nvPr/>
        </p:nvGrpSpPr>
        <p:grpSpPr bwMode="auto">
          <a:xfrm>
            <a:off x="1042988" y="3068638"/>
            <a:ext cx="1512887" cy="838200"/>
            <a:chOff x="432" y="1824"/>
            <a:chExt cx="1248" cy="528"/>
          </a:xfrm>
        </p:grpSpPr>
        <p:sp>
          <p:nvSpPr>
            <p:cNvPr id="126980" name="AutoShape 4" descr="40%"/>
            <p:cNvSpPr>
              <a:spLocks noChangeArrowheads="1"/>
            </p:cNvSpPr>
            <p:nvPr/>
          </p:nvSpPr>
          <p:spPr bwMode="auto">
            <a:xfrm flipH="1">
              <a:off x="432" y="1824"/>
              <a:ext cx="1248" cy="528"/>
            </a:xfrm>
            <a:prstGeom prst="wedgeRoundRectCallout">
              <a:avLst>
                <a:gd name="adj1" fmla="val -95755"/>
                <a:gd name="adj2" fmla="val 126324"/>
                <a:gd name="adj3" fmla="val 16667"/>
              </a:avLst>
            </a:prstGeom>
            <a:pattFill prst="pct40">
              <a:fgClr>
                <a:srgbClr val="00FF00"/>
              </a:fgClr>
              <a:bgClr>
                <a:srgbClr val="FFFFFF"/>
              </a:bgClr>
            </a:pattFill>
            <a:ln w="28575">
              <a:solidFill>
                <a:srgbClr val="339933"/>
              </a:solidFill>
              <a:miter lim="800000"/>
              <a:headEnd/>
              <a:tailEnd/>
            </a:ln>
            <a:effectLst/>
          </p:spPr>
          <p:txBody>
            <a:bodyPr wrap="none" anchor="ctr"/>
            <a:lstStyle/>
            <a:p>
              <a:pPr algn="ctr"/>
              <a:endParaRPr lang="zh-CN" altLang="zh-CN" b="1">
                <a:solidFill>
                  <a:schemeClr val="accent2"/>
                </a:solidFill>
              </a:endParaRPr>
            </a:p>
          </p:txBody>
        </p:sp>
        <p:sp>
          <p:nvSpPr>
            <p:cNvPr id="126981" name="Text Box 5"/>
            <p:cNvSpPr txBox="1">
              <a:spLocks noChangeArrowheads="1"/>
            </p:cNvSpPr>
            <p:nvPr/>
          </p:nvSpPr>
          <p:spPr bwMode="auto">
            <a:xfrm>
              <a:off x="441" y="1824"/>
              <a:ext cx="1158" cy="518"/>
            </a:xfrm>
            <a:prstGeom prst="rect">
              <a:avLst/>
            </a:prstGeom>
            <a:noFill/>
            <a:ln w="38100">
              <a:noFill/>
              <a:miter lim="800000"/>
              <a:headEnd/>
              <a:tailEnd/>
            </a:ln>
            <a:effectLst/>
          </p:spPr>
          <p:txBody>
            <a:bodyPr wrap="none" anchor="ctr">
              <a:spAutoFit/>
            </a:bodyPr>
            <a:lstStyle/>
            <a:p>
              <a:pPr algn="ctr"/>
              <a:r>
                <a:rPr lang="zh-CN" altLang="en-US" b="1">
                  <a:solidFill>
                    <a:schemeClr val="accent2"/>
                  </a:solidFill>
                </a:rPr>
                <a:t>反馈电阻</a:t>
              </a:r>
            </a:p>
            <a:p>
              <a:pPr algn="ctr"/>
              <a:r>
                <a:rPr lang="zh-CN" altLang="en-US" b="1">
                  <a:solidFill>
                    <a:schemeClr val="accent2"/>
                  </a:solidFill>
                </a:rPr>
                <a:t>外接端</a:t>
              </a:r>
              <a:endParaRPr lang="zh-CN" altLang="en-US" b="1">
                <a:solidFill>
                  <a:srgbClr val="FFFF00"/>
                </a:solidFill>
              </a:endParaRPr>
            </a:p>
          </p:txBody>
        </p:sp>
      </p:grpSp>
      <p:sp>
        <p:nvSpPr>
          <p:cNvPr id="127049" name="Text Box 73"/>
          <p:cNvSpPr txBox="1">
            <a:spLocks noChangeArrowheads="1"/>
          </p:cNvSpPr>
          <p:nvPr/>
        </p:nvSpPr>
        <p:spPr bwMode="auto">
          <a:xfrm>
            <a:off x="3851275" y="5445125"/>
            <a:ext cx="4176713" cy="457200"/>
          </a:xfrm>
          <a:prstGeom prst="rect">
            <a:avLst/>
          </a:prstGeom>
          <a:noFill/>
          <a:ln w="9525">
            <a:noFill/>
            <a:miter lim="800000"/>
            <a:headEnd/>
            <a:tailEnd/>
          </a:ln>
        </p:spPr>
        <p:txBody>
          <a:bodyPr>
            <a:spAutoFit/>
          </a:bodyPr>
          <a:lstStyle/>
          <a:p>
            <a:pPr>
              <a:spcBef>
                <a:spcPct val="50000"/>
              </a:spcBef>
            </a:pPr>
            <a:r>
              <a:rPr lang="en-US" altLang="zh-CN" b="1">
                <a:solidFill>
                  <a:srgbClr val="000099"/>
                </a:solidFill>
              </a:rPr>
              <a:t>DAC 0832 </a:t>
            </a:r>
            <a:r>
              <a:rPr lang="zh-CN" altLang="en-US" b="1">
                <a:solidFill>
                  <a:srgbClr val="000099"/>
                </a:solidFill>
              </a:rPr>
              <a:t>管脚分布图</a:t>
            </a:r>
          </a:p>
        </p:txBody>
      </p:sp>
      <p:pic>
        <p:nvPicPr>
          <p:cNvPr id="127050" name="Picture 74" descr="图片15"/>
          <p:cNvPicPr>
            <a:picLocks noChangeAspect="1" noChangeArrowheads="1"/>
          </p:cNvPicPr>
          <p:nvPr/>
        </p:nvPicPr>
        <p:blipFill>
          <a:blip r:embed="rId2" cstate="print"/>
          <a:srcRect/>
          <a:stretch>
            <a:fillRect/>
          </a:stretch>
        </p:blipFill>
        <p:spPr bwMode="auto">
          <a:xfrm>
            <a:off x="2843213" y="692150"/>
            <a:ext cx="5600700" cy="46101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6979"/>
                                        </p:tgtEl>
                                        <p:attrNameLst>
                                          <p:attrName>style.visibility</p:attrName>
                                        </p:attrNameLst>
                                      </p:cBhvr>
                                      <p:to>
                                        <p:strVal val="visible"/>
                                      </p:to>
                                    </p:set>
                                    <p:animEffect transition="in" filter="wipe(left)">
                                      <p:cBhvr>
                                        <p:cTn id="7" dur="1000"/>
                                        <p:tgtEl>
                                          <p:spTgt spid="126979"/>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26978"/>
                                        </p:tgtEl>
                                        <p:attrNameLst>
                                          <p:attrName>style.visibility</p:attrName>
                                        </p:attrNameLst>
                                      </p:cBhvr>
                                      <p:to>
                                        <p:strVal val="visible"/>
                                      </p:to>
                                    </p:set>
                                    <p:animEffect transition="in" filter="wipe(left)">
                                      <p:cBhvr>
                                        <p:cTn id="11" dur="1000"/>
                                        <p:tgtEl>
                                          <p:spTgt spid="126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79" name="Picture 79" descr="图片15"/>
          <p:cNvPicPr>
            <a:picLocks noChangeAspect="1" noChangeArrowheads="1"/>
          </p:cNvPicPr>
          <p:nvPr/>
        </p:nvPicPr>
        <p:blipFill>
          <a:blip r:embed="rId2" cstate="print"/>
          <a:srcRect/>
          <a:stretch>
            <a:fillRect/>
          </a:stretch>
        </p:blipFill>
        <p:spPr bwMode="auto">
          <a:xfrm>
            <a:off x="323850" y="908050"/>
            <a:ext cx="5600700" cy="4610100"/>
          </a:xfrm>
          <a:prstGeom prst="rect">
            <a:avLst/>
          </a:prstGeom>
          <a:noFill/>
        </p:spPr>
      </p:pic>
      <p:sp>
        <p:nvSpPr>
          <p:cNvPr id="128002" name="AutoShape 2" descr="小棋盘"/>
          <p:cNvSpPr>
            <a:spLocks noChangeArrowheads="1"/>
          </p:cNvSpPr>
          <p:nvPr/>
        </p:nvSpPr>
        <p:spPr bwMode="auto">
          <a:xfrm>
            <a:off x="6372225" y="1844675"/>
            <a:ext cx="2438400" cy="990600"/>
          </a:xfrm>
          <a:prstGeom prst="wedgeRoundRectCallout">
            <a:avLst>
              <a:gd name="adj1" fmla="val -85806"/>
              <a:gd name="adj2" fmla="val -62019"/>
              <a:gd name="adj3" fmla="val 16667"/>
            </a:avLst>
          </a:prstGeom>
          <a:pattFill prst="smCheck">
            <a:fgClr>
              <a:srgbClr val="FFCCFF"/>
            </a:fgClr>
            <a:bgClr>
              <a:srgbClr val="FFFFFF"/>
            </a:bgClr>
          </a:pattFill>
          <a:ln w="28575">
            <a:solidFill>
              <a:srgbClr val="FF3300"/>
            </a:solidFill>
            <a:miter lim="800000"/>
            <a:headEnd/>
            <a:tailEnd/>
          </a:ln>
          <a:effectLst/>
        </p:spPr>
        <p:txBody>
          <a:bodyPr wrap="none" anchor="ctr"/>
          <a:lstStyle/>
          <a:p>
            <a:r>
              <a:rPr lang="zh-CN" altLang="en-US" b="1">
                <a:solidFill>
                  <a:srgbClr val="CC0000"/>
                </a:solidFill>
              </a:rPr>
              <a:t>输入锁存允许信</a:t>
            </a:r>
          </a:p>
          <a:p>
            <a:r>
              <a:rPr lang="zh-CN" altLang="en-US" b="1">
                <a:solidFill>
                  <a:srgbClr val="CC0000"/>
                </a:solidFill>
              </a:rPr>
              <a:t>号，高电平有效</a:t>
            </a:r>
          </a:p>
        </p:txBody>
      </p:sp>
      <p:sp>
        <p:nvSpPr>
          <p:cNvPr id="128003" name="AutoShape 3" descr="小棋盘"/>
          <p:cNvSpPr>
            <a:spLocks noChangeArrowheads="1"/>
          </p:cNvSpPr>
          <p:nvPr/>
        </p:nvSpPr>
        <p:spPr bwMode="auto">
          <a:xfrm>
            <a:off x="6516688" y="692150"/>
            <a:ext cx="2286000" cy="914400"/>
          </a:xfrm>
          <a:prstGeom prst="wedgeRoundRectCallout">
            <a:avLst>
              <a:gd name="adj1" fmla="val -102569"/>
              <a:gd name="adj2" fmla="val 9375"/>
              <a:gd name="adj3" fmla="val 16667"/>
            </a:avLst>
          </a:prstGeom>
          <a:pattFill prst="smCheck">
            <a:fgClr>
              <a:srgbClr val="00FF00"/>
            </a:fgClr>
            <a:bgClr>
              <a:srgbClr val="FFFFFF"/>
            </a:bgClr>
          </a:pattFill>
          <a:ln w="28575">
            <a:solidFill>
              <a:srgbClr val="FF3300"/>
            </a:solidFill>
            <a:miter lim="800000"/>
            <a:headEnd/>
            <a:tailEnd/>
          </a:ln>
          <a:effectLst/>
        </p:spPr>
        <p:txBody>
          <a:bodyPr wrap="none" anchor="ctr"/>
          <a:lstStyle/>
          <a:p>
            <a:r>
              <a:rPr lang="zh-CN" altLang="en-US" b="1">
                <a:solidFill>
                  <a:schemeClr val="accent2"/>
                </a:solidFill>
              </a:rPr>
              <a:t>芯片工作电压</a:t>
            </a:r>
          </a:p>
          <a:p>
            <a:r>
              <a:rPr lang="zh-CN" altLang="en-US" b="1">
                <a:solidFill>
                  <a:schemeClr val="accent2"/>
                </a:solidFill>
              </a:rPr>
              <a:t>       输入端</a:t>
            </a:r>
          </a:p>
        </p:txBody>
      </p:sp>
      <p:grpSp>
        <p:nvGrpSpPr>
          <p:cNvPr id="128076" name="Group 76"/>
          <p:cNvGrpSpPr>
            <a:grpSpLocks/>
          </p:cNvGrpSpPr>
          <p:nvPr/>
        </p:nvGrpSpPr>
        <p:grpSpPr bwMode="auto">
          <a:xfrm>
            <a:off x="6300788" y="3357563"/>
            <a:ext cx="2438400" cy="1295400"/>
            <a:chOff x="3936" y="2374"/>
            <a:chExt cx="1536" cy="816"/>
          </a:xfrm>
        </p:grpSpPr>
        <p:sp>
          <p:nvSpPr>
            <p:cNvPr id="128005" name="AutoShape 5" descr="小棋盘"/>
            <p:cNvSpPr>
              <a:spLocks noChangeArrowheads="1"/>
            </p:cNvSpPr>
            <p:nvPr/>
          </p:nvSpPr>
          <p:spPr bwMode="auto">
            <a:xfrm>
              <a:off x="3936" y="2374"/>
              <a:ext cx="1536" cy="816"/>
            </a:xfrm>
            <a:prstGeom prst="wedgeRoundRectCallout">
              <a:avLst>
                <a:gd name="adj1" fmla="val -84310"/>
                <a:gd name="adj2" fmla="val -142894"/>
                <a:gd name="adj3" fmla="val 16667"/>
              </a:avLst>
            </a:prstGeom>
            <a:pattFill prst="smCheck">
              <a:fgClr>
                <a:srgbClr val="FFCCCC"/>
              </a:fgClr>
              <a:bgClr>
                <a:schemeClr val="bg1"/>
              </a:bgClr>
            </a:pattFill>
            <a:ln w="28575">
              <a:solidFill>
                <a:srgbClr val="FF3300"/>
              </a:solidFill>
              <a:miter lim="800000"/>
              <a:headEnd/>
              <a:tailEnd/>
            </a:ln>
            <a:effectLst/>
          </p:spPr>
          <p:txBody>
            <a:bodyPr wrap="none" anchor="ctr"/>
            <a:lstStyle/>
            <a:p>
              <a:r>
                <a:rPr lang="en-US" altLang="zh-CN" b="1">
                  <a:solidFill>
                    <a:srgbClr val="FF3300"/>
                  </a:solidFill>
                </a:rPr>
                <a:t>   </a:t>
              </a:r>
            </a:p>
            <a:p>
              <a:r>
                <a:rPr lang="en-US" altLang="zh-CN" b="1">
                  <a:solidFill>
                    <a:srgbClr val="FF3300"/>
                  </a:solidFill>
                </a:rPr>
                <a:t>    </a:t>
              </a:r>
              <a:r>
                <a:rPr lang="zh-CN" altLang="en-US" b="1">
                  <a:solidFill>
                    <a:srgbClr val="CC0000"/>
                  </a:solidFill>
                </a:rPr>
                <a:t>写入控制端</a:t>
              </a:r>
            </a:p>
            <a:p>
              <a:r>
                <a:rPr lang="zh-CN" altLang="en-US" b="1">
                  <a:solidFill>
                    <a:srgbClr val="CC0000"/>
                  </a:solidFill>
                </a:rPr>
                <a:t>低电平有效，与</a:t>
              </a:r>
            </a:p>
            <a:p>
              <a:r>
                <a:rPr lang="zh-CN" altLang="en-US" b="1">
                  <a:solidFill>
                    <a:srgbClr val="CC0000"/>
                  </a:solidFill>
                </a:rPr>
                <a:t>             配合使用</a:t>
              </a:r>
            </a:p>
            <a:p>
              <a:endParaRPr lang="en-US" altLang="zh-CN" b="1">
                <a:solidFill>
                  <a:srgbClr val="FF3300"/>
                </a:solidFill>
              </a:endParaRPr>
            </a:p>
          </p:txBody>
        </p:sp>
        <p:sp>
          <p:nvSpPr>
            <p:cNvPr id="128006" name="Text Box 6" descr="40%"/>
            <p:cNvSpPr txBox="1">
              <a:spLocks noChangeArrowheads="1"/>
            </p:cNvSpPr>
            <p:nvPr/>
          </p:nvSpPr>
          <p:spPr bwMode="auto">
            <a:xfrm>
              <a:off x="4032" y="2902"/>
              <a:ext cx="672" cy="288"/>
            </a:xfrm>
            <a:prstGeom prst="rect">
              <a:avLst/>
            </a:prstGeom>
            <a:noFill/>
            <a:ln w="9525">
              <a:noFill/>
              <a:miter lim="800000"/>
              <a:headEnd/>
              <a:tailEnd/>
            </a:ln>
          </p:spPr>
          <p:txBody>
            <a:bodyPr>
              <a:spAutoFit/>
            </a:bodyPr>
            <a:lstStyle/>
            <a:p>
              <a:pPr>
                <a:spcBef>
                  <a:spcPct val="50000"/>
                </a:spcBef>
              </a:pPr>
              <a:r>
                <a:rPr lang="en-US" altLang="zh-CN" b="1" i="1">
                  <a:solidFill>
                    <a:srgbClr val="CC0000"/>
                  </a:solidFill>
                  <a:ea typeface="楷体_GB2312" pitchFamily="49" charset="-122"/>
                </a:rPr>
                <a:t>XFER</a:t>
              </a:r>
            </a:p>
          </p:txBody>
        </p:sp>
        <p:sp>
          <p:nvSpPr>
            <p:cNvPr id="128007" name="Line 7" descr="40%"/>
            <p:cNvSpPr>
              <a:spLocks noChangeShapeType="1"/>
            </p:cNvSpPr>
            <p:nvPr/>
          </p:nvSpPr>
          <p:spPr bwMode="auto">
            <a:xfrm>
              <a:off x="4085" y="2950"/>
              <a:ext cx="473" cy="0"/>
            </a:xfrm>
            <a:prstGeom prst="line">
              <a:avLst/>
            </a:prstGeom>
            <a:noFill/>
            <a:ln w="38100">
              <a:solidFill>
                <a:srgbClr val="FF3300"/>
              </a:solidFill>
              <a:round/>
              <a:headEnd/>
              <a:tailEnd/>
            </a:ln>
          </p:spPr>
          <p:txBody>
            <a:bodyPr wrap="none" anchor="ctr"/>
            <a:lstStyle/>
            <a:p>
              <a:endParaRPr lang="zh-CN" altLang="en-US"/>
            </a:p>
          </p:txBody>
        </p:sp>
      </p:grpSp>
      <p:sp>
        <p:nvSpPr>
          <p:cNvPr id="128078" name="Text Box 78"/>
          <p:cNvSpPr txBox="1">
            <a:spLocks noChangeArrowheads="1"/>
          </p:cNvSpPr>
          <p:nvPr/>
        </p:nvSpPr>
        <p:spPr bwMode="auto">
          <a:xfrm>
            <a:off x="1116013" y="5805488"/>
            <a:ext cx="4176712" cy="457200"/>
          </a:xfrm>
          <a:prstGeom prst="rect">
            <a:avLst/>
          </a:prstGeom>
          <a:noFill/>
          <a:ln w="9525">
            <a:noFill/>
            <a:miter lim="800000"/>
            <a:headEnd/>
            <a:tailEnd/>
          </a:ln>
        </p:spPr>
        <p:txBody>
          <a:bodyPr>
            <a:spAutoFit/>
          </a:bodyPr>
          <a:lstStyle/>
          <a:p>
            <a:pPr>
              <a:spcBef>
                <a:spcPct val="50000"/>
              </a:spcBef>
            </a:pPr>
            <a:r>
              <a:rPr lang="en-US" altLang="zh-CN" b="1">
                <a:solidFill>
                  <a:srgbClr val="000099"/>
                </a:solidFill>
              </a:rPr>
              <a:t>DAC 0832 </a:t>
            </a:r>
            <a:r>
              <a:rPr lang="zh-CN" altLang="en-US" b="1">
                <a:solidFill>
                  <a:srgbClr val="000099"/>
                </a:solidFill>
              </a:rPr>
              <a:t>管脚分布图</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8003"/>
                                        </p:tgtEl>
                                        <p:attrNameLst>
                                          <p:attrName>style.visibility</p:attrName>
                                        </p:attrNameLst>
                                      </p:cBhvr>
                                      <p:to>
                                        <p:strVal val="visible"/>
                                      </p:to>
                                    </p:set>
                                    <p:animEffect transition="in" filter="wipe(right)">
                                      <p:cBhvr>
                                        <p:cTn id="7" dur="500"/>
                                        <p:tgtEl>
                                          <p:spTgt spid="1280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28002"/>
                                        </p:tgtEl>
                                        <p:attrNameLst>
                                          <p:attrName>style.visibility</p:attrName>
                                        </p:attrNameLst>
                                      </p:cBhvr>
                                      <p:to>
                                        <p:strVal val="visible"/>
                                      </p:to>
                                    </p:set>
                                    <p:animEffect transition="in" filter="wipe(right)">
                                      <p:cBhvr>
                                        <p:cTn id="12" dur="500"/>
                                        <p:tgtEl>
                                          <p:spTgt spid="12800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28076"/>
                                        </p:tgtEl>
                                        <p:attrNameLst>
                                          <p:attrName>style.visibility</p:attrName>
                                        </p:attrNameLst>
                                      </p:cBhvr>
                                      <p:to>
                                        <p:strVal val="visible"/>
                                      </p:to>
                                    </p:set>
                                    <p:animEffect transition="in" filter="wipe(right)">
                                      <p:cBhvr>
                                        <p:cTn id="17" dur="500"/>
                                        <p:tgtEl>
                                          <p:spTgt spid="128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animBg="1"/>
      <p:bldP spid="12800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AutoShape 2" descr="40%"/>
          <p:cNvSpPr>
            <a:spLocks noChangeArrowheads="1"/>
          </p:cNvSpPr>
          <p:nvPr/>
        </p:nvSpPr>
        <p:spPr bwMode="auto">
          <a:xfrm flipH="1">
            <a:off x="6172200" y="4724400"/>
            <a:ext cx="2286000" cy="1371600"/>
          </a:xfrm>
          <a:prstGeom prst="wedgeRoundRectCallout">
            <a:avLst>
              <a:gd name="adj1" fmla="val 93611"/>
              <a:gd name="adj2" fmla="val -47343"/>
              <a:gd name="adj3" fmla="val 16667"/>
            </a:avLst>
          </a:prstGeom>
          <a:pattFill prst="pct40">
            <a:fgClr>
              <a:srgbClr val="00FF00"/>
            </a:fgClr>
            <a:bgClr>
              <a:srgbClr val="FFFFFF"/>
            </a:bgClr>
          </a:pattFill>
          <a:ln w="28575">
            <a:solidFill>
              <a:srgbClr val="339933"/>
            </a:solidFill>
            <a:miter lim="800000"/>
            <a:headEnd/>
            <a:tailEnd/>
          </a:ln>
          <a:effectLst/>
        </p:spPr>
        <p:txBody>
          <a:bodyPr wrap="none" anchor="ctr"/>
          <a:lstStyle/>
          <a:p>
            <a:pPr algn="ctr"/>
            <a:r>
              <a:rPr lang="zh-CN" altLang="en-US" b="1" dirty="0">
                <a:solidFill>
                  <a:schemeClr val="accent2"/>
                </a:solidFill>
              </a:rPr>
              <a:t>电流输出端</a:t>
            </a:r>
          </a:p>
          <a:p>
            <a:pPr algn="ctr"/>
            <a:r>
              <a:rPr lang="zh-CN" altLang="en-US" b="1" dirty="0">
                <a:solidFill>
                  <a:schemeClr val="accent2"/>
                </a:solidFill>
              </a:rPr>
              <a:t>单极性输出时。</a:t>
            </a:r>
          </a:p>
          <a:p>
            <a:pPr algn="ctr"/>
            <a:r>
              <a:rPr lang="en-US" altLang="zh-CN" b="1" i="1" dirty="0">
                <a:solidFill>
                  <a:schemeClr val="accent2"/>
                </a:solidFill>
              </a:rPr>
              <a:t>I</a:t>
            </a:r>
            <a:r>
              <a:rPr lang="en-US" altLang="zh-CN" b="1" baseline="-25000" dirty="0">
                <a:solidFill>
                  <a:schemeClr val="accent2"/>
                </a:solidFill>
              </a:rPr>
              <a:t>out2</a:t>
            </a:r>
            <a:r>
              <a:rPr lang="zh-CN" altLang="en-US" b="1" dirty="0">
                <a:solidFill>
                  <a:schemeClr val="accent2"/>
                </a:solidFill>
              </a:rPr>
              <a:t>接模拟地</a:t>
            </a:r>
          </a:p>
        </p:txBody>
      </p:sp>
      <p:grpSp>
        <p:nvGrpSpPr>
          <p:cNvPr id="129027" name="Group 3"/>
          <p:cNvGrpSpPr>
            <a:grpSpLocks/>
          </p:cNvGrpSpPr>
          <p:nvPr/>
        </p:nvGrpSpPr>
        <p:grpSpPr bwMode="auto">
          <a:xfrm>
            <a:off x="6172200" y="2819400"/>
            <a:ext cx="2438400" cy="1600200"/>
            <a:chOff x="3936" y="1440"/>
            <a:chExt cx="1536" cy="1104"/>
          </a:xfrm>
        </p:grpSpPr>
        <p:sp>
          <p:nvSpPr>
            <p:cNvPr id="129028" name="AutoShape 4" descr="40%"/>
            <p:cNvSpPr>
              <a:spLocks noChangeArrowheads="1"/>
            </p:cNvSpPr>
            <p:nvPr/>
          </p:nvSpPr>
          <p:spPr bwMode="auto">
            <a:xfrm flipH="1">
              <a:off x="3936" y="1440"/>
              <a:ext cx="1536" cy="1104"/>
            </a:xfrm>
            <a:prstGeom prst="wedgeRoundRectCallout">
              <a:avLst>
                <a:gd name="adj1" fmla="val 87824"/>
                <a:gd name="adj2" fmla="val -64949"/>
                <a:gd name="adj3" fmla="val 16667"/>
              </a:avLst>
            </a:prstGeom>
            <a:pattFill prst="pct40">
              <a:fgClr>
                <a:srgbClr val="FFCCCC"/>
              </a:fgClr>
              <a:bgClr>
                <a:srgbClr val="FFFFFF"/>
              </a:bgClr>
            </a:pattFill>
            <a:ln w="28575">
              <a:solidFill>
                <a:srgbClr val="FF3300"/>
              </a:solidFill>
              <a:miter lim="800000"/>
              <a:headEnd/>
              <a:tailEnd/>
            </a:ln>
            <a:effectLst/>
          </p:spPr>
          <p:txBody>
            <a:bodyPr wrap="none" anchor="ctr"/>
            <a:lstStyle/>
            <a:p>
              <a:endParaRPr lang="en-US" altLang="zh-CN" b="1">
                <a:solidFill>
                  <a:srgbClr val="FF3300"/>
                </a:solidFill>
              </a:endParaRPr>
            </a:p>
            <a:p>
              <a:r>
                <a:rPr lang="en-US" altLang="zh-CN" b="1">
                  <a:solidFill>
                    <a:srgbClr val="FF3300"/>
                  </a:solidFill>
                </a:rPr>
                <a:t>  </a:t>
              </a:r>
              <a:r>
                <a:rPr lang="zh-CN" altLang="en-US" b="1">
                  <a:solidFill>
                    <a:srgbClr val="CC0000"/>
                  </a:solidFill>
                </a:rPr>
                <a:t>传送控制端</a:t>
              </a:r>
            </a:p>
            <a:p>
              <a:r>
                <a:rPr lang="zh-CN" altLang="en-US" b="1">
                  <a:solidFill>
                    <a:srgbClr val="CC0000"/>
                  </a:solidFill>
                </a:rPr>
                <a:t>低电平有效，与</a:t>
              </a:r>
            </a:p>
            <a:p>
              <a:pPr>
                <a:spcBef>
                  <a:spcPct val="50000"/>
                </a:spcBef>
              </a:pPr>
              <a:endParaRPr lang="zh-CN" altLang="en-US" b="1">
                <a:solidFill>
                  <a:srgbClr val="CC0000"/>
                </a:solidFill>
                <a:ea typeface="楷体_GB2312" pitchFamily="49" charset="-122"/>
              </a:endParaRPr>
            </a:p>
            <a:p>
              <a:endParaRPr lang="en-US" altLang="zh-CN" b="1">
                <a:solidFill>
                  <a:srgbClr val="CC0000"/>
                </a:solidFill>
              </a:endParaRPr>
            </a:p>
          </p:txBody>
        </p:sp>
        <p:sp>
          <p:nvSpPr>
            <p:cNvPr id="129029" name="Text Box 5" descr="40%"/>
            <p:cNvSpPr txBox="1">
              <a:spLocks noChangeArrowheads="1"/>
            </p:cNvSpPr>
            <p:nvPr/>
          </p:nvSpPr>
          <p:spPr bwMode="auto">
            <a:xfrm>
              <a:off x="4032" y="2115"/>
              <a:ext cx="618" cy="315"/>
            </a:xfrm>
            <a:prstGeom prst="rect">
              <a:avLst/>
            </a:prstGeom>
            <a:pattFill prst="pct40">
              <a:fgClr>
                <a:srgbClr val="FFCCCC"/>
              </a:fgClr>
              <a:bgClr>
                <a:srgbClr val="FFFFFF"/>
              </a:bgClr>
            </a:pattFill>
            <a:ln w="9525">
              <a:noFill/>
              <a:miter lim="800000"/>
              <a:headEnd/>
              <a:tailEnd/>
            </a:ln>
          </p:spPr>
          <p:txBody>
            <a:bodyPr>
              <a:spAutoFit/>
            </a:bodyPr>
            <a:lstStyle/>
            <a:p>
              <a:pPr>
                <a:spcBef>
                  <a:spcPct val="50000"/>
                </a:spcBef>
              </a:pPr>
              <a:r>
                <a:rPr lang="en-US" altLang="zh-CN" b="1" i="1">
                  <a:solidFill>
                    <a:srgbClr val="CC0000"/>
                  </a:solidFill>
                  <a:ea typeface="楷体_GB2312" pitchFamily="49" charset="-122"/>
                </a:rPr>
                <a:t>WR</a:t>
              </a:r>
              <a:r>
                <a:rPr lang="en-US" altLang="zh-CN" b="1" baseline="-25000">
                  <a:solidFill>
                    <a:srgbClr val="CC0000"/>
                  </a:solidFill>
                  <a:ea typeface="楷体_GB2312" pitchFamily="49" charset="-122"/>
                </a:rPr>
                <a:t>2</a:t>
              </a:r>
              <a:endParaRPr lang="en-US" altLang="zh-CN" b="1">
                <a:solidFill>
                  <a:srgbClr val="CC0000"/>
                </a:solidFill>
                <a:ea typeface="楷体_GB2312" pitchFamily="49" charset="-122"/>
              </a:endParaRPr>
            </a:p>
          </p:txBody>
        </p:sp>
        <p:sp>
          <p:nvSpPr>
            <p:cNvPr id="129030" name="Line 6" descr="40%"/>
            <p:cNvSpPr>
              <a:spLocks noChangeShapeType="1"/>
            </p:cNvSpPr>
            <p:nvPr/>
          </p:nvSpPr>
          <p:spPr bwMode="auto">
            <a:xfrm>
              <a:off x="4104" y="2138"/>
              <a:ext cx="309" cy="0"/>
            </a:xfrm>
            <a:prstGeom prst="line">
              <a:avLst/>
            </a:prstGeom>
            <a:noFill/>
            <a:ln w="38100">
              <a:solidFill>
                <a:srgbClr val="FF3300"/>
              </a:solidFill>
              <a:round/>
              <a:headEnd/>
              <a:tailEnd/>
            </a:ln>
          </p:spPr>
          <p:txBody>
            <a:bodyPr wrap="none" anchor="ctr"/>
            <a:lstStyle/>
            <a:p>
              <a:endParaRPr lang="zh-CN" altLang="en-US"/>
            </a:p>
          </p:txBody>
        </p:sp>
        <p:sp>
          <p:nvSpPr>
            <p:cNvPr id="129031" name="Text Box 7" descr="40%"/>
            <p:cNvSpPr txBox="1">
              <a:spLocks noChangeArrowheads="1"/>
            </p:cNvSpPr>
            <p:nvPr/>
          </p:nvSpPr>
          <p:spPr bwMode="auto">
            <a:xfrm>
              <a:off x="4534" y="2081"/>
              <a:ext cx="888" cy="315"/>
            </a:xfrm>
            <a:prstGeom prst="rect">
              <a:avLst/>
            </a:prstGeom>
            <a:pattFill prst="pct40">
              <a:fgClr>
                <a:srgbClr val="FFCCCC"/>
              </a:fgClr>
              <a:bgClr>
                <a:srgbClr val="FFFFFF"/>
              </a:bgClr>
            </a:pattFill>
            <a:ln w="38100">
              <a:noFill/>
              <a:miter lim="800000"/>
              <a:headEnd/>
              <a:tailEnd/>
            </a:ln>
            <a:effectLst/>
          </p:spPr>
          <p:txBody>
            <a:bodyPr wrap="none" anchor="ctr">
              <a:spAutoFit/>
            </a:bodyPr>
            <a:lstStyle/>
            <a:p>
              <a:pPr algn="ctr"/>
              <a:r>
                <a:rPr lang="zh-CN" altLang="en-US" b="1">
                  <a:solidFill>
                    <a:srgbClr val="CC0000"/>
                  </a:solidFill>
                </a:rPr>
                <a:t>配合使用</a:t>
              </a:r>
              <a:endParaRPr lang="zh-CN" altLang="en-US">
                <a:solidFill>
                  <a:srgbClr val="CC0000"/>
                </a:solidFill>
              </a:endParaRPr>
            </a:p>
          </p:txBody>
        </p:sp>
      </p:grpSp>
      <p:pic>
        <p:nvPicPr>
          <p:cNvPr id="129103" name="Picture 79" descr="图片15"/>
          <p:cNvPicPr>
            <a:picLocks noChangeAspect="1" noChangeArrowheads="1"/>
          </p:cNvPicPr>
          <p:nvPr/>
        </p:nvPicPr>
        <p:blipFill>
          <a:blip r:embed="rId2" cstate="print"/>
          <a:srcRect/>
          <a:stretch>
            <a:fillRect/>
          </a:stretch>
        </p:blipFill>
        <p:spPr bwMode="auto">
          <a:xfrm>
            <a:off x="195263" y="738188"/>
            <a:ext cx="5600700" cy="4610100"/>
          </a:xfrm>
          <a:prstGeom prst="rect">
            <a:avLst/>
          </a:prstGeom>
          <a:noFill/>
        </p:spPr>
      </p:pic>
      <p:sp>
        <p:nvSpPr>
          <p:cNvPr id="129104" name="Text Box 80"/>
          <p:cNvSpPr txBox="1">
            <a:spLocks noChangeArrowheads="1"/>
          </p:cNvSpPr>
          <p:nvPr/>
        </p:nvSpPr>
        <p:spPr bwMode="auto">
          <a:xfrm>
            <a:off x="987425" y="5635625"/>
            <a:ext cx="4176713" cy="457200"/>
          </a:xfrm>
          <a:prstGeom prst="rect">
            <a:avLst/>
          </a:prstGeom>
          <a:noFill/>
          <a:ln w="9525">
            <a:noFill/>
            <a:miter lim="800000"/>
            <a:headEnd/>
            <a:tailEnd/>
          </a:ln>
        </p:spPr>
        <p:txBody>
          <a:bodyPr>
            <a:spAutoFit/>
          </a:bodyPr>
          <a:lstStyle/>
          <a:p>
            <a:pPr>
              <a:spcBef>
                <a:spcPct val="50000"/>
              </a:spcBef>
            </a:pPr>
            <a:r>
              <a:rPr lang="en-US" altLang="zh-CN" b="1">
                <a:solidFill>
                  <a:srgbClr val="000099"/>
                </a:solidFill>
              </a:rPr>
              <a:t>DAC 0832 </a:t>
            </a:r>
            <a:r>
              <a:rPr lang="zh-CN" altLang="en-US" b="1">
                <a:solidFill>
                  <a:srgbClr val="000099"/>
                </a:solidFill>
              </a:rPr>
              <a:t>管脚分布图</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29027"/>
                                        </p:tgtEl>
                                        <p:attrNameLst>
                                          <p:attrName>style.visibility</p:attrName>
                                        </p:attrNameLst>
                                      </p:cBhvr>
                                      <p:to>
                                        <p:strVal val="visible"/>
                                      </p:to>
                                    </p:set>
                                    <p:animEffect transition="in" filter="wipe(right)">
                                      <p:cBhvr>
                                        <p:cTn id="7" dur="500"/>
                                        <p:tgtEl>
                                          <p:spTgt spid="1290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29026"/>
                                        </p:tgtEl>
                                        <p:attrNameLst>
                                          <p:attrName>style.visibility</p:attrName>
                                        </p:attrNameLst>
                                      </p:cBhvr>
                                      <p:to>
                                        <p:strVal val="visible"/>
                                      </p:to>
                                    </p:set>
                                    <p:animEffect transition="in" filter="wipe(right)">
                                      <p:cBhvr>
                                        <p:cTn id="12" dur="500"/>
                                        <p:tgtEl>
                                          <p:spTgt spid="129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569913" y="320675"/>
            <a:ext cx="3195637" cy="519113"/>
          </a:xfrm>
          <a:prstGeom prst="rect">
            <a:avLst/>
          </a:prstGeom>
          <a:noFill/>
          <a:ln w="12700">
            <a:noFill/>
            <a:miter lim="800000"/>
            <a:headEnd/>
            <a:tailEnd/>
          </a:ln>
          <a:effectLst/>
        </p:spPr>
        <p:txBody>
          <a:bodyPr wrap="none">
            <a:spAutoFit/>
          </a:bodyPr>
          <a:lstStyle/>
          <a:p>
            <a:r>
              <a:rPr lang="en-US" altLang="zh-CN" sz="2800" b="1">
                <a:solidFill>
                  <a:srgbClr val="CC0000"/>
                </a:solidFill>
              </a:rPr>
              <a:t>DA0832</a:t>
            </a:r>
            <a:r>
              <a:rPr lang="zh-CN" altLang="en-US" sz="2800" b="1">
                <a:solidFill>
                  <a:srgbClr val="CC0000"/>
                </a:solidFill>
              </a:rPr>
              <a:t>的典型应用</a:t>
            </a:r>
          </a:p>
        </p:txBody>
      </p:sp>
      <p:grpSp>
        <p:nvGrpSpPr>
          <p:cNvPr id="130051" name="Group 3"/>
          <p:cNvGrpSpPr>
            <a:grpSpLocks/>
          </p:cNvGrpSpPr>
          <p:nvPr/>
        </p:nvGrpSpPr>
        <p:grpSpPr bwMode="auto">
          <a:xfrm>
            <a:off x="441325" y="4219575"/>
            <a:ext cx="7721600" cy="519113"/>
            <a:chOff x="278" y="2784"/>
            <a:chExt cx="4864" cy="327"/>
          </a:xfrm>
        </p:grpSpPr>
        <p:sp>
          <p:nvSpPr>
            <p:cNvPr id="130052" name="Text Box 4"/>
            <p:cNvSpPr txBox="1">
              <a:spLocks noChangeArrowheads="1"/>
            </p:cNvSpPr>
            <p:nvPr/>
          </p:nvSpPr>
          <p:spPr bwMode="auto">
            <a:xfrm>
              <a:off x="278" y="2784"/>
              <a:ext cx="4864" cy="327"/>
            </a:xfrm>
            <a:prstGeom prst="rect">
              <a:avLst/>
            </a:prstGeom>
            <a:noFill/>
            <a:ln w="12700">
              <a:noFill/>
              <a:miter lim="800000"/>
              <a:headEnd/>
              <a:tailEnd/>
            </a:ln>
            <a:effectLst/>
          </p:spPr>
          <p:txBody>
            <a:bodyPr wrap="none">
              <a:spAutoFit/>
            </a:bodyPr>
            <a:lstStyle/>
            <a:p>
              <a:r>
                <a:rPr lang="zh-CN" altLang="en-US" sz="2800" b="1"/>
                <a:t>单片机的地址线</a:t>
              </a:r>
              <a:r>
                <a:rPr lang="en-US" altLang="zh-CN" sz="2800" b="1"/>
                <a:t>P</a:t>
              </a:r>
              <a:r>
                <a:rPr lang="en-US" altLang="zh-CN" sz="2800" b="1" baseline="-25000"/>
                <a:t>2.7</a:t>
              </a:r>
              <a:r>
                <a:rPr lang="zh-CN" altLang="en-US" sz="2800" b="1"/>
                <a:t>与</a:t>
              </a:r>
              <a:r>
                <a:rPr lang="en-US" altLang="zh-CN" sz="2800" b="1" i="1"/>
                <a:t>XFER</a:t>
              </a:r>
              <a:r>
                <a:rPr lang="zh-CN" altLang="en-US" sz="2800" b="1"/>
                <a:t>连接作为片选信号；</a:t>
              </a:r>
            </a:p>
          </p:txBody>
        </p:sp>
        <p:sp>
          <p:nvSpPr>
            <p:cNvPr id="130053" name="Line 5"/>
            <p:cNvSpPr>
              <a:spLocks noChangeShapeType="1"/>
            </p:cNvSpPr>
            <p:nvPr/>
          </p:nvSpPr>
          <p:spPr bwMode="auto">
            <a:xfrm>
              <a:off x="2482" y="2832"/>
              <a:ext cx="625" cy="1"/>
            </a:xfrm>
            <a:prstGeom prst="line">
              <a:avLst/>
            </a:prstGeom>
            <a:noFill/>
            <a:ln w="28575">
              <a:solidFill>
                <a:srgbClr val="006666"/>
              </a:solidFill>
              <a:round/>
              <a:headEnd/>
              <a:tailEnd/>
            </a:ln>
            <a:effectLst/>
          </p:spPr>
          <p:txBody>
            <a:bodyPr wrap="none" anchor="ctr"/>
            <a:lstStyle/>
            <a:p>
              <a:endParaRPr lang="zh-CN" altLang="en-US"/>
            </a:p>
          </p:txBody>
        </p:sp>
      </p:grpSp>
      <p:grpSp>
        <p:nvGrpSpPr>
          <p:cNvPr id="130054" name="Group 6"/>
          <p:cNvGrpSpPr>
            <a:grpSpLocks/>
          </p:cNvGrpSpPr>
          <p:nvPr/>
        </p:nvGrpSpPr>
        <p:grpSpPr bwMode="auto">
          <a:xfrm>
            <a:off x="517525" y="4667250"/>
            <a:ext cx="8493125" cy="519113"/>
            <a:chOff x="326" y="2940"/>
            <a:chExt cx="5350" cy="327"/>
          </a:xfrm>
        </p:grpSpPr>
        <p:sp>
          <p:nvSpPr>
            <p:cNvPr id="130055" name="Text Box 7"/>
            <p:cNvSpPr txBox="1">
              <a:spLocks noChangeArrowheads="1"/>
            </p:cNvSpPr>
            <p:nvPr/>
          </p:nvSpPr>
          <p:spPr bwMode="auto">
            <a:xfrm>
              <a:off x="326" y="2940"/>
              <a:ext cx="5350" cy="327"/>
            </a:xfrm>
            <a:prstGeom prst="rect">
              <a:avLst/>
            </a:prstGeom>
            <a:noFill/>
            <a:ln w="12700">
              <a:noFill/>
              <a:miter lim="800000"/>
              <a:headEnd/>
              <a:tailEnd/>
            </a:ln>
            <a:effectLst/>
          </p:spPr>
          <p:txBody>
            <a:bodyPr wrap="none">
              <a:spAutoFit/>
            </a:bodyPr>
            <a:lstStyle/>
            <a:p>
              <a:r>
                <a:rPr lang="en-US" altLang="zh-CN" sz="2800" b="1"/>
                <a:t>D/A</a:t>
              </a:r>
              <a:r>
                <a:rPr lang="zh-CN" altLang="en-US" sz="2800" b="1"/>
                <a:t>中两级寄存器的写信号均由单片机的</a:t>
              </a:r>
              <a:r>
                <a:rPr lang="en-US" altLang="zh-CN" sz="2800" b="1" i="1"/>
                <a:t>WR</a:t>
              </a:r>
              <a:r>
                <a:rPr lang="zh-CN" altLang="en-US" sz="2800" b="1"/>
                <a:t>端控制；</a:t>
              </a:r>
            </a:p>
          </p:txBody>
        </p:sp>
        <p:sp>
          <p:nvSpPr>
            <p:cNvPr id="130056" name="Line 8"/>
            <p:cNvSpPr>
              <a:spLocks noChangeShapeType="1"/>
            </p:cNvSpPr>
            <p:nvPr/>
          </p:nvSpPr>
          <p:spPr bwMode="auto">
            <a:xfrm>
              <a:off x="4404" y="2994"/>
              <a:ext cx="336" cy="0"/>
            </a:xfrm>
            <a:prstGeom prst="line">
              <a:avLst/>
            </a:prstGeom>
            <a:noFill/>
            <a:ln w="28575">
              <a:solidFill>
                <a:schemeClr val="tx1"/>
              </a:solidFill>
              <a:round/>
              <a:headEnd/>
              <a:tailEnd/>
            </a:ln>
            <a:effectLst/>
          </p:spPr>
          <p:txBody>
            <a:bodyPr wrap="none" anchor="ctr"/>
            <a:lstStyle/>
            <a:p>
              <a:endParaRPr lang="zh-CN" altLang="en-US"/>
            </a:p>
          </p:txBody>
        </p:sp>
      </p:grpSp>
      <p:grpSp>
        <p:nvGrpSpPr>
          <p:cNvPr id="130057" name="Group 9"/>
          <p:cNvGrpSpPr>
            <a:grpSpLocks/>
          </p:cNvGrpSpPr>
          <p:nvPr/>
        </p:nvGrpSpPr>
        <p:grpSpPr bwMode="auto">
          <a:xfrm>
            <a:off x="0" y="5133975"/>
            <a:ext cx="9074150" cy="946150"/>
            <a:chOff x="0" y="3234"/>
            <a:chExt cx="5716" cy="596"/>
          </a:xfrm>
        </p:grpSpPr>
        <p:sp>
          <p:nvSpPr>
            <p:cNvPr id="130058" name="Text Box 10"/>
            <p:cNvSpPr txBox="1">
              <a:spLocks noChangeArrowheads="1"/>
            </p:cNvSpPr>
            <p:nvPr/>
          </p:nvSpPr>
          <p:spPr bwMode="auto">
            <a:xfrm>
              <a:off x="0" y="3234"/>
              <a:ext cx="5716" cy="596"/>
            </a:xfrm>
            <a:prstGeom prst="rect">
              <a:avLst/>
            </a:prstGeom>
            <a:noFill/>
            <a:ln w="12700">
              <a:noFill/>
              <a:miter lim="800000"/>
              <a:headEnd/>
              <a:tailEnd/>
            </a:ln>
            <a:effectLst/>
          </p:spPr>
          <p:txBody>
            <a:bodyPr wrap="none">
              <a:spAutoFit/>
            </a:bodyPr>
            <a:lstStyle/>
            <a:p>
              <a:r>
                <a:rPr lang="en-US" altLang="zh-CN" sz="2800" b="1"/>
                <a:t>     </a:t>
              </a:r>
              <a:r>
                <a:rPr lang="zh-CN" altLang="en-US" sz="2800" b="1"/>
                <a:t>当</a:t>
              </a:r>
              <a:r>
                <a:rPr lang="en-US" altLang="zh-CN" sz="2800" b="1"/>
                <a:t>P</a:t>
              </a:r>
              <a:r>
                <a:rPr lang="en-US" altLang="zh-CN" sz="2800" b="1" baseline="-25000"/>
                <a:t>2.7</a:t>
              </a:r>
              <a:r>
                <a:rPr lang="zh-CN" altLang="en-US" sz="2800" b="1"/>
                <a:t>为“</a:t>
              </a:r>
              <a:r>
                <a:rPr lang="en-US" altLang="zh-CN" sz="2800" b="1"/>
                <a:t>0”</a:t>
              </a:r>
              <a:r>
                <a:rPr lang="zh-CN" altLang="en-US" sz="2800" b="1"/>
                <a:t>选中</a:t>
              </a:r>
              <a:r>
                <a:rPr lang="en-US" altLang="zh-CN" sz="2800" b="1"/>
                <a:t>DAC0832</a:t>
              </a:r>
              <a:r>
                <a:rPr lang="zh-CN" altLang="en-US" sz="2800" b="1"/>
                <a:t>时，只要输出</a:t>
              </a:r>
              <a:r>
                <a:rPr lang="en-US" altLang="zh-CN" sz="2800" b="1" i="1"/>
                <a:t>WR</a:t>
              </a:r>
              <a:r>
                <a:rPr lang="zh-CN" altLang="en-US" sz="2800" b="1"/>
                <a:t>控制信号，</a:t>
              </a:r>
            </a:p>
            <a:p>
              <a:r>
                <a:rPr lang="zh-CN" altLang="en-US" sz="2800" b="1"/>
                <a:t>      </a:t>
              </a:r>
              <a:r>
                <a:rPr lang="en-US" altLang="zh-CN" sz="2800" b="1"/>
                <a:t>DAC8032</a:t>
              </a:r>
              <a:r>
                <a:rPr lang="zh-CN" altLang="en-US" sz="2800" b="1"/>
                <a:t>就能完成数字量的输入锁存和</a:t>
              </a:r>
              <a:r>
                <a:rPr lang="en-US" altLang="zh-CN" sz="2800" b="1"/>
                <a:t>D/A</a:t>
              </a:r>
              <a:r>
                <a:rPr lang="zh-CN" altLang="en-US" sz="2800" b="1"/>
                <a:t>的输出。</a:t>
              </a:r>
              <a:endParaRPr lang="zh-CN" altLang="en-US" sz="2800" b="1" baseline="-25000"/>
            </a:p>
          </p:txBody>
        </p:sp>
        <p:sp>
          <p:nvSpPr>
            <p:cNvPr id="130059" name="Line 11"/>
            <p:cNvSpPr>
              <a:spLocks noChangeShapeType="1"/>
            </p:cNvSpPr>
            <p:nvPr/>
          </p:nvSpPr>
          <p:spPr bwMode="auto">
            <a:xfrm>
              <a:off x="4331" y="3282"/>
              <a:ext cx="336" cy="0"/>
            </a:xfrm>
            <a:prstGeom prst="line">
              <a:avLst/>
            </a:prstGeom>
            <a:noFill/>
            <a:ln w="28575">
              <a:solidFill>
                <a:schemeClr val="tx1"/>
              </a:solidFill>
              <a:round/>
              <a:headEnd/>
              <a:tailEnd/>
            </a:ln>
            <a:effectLst/>
          </p:spPr>
          <p:txBody>
            <a:bodyPr wrap="none" anchor="ctr"/>
            <a:lstStyle/>
            <a:p>
              <a:endParaRPr lang="zh-CN" altLang="en-US"/>
            </a:p>
          </p:txBody>
        </p:sp>
      </p:grpSp>
      <p:sp>
        <p:nvSpPr>
          <p:cNvPr id="130060" name="Text Box 12"/>
          <p:cNvSpPr txBox="1">
            <a:spLocks noChangeArrowheads="1"/>
          </p:cNvSpPr>
          <p:nvPr/>
        </p:nvSpPr>
        <p:spPr bwMode="auto">
          <a:xfrm>
            <a:off x="422275" y="6005513"/>
            <a:ext cx="7304088" cy="519112"/>
          </a:xfrm>
          <a:prstGeom prst="rect">
            <a:avLst/>
          </a:prstGeom>
          <a:noFill/>
          <a:ln w="12700">
            <a:noFill/>
            <a:miter lim="800000"/>
            <a:headEnd/>
            <a:tailEnd/>
          </a:ln>
          <a:effectLst/>
        </p:spPr>
        <p:txBody>
          <a:bodyPr wrap="none">
            <a:spAutoFit/>
          </a:bodyPr>
          <a:lstStyle/>
          <a:p>
            <a:r>
              <a:rPr lang="zh-CN" altLang="en-US" sz="2800" b="1"/>
              <a:t>当基准电压是</a:t>
            </a:r>
            <a:r>
              <a:rPr lang="en-US" altLang="zh-CN" sz="2800" b="1"/>
              <a:t>5V</a:t>
            </a:r>
            <a:r>
              <a:rPr lang="zh-CN" altLang="en-US" sz="2800" b="1"/>
              <a:t>时，输出电压范围是</a:t>
            </a:r>
            <a:r>
              <a:rPr lang="en-US" altLang="zh-CN" sz="2800" b="1"/>
              <a:t>0</a:t>
            </a:r>
            <a:r>
              <a:rPr lang="zh-CN" altLang="en-US" sz="2800" b="1"/>
              <a:t>～</a:t>
            </a:r>
            <a:r>
              <a:rPr lang="en-US" altLang="zh-CN" sz="2800" b="1"/>
              <a:t>5V</a:t>
            </a:r>
            <a:r>
              <a:rPr lang="zh-CN" altLang="en-US" sz="2800" b="1"/>
              <a:t>。</a:t>
            </a:r>
          </a:p>
        </p:txBody>
      </p:sp>
      <p:pic>
        <p:nvPicPr>
          <p:cNvPr id="130115" name="Picture 67" descr="图片16"/>
          <p:cNvPicPr>
            <a:picLocks noChangeAspect="1" noChangeArrowheads="1"/>
          </p:cNvPicPr>
          <p:nvPr/>
        </p:nvPicPr>
        <p:blipFill>
          <a:blip r:embed="rId2" cstate="print"/>
          <a:srcRect/>
          <a:stretch>
            <a:fillRect/>
          </a:stretch>
        </p:blipFill>
        <p:spPr bwMode="auto">
          <a:xfrm>
            <a:off x="1042988" y="549275"/>
            <a:ext cx="7721600" cy="34417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0051"/>
                                        </p:tgtEl>
                                        <p:attrNameLst>
                                          <p:attrName>style.visibility</p:attrName>
                                        </p:attrNameLst>
                                      </p:cBhvr>
                                      <p:to>
                                        <p:strVal val="visible"/>
                                      </p:to>
                                    </p:set>
                                    <p:animEffect transition="in" filter="wipe(left)">
                                      <p:cBhvr>
                                        <p:cTn id="7" dur="500"/>
                                        <p:tgtEl>
                                          <p:spTgt spid="1300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0054"/>
                                        </p:tgtEl>
                                        <p:attrNameLst>
                                          <p:attrName>style.visibility</p:attrName>
                                        </p:attrNameLst>
                                      </p:cBhvr>
                                      <p:to>
                                        <p:strVal val="visible"/>
                                      </p:to>
                                    </p:set>
                                    <p:animEffect transition="in" filter="wipe(left)">
                                      <p:cBhvr>
                                        <p:cTn id="12" dur="500"/>
                                        <p:tgtEl>
                                          <p:spTgt spid="1300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0057"/>
                                        </p:tgtEl>
                                        <p:attrNameLst>
                                          <p:attrName>style.visibility</p:attrName>
                                        </p:attrNameLst>
                                      </p:cBhvr>
                                      <p:to>
                                        <p:strVal val="visible"/>
                                      </p:to>
                                    </p:set>
                                    <p:animEffect transition="in" filter="wipe(left)">
                                      <p:cBhvr>
                                        <p:cTn id="17" dur="500"/>
                                        <p:tgtEl>
                                          <p:spTgt spid="1300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0060">
                                            <p:txEl>
                                              <p:pRg st="0" end="0"/>
                                            </p:txEl>
                                          </p:spTgt>
                                        </p:tgtEl>
                                        <p:attrNameLst>
                                          <p:attrName>style.visibility</p:attrName>
                                        </p:attrNameLst>
                                      </p:cBhvr>
                                      <p:to>
                                        <p:strVal val="visible"/>
                                      </p:to>
                                    </p:set>
                                    <p:animEffect transition="in" filter="wipe(left)">
                                      <p:cBhvr>
                                        <p:cTn id="22" dur="500"/>
                                        <p:tgtEl>
                                          <p:spTgt spid="1300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60"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ctrTitle"/>
          </p:nvPr>
        </p:nvSpPr>
        <p:spPr bwMode="auto">
          <a:xfrm>
            <a:off x="533400" y="3937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zh-CN" sz="3600" b="1">
                <a:solidFill>
                  <a:srgbClr val="CC0000"/>
                </a:solidFill>
                <a:effectLst>
                  <a:outerShdw blurRad="38100" dist="38100" dir="2700000" algn="tl">
                    <a:srgbClr val="C0C0C0"/>
                  </a:outerShdw>
                </a:effectLst>
                <a:ea typeface="黑体" pitchFamily="49" charset="-122"/>
              </a:rPr>
              <a:t>23.2    A/D</a:t>
            </a:r>
            <a:r>
              <a:rPr lang="zh-CN" altLang="en-US" sz="3600" b="1">
                <a:solidFill>
                  <a:srgbClr val="CC0000"/>
                </a:solidFill>
                <a:effectLst>
                  <a:outerShdw blurRad="38100" dist="38100" dir="2700000" algn="tl">
                    <a:srgbClr val="C0C0C0"/>
                  </a:outerShdw>
                </a:effectLst>
                <a:ea typeface="黑体" pitchFamily="49" charset="-122"/>
              </a:rPr>
              <a:t>转换器</a:t>
            </a:r>
          </a:p>
        </p:txBody>
      </p:sp>
      <p:sp>
        <p:nvSpPr>
          <p:cNvPr id="131075" name="Rectangle 3"/>
          <p:cNvSpPr>
            <a:spLocks noChangeArrowheads="1"/>
          </p:cNvSpPr>
          <p:nvPr/>
        </p:nvSpPr>
        <p:spPr bwMode="auto">
          <a:xfrm>
            <a:off x="361950" y="1003300"/>
            <a:ext cx="8458200" cy="1501775"/>
          </a:xfrm>
          <a:prstGeom prst="rect">
            <a:avLst/>
          </a:prstGeom>
          <a:noFill/>
          <a:ln w="9525">
            <a:noFill/>
            <a:miter lim="800000"/>
            <a:headEnd/>
            <a:tailEnd/>
          </a:ln>
          <a:effectLst/>
        </p:spPr>
        <p:txBody>
          <a:bodyPr>
            <a:spAutoFit/>
          </a:bodyPr>
          <a:lstStyle/>
          <a:p>
            <a:pPr>
              <a:lnSpc>
                <a:spcPct val="110000"/>
              </a:lnSpc>
              <a:spcBef>
                <a:spcPct val="50000"/>
              </a:spcBef>
            </a:pPr>
            <a:r>
              <a:rPr lang="en-US" altLang="zh-CN" sz="2800" b="1" dirty="0">
                <a:solidFill>
                  <a:srgbClr val="000099"/>
                </a:solidFill>
                <a:effectLst>
                  <a:outerShdw blurRad="38100" dist="38100" dir="2700000" algn="tl">
                    <a:srgbClr val="C0C0C0"/>
                  </a:outerShdw>
                </a:effectLst>
                <a:ea typeface="楷体_GB2312" pitchFamily="49" charset="-122"/>
              </a:rPr>
              <a:t>        </a:t>
            </a:r>
            <a:r>
              <a:rPr lang="zh-CN" altLang="en-US" sz="2800" b="1" dirty="0" smtClean="0">
                <a:solidFill>
                  <a:srgbClr val="000099"/>
                </a:solidFill>
                <a:effectLst>
                  <a:outerShdw blurRad="38100" dist="38100" dir="2700000" algn="tl">
                    <a:srgbClr val="C0C0C0"/>
                  </a:outerShdw>
                </a:effectLst>
                <a:latin typeface="宋体" pitchFamily="2" charset="-122"/>
              </a:rPr>
              <a:t>模</a:t>
            </a:r>
            <a:r>
              <a:rPr lang="en-US" altLang="zh-CN" sz="2800" b="1" dirty="0" smtClean="0">
                <a:solidFill>
                  <a:srgbClr val="000099"/>
                </a:solidFill>
                <a:effectLst>
                  <a:outerShdw blurRad="38100" dist="38100" dir="2700000" algn="tl">
                    <a:srgbClr val="C0C0C0"/>
                  </a:outerShdw>
                </a:effectLst>
                <a:latin typeface="Times New Roman"/>
              </a:rPr>
              <a:t>–</a:t>
            </a:r>
            <a:r>
              <a:rPr lang="zh-CN" altLang="en-US" sz="2800" b="1" dirty="0" smtClean="0">
                <a:solidFill>
                  <a:srgbClr val="000099"/>
                </a:solidFill>
                <a:effectLst>
                  <a:outerShdw blurRad="38100" dist="38100" dir="2700000" algn="tl">
                    <a:srgbClr val="C0C0C0"/>
                  </a:outerShdw>
                </a:effectLst>
                <a:latin typeface="宋体" pitchFamily="2" charset="-122"/>
              </a:rPr>
              <a:t>数</a:t>
            </a:r>
            <a:r>
              <a:rPr lang="en-US" altLang="zh-CN" sz="2800" b="1" dirty="0">
                <a:solidFill>
                  <a:srgbClr val="000099"/>
                </a:solidFill>
                <a:effectLst>
                  <a:outerShdw blurRad="38100" dist="38100" dir="2700000" algn="tl">
                    <a:srgbClr val="C0C0C0"/>
                  </a:outerShdw>
                </a:effectLst>
              </a:rPr>
              <a:t>(A/D)</a:t>
            </a:r>
            <a:r>
              <a:rPr lang="zh-CN" altLang="en-US" sz="2800" b="1" dirty="0">
                <a:solidFill>
                  <a:srgbClr val="000099"/>
                </a:solidFill>
                <a:effectLst>
                  <a:outerShdw blurRad="38100" dist="38100" dir="2700000" algn="tl">
                    <a:srgbClr val="C0C0C0"/>
                  </a:outerShdw>
                </a:effectLst>
                <a:latin typeface="宋体" pitchFamily="2" charset="-122"/>
              </a:rPr>
              <a:t>转换器的任务是将模拟量转换成数字量</a:t>
            </a:r>
            <a:r>
              <a:rPr lang="en-US" altLang="zh-CN" sz="2800" b="1" dirty="0">
                <a:solidFill>
                  <a:srgbClr val="000099"/>
                </a:solidFill>
                <a:effectLst>
                  <a:outerShdw blurRad="38100" dist="38100" dir="2700000" algn="tl">
                    <a:srgbClr val="C0C0C0"/>
                  </a:outerShdw>
                </a:effectLst>
                <a:latin typeface="宋体" pitchFamily="2" charset="-122"/>
              </a:rPr>
              <a:t>,</a:t>
            </a:r>
            <a:r>
              <a:rPr lang="zh-CN" altLang="en-US" sz="2800" b="1" dirty="0">
                <a:solidFill>
                  <a:srgbClr val="000099"/>
                </a:solidFill>
                <a:effectLst>
                  <a:outerShdw blurRad="38100" dist="38100" dir="2700000" algn="tl">
                    <a:srgbClr val="C0C0C0"/>
                  </a:outerShdw>
                </a:effectLst>
                <a:latin typeface="宋体" pitchFamily="2" charset="-122"/>
              </a:rPr>
              <a:t>它是模拟信号和数字仪器的接口。根据其性能不同，类型也比较多。</a:t>
            </a:r>
          </a:p>
        </p:txBody>
      </p:sp>
      <p:sp>
        <p:nvSpPr>
          <p:cNvPr id="131076" name="Rectangle 4"/>
          <p:cNvSpPr>
            <a:spLocks noChangeArrowheads="1"/>
          </p:cNvSpPr>
          <p:nvPr/>
        </p:nvSpPr>
        <p:spPr bwMode="auto">
          <a:xfrm>
            <a:off x="323850" y="2409825"/>
            <a:ext cx="8578850" cy="1031875"/>
          </a:xfrm>
          <a:prstGeom prst="rect">
            <a:avLst/>
          </a:prstGeom>
          <a:noFill/>
          <a:ln w="9525">
            <a:noFill/>
            <a:miter lim="800000"/>
            <a:headEnd/>
            <a:tailEnd/>
          </a:ln>
          <a:effectLst/>
        </p:spPr>
        <p:txBody>
          <a:bodyPr>
            <a:spAutoFit/>
          </a:bodyPr>
          <a:lstStyle/>
          <a:p>
            <a:pPr>
              <a:lnSpc>
                <a:spcPct val="110000"/>
              </a:lnSpc>
              <a:spcBef>
                <a:spcPct val="50000"/>
              </a:spcBef>
            </a:pPr>
            <a:r>
              <a:rPr lang="en-US" altLang="zh-CN" sz="2800" b="1" dirty="0">
                <a:solidFill>
                  <a:schemeClr val="tx2"/>
                </a:solidFill>
                <a:effectLst>
                  <a:outerShdw blurRad="38100" dist="38100" dir="2700000" algn="tl">
                    <a:srgbClr val="C0C0C0"/>
                  </a:outerShdw>
                </a:effectLst>
                <a:ea typeface="楷体_GB2312" pitchFamily="49" charset="-122"/>
              </a:rPr>
              <a:t>        </a:t>
            </a:r>
            <a:r>
              <a:rPr lang="zh-CN" altLang="en-US" sz="2800" b="1" dirty="0">
                <a:solidFill>
                  <a:schemeClr val="tx2"/>
                </a:solidFill>
                <a:effectLst>
                  <a:outerShdw blurRad="38100" dist="38100" dir="2700000" algn="tl">
                    <a:srgbClr val="C0C0C0"/>
                  </a:outerShdw>
                </a:effectLst>
                <a:latin typeface="宋体" pitchFamily="2" charset="-122"/>
              </a:rPr>
              <a:t>下面介绍逐次逼近式</a:t>
            </a:r>
            <a:r>
              <a:rPr lang="en-US" altLang="zh-CN" sz="2800" b="1" dirty="0">
                <a:solidFill>
                  <a:schemeClr val="tx2"/>
                </a:solidFill>
                <a:effectLst>
                  <a:outerShdw blurRad="38100" dist="38100" dir="2700000" algn="tl">
                    <a:srgbClr val="C0C0C0"/>
                  </a:outerShdw>
                </a:effectLst>
              </a:rPr>
              <a:t>A/D</a:t>
            </a:r>
            <a:r>
              <a:rPr lang="zh-CN" altLang="en-US" sz="2800" b="1" dirty="0">
                <a:solidFill>
                  <a:schemeClr val="tx2"/>
                </a:solidFill>
                <a:effectLst>
                  <a:outerShdw blurRad="38100" dist="38100" dir="2700000" algn="tl">
                    <a:srgbClr val="C0C0C0"/>
                  </a:outerShdw>
                </a:effectLst>
                <a:latin typeface="宋体" pitchFamily="2" charset="-122"/>
              </a:rPr>
              <a:t>转换电路的原理和一种常用的集成电路组件。最后举例说明其应用。</a:t>
            </a:r>
          </a:p>
        </p:txBody>
      </p:sp>
      <p:sp>
        <p:nvSpPr>
          <p:cNvPr id="131099" name="Text Box 27"/>
          <p:cNvSpPr txBox="1">
            <a:spLocks noChangeArrowheads="1"/>
          </p:cNvSpPr>
          <p:nvPr/>
        </p:nvSpPr>
        <p:spPr bwMode="auto">
          <a:xfrm>
            <a:off x="1806575" y="5924550"/>
            <a:ext cx="5602288" cy="457200"/>
          </a:xfrm>
          <a:prstGeom prst="rect">
            <a:avLst/>
          </a:prstGeom>
          <a:noFill/>
          <a:ln w="28575" cap="sq">
            <a:noFill/>
            <a:miter lim="800000"/>
            <a:headEnd/>
            <a:tailEnd type="none" w="sm" len="lg"/>
          </a:ln>
          <a:effectLst/>
        </p:spPr>
        <p:txBody>
          <a:bodyPr anchor="ctr">
            <a:spAutoFit/>
          </a:bodyPr>
          <a:lstStyle/>
          <a:p>
            <a:pPr algn="ctr"/>
            <a:r>
              <a:rPr lang="zh-CN" altLang="en-US" b="1">
                <a:solidFill>
                  <a:srgbClr val="000099"/>
                </a:solidFill>
                <a:effectLst>
                  <a:outerShdw blurRad="38100" dist="38100" dir="2700000" algn="tl">
                    <a:srgbClr val="C0C0C0"/>
                  </a:outerShdw>
                </a:effectLst>
              </a:rPr>
              <a:t>逐次逼近型模</a:t>
            </a:r>
            <a:r>
              <a:rPr lang="en-US" altLang="zh-CN" b="1">
                <a:solidFill>
                  <a:srgbClr val="000099"/>
                </a:solidFill>
                <a:effectLst>
                  <a:outerShdw blurRad="38100" dist="38100" dir="2700000" algn="tl">
                    <a:srgbClr val="C0C0C0"/>
                  </a:outerShdw>
                </a:effectLst>
              </a:rPr>
              <a:t>—</a:t>
            </a:r>
            <a:r>
              <a:rPr lang="zh-CN" altLang="en-US" b="1">
                <a:solidFill>
                  <a:srgbClr val="000099"/>
                </a:solidFill>
                <a:effectLst>
                  <a:outerShdw blurRad="38100" dist="38100" dir="2700000" algn="tl">
                    <a:srgbClr val="C0C0C0"/>
                  </a:outerShdw>
                </a:effectLst>
              </a:rPr>
              <a:t>数转换器原理框图</a:t>
            </a:r>
          </a:p>
        </p:txBody>
      </p:sp>
      <p:pic>
        <p:nvPicPr>
          <p:cNvPr id="131100" name="Picture 28" descr="图片17"/>
          <p:cNvPicPr>
            <a:picLocks noChangeAspect="1" noChangeArrowheads="1"/>
          </p:cNvPicPr>
          <p:nvPr/>
        </p:nvPicPr>
        <p:blipFill>
          <a:blip r:embed="rId2" cstate="print"/>
          <a:srcRect/>
          <a:stretch>
            <a:fillRect/>
          </a:stretch>
        </p:blipFill>
        <p:spPr bwMode="auto">
          <a:xfrm>
            <a:off x="971550" y="3429000"/>
            <a:ext cx="7145338" cy="24511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1075"/>
                                        </p:tgtEl>
                                        <p:attrNameLst>
                                          <p:attrName>style.visibility</p:attrName>
                                        </p:attrNameLst>
                                      </p:cBhvr>
                                      <p:to>
                                        <p:strVal val="visible"/>
                                      </p:to>
                                    </p:set>
                                    <p:animEffect transition="in" filter="wipe(left)">
                                      <p:cBhvr>
                                        <p:cTn id="7" dur="500"/>
                                        <p:tgtEl>
                                          <p:spTgt spid="1310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1076"/>
                                        </p:tgtEl>
                                        <p:attrNameLst>
                                          <p:attrName>style.visibility</p:attrName>
                                        </p:attrNameLst>
                                      </p:cBhvr>
                                      <p:to>
                                        <p:strVal val="visible"/>
                                      </p:to>
                                    </p:set>
                                    <p:animEffect transition="in" filter="wipe(left)">
                                      <p:cBhvr>
                                        <p:cTn id="12" dur="500"/>
                                        <p:tgtEl>
                                          <p:spTgt spid="1310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1100"/>
                                        </p:tgtEl>
                                        <p:attrNameLst>
                                          <p:attrName>style.visibility</p:attrName>
                                        </p:attrNameLst>
                                      </p:cBhvr>
                                      <p:to>
                                        <p:strVal val="visible"/>
                                      </p:to>
                                    </p:set>
                                    <p:animEffect transition="in" filter="wipe(left)">
                                      <p:cBhvr>
                                        <p:cTn id="17" dur="500"/>
                                        <p:tgtEl>
                                          <p:spTgt spid="1311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1099"/>
                                        </p:tgtEl>
                                        <p:attrNameLst>
                                          <p:attrName>style.visibility</p:attrName>
                                        </p:attrNameLst>
                                      </p:cBhvr>
                                      <p:to>
                                        <p:strVal val="visible"/>
                                      </p:to>
                                    </p:set>
                                    <p:animEffect transition="in" filter="wipe(left)">
                                      <p:cBhvr>
                                        <p:cTn id="22" dur="500"/>
                                        <p:tgtEl>
                                          <p:spTgt spid="131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autoUpdateAnimBg="0"/>
      <p:bldP spid="131076" grpId="0" autoUpdateAnimBg="0"/>
      <p:bldP spid="13109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8" name="Rectangle 2"/>
          <p:cNvSpPr>
            <a:spLocks noGrp="1" noChangeArrowheads="1"/>
          </p:cNvSpPr>
          <p:nvPr>
            <p:ph type="ctrTitle"/>
          </p:nvPr>
        </p:nvSpPr>
        <p:spPr bwMode="auto">
          <a:xfrm>
            <a:off x="457200" y="503238"/>
            <a:ext cx="6248400" cy="609600"/>
          </a:xfrm>
          <a:noFill/>
          <a:ln>
            <a:miter lim="800000"/>
            <a:headEnd/>
            <a:tailEnd/>
          </a:ln>
        </p:spPr>
        <p:txBody>
          <a:bodyPr vert="horz" wrap="square" lIns="91440" tIns="45720" rIns="91440" bIns="45720" numCol="1" anchor="t" anchorCtr="0" compatLnSpc="1">
            <a:prstTxWarp prst="textNoShape">
              <a:avLst/>
            </a:prstTxWarp>
          </a:bodyPr>
          <a:lstStyle/>
          <a:p>
            <a:pPr algn="l"/>
            <a:r>
              <a:rPr lang="en-US" altLang="zh-CN" sz="3200" b="1">
                <a:solidFill>
                  <a:srgbClr val="000099"/>
                </a:solidFill>
                <a:effectLst>
                  <a:outerShdw blurRad="38100" dist="38100" dir="2700000" algn="tl">
                    <a:srgbClr val="C0C0C0"/>
                  </a:outerShdw>
                </a:effectLst>
              </a:rPr>
              <a:t>23.2.1  </a:t>
            </a:r>
            <a:r>
              <a:rPr lang="zh-CN" altLang="en-US" sz="3200" b="1">
                <a:solidFill>
                  <a:srgbClr val="000099"/>
                </a:solidFill>
                <a:effectLst>
                  <a:outerShdw blurRad="38100" dist="38100" dir="2700000" algn="tl">
                    <a:srgbClr val="C0C0C0"/>
                  </a:outerShdw>
                </a:effectLst>
              </a:rPr>
              <a:t>逐次逼近式 </a:t>
            </a:r>
            <a:r>
              <a:rPr lang="en-US" altLang="zh-CN" sz="3200" b="1">
                <a:solidFill>
                  <a:srgbClr val="000099"/>
                </a:solidFill>
                <a:effectLst>
                  <a:outerShdw blurRad="38100" dist="38100" dir="2700000" algn="tl">
                    <a:srgbClr val="C0C0C0"/>
                  </a:outerShdw>
                </a:effectLst>
              </a:rPr>
              <a:t>A/D </a:t>
            </a:r>
            <a:r>
              <a:rPr lang="zh-CN" altLang="en-US" sz="3200" b="1">
                <a:solidFill>
                  <a:srgbClr val="000099"/>
                </a:solidFill>
                <a:effectLst>
                  <a:outerShdw blurRad="38100" dist="38100" dir="2700000" algn="tl">
                    <a:srgbClr val="C0C0C0"/>
                  </a:outerShdw>
                </a:effectLst>
              </a:rPr>
              <a:t>转换器</a:t>
            </a:r>
          </a:p>
        </p:txBody>
      </p:sp>
      <p:sp>
        <p:nvSpPr>
          <p:cNvPr id="132099" name="Text Box 3"/>
          <p:cNvSpPr txBox="1">
            <a:spLocks noChangeArrowheads="1"/>
          </p:cNvSpPr>
          <p:nvPr/>
        </p:nvSpPr>
        <p:spPr bwMode="auto">
          <a:xfrm>
            <a:off x="381000" y="1004888"/>
            <a:ext cx="8763000" cy="1568450"/>
          </a:xfrm>
          <a:prstGeom prst="rect">
            <a:avLst/>
          </a:prstGeom>
          <a:noFill/>
          <a:ln w="9525">
            <a:noFill/>
            <a:miter lim="800000"/>
            <a:headEnd/>
            <a:tailEnd/>
          </a:ln>
          <a:effectLst/>
        </p:spPr>
        <p:txBody>
          <a:bodyPr>
            <a:spAutoFit/>
          </a:bodyPr>
          <a:lstStyle/>
          <a:p>
            <a:pPr>
              <a:lnSpc>
                <a:spcPct val="110000"/>
              </a:lnSpc>
            </a:pPr>
            <a:r>
              <a:rPr lang="en-US" altLang="zh-CN" sz="3200" b="1">
                <a:solidFill>
                  <a:schemeClr val="tx2"/>
                </a:solidFill>
                <a:effectLst>
                  <a:outerShdw blurRad="38100" dist="38100" dir="2700000" algn="tl">
                    <a:srgbClr val="C0C0C0"/>
                  </a:outerShdw>
                </a:effectLst>
                <a:ea typeface="楷体_GB2312" pitchFamily="49" charset="-122"/>
              </a:rPr>
              <a:t>        </a:t>
            </a:r>
            <a:r>
              <a:rPr lang="zh-CN" altLang="en-US" sz="2800" b="1">
                <a:solidFill>
                  <a:schemeClr val="tx2"/>
                </a:solidFill>
                <a:effectLst>
                  <a:outerShdw blurRad="38100" dist="38100" dir="2700000" algn="tl">
                    <a:srgbClr val="C0C0C0"/>
                  </a:outerShdw>
                </a:effectLst>
                <a:latin typeface="宋体" pitchFamily="2" charset="-122"/>
              </a:rPr>
              <a:t>其工作原理可用天平秤重过程作比喻来说明。</a:t>
            </a:r>
          </a:p>
          <a:p>
            <a:pPr>
              <a:lnSpc>
                <a:spcPct val="110000"/>
              </a:lnSpc>
            </a:pPr>
            <a:r>
              <a:rPr lang="zh-CN" altLang="en-US" sz="2800" b="1">
                <a:solidFill>
                  <a:schemeClr val="tx2"/>
                </a:solidFill>
                <a:effectLst>
                  <a:outerShdw blurRad="38100" dist="38100" dir="2700000" algn="tl">
                    <a:srgbClr val="C0C0C0"/>
                  </a:outerShdw>
                </a:effectLst>
                <a:latin typeface="宋体" pitchFamily="2" charset="-122"/>
              </a:rPr>
              <a:t>若有四个砝码共重</a:t>
            </a:r>
            <a:r>
              <a:rPr lang="en-US" altLang="zh-CN" sz="2800" b="1">
                <a:solidFill>
                  <a:schemeClr val="tx2"/>
                </a:solidFill>
                <a:effectLst>
                  <a:outerShdw blurRad="38100" dist="38100" dir="2700000" algn="tl">
                    <a:srgbClr val="C0C0C0"/>
                  </a:outerShdw>
                </a:effectLst>
              </a:rPr>
              <a:t>15</a:t>
            </a:r>
            <a:r>
              <a:rPr lang="zh-CN" altLang="en-US" sz="2800" b="1">
                <a:solidFill>
                  <a:schemeClr val="tx2"/>
                </a:solidFill>
                <a:effectLst>
                  <a:outerShdw blurRad="38100" dist="38100" dir="2700000" algn="tl">
                    <a:srgbClr val="C0C0C0"/>
                  </a:outerShdw>
                </a:effectLst>
                <a:latin typeface="宋体" pitchFamily="2" charset="-122"/>
              </a:rPr>
              <a:t>克</a:t>
            </a:r>
            <a:r>
              <a:rPr lang="en-US" altLang="zh-CN" sz="2800" b="1">
                <a:solidFill>
                  <a:schemeClr val="tx2"/>
                </a:solidFill>
                <a:effectLst>
                  <a:outerShdw blurRad="38100" dist="38100" dir="2700000" algn="tl">
                    <a:srgbClr val="C0C0C0"/>
                  </a:outerShdw>
                </a:effectLst>
                <a:latin typeface="宋体" pitchFamily="2" charset="-122"/>
              </a:rPr>
              <a:t>,</a:t>
            </a:r>
            <a:r>
              <a:rPr lang="zh-CN" altLang="en-US" sz="2800" b="1">
                <a:solidFill>
                  <a:schemeClr val="tx2"/>
                </a:solidFill>
                <a:effectLst>
                  <a:outerShdw blurRad="38100" dist="38100" dir="2700000" algn="tl">
                    <a:srgbClr val="C0C0C0"/>
                  </a:outerShdw>
                </a:effectLst>
                <a:latin typeface="宋体" pitchFamily="2" charset="-122"/>
              </a:rPr>
              <a:t>每个重量分别为</a:t>
            </a:r>
            <a:r>
              <a:rPr lang="en-US" altLang="zh-CN" sz="2800" b="1">
                <a:solidFill>
                  <a:schemeClr val="tx2"/>
                </a:solidFill>
                <a:effectLst>
                  <a:outerShdw blurRad="38100" dist="38100" dir="2700000" algn="tl">
                    <a:srgbClr val="C0C0C0"/>
                  </a:outerShdw>
                </a:effectLst>
              </a:rPr>
              <a:t>8</a:t>
            </a:r>
            <a:r>
              <a:rPr lang="zh-CN" altLang="en-US" sz="2800" b="1">
                <a:solidFill>
                  <a:schemeClr val="tx2"/>
                </a:solidFill>
                <a:effectLst>
                  <a:outerShdw blurRad="38100" dist="38100" dir="2700000" algn="tl">
                    <a:srgbClr val="C0C0C0"/>
                  </a:outerShdw>
                </a:effectLst>
              </a:rPr>
              <a:t>、</a:t>
            </a:r>
            <a:r>
              <a:rPr lang="en-US" altLang="zh-CN" sz="2800" b="1">
                <a:solidFill>
                  <a:schemeClr val="tx2"/>
                </a:solidFill>
                <a:effectLst>
                  <a:outerShdw blurRad="38100" dist="38100" dir="2700000" algn="tl">
                    <a:srgbClr val="C0C0C0"/>
                  </a:outerShdw>
                </a:effectLst>
              </a:rPr>
              <a:t>4</a:t>
            </a:r>
            <a:r>
              <a:rPr lang="zh-CN" altLang="en-US" sz="2800" b="1">
                <a:solidFill>
                  <a:schemeClr val="tx2"/>
                </a:solidFill>
                <a:effectLst>
                  <a:outerShdw blurRad="38100" dist="38100" dir="2700000" algn="tl">
                    <a:srgbClr val="C0C0C0"/>
                  </a:outerShdw>
                </a:effectLst>
              </a:rPr>
              <a:t>、</a:t>
            </a:r>
            <a:r>
              <a:rPr lang="en-US" altLang="zh-CN" sz="2800" b="1">
                <a:solidFill>
                  <a:schemeClr val="tx2"/>
                </a:solidFill>
                <a:effectLst>
                  <a:outerShdw blurRad="38100" dist="38100" dir="2700000" algn="tl">
                    <a:srgbClr val="C0C0C0"/>
                  </a:outerShdw>
                </a:effectLst>
              </a:rPr>
              <a:t>2</a:t>
            </a:r>
            <a:r>
              <a:rPr lang="zh-CN" altLang="en-US" sz="2800" b="1">
                <a:solidFill>
                  <a:schemeClr val="tx2"/>
                </a:solidFill>
                <a:effectLst>
                  <a:outerShdw blurRad="38100" dist="38100" dir="2700000" algn="tl">
                    <a:srgbClr val="C0C0C0"/>
                  </a:outerShdw>
                </a:effectLst>
              </a:rPr>
              <a:t>、</a:t>
            </a:r>
            <a:r>
              <a:rPr lang="en-US" altLang="zh-CN" sz="2800" b="1">
                <a:solidFill>
                  <a:schemeClr val="tx2"/>
                </a:solidFill>
                <a:effectLst>
                  <a:outerShdw blurRad="38100" dist="38100" dir="2700000" algn="tl">
                    <a:srgbClr val="C0C0C0"/>
                  </a:outerShdw>
                </a:effectLst>
              </a:rPr>
              <a:t>1</a:t>
            </a:r>
            <a:r>
              <a:rPr lang="zh-CN" altLang="en-US" sz="2800" b="1">
                <a:solidFill>
                  <a:schemeClr val="tx2"/>
                </a:solidFill>
                <a:effectLst>
                  <a:outerShdw blurRad="38100" dist="38100" dir="2700000" algn="tl">
                    <a:srgbClr val="C0C0C0"/>
                  </a:outerShdw>
                </a:effectLst>
                <a:latin typeface="宋体" pitchFamily="2" charset="-122"/>
              </a:rPr>
              <a:t>克。设待秤重量</a:t>
            </a:r>
            <a:r>
              <a:rPr lang="en-US" altLang="zh-CN" sz="2800" b="1">
                <a:solidFill>
                  <a:schemeClr val="tx2"/>
                </a:solidFill>
                <a:effectLst>
                  <a:outerShdw blurRad="38100" dist="38100" dir="2700000" algn="tl">
                    <a:srgbClr val="C0C0C0"/>
                  </a:outerShdw>
                </a:effectLst>
              </a:rPr>
              <a:t>Wx = 13</a:t>
            </a:r>
            <a:r>
              <a:rPr lang="zh-CN" altLang="en-US" sz="2800" b="1">
                <a:solidFill>
                  <a:schemeClr val="tx2"/>
                </a:solidFill>
                <a:effectLst>
                  <a:outerShdw blurRad="38100" dist="38100" dir="2700000" algn="tl">
                    <a:srgbClr val="C0C0C0"/>
                  </a:outerShdw>
                </a:effectLst>
                <a:latin typeface="宋体" pitchFamily="2" charset="-122"/>
              </a:rPr>
              <a:t>克，可以用下表步骤来秤量：</a:t>
            </a:r>
          </a:p>
        </p:txBody>
      </p:sp>
      <p:sp>
        <p:nvSpPr>
          <p:cNvPr id="132100" name="Line 4"/>
          <p:cNvSpPr>
            <a:spLocks noChangeShapeType="1"/>
          </p:cNvSpPr>
          <p:nvPr/>
        </p:nvSpPr>
        <p:spPr bwMode="auto">
          <a:xfrm>
            <a:off x="330200" y="3971925"/>
            <a:ext cx="8713788" cy="0"/>
          </a:xfrm>
          <a:prstGeom prst="line">
            <a:avLst/>
          </a:prstGeom>
          <a:noFill/>
          <a:ln w="38100">
            <a:solidFill>
              <a:schemeClr val="tx2"/>
            </a:solidFill>
            <a:round/>
            <a:headEnd/>
            <a:tailEnd/>
          </a:ln>
        </p:spPr>
        <p:txBody>
          <a:bodyPr wrap="none" anchor="ctr"/>
          <a:lstStyle/>
          <a:p>
            <a:endParaRPr lang="zh-CN" altLang="en-US"/>
          </a:p>
        </p:txBody>
      </p:sp>
      <p:sp>
        <p:nvSpPr>
          <p:cNvPr id="132101" name="Line 5"/>
          <p:cNvSpPr>
            <a:spLocks noChangeShapeType="1"/>
          </p:cNvSpPr>
          <p:nvPr/>
        </p:nvSpPr>
        <p:spPr bwMode="auto">
          <a:xfrm>
            <a:off x="309563" y="4681538"/>
            <a:ext cx="8728075" cy="0"/>
          </a:xfrm>
          <a:prstGeom prst="line">
            <a:avLst/>
          </a:prstGeom>
          <a:noFill/>
          <a:ln w="38100">
            <a:solidFill>
              <a:schemeClr val="tx2"/>
            </a:solidFill>
            <a:round/>
            <a:headEnd/>
            <a:tailEnd/>
          </a:ln>
        </p:spPr>
        <p:txBody>
          <a:bodyPr wrap="none" anchor="ctr"/>
          <a:lstStyle/>
          <a:p>
            <a:endParaRPr lang="zh-CN" altLang="en-US"/>
          </a:p>
        </p:txBody>
      </p:sp>
      <p:sp>
        <p:nvSpPr>
          <p:cNvPr id="132102" name="Line 6"/>
          <p:cNvSpPr>
            <a:spLocks noChangeShapeType="1"/>
          </p:cNvSpPr>
          <p:nvPr/>
        </p:nvSpPr>
        <p:spPr bwMode="auto">
          <a:xfrm>
            <a:off x="320675" y="5351463"/>
            <a:ext cx="8713788" cy="0"/>
          </a:xfrm>
          <a:prstGeom prst="line">
            <a:avLst/>
          </a:prstGeom>
          <a:noFill/>
          <a:ln w="38100">
            <a:solidFill>
              <a:schemeClr val="tx2"/>
            </a:solidFill>
            <a:round/>
            <a:headEnd/>
            <a:tailEnd/>
          </a:ln>
        </p:spPr>
        <p:txBody>
          <a:bodyPr wrap="none" anchor="ctr"/>
          <a:lstStyle/>
          <a:p>
            <a:endParaRPr lang="zh-CN" altLang="en-US"/>
          </a:p>
        </p:txBody>
      </p:sp>
      <p:sp>
        <p:nvSpPr>
          <p:cNvPr id="132103" name="Line 7"/>
          <p:cNvSpPr>
            <a:spLocks noChangeShapeType="1"/>
          </p:cNvSpPr>
          <p:nvPr/>
        </p:nvSpPr>
        <p:spPr bwMode="auto">
          <a:xfrm>
            <a:off x="320675" y="6062663"/>
            <a:ext cx="8713788" cy="0"/>
          </a:xfrm>
          <a:prstGeom prst="line">
            <a:avLst/>
          </a:prstGeom>
          <a:noFill/>
          <a:ln w="38100">
            <a:solidFill>
              <a:schemeClr val="tx2"/>
            </a:solidFill>
            <a:round/>
            <a:headEnd/>
            <a:tailEnd/>
          </a:ln>
        </p:spPr>
        <p:txBody>
          <a:bodyPr wrap="none" anchor="ctr"/>
          <a:lstStyle/>
          <a:p>
            <a:endParaRPr lang="zh-CN" altLang="en-US"/>
          </a:p>
        </p:txBody>
      </p:sp>
      <p:sp>
        <p:nvSpPr>
          <p:cNvPr id="132104" name="Text Box 8"/>
          <p:cNvSpPr txBox="1">
            <a:spLocks noChangeArrowheads="1"/>
          </p:cNvSpPr>
          <p:nvPr/>
        </p:nvSpPr>
        <p:spPr bwMode="auto">
          <a:xfrm>
            <a:off x="590550" y="4032250"/>
            <a:ext cx="877888" cy="488950"/>
          </a:xfrm>
          <a:prstGeom prst="rect">
            <a:avLst/>
          </a:prstGeom>
          <a:noFill/>
          <a:ln w="9525">
            <a:noFill/>
            <a:miter lim="800000"/>
            <a:headEnd/>
            <a:tailEnd/>
          </a:ln>
        </p:spPr>
        <p:txBody>
          <a:bodyPr>
            <a:spAutoFit/>
          </a:bodyPr>
          <a:lstStyle/>
          <a:p>
            <a:pPr>
              <a:spcBef>
                <a:spcPct val="50000"/>
              </a:spcBef>
            </a:pPr>
            <a:r>
              <a:rPr lang="en-US" altLang="zh-CN" sz="2600" b="1">
                <a:solidFill>
                  <a:srgbClr val="000099"/>
                </a:solidFill>
                <a:effectLst>
                  <a:outerShdw blurRad="38100" dist="38100" dir="2700000" algn="tl">
                    <a:srgbClr val="C0C0C0"/>
                  </a:outerShdw>
                </a:effectLst>
              </a:rPr>
              <a:t>2</a:t>
            </a:r>
          </a:p>
        </p:txBody>
      </p:sp>
      <p:sp>
        <p:nvSpPr>
          <p:cNvPr id="132105" name="Text Box 9"/>
          <p:cNvSpPr txBox="1">
            <a:spLocks noChangeArrowheads="1"/>
          </p:cNvSpPr>
          <p:nvPr/>
        </p:nvSpPr>
        <p:spPr bwMode="auto">
          <a:xfrm>
            <a:off x="1528763" y="4046538"/>
            <a:ext cx="1976437" cy="488950"/>
          </a:xfrm>
          <a:prstGeom prst="rect">
            <a:avLst/>
          </a:prstGeom>
          <a:noFill/>
          <a:ln w="9525">
            <a:noFill/>
            <a:miter lim="800000"/>
            <a:headEnd/>
            <a:tailEnd/>
          </a:ln>
        </p:spPr>
        <p:txBody>
          <a:bodyPr>
            <a:spAutoFit/>
          </a:bodyPr>
          <a:lstStyle/>
          <a:p>
            <a:pPr>
              <a:spcBef>
                <a:spcPct val="50000"/>
              </a:spcBef>
            </a:pPr>
            <a:r>
              <a:rPr lang="en-US" altLang="zh-CN" sz="2600" b="1">
                <a:ea typeface="楷体_GB2312" pitchFamily="49" charset="-122"/>
              </a:rPr>
              <a:t>8 g + 4  g</a:t>
            </a:r>
          </a:p>
        </p:txBody>
      </p:sp>
      <p:sp>
        <p:nvSpPr>
          <p:cNvPr id="132106" name="Text Box 10"/>
          <p:cNvSpPr txBox="1">
            <a:spLocks noChangeArrowheads="1"/>
          </p:cNvSpPr>
          <p:nvPr/>
        </p:nvSpPr>
        <p:spPr bwMode="auto">
          <a:xfrm>
            <a:off x="569913" y="4718050"/>
            <a:ext cx="822325" cy="488950"/>
          </a:xfrm>
          <a:prstGeom prst="rect">
            <a:avLst/>
          </a:prstGeom>
          <a:noFill/>
          <a:ln w="9525">
            <a:noFill/>
            <a:miter lim="800000"/>
            <a:headEnd/>
            <a:tailEnd/>
          </a:ln>
        </p:spPr>
        <p:txBody>
          <a:bodyPr>
            <a:spAutoFit/>
          </a:bodyPr>
          <a:lstStyle/>
          <a:p>
            <a:pPr>
              <a:spcBef>
                <a:spcPct val="50000"/>
              </a:spcBef>
            </a:pPr>
            <a:r>
              <a:rPr lang="en-US" altLang="zh-CN" sz="2600" b="1">
                <a:solidFill>
                  <a:srgbClr val="000099"/>
                </a:solidFill>
                <a:effectLst>
                  <a:outerShdw blurRad="38100" dist="38100" dir="2700000" algn="tl">
                    <a:srgbClr val="C0C0C0"/>
                  </a:outerShdw>
                </a:effectLst>
              </a:rPr>
              <a:t>3</a:t>
            </a:r>
            <a:endParaRPr lang="en-US" altLang="zh-CN" sz="2600" b="1">
              <a:solidFill>
                <a:srgbClr val="000099"/>
              </a:solidFill>
              <a:effectLst>
                <a:outerShdw blurRad="38100" dist="38100" dir="2700000" algn="tl">
                  <a:srgbClr val="C0C0C0"/>
                </a:outerShdw>
              </a:effectLst>
              <a:ea typeface="楷体_GB2312" pitchFamily="49" charset="-122"/>
            </a:endParaRPr>
          </a:p>
        </p:txBody>
      </p:sp>
      <p:sp>
        <p:nvSpPr>
          <p:cNvPr id="132107" name="Text Box 11"/>
          <p:cNvSpPr txBox="1">
            <a:spLocks noChangeArrowheads="1"/>
          </p:cNvSpPr>
          <p:nvPr/>
        </p:nvSpPr>
        <p:spPr bwMode="auto">
          <a:xfrm>
            <a:off x="1495425" y="4737100"/>
            <a:ext cx="2695575" cy="488950"/>
          </a:xfrm>
          <a:prstGeom prst="rect">
            <a:avLst/>
          </a:prstGeom>
          <a:noFill/>
          <a:ln w="9525">
            <a:noFill/>
            <a:miter lim="800000"/>
            <a:headEnd/>
            <a:tailEnd/>
          </a:ln>
        </p:spPr>
        <p:txBody>
          <a:bodyPr>
            <a:spAutoFit/>
          </a:bodyPr>
          <a:lstStyle/>
          <a:p>
            <a:pPr>
              <a:spcBef>
                <a:spcPct val="50000"/>
              </a:spcBef>
            </a:pPr>
            <a:r>
              <a:rPr lang="en-US" altLang="zh-CN" sz="2600" b="1">
                <a:ea typeface="楷体_GB2312" pitchFamily="49" charset="-122"/>
              </a:rPr>
              <a:t>8 g + 4 g + 2 g</a:t>
            </a:r>
          </a:p>
        </p:txBody>
      </p:sp>
      <p:sp>
        <p:nvSpPr>
          <p:cNvPr id="132108" name="Text Box 12"/>
          <p:cNvSpPr txBox="1">
            <a:spLocks noChangeArrowheads="1"/>
          </p:cNvSpPr>
          <p:nvPr/>
        </p:nvSpPr>
        <p:spPr bwMode="auto">
          <a:xfrm>
            <a:off x="533400" y="5499100"/>
            <a:ext cx="706438" cy="488950"/>
          </a:xfrm>
          <a:prstGeom prst="rect">
            <a:avLst/>
          </a:prstGeom>
          <a:noFill/>
          <a:ln w="9525">
            <a:noFill/>
            <a:miter lim="800000"/>
            <a:headEnd/>
            <a:tailEnd/>
          </a:ln>
        </p:spPr>
        <p:txBody>
          <a:bodyPr>
            <a:spAutoFit/>
          </a:bodyPr>
          <a:lstStyle/>
          <a:p>
            <a:pPr>
              <a:spcBef>
                <a:spcPct val="50000"/>
              </a:spcBef>
            </a:pPr>
            <a:r>
              <a:rPr lang="en-US" altLang="zh-CN" sz="2600" b="1">
                <a:solidFill>
                  <a:srgbClr val="000099"/>
                </a:solidFill>
                <a:effectLst>
                  <a:outerShdw blurRad="38100" dist="38100" dir="2700000" algn="tl">
                    <a:srgbClr val="C0C0C0"/>
                  </a:outerShdw>
                </a:effectLst>
              </a:rPr>
              <a:t>4</a:t>
            </a:r>
          </a:p>
        </p:txBody>
      </p:sp>
      <p:sp>
        <p:nvSpPr>
          <p:cNvPr id="132109" name="Text Box 13"/>
          <p:cNvSpPr txBox="1">
            <a:spLocks noChangeArrowheads="1"/>
          </p:cNvSpPr>
          <p:nvPr/>
        </p:nvSpPr>
        <p:spPr bwMode="auto">
          <a:xfrm>
            <a:off x="1519238" y="5418138"/>
            <a:ext cx="3586162" cy="488950"/>
          </a:xfrm>
          <a:prstGeom prst="rect">
            <a:avLst/>
          </a:prstGeom>
          <a:noFill/>
          <a:ln w="9525">
            <a:noFill/>
            <a:miter lim="800000"/>
            <a:headEnd/>
            <a:tailEnd/>
          </a:ln>
        </p:spPr>
        <p:txBody>
          <a:bodyPr>
            <a:spAutoFit/>
          </a:bodyPr>
          <a:lstStyle/>
          <a:p>
            <a:pPr>
              <a:spcBef>
                <a:spcPct val="50000"/>
              </a:spcBef>
            </a:pPr>
            <a:r>
              <a:rPr lang="en-US" altLang="zh-CN" sz="2600" b="1">
                <a:ea typeface="楷体_GB2312" pitchFamily="49" charset="-122"/>
              </a:rPr>
              <a:t>8 g + 4 g + 1 g</a:t>
            </a:r>
          </a:p>
        </p:txBody>
      </p:sp>
      <p:sp>
        <p:nvSpPr>
          <p:cNvPr id="132110" name="Text Box 14"/>
          <p:cNvSpPr txBox="1">
            <a:spLocks noChangeArrowheads="1"/>
          </p:cNvSpPr>
          <p:nvPr/>
        </p:nvSpPr>
        <p:spPr bwMode="auto">
          <a:xfrm>
            <a:off x="228600" y="3355975"/>
            <a:ext cx="935038" cy="488950"/>
          </a:xfrm>
          <a:prstGeom prst="rect">
            <a:avLst/>
          </a:prstGeom>
          <a:noFill/>
          <a:ln w="9525">
            <a:noFill/>
            <a:miter lim="800000"/>
            <a:headEnd/>
            <a:tailEnd/>
          </a:ln>
        </p:spPr>
        <p:txBody>
          <a:bodyPr>
            <a:spAutoFit/>
          </a:bodyPr>
          <a:lstStyle/>
          <a:p>
            <a:pPr>
              <a:spcBef>
                <a:spcPct val="50000"/>
              </a:spcBef>
            </a:pPr>
            <a:r>
              <a:rPr lang="en-US" altLang="zh-CN" sz="2600" b="1">
                <a:solidFill>
                  <a:srgbClr val="CC0000"/>
                </a:solidFill>
              </a:rPr>
              <a:t>    </a:t>
            </a:r>
            <a:r>
              <a:rPr lang="en-US" altLang="zh-CN" sz="2600" b="1">
                <a:solidFill>
                  <a:srgbClr val="000099"/>
                </a:solidFill>
                <a:effectLst>
                  <a:outerShdw blurRad="38100" dist="38100" dir="2700000" algn="tl">
                    <a:srgbClr val="C0C0C0"/>
                  </a:outerShdw>
                </a:effectLst>
              </a:rPr>
              <a:t>1</a:t>
            </a:r>
            <a:endParaRPr lang="en-US" altLang="zh-CN" sz="2600" b="1">
              <a:solidFill>
                <a:srgbClr val="000099"/>
              </a:solidFill>
              <a:effectLst>
                <a:outerShdw blurRad="38100" dist="38100" dir="2700000" algn="tl">
                  <a:srgbClr val="C0C0C0"/>
                </a:outerShdw>
              </a:effectLst>
              <a:ea typeface="楷体_GB2312" pitchFamily="49" charset="-122"/>
            </a:endParaRPr>
          </a:p>
        </p:txBody>
      </p:sp>
      <p:sp>
        <p:nvSpPr>
          <p:cNvPr id="132111" name="Text Box 15"/>
          <p:cNvSpPr txBox="1">
            <a:spLocks noChangeArrowheads="1"/>
          </p:cNvSpPr>
          <p:nvPr/>
        </p:nvSpPr>
        <p:spPr bwMode="auto">
          <a:xfrm>
            <a:off x="1524000" y="3365500"/>
            <a:ext cx="1600200" cy="488950"/>
          </a:xfrm>
          <a:prstGeom prst="rect">
            <a:avLst/>
          </a:prstGeom>
          <a:noFill/>
          <a:ln w="9525">
            <a:noFill/>
            <a:miter lim="800000"/>
            <a:headEnd/>
            <a:tailEnd/>
          </a:ln>
        </p:spPr>
        <p:txBody>
          <a:bodyPr>
            <a:spAutoFit/>
          </a:bodyPr>
          <a:lstStyle/>
          <a:p>
            <a:pPr>
              <a:spcBef>
                <a:spcPct val="50000"/>
              </a:spcBef>
            </a:pPr>
            <a:r>
              <a:rPr lang="en-US" altLang="zh-CN" sz="2600" b="1">
                <a:ea typeface="楷体_GB2312" pitchFamily="49" charset="-122"/>
              </a:rPr>
              <a:t>8  g</a:t>
            </a:r>
          </a:p>
        </p:txBody>
      </p:sp>
      <p:sp>
        <p:nvSpPr>
          <p:cNvPr id="132112" name="Text Box 16"/>
          <p:cNvSpPr txBox="1">
            <a:spLocks noChangeArrowheads="1"/>
          </p:cNvSpPr>
          <p:nvPr/>
        </p:nvSpPr>
        <p:spPr bwMode="auto">
          <a:xfrm>
            <a:off x="4267200" y="3327400"/>
            <a:ext cx="2286000" cy="488950"/>
          </a:xfrm>
          <a:prstGeom prst="rect">
            <a:avLst/>
          </a:prstGeom>
          <a:noFill/>
          <a:ln w="9525">
            <a:noFill/>
            <a:miter lim="800000"/>
            <a:headEnd/>
            <a:tailEnd/>
          </a:ln>
        </p:spPr>
        <p:txBody>
          <a:bodyPr>
            <a:spAutoFit/>
          </a:bodyPr>
          <a:lstStyle/>
          <a:p>
            <a:pPr algn="r">
              <a:spcBef>
                <a:spcPct val="50000"/>
              </a:spcBef>
            </a:pPr>
            <a:r>
              <a:rPr lang="en-US" altLang="zh-CN" sz="2600" b="1"/>
              <a:t>8g &lt; 13g </a:t>
            </a:r>
            <a:r>
              <a:rPr lang="zh-CN" altLang="en-US" sz="2600" b="1"/>
              <a:t>，</a:t>
            </a:r>
          </a:p>
        </p:txBody>
      </p:sp>
      <p:sp>
        <p:nvSpPr>
          <p:cNvPr id="132113" name="Text Box 17"/>
          <p:cNvSpPr txBox="1">
            <a:spLocks noChangeArrowheads="1"/>
          </p:cNvSpPr>
          <p:nvPr/>
        </p:nvSpPr>
        <p:spPr bwMode="auto">
          <a:xfrm>
            <a:off x="3946525" y="4032250"/>
            <a:ext cx="3292475" cy="519113"/>
          </a:xfrm>
          <a:prstGeom prst="rect">
            <a:avLst/>
          </a:prstGeom>
          <a:noFill/>
          <a:ln w="9525">
            <a:noFill/>
            <a:miter lim="800000"/>
            <a:headEnd/>
            <a:tailEnd/>
          </a:ln>
        </p:spPr>
        <p:txBody>
          <a:bodyPr>
            <a:spAutoFit/>
          </a:bodyPr>
          <a:lstStyle/>
          <a:p>
            <a:pPr algn="ctr">
              <a:spcBef>
                <a:spcPct val="50000"/>
              </a:spcBef>
            </a:pPr>
            <a:r>
              <a:rPr lang="en-US" altLang="zh-CN" sz="2800" b="1"/>
              <a:t>12g &lt; 13g </a:t>
            </a:r>
            <a:r>
              <a:rPr lang="zh-CN" altLang="en-US" sz="2800" b="1"/>
              <a:t>，</a:t>
            </a:r>
            <a:endParaRPr lang="zh-CN" altLang="en-US" sz="2800" b="1">
              <a:ea typeface="楷体_GB2312" pitchFamily="49" charset="-122"/>
            </a:endParaRPr>
          </a:p>
        </p:txBody>
      </p:sp>
      <p:sp>
        <p:nvSpPr>
          <p:cNvPr id="132114" name="Text Box 18"/>
          <p:cNvSpPr txBox="1">
            <a:spLocks noChangeArrowheads="1"/>
          </p:cNvSpPr>
          <p:nvPr/>
        </p:nvSpPr>
        <p:spPr bwMode="auto">
          <a:xfrm>
            <a:off x="4495800" y="4737100"/>
            <a:ext cx="3221038" cy="488950"/>
          </a:xfrm>
          <a:prstGeom prst="rect">
            <a:avLst/>
          </a:prstGeom>
          <a:noFill/>
          <a:ln w="9525">
            <a:noFill/>
            <a:miter lim="800000"/>
            <a:headEnd/>
            <a:tailEnd/>
          </a:ln>
        </p:spPr>
        <p:txBody>
          <a:bodyPr>
            <a:spAutoFit/>
          </a:bodyPr>
          <a:lstStyle/>
          <a:p>
            <a:pPr>
              <a:spcBef>
                <a:spcPct val="50000"/>
              </a:spcBef>
            </a:pPr>
            <a:r>
              <a:rPr lang="en-US" altLang="zh-CN" sz="2600" b="1"/>
              <a:t>14g  &gt; 13g</a:t>
            </a:r>
            <a:r>
              <a:rPr lang="zh-CN" altLang="en-US" sz="2600" b="1"/>
              <a:t>，</a:t>
            </a:r>
          </a:p>
        </p:txBody>
      </p:sp>
      <p:sp>
        <p:nvSpPr>
          <p:cNvPr id="132115" name="Text Box 19"/>
          <p:cNvSpPr txBox="1">
            <a:spLocks noChangeArrowheads="1"/>
          </p:cNvSpPr>
          <p:nvPr/>
        </p:nvSpPr>
        <p:spPr bwMode="auto">
          <a:xfrm>
            <a:off x="3937000" y="5360988"/>
            <a:ext cx="3302000" cy="488950"/>
          </a:xfrm>
          <a:prstGeom prst="rect">
            <a:avLst/>
          </a:prstGeom>
          <a:noFill/>
          <a:ln w="9525">
            <a:noFill/>
            <a:miter lim="800000"/>
            <a:headEnd/>
            <a:tailEnd/>
          </a:ln>
        </p:spPr>
        <p:txBody>
          <a:bodyPr>
            <a:spAutoFit/>
          </a:bodyPr>
          <a:lstStyle/>
          <a:p>
            <a:pPr algn="ctr">
              <a:spcBef>
                <a:spcPct val="50000"/>
              </a:spcBef>
            </a:pPr>
            <a:r>
              <a:rPr lang="en-US" altLang="zh-CN" sz="2600" b="1"/>
              <a:t>13g </a:t>
            </a:r>
            <a:r>
              <a:rPr lang="zh-CN" altLang="en-US" sz="2600" b="1"/>
              <a:t>＝</a:t>
            </a:r>
            <a:r>
              <a:rPr lang="en-US" altLang="zh-CN" sz="2600" b="1"/>
              <a:t>13g</a:t>
            </a:r>
            <a:r>
              <a:rPr lang="zh-CN" altLang="en-US" sz="2600" b="1"/>
              <a:t>，</a:t>
            </a:r>
          </a:p>
        </p:txBody>
      </p:sp>
      <p:sp>
        <p:nvSpPr>
          <p:cNvPr id="132116" name="Text Box 20"/>
          <p:cNvSpPr txBox="1">
            <a:spLocks noChangeArrowheads="1"/>
          </p:cNvSpPr>
          <p:nvPr/>
        </p:nvSpPr>
        <p:spPr bwMode="auto">
          <a:xfrm>
            <a:off x="7954963" y="3365500"/>
            <a:ext cx="1049337" cy="488950"/>
          </a:xfrm>
          <a:prstGeom prst="rect">
            <a:avLst/>
          </a:prstGeom>
          <a:noFill/>
          <a:ln w="9525">
            <a:noFill/>
            <a:miter lim="800000"/>
            <a:headEnd/>
            <a:tailEnd/>
          </a:ln>
        </p:spPr>
        <p:txBody>
          <a:bodyPr>
            <a:spAutoFit/>
          </a:bodyPr>
          <a:lstStyle/>
          <a:p>
            <a:pPr>
              <a:spcBef>
                <a:spcPct val="50000"/>
              </a:spcBef>
            </a:pPr>
            <a:r>
              <a:rPr lang="en-US" altLang="zh-CN" sz="2600" b="1">
                <a:solidFill>
                  <a:srgbClr val="000099"/>
                </a:solidFill>
                <a:effectLst>
                  <a:outerShdw blurRad="38100" dist="38100" dir="2700000" algn="tl">
                    <a:srgbClr val="C0C0C0"/>
                  </a:outerShdw>
                </a:effectLst>
                <a:ea typeface="楷体_GB2312" pitchFamily="49" charset="-122"/>
              </a:rPr>
              <a:t>8 g</a:t>
            </a:r>
          </a:p>
        </p:txBody>
      </p:sp>
      <p:sp>
        <p:nvSpPr>
          <p:cNvPr id="132117" name="Text Box 21"/>
          <p:cNvSpPr txBox="1">
            <a:spLocks noChangeArrowheads="1"/>
          </p:cNvSpPr>
          <p:nvPr/>
        </p:nvSpPr>
        <p:spPr bwMode="auto">
          <a:xfrm>
            <a:off x="7924800" y="4051300"/>
            <a:ext cx="1125538" cy="488950"/>
          </a:xfrm>
          <a:prstGeom prst="rect">
            <a:avLst/>
          </a:prstGeom>
          <a:noFill/>
          <a:ln w="9525">
            <a:noFill/>
            <a:miter lim="800000"/>
            <a:headEnd/>
            <a:tailEnd/>
          </a:ln>
        </p:spPr>
        <p:txBody>
          <a:bodyPr>
            <a:spAutoFit/>
          </a:bodyPr>
          <a:lstStyle/>
          <a:p>
            <a:pPr>
              <a:spcBef>
                <a:spcPct val="50000"/>
              </a:spcBef>
            </a:pPr>
            <a:r>
              <a:rPr lang="en-US" altLang="zh-CN" sz="2600" b="1">
                <a:solidFill>
                  <a:srgbClr val="000099"/>
                </a:solidFill>
                <a:effectLst>
                  <a:outerShdw blurRad="38100" dist="38100" dir="2700000" algn="tl">
                    <a:srgbClr val="C0C0C0"/>
                  </a:outerShdw>
                </a:effectLst>
                <a:ea typeface="楷体_GB2312" pitchFamily="49" charset="-122"/>
              </a:rPr>
              <a:t>12 g</a:t>
            </a:r>
          </a:p>
        </p:txBody>
      </p:sp>
      <p:sp>
        <p:nvSpPr>
          <p:cNvPr id="132118" name="Text Box 22"/>
          <p:cNvSpPr txBox="1">
            <a:spLocks noChangeArrowheads="1"/>
          </p:cNvSpPr>
          <p:nvPr/>
        </p:nvSpPr>
        <p:spPr bwMode="auto">
          <a:xfrm>
            <a:off x="7934325" y="4756150"/>
            <a:ext cx="1125538" cy="488950"/>
          </a:xfrm>
          <a:prstGeom prst="rect">
            <a:avLst/>
          </a:prstGeom>
          <a:noFill/>
          <a:ln w="9525">
            <a:noFill/>
            <a:miter lim="800000"/>
            <a:headEnd/>
            <a:tailEnd/>
          </a:ln>
        </p:spPr>
        <p:txBody>
          <a:bodyPr>
            <a:spAutoFit/>
          </a:bodyPr>
          <a:lstStyle/>
          <a:p>
            <a:pPr>
              <a:spcBef>
                <a:spcPct val="50000"/>
              </a:spcBef>
            </a:pPr>
            <a:r>
              <a:rPr lang="en-US" altLang="zh-CN" sz="2600" b="1">
                <a:solidFill>
                  <a:srgbClr val="000099"/>
                </a:solidFill>
                <a:effectLst>
                  <a:outerShdw blurRad="38100" dist="38100" dir="2700000" algn="tl">
                    <a:srgbClr val="C0C0C0"/>
                  </a:outerShdw>
                </a:effectLst>
                <a:ea typeface="楷体_GB2312" pitchFamily="49" charset="-122"/>
              </a:rPr>
              <a:t>12 g</a:t>
            </a:r>
          </a:p>
        </p:txBody>
      </p:sp>
      <p:sp>
        <p:nvSpPr>
          <p:cNvPr id="132119" name="Text Box 23"/>
          <p:cNvSpPr txBox="1">
            <a:spLocks noChangeArrowheads="1"/>
          </p:cNvSpPr>
          <p:nvPr/>
        </p:nvSpPr>
        <p:spPr bwMode="auto">
          <a:xfrm>
            <a:off x="7943850" y="5422900"/>
            <a:ext cx="1125538" cy="488950"/>
          </a:xfrm>
          <a:prstGeom prst="rect">
            <a:avLst/>
          </a:prstGeom>
          <a:noFill/>
          <a:ln w="9525">
            <a:noFill/>
            <a:miter lim="800000"/>
            <a:headEnd/>
            <a:tailEnd/>
          </a:ln>
        </p:spPr>
        <p:txBody>
          <a:bodyPr>
            <a:spAutoFit/>
          </a:bodyPr>
          <a:lstStyle/>
          <a:p>
            <a:pPr>
              <a:spcBef>
                <a:spcPct val="50000"/>
              </a:spcBef>
            </a:pPr>
            <a:r>
              <a:rPr lang="en-US" altLang="zh-CN" sz="2600" b="1">
                <a:solidFill>
                  <a:srgbClr val="000099"/>
                </a:solidFill>
                <a:ea typeface="楷体_GB2312" pitchFamily="49" charset="-122"/>
              </a:rPr>
              <a:t>13g</a:t>
            </a:r>
          </a:p>
        </p:txBody>
      </p:sp>
      <p:grpSp>
        <p:nvGrpSpPr>
          <p:cNvPr id="132120" name="Group 24"/>
          <p:cNvGrpSpPr>
            <a:grpSpLocks/>
          </p:cNvGrpSpPr>
          <p:nvPr/>
        </p:nvGrpSpPr>
        <p:grpSpPr bwMode="auto">
          <a:xfrm>
            <a:off x="219075" y="2590800"/>
            <a:ext cx="8959850" cy="3476625"/>
            <a:chOff x="138" y="2008"/>
            <a:chExt cx="5644" cy="2190"/>
          </a:xfrm>
        </p:grpSpPr>
        <p:sp>
          <p:nvSpPr>
            <p:cNvPr id="132121" name="Line 25"/>
            <p:cNvSpPr>
              <a:spLocks noChangeShapeType="1"/>
            </p:cNvSpPr>
            <p:nvPr/>
          </p:nvSpPr>
          <p:spPr bwMode="auto">
            <a:xfrm>
              <a:off x="138" y="2454"/>
              <a:ext cx="5480" cy="0"/>
            </a:xfrm>
            <a:prstGeom prst="line">
              <a:avLst/>
            </a:prstGeom>
            <a:noFill/>
            <a:ln w="38100">
              <a:solidFill>
                <a:schemeClr val="tx2"/>
              </a:solidFill>
              <a:round/>
              <a:headEnd/>
              <a:tailEnd/>
            </a:ln>
          </p:spPr>
          <p:txBody>
            <a:bodyPr wrap="none" anchor="ctr"/>
            <a:lstStyle/>
            <a:p>
              <a:endParaRPr lang="zh-CN" altLang="en-US"/>
            </a:p>
          </p:txBody>
        </p:sp>
        <p:grpSp>
          <p:nvGrpSpPr>
            <p:cNvPr id="132122" name="Group 26"/>
            <p:cNvGrpSpPr>
              <a:grpSpLocks/>
            </p:cNvGrpSpPr>
            <p:nvPr/>
          </p:nvGrpSpPr>
          <p:grpSpPr bwMode="auto">
            <a:xfrm>
              <a:off x="156" y="2008"/>
              <a:ext cx="5626" cy="2190"/>
              <a:chOff x="156" y="2008"/>
              <a:chExt cx="5626" cy="2190"/>
            </a:xfrm>
          </p:grpSpPr>
          <p:sp>
            <p:nvSpPr>
              <p:cNvPr id="132123" name="Line 27"/>
              <p:cNvSpPr>
                <a:spLocks noChangeShapeType="1"/>
              </p:cNvSpPr>
              <p:nvPr/>
            </p:nvSpPr>
            <p:spPr bwMode="auto">
              <a:xfrm>
                <a:off x="156" y="2020"/>
                <a:ext cx="5489" cy="0"/>
              </a:xfrm>
              <a:prstGeom prst="line">
                <a:avLst/>
              </a:prstGeom>
              <a:noFill/>
              <a:ln w="57150">
                <a:solidFill>
                  <a:schemeClr val="tx2"/>
                </a:solidFill>
                <a:round/>
                <a:headEnd/>
                <a:tailEnd/>
              </a:ln>
            </p:spPr>
            <p:txBody>
              <a:bodyPr wrap="none" anchor="ctr"/>
              <a:lstStyle/>
              <a:p>
                <a:endParaRPr lang="zh-CN" altLang="en-US"/>
              </a:p>
            </p:txBody>
          </p:sp>
          <p:sp>
            <p:nvSpPr>
              <p:cNvPr id="132124" name="Text Box 28"/>
              <p:cNvSpPr txBox="1">
                <a:spLocks noChangeArrowheads="1"/>
              </p:cNvSpPr>
              <p:nvPr/>
            </p:nvSpPr>
            <p:spPr bwMode="auto">
              <a:xfrm>
                <a:off x="4800" y="2064"/>
                <a:ext cx="982" cy="308"/>
              </a:xfrm>
              <a:prstGeom prst="rect">
                <a:avLst/>
              </a:prstGeom>
              <a:noFill/>
              <a:ln w="9525">
                <a:noFill/>
                <a:miter lim="800000"/>
                <a:headEnd/>
                <a:tailEnd/>
              </a:ln>
            </p:spPr>
            <p:txBody>
              <a:bodyPr>
                <a:spAutoFit/>
              </a:bodyPr>
              <a:lstStyle/>
              <a:p>
                <a:pPr>
                  <a:spcBef>
                    <a:spcPct val="50000"/>
                  </a:spcBef>
                </a:pPr>
                <a:r>
                  <a:rPr lang="zh-CN" altLang="en-US" sz="2600" b="1">
                    <a:solidFill>
                      <a:srgbClr val="CC0000"/>
                    </a:solidFill>
                    <a:effectLst>
                      <a:outerShdw blurRad="38100" dist="38100" dir="2700000" algn="tl">
                        <a:srgbClr val="C0C0C0"/>
                      </a:outerShdw>
                    </a:effectLst>
                  </a:rPr>
                  <a:t>暂时结果</a:t>
                </a:r>
              </a:p>
            </p:txBody>
          </p:sp>
          <p:sp>
            <p:nvSpPr>
              <p:cNvPr id="132125" name="Text Box 29"/>
              <p:cNvSpPr txBox="1">
                <a:spLocks noChangeArrowheads="1"/>
              </p:cNvSpPr>
              <p:nvPr/>
            </p:nvSpPr>
            <p:spPr bwMode="auto">
              <a:xfrm>
                <a:off x="1296" y="2112"/>
                <a:ext cx="1056" cy="308"/>
              </a:xfrm>
              <a:prstGeom prst="rect">
                <a:avLst/>
              </a:prstGeom>
              <a:noFill/>
              <a:ln w="9525">
                <a:noFill/>
                <a:miter lim="800000"/>
                <a:headEnd/>
                <a:tailEnd/>
              </a:ln>
            </p:spPr>
            <p:txBody>
              <a:bodyPr>
                <a:spAutoFit/>
              </a:bodyPr>
              <a:lstStyle/>
              <a:p>
                <a:pPr algn="ctr">
                  <a:spcBef>
                    <a:spcPct val="50000"/>
                  </a:spcBef>
                </a:pPr>
                <a:r>
                  <a:rPr lang="zh-CN" altLang="en-US" sz="2600" b="1">
                    <a:solidFill>
                      <a:srgbClr val="CC0000"/>
                    </a:solidFill>
                    <a:effectLst>
                      <a:outerShdw blurRad="38100" dist="38100" dir="2700000" algn="tl">
                        <a:srgbClr val="C0C0C0"/>
                      </a:outerShdw>
                    </a:effectLst>
                  </a:rPr>
                  <a:t>砝  码  重</a:t>
                </a:r>
              </a:p>
            </p:txBody>
          </p:sp>
          <p:sp>
            <p:nvSpPr>
              <p:cNvPr id="132126" name="Line 30"/>
              <p:cNvSpPr>
                <a:spLocks noChangeShapeType="1"/>
              </p:cNvSpPr>
              <p:nvPr/>
            </p:nvSpPr>
            <p:spPr bwMode="auto">
              <a:xfrm>
                <a:off x="4772" y="2008"/>
                <a:ext cx="0" cy="2190"/>
              </a:xfrm>
              <a:prstGeom prst="line">
                <a:avLst/>
              </a:prstGeom>
              <a:noFill/>
              <a:ln w="38100">
                <a:solidFill>
                  <a:schemeClr val="tx2"/>
                </a:solidFill>
                <a:round/>
                <a:headEnd/>
                <a:tailEnd/>
              </a:ln>
            </p:spPr>
            <p:txBody>
              <a:bodyPr wrap="none" anchor="ctr"/>
              <a:lstStyle/>
              <a:p>
                <a:endParaRPr lang="zh-CN" altLang="en-US"/>
              </a:p>
            </p:txBody>
          </p:sp>
          <p:sp>
            <p:nvSpPr>
              <p:cNvPr id="132127" name="Line 31"/>
              <p:cNvSpPr>
                <a:spLocks noChangeShapeType="1"/>
              </p:cNvSpPr>
              <p:nvPr/>
            </p:nvSpPr>
            <p:spPr bwMode="auto">
              <a:xfrm>
                <a:off x="2832" y="2016"/>
                <a:ext cx="0" cy="2166"/>
              </a:xfrm>
              <a:prstGeom prst="line">
                <a:avLst/>
              </a:prstGeom>
              <a:noFill/>
              <a:ln w="38100">
                <a:solidFill>
                  <a:schemeClr val="tx2"/>
                </a:solidFill>
                <a:round/>
                <a:headEnd/>
                <a:tailEnd/>
              </a:ln>
            </p:spPr>
            <p:txBody>
              <a:bodyPr wrap="none" anchor="ctr"/>
              <a:lstStyle/>
              <a:p>
                <a:endParaRPr lang="zh-CN" altLang="en-US"/>
              </a:p>
            </p:txBody>
          </p:sp>
          <p:sp>
            <p:nvSpPr>
              <p:cNvPr id="132128" name="Line 32"/>
              <p:cNvSpPr>
                <a:spLocks noChangeShapeType="1"/>
              </p:cNvSpPr>
              <p:nvPr/>
            </p:nvSpPr>
            <p:spPr bwMode="auto">
              <a:xfrm>
                <a:off x="816" y="2020"/>
                <a:ext cx="0" cy="2178"/>
              </a:xfrm>
              <a:prstGeom prst="line">
                <a:avLst/>
              </a:prstGeom>
              <a:noFill/>
              <a:ln w="38100">
                <a:solidFill>
                  <a:schemeClr val="tx2"/>
                </a:solidFill>
                <a:round/>
                <a:headEnd/>
                <a:tailEnd/>
              </a:ln>
            </p:spPr>
            <p:txBody>
              <a:bodyPr wrap="none" anchor="ctr"/>
              <a:lstStyle/>
              <a:p>
                <a:endParaRPr lang="zh-CN" altLang="en-US"/>
              </a:p>
            </p:txBody>
          </p:sp>
          <p:sp>
            <p:nvSpPr>
              <p:cNvPr id="132129" name="Text Box 33"/>
              <p:cNvSpPr txBox="1">
                <a:spLocks noChangeArrowheads="1"/>
              </p:cNvSpPr>
              <p:nvPr/>
            </p:nvSpPr>
            <p:spPr bwMode="auto">
              <a:xfrm>
                <a:off x="3024" y="2064"/>
                <a:ext cx="1687" cy="308"/>
              </a:xfrm>
              <a:prstGeom prst="rect">
                <a:avLst/>
              </a:prstGeom>
              <a:noFill/>
              <a:ln w="9525">
                <a:noFill/>
                <a:miter lim="800000"/>
                <a:headEnd/>
                <a:tailEnd/>
              </a:ln>
            </p:spPr>
            <p:txBody>
              <a:bodyPr>
                <a:spAutoFit/>
              </a:bodyPr>
              <a:lstStyle/>
              <a:p>
                <a:pPr algn="ctr">
                  <a:spcBef>
                    <a:spcPct val="50000"/>
                  </a:spcBef>
                </a:pPr>
                <a:r>
                  <a:rPr lang="zh-CN" altLang="en-US" sz="2600" b="1">
                    <a:solidFill>
                      <a:srgbClr val="CC0000"/>
                    </a:solidFill>
                    <a:effectLst>
                      <a:outerShdw blurRad="38100" dist="38100" dir="2700000" algn="tl">
                        <a:srgbClr val="C0C0C0"/>
                      </a:outerShdw>
                    </a:effectLst>
                    <a:latin typeface="宋体" pitchFamily="2" charset="-122"/>
                  </a:rPr>
                  <a:t>比 较 判 断</a:t>
                </a:r>
              </a:p>
            </p:txBody>
          </p:sp>
          <p:sp>
            <p:nvSpPr>
              <p:cNvPr id="132130" name="Text Box 34"/>
              <p:cNvSpPr txBox="1">
                <a:spLocks noChangeArrowheads="1"/>
              </p:cNvSpPr>
              <p:nvPr/>
            </p:nvSpPr>
            <p:spPr bwMode="auto">
              <a:xfrm>
                <a:off x="205" y="2112"/>
                <a:ext cx="768" cy="308"/>
              </a:xfrm>
              <a:prstGeom prst="rect">
                <a:avLst/>
              </a:prstGeom>
              <a:noFill/>
              <a:ln w="9525">
                <a:noFill/>
                <a:miter lim="800000"/>
                <a:headEnd/>
                <a:tailEnd/>
              </a:ln>
              <a:effectLst/>
            </p:spPr>
            <p:txBody>
              <a:bodyPr>
                <a:spAutoFit/>
              </a:bodyPr>
              <a:lstStyle/>
              <a:p>
                <a:r>
                  <a:rPr lang="zh-CN" altLang="en-US" sz="2600" b="1">
                    <a:solidFill>
                      <a:srgbClr val="CC0000"/>
                    </a:solidFill>
                    <a:effectLst>
                      <a:outerShdw blurRad="38100" dist="38100" dir="2700000" algn="tl">
                        <a:srgbClr val="C0C0C0"/>
                      </a:outerShdw>
                    </a:effectLst>
                  </a:rPr>
                  <a:t>顺 序</a:t>
                </a:r>
              </a:p>
            </p:txBody>
          </p:sp>
        </p:grpSp>
      </p:grpSp>
      <p:sp>
        <p:nvSpPr>
          <p:cNvPr id="132131" name="Text Box 35"/>
          <p:cNvSpPr txBox="1">
            <a:spLocks noChangeArrowheads="1"/>
          </p:cNvSpPr>
          <p:nvPr/>
        </p:nvSpPr>
        <p:spPr bwMode="auto">
          <a:xfrm>
            <a:off x="4114800" y="3327400"/>
            <a:ext cx="3302000" cy="488950"/>
          </a:xfrm>
          <a:prstGeom prst="rect">
            <a:avLst/>
          </a:prstGeom>
          <a:noFill/>
          <a:ln w="9525">
            <a:noFill/>
            <a:miter lim="800000"/>
            <a:headEnd/>
            <a:tailEnd/>
          </a:ln>
        </p:spPr>
        <p:txBody>
          <a:bodyPr>
            <a:spAutoFit/>
          </a:bodyPr>
          <a:lstStyle/>
          <a:p>
            <a:pPr algn="r">
              <a:spcBef>
                <a:spcPct val="50000"/>
              </a:spcBef>
            </a:pPr>
            <a:r>
              <a:rPr lang="zh-CN" altLang="en-US" sz="2600" b="1">
                <a:solidFill>
                  <a:srgbClr val="000099"/>
                </a:solidFill>
                <a:effectLst>
                  <a:outerShdw blurRad="38100" dist="38100" dir="2700000" algn="tl">
                    <a:srgbClr val="C0C0C0"/>
                  </a:outerShdw>
                </a:effectLst>
                <a:latin typeface="宋体" pitchFamily="2" charset="-122"/>
              </a:rPr>
              <a:t>保留</a:t>
            </a:r>
            <a:endParaRPr lang="zh-CN" altLang="en-US" sz="2600" b="1">
              <a:solidFill>
                <a:srgbClr val="000099"/>
              </a:solidFill>
              <a:effectLst>
                <a:outerShdw blurRad="38100" dist="38100" dir="2700000" algn="tl">
                  <a:srgbClr val="C0C0C0"/>
                </a:outerShdw>
              </a:effectLst>
              <a:ea typeface="楷体_GB2312" pitchFamily="49" charset="-122"/>
            </a:endParaRPr>
          </a:p>
        </p:txBody>
      </p:sp>
      <p:sp>
        <p:nvSpPr>
          <p:cNvPr id="132132" name="Text Box 36"/>
          <p:cNvSpPr txBox="1">
            <a:spLocks noChangeArrowheads="1"/>
          </p:cNvSpPr>
          <p:nvPr/>
        </p:nvSpPr>
        <p:spPr bwMode="auto">
          <a:xfrm>
            <a:off x="4175125" y="4051300"/>
            <a:ext cx="3292475" cy="488950"/>
          </a:xfrm>
          <a:prstGeom prst="rect">
            <a:avLst/>
          </a:prstGeom>
          <a:noFill/>
          <a:ln w="9525">
            <a:noFill/>
            <a:miter lim="800000"/>
            <a:headEnd/>
            <a:tailEnd/>
          </a:ln>
        </p:spPr>
        <p:txBody>
          <a:bodyPr>
            <a:spAutoFit/>
          </a:bodyPr>
          <a:lstStyle/>
          <a:p>
            <a:pPr algn="r">
              <a:spcBef>
                <a:spcPct val="50000"/>
              </a:spcBef>
            </a:pPr>
            <a:r>
              <a:rPr lang="zh-CN" altLang="en-US" sz="2600" b="1">
                <a:solidFill>
                  <a:srgbClr val="000099"/>
                </a:solidFill>
                <a:effectLst>
                  <a:outerShdw blurRad="38100" dist="38100" dir="2700000" algn="tl">
                    <a:srgbClr val="C0C0C0"/>
                  </a:outerShdw>
                </a:effectLst>
                <a:latin typeface="宋体" pitchFamily="2" charset="-122"/>
              </a:rPr>
              <a:t>保留</a:t>
            </a:r>
            <a:endParaRPr lang="zh-CN" altLang="en-US" sz="2600" b="1">
              <a:solidFill>
                <a:srgbClr val="000099"/>
              </a:solidFill>
              <a:effectLst>
                <a:outerShdw blurRad="38100" dist="38100" dir="2700000" algn="tl">
                  <a:srgbClr val="C0C0C0"/>
                </a:outerShdw>
              </a:effectLst>
              <a:ea typeface="楷体_GB2312" pitchFamily="49" charset="-122"/>
            </a:endParaRPr>
          </a:p>
        </p:txBody>
      </p:sp>
      <p:sp>
        <p:nvSpPr>
          <p:cNvPr id="132133" name="Text Box 37"/>
          <p:cNvSpPr txBox="1">
            <a:spLocks noChangeArrowheads="1"/>
          </p:cNvSpPr>
          <p:nvPr/>
        </p:nvSpPr>
        <p:spPr bwMode="auto">
          <a:xfrm>
            <a:off x="5410200" y="4737100"/>
            <a:ext cx="3221038" cy="519113"/>
          </a:xfrm>
          <a:prstGeom prst="rect">
            <a:avLst/>
          </a:prstGeom>
          <a:noFill/>
          <a:ln w="9525">
            <a:noFill/>
            <a:miter lim="800000"/>
            <a:headEnd/>
            <a:tailEnd/>
          </a:ln>
        </p:spPr>
        <p:txBody>
          <a:bodyPr>
            <a:spAutoFit/>
          </a:bodyPr>
          <a:lstStyle/>
          <a:p>
            <a:pPr algn="ctr">
              <a:spcBef>
                <a:spcPct val="50000"/>
              </a:spcBef>
            </a:pPr>
            <a:r>
              <a:rPr lang="zh-CN" altLang="en-US" sz="2800" b="1">
                <a:solidFill>
                  <a:srgbClr val="000099"/>
                </a:solidFill>
                <a:effectLst>
                  <a:outerShdw blurRad="38100" dist="38100" dir="2700000" algn="tl">
                    <a:srgbClr val="C0C0C0"/>
                  </a:outerShdw>
                </a:effectLst>
                <a:latin typeface="宋体" pitchFamily="2" charset="-122"/>
              </a:rPr>
              <a:t>撤去</a:t>
            </a:r>
          </a:p>
        </p:txBody>
      </p:sp>
      <p:sp>
        <p:nvSpPr>
          <p:cNvPr id="132134" name="Text Box 38"/>
          <p:cNvSpPr txBox="1">
            <a:spLocks noChangeArrowheads="1"/>
          </p:cNvSpPr>
          <p:nvPr/>
        </p:nvSpPr>
        <p:spPr bwMode="auto">
          <a:xfrm>
            <a:off x="5334000" y="5346700"/>
            <a:ext cx="3302000" cy="519113"/>
          </a:xfrm>
          <a:prstGeom prst="rect">
            <a:avLst/>
          </a:prstGeom>
          <a:noFill/>
          <a:ln w="9525">
            <a:noFill/>
            <a:miter lim="800000"/>
            <a:headEnd/>
            <a:tailEnd/>
          </a:ln>
        </p:spPr>
        <p:txBody>
          <a:bodyPr>
            <a:spAutoFit/>
          </a:bodyPr>
          <a:lstStyle/>
          <a:p>
            <a:pPr algn="ctr">
              <a:spcBef>
                <a:spcPct val="50000"/>
              </a:spcBef>
            </a:pPr>
            <a:r>
              <a:rPr lang="zh-CN" altLang="en-US" sz="2800" b="1">
                <a:solidFill>
                  <a:srgbClr val="000099"/>
                </a:solidFill>
                <a:effectLst>
                  <a:outerShdw blurRad="38100" dist="38100" dir="2700000" algn="tl">
                    <a:srgbClr val="C0C0C0"/>
                  </a:outerShdw>
                </a:effectLst>
                <a:latin typeface="宋体" pitchFamily="2" charset="-122"/>
              </a:rPr>
              <a:t>保留</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2099"/>
                                        </p:tgtEl>
                                        <p:attrNameLst>
                                          <p:attrName>style.visibility</p:attrName>
                                        </p:attrNameLst>
                                      </p:cBhvr>
                                      <p:to>
                                        <p:strVal val="visible"/>
                                      </p:to>
                                    </p:set>
                                    <p:animEffect transition="in" filter="wipe(left)">
                                      <p:cBhvr>
                                        <p:cTn id="7" dur="500"/>
                                        <p:tgtEl>
                                          <p:spTgt spid="13209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32120"/>
                                        </p:tgtEl>
                                        <p:attrNameLst>
                                          <p:attrName>style.visibility</p:attrName>
                                        </p:attrNameLst>
                                      </p:cBhvr>
                                      <p:to>
                                        <p:strVal val="visible"/>
                                      </p:to>
                                    </p:set>
                                    <p:animEffect transition="in" filter="box(out)">
                                      <p:cBhvr>
                                        <p:cTn id="12" dur="500"/>
                                        <p:tgtEl>
                                          <p:spTgt spid="1321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2110"/>
                                        </p:tgtEl>
                                        <p:attrNameLst>
                                          <p:attrName>style.visibility</p:attrName>
                                        </p:attrNameLst>
                                      </p:cBhvr>
                                      <p:to>
                                        <p:strVal val="visible"/>
                                      </p:to>
                                    </p:set>
                                    <p:animEffect transition="in" filter="wipe(left)">
                                      <p:cBhvr>
                                        <p:cTn id="17" dur="500"/>
                                        <p:tgtEl>
                                          <p:spTgt spid="1321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2111"/>
                                        </p:tgtEl>
                                        <p:attrNameLst>
                                          <p:attrName>style.visibility</p:attrName>
                                        </p:attrNameLst>
                                      </p:cBhvr>
                                      <p:to>
                                        <p:strVal val="visible"/>
                                      </p:to>
                                    </p:set>
                                    <p:animEffect transition="in" filter="wipe(left)">
                                      <p:cBhvr>
                                        <p:cTn id="22" dur="500"/>
                                        <p:tgtEl>
                                          <p:spTgt spid="1321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2112"/>
                                        </p:tgtEl>
                                        <p:attrNameLst>
                                          <p:attrName>style.visibility</p:attrName>
                                        </p:attrNameLst>
                                      </p:cBhvr>
                                      <p:to>
                                        <p:strVal val="visible"/>
                                      </p:to>
                                    </p:set>
                                    <p:animEffect transition="in" filter="wipe(left)">
                                      <p:cBhvr>
                                        <p:cTn id="27" dur="500"/>
                                        <p:tgtEl>
                                          <p:spTgt spid="1321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2131"/>
                                        </p:tgtEl>
                                        <p:attrNameLst>
                                          <p:attrName>style.visibility</p:attrName>
                                        </p:attrNameLst>
                                      </p:cBhvr>
                                      <p:to>
                                        <p:strVal val="visible"/>
                                      </p:to>
                                    </p:set>
                                    <p:animEffect transition="in" filter="wipe(left)">
                                      <p:cBhvr>
                                        <p:cTn id="32" dur="500"/>
                                        <p:tgtEl>
                                          <p:spTgt spid="1321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2116"/>
                                        </p:tgtEl>
                                        <p:attrNameLst>
                                          <p:attrName>style.visibility</p:attrName>
                                        </p:attrNameLst>
                                      </p:cBhvr>
                                      <p:to>
                                        <p:strVal val="visible"/>
                                      </p:to>
                                    </p:set>
                                    <p:animEffect transition="in" filter="wipe(left)">
                                      <p:cBhvr>
                                        <p:cTn id="37" dur="500"/>
                                        <p:tgtEl>
                                          <p:spTgt spid="132116"/>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132100"/>
                                        </p:tgtEl>
                                        <p:attrNameLst>
                                          <p:attrName>style.visibility</p:attrName>
                                        </p:attrNameLst>
                                      </p:cBhvr>
                                      <p:to>
                                        <p:strVal val="visible"/>
                                      </p:to>
                                    </p:set>
                                    <p:animEffect transition="in" filter="wipe(left)">
                                      <p:cBhvr>
                                        <p:cTn id="41" dur="500"/>
                                        <p:tgtEl>
                                          <p:spTgt spid="13210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32104"/>
                                        </p:tgtEl>
                                        <p:attrNameLst>
                                          <p:attrName>style.visibility</p:attrName>
                                        </p:attrNameLst>
                                      </p:cBhvr>
                                      <p:to>
                                        <p:strVal val="visible"/>
                                      </p:to>
                                    </p:set>
                                    <p:animEffect transition="in" filter="wipe(left)">
                                      <p:cBhvr>
                                        <p:cTn id="46" dur="500"/>
                                        <p:tgtEl>
                                          <p:spTgt spid="13210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32105"/>
                                        </p:tgtEl>
                                        <p:attrNameLst>
                                          <p:attrName>style.visibility</p:attrName>
                                        </p:attrNameLst>
                                      </p:cBhvr>
                                      <p:to>
                                        <p:strVal val="visible"/>
                                      </p:to>
                                    </p:set>
                                    <p:animEffect transition="in" filter="wipe(left)">
                                      <p:cBhvr>
                                        <p:cTn id="51" dur="500"/>
                                        <p:tgtEl>
                                          <p:spTgt spid="13210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32113"/>
                                        </p:tgtEl>
                                        <p:attrNameLst>
                                          <p:attrName>style.visibility</p:attrName>
                                        </p:attrNameLst>
                                      </p:cBhvr>
                                      <p:to>
                                        <p:strVal val="visible"/>
                                      </p:to>
                                    </p:set>
                                    <p:animEffect transition="in" filter="wipe(left)">
                                      <p:cBhvr>
                                        <p:cTn id="56" dur="500"/>
                                        <p:tgtEl>
                                          <p:spTgt spid="13211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32132"/>
                                        </p:tgtEl>
                                        <p:attrNameLst>
                                          <p:attrName>style.visibility</p:attrName>
                                        </p:attrNameLst>
                                      </p:cBhvr>
                                      <p:to>
                                        <p:strVal val="visible"/>
                                      </p:to>
                                    </p:set>
                                    <p:animEffect transition="in" filter="wipe(left)">
                                      <p:cBhvr>
                                        <p:cTn id="61" dur="500"/>
                                        <p:tgtEl>
                                          <p:spTgt spid="13213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32117"/>
                                        </p:tgtEl>
                                        <p:attrNameLst>
                                          <p:attrName>style.visibility</p:attrName>
                                        </p:attrNameLst>
                                      </p:cBhvr>
                                      <p:to>
                                        <p:strVal val="visible"/>
                                      </p:to>
                                    </p:set>
                                    <p:animEffect transition="in" filter="wipe(left)">
                                      <p:cBhvr>
                                        <p:cTn id="66" dur="500"/>
                                        <p:tgtEl>
                                          <p:spTgt spid="132117"/>
                                        </p:tgtEl>
                                      </p:cBhvr>
                                    </p:animEffec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132101"/>
                                        </p:tgtEl>
                                        <p:attrNameLst>
                                          <p:attrName>style.visibility</p:attrName>
                                        </p:attrNameLst>
                                      </p:cBhvr>
                                      <p:to>
                                        <p:strVal val="visible"/>
                                      </p:to>
                                    </p:set>
                                    <p:animEffect transition="in" filter="wipe(left)">
                                      <p:cBhvr>
                                        <p:cTn id="70" dur="500"/>
                                        <p:tgtEl>
                                          <p:spTgt spid="13210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32106"/>
                                        </p:tgtEl>
                                        <p:attrNameLst>
                                          <p:attrName>style.visibility</p:attrName>
                                        </p:attrNameLst>
                                      </p:cBhvr>
                                      <p:to>
                                        <p:strVal val="visible"/>
                                      </p:to>
                                    </p:set>
                                    <p:animEffect transition="in" filter="wipe(left)">
                                      <p:cBhvr>
                                        <p:cTn id="75" dur="500"/>
                                        <p:tgtEl>
                                          <p:spTgt spid="132106"/>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32107"/>
                                        </p:tgtEl>
                                        <p:attrNameLst>
                                          <p:attrName>style.visibility</p:attrName>
                                        </p:attrNameLst>
                                      </p:cBhvr>
                                      <p:to>
                                        <p:strVal val="visible"/>
                                      </p:to>
                                    </p:set>
                                    <p:animEffect transition="in" filter="wipe(left)">
                                      <p:cBhvr>
                                        <p:cTn id="80" dur="500"/>
                                        <p:tgtEl>
                                          <p:spTgt spid="132107"/>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32114"/>
                                        </p:tgtEl>
                                        <p:attrNameLst>
                                          <p:attrName>style.visibility</p:attrName>
                                        </p:attrNameLst>
                                      </p:cBhvr>
                                      <p:to>
                                        <p:strVal val="visible"/>
                                      </p:to>
                                    </p:set>
                                    <p:animEffect transition="in" filter="wipe(left)">
                                      <p:cBhvr>
                                        <p:cTn id="85" dur="500"/>
                                        <p:tgtEl>
                                          <p:spTgt spid="132114"/>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32133"/>
                                        </p:tgtEl>
                                        <p:attrNameLst>
                                          <p:attrName>style.visibility</p:attrName>
                                        </p:attrNameLst>
                                      </p:cBhvr>
                                      <p:to>
                                        <p:strVal val="visible"/>
                                      </p:to>
                                    </p:set>
                                    <p:animEffect transition="in" filter="wipe(left)">
                                      <p:cBhvr>
                                        <p:cTn id="90" dur="500"/>
                                        <p:tgtEl>
                                          <p:spTgt spid="132133"/>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132118"/>
                                        </p:tgtEl>
                                        <p:attrNameLst>
                                          <p:attrName>style.visibility</p:attrName>
                                        </p:attrNameLst>
                                      </p:cBhvr>
                                      <p:to>
                                        <p:strVal val="visible"/>
                                      </p:to>
                                    </p:set>
                                    <p:animEffect transition="in" filter="wipe(left)">
                                      <p:cBhvr>
                                        <p:cTn id="95" dur="500"/>
                                        <p:tgtEl>
                                          <p:spTgt spid="132118"/>
                                        </p:tgtEl>
                                      </p:cBhvr>
                                    </p:animEffect>
                                  </p:childTnLst>
                                </p:cTn>
                              </p:par>
                            </p:childTnLst>
                          </p:cTn>
                        </p:par>
                        <p:par>
                          <p:cTn id="96" fill="hold">
                            <p:stCondLst>
                              <p:cond delay="500"/>
                            </p:stCondLst>
                            <p:childTnLst>
                              <p:par>
                                <p:cTn id="97" presetID="22" presetClass="entr" presetSubtype="8" fill="hold" grpId="0" nodeType="afterEffect">
                                  <p:stCondLst>
                                    <p:cond delay="0"/>
                                  </p:stCondLst>
                                  <p:childTnLst>
                                    <p:set>
                                      <p:cBhvr>
                                        <p:cTn id="98" dur="1" fill="hold">
                                          <p:stCondLst>
                                            <p:cond delay="0"/>
                                          </p:stCondLst>
                                        </p:cTn>
                                        <p:tgtEl>
                                          <p:spTgt spid="132102"/>
                                        </p:tgtEl>
                                        <p:attrNameLst>
                                          <p:attrName>style.visibility</p:attrName>
                                        </p:attrNameLst>
                                      </p:cBhvr>
                                      <p:to>
                                        <p:strVal val="visible"/>
                                      </p:to>
                                    </p:set>
                                    <p:animEffect transition="in" filter="wipe(left)">
                                      <p:cBhvr>
                                        <p:cTn id="99" dur="500"/>
                                        <p:tgtEl>
                                          <p:spTgt spid="132102"/>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132108"/>
                                        </p:tgtEl>
                                        <p:attrNameLst>
                                          <p:attrName>style.visibility</p:attrName>
                                        </p:attrNameLst>
                                      </p:cBhvr>
                                      <p:to>
                                        <p:strVal val="visible"/>
                                      </p:to>
                                    </p:set>
                                    <p:animEffect transition="in" filter="wipe(left)">
                                      <p:cBhvr>
                                        <p:cTn id="104" dur="500"/>
                                        <p:tgtEl>
                                          <p:spTgt spid="132108"/>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132109"/>
                                        </p:tgtEl>
                                        <p:attrNameLst>
                                          <p:attrName>style.visibility</p:attrName>
                                        </p:attrNameLst>
                                      </p:cBhvr>
                                      <p:to>
                                        <p:strVal val="visible"/>
                                      </p:to>
                                    </p:set>
                                    <p:animEffect transition="in" filter="wipe(left)">
                                      <p:cBhvr>
                                        <p:cTn id="109" dur="500"/>
                                        <p:tgtEl>
                                          <p:spTgt spid="132109"/>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132115"/>
                                        </p:tgtEl>
                                        <p:attrNameLst>
                                          <p:attrName>style.visibility</p:attrName>
                                        </p:attrNameLst>
                                      </p:cBhvr>
                                      <p:to>
                                        <p:strVal val="visible"/>
                                      </p:to>
                                    </p:set>
                                    <p:animEffect transition="in" filter="wipe(left)">
                                      <p:cBhvr>
                                        <p:cTn id="114" dur="500"/>
                                        <p:tgtEl>
                                          <p:spTgt spid="132115"/>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132134"/>
                                        </p:tgtEl>
                                        <p:attrNameLst>
                                          <p:attrName>style.visibility</p:attrName>
                                        </p:attrNameLst>
                                      </p:cBhvr>
                                      <p:to>
                                        <p:strVal val="visible"/>
                                      </p:to>
                                    </p:set>
                                    <p:animEffect transition="in" filter="wipe(left)">
                                      <p:cBhvr>
                                        <p:cTn id="119" dur="500"/>
                                        <p:tgtEl>
                                          <p:spTgt spid="132134"/>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132119"/>
                                        </p:tgtEl>
                                        <p:attrNameLst>
                                          <p:attrName>style.visibility</p:attrName>
                                        </p:attrNameLst>
                                      </p:cBhvr>
                                      <p:to>
                                        <p:strVal val="visible"/>
                                      </p:to>
                                    </p:set>
                                    <p:animEffect transition="in" filter="wipe(left)">
                                      <p:cBhvr>
                                        <p:cTn id="124" dur="500"/>
                                        <p:tgtEl>
                                          <p:spTgt spid="132119"/>
                                        </p:tgtEl>
                                      </p:cBhvr>
                                    </p:animEffect>
                                  </p:childTnLst>
                                </p:cTn>
                              </p:par>
                            </p:childTnLst>
                          </p:cTn>
                        </p:par>
                        <p:par>
                          <p:cTn id="125" fill="hold">
                            <p:stCondLst>
                              <p:cond delay="500"/>
                            </p:stCondLst>
                            <p:childTnLst>
                              <p:par>
                                <p:cTn id="126" presetID="22" presetClass="entr" presetSubtype="8" fill="hold" grpId="0" nodeType="afterEffect">
                                  <p:stCondLst>
                                    <p:cond delay="0"/>
                                  </p:stCondLst>
                                  <p:childTnLst>
                                    <p:set>
                                      <p:cBhvr>
                                        <p:cTn id="127" dur="1" fill="hold">
                                          <p:stCondLst>
                                            <p:cond delay="0"/>
                                          </p:stCondLst>
                                        </p:cTn>
                                        <p:tgtEl>
                                          <p:spTgt spid="132103"/>
                                        </p:tgtEl>
                                        <p:attrNameLst>
                                          <p:attrName>style.visibility</p:attrName>
                                        </p:attrNameLst>
                                      </p:cBhvr>
                                      <p:to>
                                        <p:strVal val="visible"/>
                                      </p:to>
                                    </p:set>
                                    <p:animEffect transition="in" filter="wipe(left)">
                                      <p:cBhvr>
                                        <p:cTn id="128" dur="500"/>
                                        <p:tgtEl>
                                          <p:spTgt spid="132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autoUpdateAnimBg="0"/>
      <p:bldP spid="132100" grpId="0" animBg="1"/>
      <p:bldP spid="132101" grpId="0" animBg="1"/>
      <p:bldP spid="132102" grpId="0" animBg="1"/>
      <p:bldP spid="132103" grpId="0" animBg="1"/>
      <p:bldP spid="132104" grpId="0" autoUpdateAnimBg="0"/>
      <p:bldP spid="132105" grpId="0" autoUpdateAnimBg="0"/>
      <p:bldP spid="132106" grpId="0" autoUpdateAnimBg="0"/>
      <p:bldP spid="132107" grpId="0" autoUpdateAnimBg="0"/>
      <p:bldP spid="132108" grpId="0" autoUpdateAnimBg="0"/>
      <p:bldP spid="132109" grpId="0" autoUpdateAnimBg="0"/>
      <p:bldP spid="132110" grpId="0" autoUpdateAnimBg="0"/>
      <p:bldP spid="132111" grpId="0" autoUpdateAnimBg="0"/>
      <p:bldP spid="132112" grpId="0" autoUpdateAnimBg="0"/>
      <p:bldP spid="132113" grpId="0" autoUpdateAnimBg="0"/>
      <p:bldP spid="132114" grpId="0" autoUpdateAnimBg="0"/>
      <p:bldP spid="132115" grpId="0" autoUpdateAnimBg="0"/>
      <p:bldP spid="132116" grpId="0" autoUpdateAnimBg="0"/>
      <p:bldP spid="132117" grpId="0" autoUpdateAnimBg="0"/>
      <p:bldP spid="132118" grpId="0" autoUpdateAnimBg="0"/>
      <p:bldP spid="132119" grpId="0" autoUpdateAnimBg="0"/>
      <p:bldP spid="132131" grpId="0" autoUpdateAnimBg="0"/>
      <p:bldP spid="132132" grpId="0" autoUpdateAnimBg="0"/>
      <p:bldP spid="132133" grpId="0" autoUpdateAnimBg="0"/>
      <p:bldP spid="13213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312" name="Picture 192" descr="图片18"/>
          <p:cNvPicPr>
            <a:picLocks noChangeAspect="1" noChangeArrowheads="1"/>
          </p:cNvPicPr>
          <p:nvPr/>
        </p:nvPicPr>
        <p:blipFill>
          <a:blip r:embed="rId2" cstate="print"/>
          <a:srcRect/>
          <a:stretch>
            <a:fillRect/>
          </a:stretch>
        </p:blipFill>
        <p:spPr bwMode="auto">
          <a:xfrm>
            <a:off x="468313" y="476250"/>
            <a:ext cx="8564562" cy="5894388"/>
          </a:xfrm>
          <a:prstGeom prst="rect">
            <a:avLst/>
          </a:prstGeom>
          <a:noFill/>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endParaRPr lang="zh-CN" altLang="en-US"/>
          </a:p>
        </p:txBody>
      </p:sp>
      <p:pic>
        <p:nvPicPr>
          <p:cNvPr id="168961" name="Picture 1"/>
          <p:cNvPicPr>
            <a:picLocks noChangeAspect="1" noChangeArrowheads="1"/>
          </p:cNvPicPr>
          <p:nvPr/>
        </p:nvPicPr>
        <p:blipFill>
          <a:blip r:embed="rId2" cstate="print"/>
          <a:srcRect/>
          <a:stretch>
            <a:fillRect/>
          </a:stretch>
        </p:blipFill>
        <p:spPr bwMode="auto">
          <a:xfrm>
            <a:off x="0" y="0"/>
            <a:ext cx="9165855" cy="6858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312" name="Picture 168" descr="图片8"/>
          <p:cNvPicPr>
            <a:picLocks noChangeAspect="1" noChangeArrowheads="1"/>
          </p:cNvPicPr>
          <p:nvPr/>
        </p:nvPicPr>
        <p:blipFill>
          <a:blip r:embed="rId2" cstate="print"/>
          <a:srcRect/>
          <a:stretch>
            <a:fillRect/>
          </a:stretch>
        </p:blipFill>
        <p:spPr bwMode="auto">
          <a:xfrm>
            <a:off x="965200" y="776288"/>
            <a:ext cx="7215188" cy="5605462"/>
          </a:xfrm>
          <a:prstGeom prst="rect">
            <a:avLst/>
          </a:prstGeom>
          <a:noFill/>
        </p:spPr>
      </p:pic>
      <p:sp>
        <p:nvSpPr>
          <p:cNvPr id="134146" name="Rectangle 2"/>
          <p:cNvSpPr>
            <a:spLocks noGrp="1" noChangeArrowheads="1"/>
          </p:cNvSpPr>
          <p:nvPr>
            <p:ph type="title"/>
          </p:nvPr>
        </p:nvSpPr>
        <p:spPr bwMode="auto">
          <a:xfrm>
            <a:off x="468313" y="307975"/>
            <a:ext cx="2286000" cy="457200"/>
          </a:xfrm>
          <a:noFill/>
          <a:ln>
            <a:miter lim="800000"/>
            <a:headEnd/>
            <a:tailEnd/>
          </a:ln>
        </p:spPr>
        <p:txBody>
          <a:bodyPr vert="horz" wrap="square" lIns="91440" tIns="45720" rIns="91440" bIns="45720" numCol="1" anchor="t" anchorCtr="0" compatLnSpc="1">
            <a:prstTxWarp prst="textNoShape">
              <a:avLst/>
            </a:prstTxWarp>
          </a:bodyPr>
          <a:lstStyle/>
          <a:p>
            <a:pPr algn="l"/>
            <a:r>
              <a:rPr lang="en-US" altLang="zh-CN" sz="2800" b="1">
                <a:solidFill>
                  <a:srgbClr val="E60000"/>
                </a:solidFill>
                <a:effectLst>
                  <a:outerShdw blurRad="38100" dist="38100" dir="2700000" algn="tl">
                    <a:srgbClr val="C0C0C0"/>
                  </a:outerShdw>
                </a:effectLst>
              </a:rPr>
              <a:t>1. </a:t>
            </a:r>
            <a:r>
              <a:rPr lang="zh-CN" altLang="en-US" sz="2800" b="1">
                <a:solidFill>
                  <a:srgbClr val="E60000"/>
                </a:solidFill>
                <a:effectLst>
                  <a:outerShdw blurRad="38100" dist="38100" dir="2700000" algn="tl">
                    <a:srgbClr val="C0C0C0"/>
                  </a:outerShdw>
                </a:effectLst>
              </a:rPr>
              <a:t>转换原理</a:t>
            </a:r>
            <a:endParaRPr lang="zh-CN" altLang="en-US" sz="2800">
              <a:solidFill>
                <a:srgbClr val="E60000"/>
              </a:solidFill>
              <a:effectLst>
                <a:outerShdw blurRad="38100" dist="38100" dir="2700000" algn="tl">
                  <a:srgbClr val="C0C0C0"/>
                </a:outerShdw>
              </a:effectLst>
            </a:endParaRPr>
          </a:p>
        </p:txBody>
      </p:sp>
      <p:sp>
        <p:nvSpPr>
          <p:cNvPr id="134147" name="AutoShape 3" descr="40%"/>
          <p:cNvSpPr>
            <a:spLocks noChangeArrowheads="1"/>
          </p:cNvSpPr>
          <p:nvPr/>
        </p:nvSpPr>
        <p:spPr bwMode="auto">
          <a:xfrm>
            <a:off x="468313" y="5334000"/>
            <a:ext cx="1360487" cy="765175"/>
          </a:xfrm>
          <a:prstGeom prst="wedgeRoundRectCallout">
            <a:avLst>
              <a:gd name="adj1" fmla="val 99125"/>
              <a:gd name="adj2" fmla="val -58921"/>
              <a:gd name="adj3" fmla="val 16667"/>
            </a:avLst>
          </a:prstGeom>
          <a:pattFill prst="pct40">
            <a:fgClr>
              <a:srgbClr val="00FF00"/>
            </a:fgClr>
            <a:bgClr>
              <a:srgbClr val="FFFFFF"/>
            </a:bgClr>
          </a:pattFill>
          <a:ln w="28575">
            <a:solidFill>
              <a:srgbClr val="339933"/>
            </a:solidFill>
            <a:miter lim="800000"/>
            <a:headEnd/>
            <a:tailEnd/>
          </a:ln>
          <a:effectLst/>
        </p:spPr>
        <p:txBody>
          <a:bodyPr wrap="none" anchor="ctr"/>
          <a:lstStyle/>
          <a:p>
            <a:pPr algn="ctr"/>
            <a:r>
              <a:rPr lang="zh-CN" altLang="en-US" b="1">
                <a:solidFill>
                  <a:srgbClr val="FF3300"/>
                </a:solidFill>
                <a:effectLst>
                  <a:outerShdw blurRad="38100" dist="38100" dir="2700000" algn="tl">
                    <a:srgbClr val="C0C0C0"/>
                  </a:outerShdw>
                </a:effectLst>
              </a:rPr>
              <a:t>放哪一</a:t>
            </a:r>
          </a:p>
          <a:p>
            <a:pPr algn="ctr"/>
            <a:r>
              <a:rPr lang="zh-CN" altLang="en-US" b="1">
                <a:solidFill>
                  <a:srgbClr val="FF3300"/>
                </a:solidFill>
                <a:effectLst>
                  <a:outerShdw blurRad="38100" dist="38100" dir="2700000" algn="tl">
                    <a:srgbClr val="C0C0C0"/>
                  </a:outerShdw>
                </a:effectLst>
              </a:rPr>
              <a:t>个砝码</a:t>
            </a:r>
          </a:p>
        </p:txBody>
      </p:sp>
      <p:sp>
        <p:nvSpPr>
          <p:cNvPr id="134148" name="AutoShape 4" descr="40%"/>
          <p:cNvSpPr>
            <a:spLocks noChangeArrowheads="1"/>
          </p:cNvSpPr>
          <p:nvPr/>
        </p:nvSpPr>
        <p:spPr bwMode="auto">
          <a:xfrm>
            <a:off x="392113" y="3657600"/>
            <a:ext cx="1360487" cy="765175"/>
          </a:xfrm>
          <a:prstGeom prst="wedgeRoundRectCallout">
            <a:avLst>
              <a:gd name="adj1" fmla="val 115926"/>
              <a:gd name="adj2" fmla="val -55394"/>
              <a:gd name="adj3" fmla="val 16667"/>
            </a:avLst>
          </a:prstGeom>
          <a:pattFill prst="pct40">
            <a:fgClr>
              <a:srgbClr val="FFFF00"/>
            </a:fgClr>
            <a:bgClr>
              <a:srgbClr val="FFFFFF"/>
            </a:bgClr>
          </a:pattFill>
          <a:ln w="28575">
            <a:solidFill>
              <a:srgbClr val="339933"/>
            </a:solidFill>
            <a:miter lim="800000"/>
            <a:headEnd/>
            <a:tailEnd/>
          </a:ln>
          <a:effectLst/>
        </p:spPr>
        <p:txBody>
          <a:bodyPr wrap="none" anchor="ctr"/>
          <a:lstStyle/>
          <a:p>
            <a:pPr algn="ctr"/>
            <a:r>
              <a:rPr lang="zh-CN" altLang="en-US" b="1">
                <a:solidFill>
                  <a:srgbClr val="FF3300"/>
                </a:solidFill>
                <a:effectLst>
                  <a:outerShdw blurRad="38100" dist="38100" dir="2700000" algn="tl">
                    <a:srgbClr val="C0C0C0"/>
                  </a:outerShdw>
                </a:effectLst>
              </a:rPr>
              <a:t>砝码是</a:t>
            </a:r>
          </a:p>
          <a:p>
            <a:pPr algn="ctr"/>
            <a:r>
              <a:rPr lang="zh-CN" altLang="en-US" b="1">
                <a:solidFill>
                  <a:srgbClr val="FF3300"/>
                </a:solidFill>
                <a:effectLst>
                  <a:outerShdw blurRad="38100" dist="38100" dir="2700000" algn="tl">
                    <a:srgbClr val="C0C0C0"/>
                  </a:outerShdw>
                </a:effectLst>
              </a:rPr>
              <a:t>否保存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4312"/>
                                        </p:tgtEl>
                                        <p:attrNameLst>
                                          <p:attrName>style.visibility</p:attrName>
                                        </p:attrNameLst>
                                      </p:cBhvr>
                                      <p:to>
                                        <p:strVal val="visible"/>
                                      </p:to>
                                    </p:set>
                                    <p:animEffect transition="in" filter="wipe(left)">
                                      <p:cBhvr>
                                        <p:cTn id="7" dur="1000"/>
                                        <p:tgtEl>
                                          <p:spTgt spid="1343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4147"/>
                                        </p:tgtEl>
                                        <p:attrNameLst>
                                          <p:attrName>style.visibility</p:attrName>
                                        </p:attrNameLst>
                                      </p:cBhvr>
                                      <p:to>
                                        <p:strVal val="visible"/>
                                      </p:to>
                                    </p:set>
                                    <p:animEffect transition="in" filter="wipe(left)">
                                      <p:cBhvr>
                                        <p:cTn id="12" dur="500"/>
                                        <p:tgtEl>
                                          <p:spTgt spid="1341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4148"/>
                                        </p:tgtEl>
                                        <p:attrNameLst>
                                          <p:attrName>style.visibility</p:attrName>
                                        </p:attrNameLst>
                                      </p:cBhvr>
                                      <p:to>
                                        <p:strVal val="visible"/>
                                      </p:to>
                                    </p:set>
                                    <p:animEffect transition="in" filter="wipe(left)">
                                      <p:cBhvr>
                                        <p:cTn id="17" dur="500"/>
                                        <p:tgtEl>
                                          <p:spTgt spid="134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animBg="1" autoUpdateAnimBg="0"/>
      <p:bldP spid="134148"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2"/>
          <p:cNvSpPr>
            <a:spLocks noGrp="1" noChangeArrowheads="1"/>
          </p:cNvSpPr>
          <p:nvPr>
            <p:ph type="ctrTitle"/>
          </p:nvPr>
        </p:nvSpPr>
        <p:spPr bwMode="auto">
          <a:xfrm>
            <a:off x="533400" y="381000"/>
            <a:ext cx="2454275" cy="527050"/>
          </a:xfrm>
          <a:noFill/>
          <a:ln>
            <a:miter lim="800000"/>
            <a:headEnd/>
            <a:tailEnd/>
          </a:ln>
        </p:spPr>
        <p:txBody>
          <a:bodyPr vert="horz" wrap="square" lIns="91440" tIns="45720" rIns="91440" bIns="45720" numCol="1" anchor="t" anchorCtr="0" compatLnSpc="1">
            <a:prstTxWarp prst="textNoShape">
              <a:avLst/>
            </a:prstTxWarp>
          </a:bodyPr>
          <a:lstStyle/>
          <a:p>
            <a:pPr algn="l"/>
            <a:r>
              <a:rPr lang="en-US" altLang="zh-CN" sz="3200" b="1">
                <a:solidFill>
                  <a:srgbClr val="E60000"/>
                </a:solidFill>
                <a:effectLst>
                  <a:outerShdw blurRad="38100" dist="38100" dir="2700000" algn="tl">
                    <a:srgbClr val="C0C0C0"/>
                  </a:outerShdw>
                </a:effectLst>
              </a:rPr>
              <a:t>2. </a:t>
            </a:r>
            <a:r>
              <a:rPr lang="zh-CN" altLang="en-US" sz="2800" b="1">
                <a:solidFill>
                  <a:srgbClr val="E60000"/>
                </a:solidFill>
                <a:effectLst>
                  <a:outerShdw blurRad="38100" dist="38100" dir="2700000" algn="tl">
                    <a:srgbClr val="C0C0C0"/>
                  </a:outerShdw>
                </a:effectLst>
              </a:rPr>
              <a:t>转换过程</a:t>
            </a:r>
            <a:endParaRPr lang="zh-CN" altLang="en-US" sz="2800">
              <a:solidFill>
                <a:srgbClr val="E60000"/>
              </a:solidFill>
              <a:effectLst>
                <a:outerShdw blurRad="38100" dist="38100" dir="2700000" algn="tl">
                  <a:srgbClr val="C0C0C0"/>
                </a:outerShdw>
              </a:effectLst>
            </a:endParaRPr>
          </a:p>
        </p:txBody>
      </p:sp>
      <p:sp>
        <p:nvSpPr>
          <p:cNvPr id="135171" name="Text Box 3"/>
          <p:cNvSpPr txBox="1">
            <a:spLocks noChangeArrowheads="1"/>
          </p:cNvSpPr>
          <p:nvPr/>
        </p:nvSpPr>
        <p:spPr bwMode="auto">
          <a:xfrm>
            <a:off x="533400" y="3124200"/>
            <a:ext cx="877888" cy="457200"/>
          </a:xfrm>
          <a:prstGeom prst="rect">
            <a:avLst/>
          </a:prstGeom>
          <a:noFill/>
          <a:ln w="9525">
            <a:noFill/>
            <a:miter lim="800000"/>
            <a:headEnd/>
            <a:tailEnd/>
          </a:ln>
        </p:spPr>
        <p:txBody>
          <a:bodyPr>
            <a:spAutoFit/>
          </a:bodyPr>
          <a:lstStyle/>
          <a:p>
            <a:pPr>
              <a:spcBef>
                <a:spcPct val="50000"/>
              </a:spcBef>
            </a:pPr>
            <a:r>
              <a:rPr lang="en-US" altLang="zh-CN" b="1">
                <a:effectLst>
                  <a:outerShdw blurRad="38100" dist="38100" dir="2700000" algn="tl">
                    <a:srgbClr val="C0C0C0"/>
                  </a:outerShdw>
                </a:effectLst>
              </a:rPr>
              <a:t>2</a:t>
            </a:r>
          </a:p>
        </p:txBody>
      </p:sp>
      <p:sp>
        <p:nvSpPr>
          <p:cNvPr id="135172" name="Text Box 4"/>
          <p:cNvSpPr txBox="1">
            <a:spLocks noChangeArrowheads="1"/>
          </p:cNvSpPr>
          <p:nvPr/>
        </p:nvSpPr>
        <p:spPr bwMode="auto">
          <a:xfrm>
            <a:off x="533400" y="3810000"/>
            <a:ext cx="822325" cy="457200"/>
          </a:xfrm>
          <a:prstGeom prst="rect">
            <a:avLst/>
          </a:prstGeom>
          <a:noFill/>
          <a:ln w="9525">
            <a:noFill/>
            <a:miter lim="800000"/>
            <a:headEnd/>
            <a:tailEnd/>
          </a:ln>
        </p:spPr>
        <p:txBody>
          <a:bodyPr>
            <a:spAutoFit/>
          </a:bodyPr>
          <a:lstStyle/>
          <a:p>
            <a:pPr>
              <a:spcBef>
                <a:spcPct val="50000"/>
              </a:spcBef>
            </a:pPr>
            <a:r>
              <a:rPr lang="en-US" altLang="zh-CN" b="1">
                <a:effectLst>
                  <a:outerShdw blurRad="38100" dist="38100" dir="2700000" algn="tl">
                    <a:srgbClr val="C0C0C0"/>
                  </a:outerShdw>
                </a:effectLst>
              </a:rPr>
              <a:t>3</a:t>
            </a:r>
            <a:endParaRPr lang="en-US" altLang="zh-CN" b="1">
              <a:effectLst>
                <a:outerShdw blurRad="38100" dist="38100" dir="2700000" algn="tl">
                  <a:srgbClr val="C0C0C0"/>
                </a:outerShdw>
              </a:effectLst>
              <a:ea typeface="楷体_GB2312" pitchFamily="49" charset="-122"/>
            </a:endParaRPr>
          </a:p>
        </p:txBody>
      </p:sp>
      <p:sp>
        <p:nvSpPr>
          <p:cNvPr id="135173" name="Text Box 5"/>
          <p:cNvSpPr txBox="1">
            <a:spLocks noChangeArrowheads="1"/>
          </p:cNvSpPr>
          <p:nvPr/>
        </p:nvSpPr>
        <p:spPr bwMode="auto">
          <a:xfrm>
            <a:off x="533400" y="4495800"/>
            <a:ext cx="706438" cy="457200"/>
          </a:xfrm>
          <a:prstGeom prst="rect">
            <a:avLst/>
          </a:prstGeom>
          <a:noFill/>
          <a:ln w="9525">
            <a:noFill/>
            <a:miter lim="800000"/>
            <a:headEnd/>
            <a:tailEnd/>
          </a:ln>
        </p:spPr>
        <p:txBody>
          <a:bodyPr>
            <a:spAutoFit/>
          </a:bodyPr>
          <a:lstStyle/>
          <a:p>
            <a:pPr>
              <a:spcBef>
                <a:spcPct val="50000"/>
              </a:spcBef>
            </a:pPr>
            <a:r>
              <a:rPr lang="en-US" altLang="zh-CN" b="1">
                <a:effectLst>
                  <a:outerShdw blurRad="38100" dist="38100" dir="2700000" algn="tl">
                    <a:srgbClr val="C0C0C0"/>
                  </a:outerShdw>
                </a:effectLst>
              </a:rPr>
              <a:t>4</a:t>
            </a:r>
          </a:p>
        </p:txBody>
      </p:sp>
      <p:sp>
        <p:nvSpPr>
          <p:cNvPr id="135174" name="Text Box 6"/>
          <p:cNvSpPr txBox="1">
            <a:spLocks noChangeArrowheads="1"/>
          </p:cNvSpPr>
          <p:nvPr/>
        </p:nvSpPr>
        <p:spPr bwMode="auto">
          <a:xfrm>
            <a:off x="234950" y="2438400"/>
            <a:ext cx="935038" cy="457200"/>
          </a:xfrm>
          <a:prstGeom prst="rect">
            <a:avLst/>
          </a:prstGeom>
          <a:noFill/>
          <a:ln w="9525">
            <a:noFill/>
            <a:miter lim="800000"/>
            <a:headEnd/>
            <a:tailEnd/>
          </a:ln>
        </p:spPr>
        <p:txBody>
          <a:bodyPr>
            <a:spAutoFit/>
          </a:bodyPr>
          <a:lstStyle/>
          <a:p>
            <a:pPr>
              <a:spcBef>
                <a:spcPct val="50000"/>
              </a:spcBef>
            </a:pPr>
            <a:r>
              <a:rPr lang="en-US" altLang="zh-CN" b="1">
                <a:effectLst>
                  <a:outerShdw blurRad="38100" dist="38100" dir="2700000" algn="tl">
                    <a:srgbClr val="C0C0C0"/>
                  </a:outerShdw>
                </a:effectLst>
              </a:rPr>
              <a:t>    1</a:t>
            </a:r>
            <a:endParaRPr lang="en-US" altLang="zh-CN" b="1">
              <a:effectLst>
                <a:outerShdw blurRad="38100" dist="38100" dir="2700000" algn="tl">
                  <a:srgbClr val="C0C0C0"/>
                </a:outerShdw>
              </a:effectLst>
              <a:ea typeface="楷体_GB2312" pitchFamily="49" charset="-122"/>
            </a:endParaRPr>
          </a:p>
        </p:txBody>
      </p:sp>
      <p:sp>
        <p:nvSpPr>
          <p:cNvPr id="135175" name="Text Box 7"/>
          <p:cNvSpPr txBox="1">
            <a:spLocks noChangeArrowheads="1"/>
          </p:cNvSpPr>
          <p:nvPr/>
        </p:nvSpPr>
        <p:spPr bwMode="auto">
          <a:xfrm>
            <a:off x="1489075" y="2438400"/>
            <a:ext cx="2397125" cy="457200"/>
          </a:xfrm>
          <a:prstGeom prst="rect">
            <a:avLst/>
          </a:prstGeom>
          <a:noFill/>
          <a:ln w="9525">
            <a:noFill/>
            <a:miter lim="800000"/>
            <a:headEnd/>
            <a:tailEnd/>
          </a:ln>
        </p:spPr>
        <p:txBody>
          <a:bodyPr>
            <a:spAutoFit/>
          </a:bodyPr>
          <a:lstStyle/>
          <a:p>
            <a:pPr>
              <a:spcBef>
                <a:spcPct val="50000"/>
              </a:spcBef>
            </a:pPr>
            <a:r>
              <a:rPr lang="en-US" altLang="zh-CN" b="1">
                <a:ea typeface="楷体_GB2312" pitchFamily="49" charset="-122"/>
              </a:rPr>
              <a:t>1      0      0      0</a:t>
            </a:r>
          </a:p>
        </p:txBody>
      </p:sp>
      <p:sp>
        <p:nvSpPr>
          <p:cNvPr id="135176" name="Text Box 8"/>
          <p:cNvSpPr txBox="1">
            <a:spLocks noChangeArrowheads="1"/>
          </p:cNvSpPr>
          <p:nvPr/>
        </p:nvSpPr>
        <p:spPr bwMode="auto">
          <a:xfrm>
            <a:off x="4876800" y="2390775"/>
            <a:ext cx="2286000" cy="519113"/>
          </a:xfrm>
          <a:prstGeom prst="rect">
            <a:avLst/>
          </a:prstGeom>
          <a:noFill/>
          <a:ln w="9525">
            <a:noFill/>
            <a:miter lim="800000"/>
            <a:headEnd/>
            <a:tailEnd/>
          </a:ln>
        </p:spPr>
        <p:txBody>
          <a:bodyPr>
            <a:spAutoFit/>
          </a:bodyPr>
          <a:lstStyle/>
          <a:p>
            <a:pPr algn="r">
              <a:spcBef>
                <a:spcPct val="50000"/>
              </a:spcBef>
            </a:pPr>
            <a:r>
              <a:rPr lang="en-US" altLang="zh-CN" sz="2800" b="1" i="1">
                <a:solidFill>
                  <a:srgbClr val="000099"/>
                </a:solidFill>
                <a:effectLst>
                  <a:outerShdw blurRad="38100" dist="38100" dir="2700000" algn="tl">
                    <a:srgbClr val="C0C0C0"/>
                  </a:outerShdw>
                </a:effectLst>
              </a:rPr>
              <a:t>U</a:t>
            </a:r>
            <a:r>
              <a:rPr lang="en-US" altLang="zh-CN" sz="2800" b="1" baseline="-25000">
                <a:solidFill>
                  <a:srgbClr val="000099"/>
                </a:solidFill>
                <a:effectLst>
                  <a:outerShdw blurRad="38100" dist="38100" dir="2700000" algn="tl">
                    <a:srgbClr val="C0C0C0"/>
                  </a:outerShdw>
                </a:effectLst>
              </a:rPr>
              <a:t>A</a:t>
            </a:r>
            <a:r>
              <a:rPr lang="en-US" altLang="zh-CN" b="1">
                <a:solidFill>
                  <a:srgbClr val="000099"/>
                </a:solidFill>
                <a:effectLst>
                  <a:outerShdw blurRad="38100" dist="38100" dir="2700000" algn="tl">
                    <a:srgbClr val="C0C0C0"/>
                  </a:outerShdw>
                </a:effectLst>
                <a:latin typeface="宋体" pitchFamily="2" charset="-122"/>
              </a:rPr>
              <a:t> </a:t>
            </a:r>
            <a:r>
              <a:rPr lang="en-US" altLang="zh-CN" b="1">
                <a:solidFill>
                  <a:srgbClr val="000099"/>
                </a:solidFill>
                <a:effectLst>
                  <a:outerShdw blurRad="38100" dist="38100" dir="2700000" algn="tl">
                    <a:srgbClr val="C0C0C0"/>
                  </a:outerShdw>
                </a:effectLst>
              </a:rPr>
              <a:t>&lt;</a:t>
            </a:r>
            <a:r>
              <a:rPr lang="en-US" altLang="zh-CN" b="1">
                <a:solidFill>
                  <a:srgbClr val="000099"/>
                </a:solidFill>
                <a:effectLst>
                  <a:outerShdw blurRad="38100" dist="38100" dir="2700000" algn="tl">
                    <a:srgbClr val="C0C0C0"/>
                  </a:outerShdw>
                </a:effectLst>
                <a:latin typeface="宋体" pitchFamily="2" charset="-122"/>
              </a:rPr>
              <a:t> </a:t>
            </a:r>
            <a:r>
              <a:rPr lang="en-US" altLang="zh-CN" sz="2800" b="1" i="1">
                <a:solidFill>
                  <a:srgbClr val="000099"/>
                </a:solidFill>
                <a:effectLst>
                  <a:outerShdw blurRad="38100" dist="38100" dir="2700000" algn="tl">
                    <a:srgbClr val="C0C0C0"/>
                  </a:outerShdw>
                </a:effectLst>
              </a:rPr>
              <a:t>U</a:t>
            </a:r>
            <a:r>
              <a:rPr lang="en-US" altLang="zh-CN" sz="2800" b="1" baseline="-25000">
                <a:solidFill>
                  <a:srgbClr val="000099"/>
                </a:solidFill>
                <a:effectLst>
                  <a:outerShdw blurRad="38100" dist="38100" dir="2700000" algn="tl">
                    <a:srgbClr val="C0C0C0"/>
                  </a:outerShdw>
                </a:effectLst>
              </a:rPr>
              <a:t>I</a:t>
            </a:r>
          </a:p>
        </p:txBody>
      </p:sp>
      <p:sp>
        <p:nvSpPr>
          <p:cNvPr id="135177" name="Text Box 9"/>
          <p:cNvSpPr txBox="1">
            <a:spLocks noChangeArrowheads="1"/>
          </p:cNvSpPr>
          <p:nvPr/>
        </p:nvSpPr>
        <p:spPr bwMode="auto">
          <a:xfrm>
            <a:off x="3089275" y="3124200"/>
            <a:ext cx="3292475" cy="519113"/>
          </a:xfrm>
          <a:prstGeom prst="rect">
            <a:avLst/>
          </a:prstGeom>
          <a:noFill/>
          <a:ln w="9525">
            <a:noFill/>
            <a:miter lim="800000"/>
            <a:headEnd/>
            <a:tailEnd/>
          </a:ln>
        </p:spPr>
        <p:txBody>
          <a:bodyPr>
            <a:spAutoFit/>
          </a:bodyPr>
          <a:lstStyle/>
          <a:p>
            <a:pPr algn="ctr">
              <a:spcBef>
                <a:spcPct val="50000"/>
              </a:spcBef>
            </a:pPr>
            <a:r>
              <a:rPr lang="en-US" altLang="zh-CN" sz="2800" b="1"/>
              <a:t>6V </a:t>
            </a:r>
            <a:endParaRPr lang="en-US" altLang="zh-CN" sz="2800" b="1">
              <a:ea typeface="楷体_GB2312" pitchFamily="49" charset="-122"/>
            </a:endParaRPr>
          </a:p>
        </p:txBody>
      </p:sp>
      <p:sp>
        <p:nvSpPr>
          <p:cNvPr id="135178" name="Text Box 10"/>
          <p:cNvSpPr txBox="1">
            <a:spLocks noChangeArrowheads="1"/>
          </p:cNvSpPr>
          <p:nvPr/>
        </p:nvSpPr>
        <p:spPr bwMode="auto">
          <a:xfrm>
            <a:off x="5680075" y="3762375"/>
            <a:ext cx="2286000" cy="519113"/>
          </a:xfrm>
          <a:prstGeom prst="rect">
            <a:avLst/>
          </a:prstGeom>
          <a:noFill/>
          <a:ln w="9525">
            <a:noFill/>
            <a:miter lim="800000"/>
            <a:headEnd/>
            <a:tailEnd/>
          </a:ln>
        </p:spPr>
        <p:txBody>
          <a:bodyPr>
            <a:spAutoFit/>
          </a:bodyPr>
          <a:lstStyle/>
          <a:p>
            <a:pPr>
              <a:spcBef>
                <a:spcPct val="50000"/>
              </a:spcBef>
            </a:pPr>
            <a:r>
              <a:rPr lang="en-US" altLang="zh-CN" sz="2800" b="1" i="1">
                <a:solidFill>
                  <a:srgbClr val="000099"/>
                </a:solidFill>
                <a:effectLst>
                  <a:outerShdw blurRad="38100" dist="38100" dir="2700000" algn="tl">
                    <a:srgbClr val="C0C0C0"/>
                  </a:outerShdw>
                </a:effectLst>
              </a:rPr>
              <a:t>U</a:t>
            </a:r>
            <a:r>
              <a:rPr lang="en-US" altLang="zh-CN" sz="2800" b="1" baseline="-25000">
                <a:solidFill>
                  <a:srgbClr val="000099"/>
                </a:solidFill>
                <a:effectLst>
                  <a:outerShdw blurRad="38100" dist="38100" dir="2700000" algn="tl">
                    <a:srgbClr val="C0C0C0"/>
                  </a:outerShdw>
                </a:effectLst>
              </a:rPr>
              <a:t>A</a:t>
            </a:r>
            <a:r>
              <a:rPr lang="en-US" altLang="zh-CN" b="1">
                <a:solidFill>
                  <a:srgbClr val="000099"/>
                </a:solidFill>
                <a:effectLst>
                  <a:outerShdw blurRad="38100" dist="38100" dir="2700000" algn="tl">
                    <a:srgbClr val="C0C0C0"/>
                  </a:outerShdw>
                </a:effectLst>
                <a:latin typeface="宋体" pitchFamily="2" charset="-122"/>
              </a:rPr>
              <a:t> </a:t>
            </a:r>
            <a:r>
              <a:rPr lang="en-US" altLang="zh-CN" b="1">
                <a:solidFill>
                  <a:srgbClr val="000099"/>
                </a:solidFill>
                <a:effectLst>
                  <a:outerShdw blurRad="38100" dist="38100" dir="2700000" algn="tl">
                    <a:srgbClr val="C0C0C0"/>
                  </a:outerShdw>
                </a:effectLst>
              </a:rPr>
              <a:t>&lt;</a:t>
            </a:r>
            <a:r>
              <a:rPr lang="en-US" altLang="zh-CN" b="1">
                <a:solidFill>
                  <a:srgbClr val="000099"/>
                </a:solidFill>
                <a:effectLst>
                  <a:outerShdw blurRad="38100" dist="38100" dir="2700000" algn="tl">
                    <a:srgbClr val="C0C0C0"/>
                  </a:outerShdw>
                </a:effectLst>
                <a:latin typeface="宋体" pitchFamily="2" charset="-122"/>
              </a:rPr>
              <a:t> </a:t>
            </a:r>
            <a:r>
              <a:rPr lang="en-US" altLang="zh-CN" sz="2800" b="1" i="1">
                <a:solidFill>
                  <a:srgbClr val="000099"/>
                </a:solidFill>
                <a:effectLst>
                  <a:outerShdw blurRad="38100" dist="38100" dir="2700000" algn="tl">
                    <a:srgbClr val="C0C0C0"/>
                  </a:outerShdw>
                </a:effectLst>
              </a:rPr>
              <a:t>U</a:t>
            </a:r>
            <a:r>
              <a:rPr lang="en-US" altLang="zh-CN" sz="2800" b="1" baseline="-25000">
                <a:solidFill>
                  <a:srgbClr val="000099"/>
                </a:solidFill>
                <a:effectLst>
                  <a:outerShdw blurRad="38100" dist="38100" dir="2700000" algn="tl">
                    <a:srgbClr val="C0C0C0"/>
                  </a:outerShdw>
                </a:effectLst>
              </a:rPr>
              <a:t>I</a:t>
            </a:r>
          </a:p>
        </p:txBody>
      </p:sp>
      <p:sp>
        <p:nvSpPr>
          <p:cNvPr id="135179" name="Text Box 11"/>
          <p:cNvSpPr txBox="1">
            <a:spLocks noChangeArrowheads="1"/>
          </p:cNvSpPr>
          <p:nvPr/>
        </p:nvSpPr>
        <p:spPr bwMode="auto">
          <a:xfrm>
            <a:off x="3089275" y="4495800"/>
            <a:ext cx="3302000" cy="519113"/>
          </a:xfrm>
          <a:prstGeom prst="rect">
            <a:avLst/>
          </a:prstGeom>
          <a:noFill/>
          <a:ln w="9525">
            <a:noFill/>
            <a:miter lim="800000"/>
            <a:headEnd/>
            <a:tailEnd/>
          </a:ln>
        </p:spPr>
        <p:txBody>
          <a:bodyPr>
            <a:spAutoFit/>
          </a:bodyPr>
          <a:lstStyle/>
          <a:p>
            <a:pPr algn="ctr">
              <a:spcBef>
                <a:spcPct val="50000"/>
              </a:spcBef>
            </a:pPr>
            <a:r>
              <a:rPr lang="en-US" altLang="zh-CN" sz="2800" b="1"/>
              <a:t>5. 5V</a:t>
            </a:r>
            <a:endParaRPr lang="en-US" altLang="zh-CN" b="1">
              <a:latin typeface="宋体" pitchFamily="2" charset="-122"/>
            </a:endParaRPr>
          </a:p>
        </p:txBody>
      </p:sp>
      <p:sp>
        <p:nvSpPr>
          <p:cNvPr id="135180" name="Text Box 12"/>
          <p:cNvSpPr txBox="1">
            <a:spLocks noChangeArrowheads="1"/>
          </p:cNvSpPr>
          <p:nvPr/>
        </p:nvSpPr>
        <p:spPr bwMode="auto">
          <a:xfrm>
            <a:off x="7885113" y="2438400"/>
            <a:ext cx="801687" cy="457200"/>
          </a:xfrm>
          <a:prstGeom prst="rect">
            <a:avLst/>
          </a:prstGeom>
          <a:noFill/>
          <a:ln w="9525">
            <a:noFill/>
            <a:miter lim="800000"/>
            <a:headEnd/>
            <a:tailEnd/>
          </a:ln>
        </p:spPr>
        <p:txBody>
          <a:bodyPr>
            <a:spAutoFit/>
          </a:bodyPr>
          <a:lstStyle/>
          <a:p>
            <a:pPr>
              <a:spcBef>
                <a:spcPct val="50000"/>
              </a:spcBef>
            </a:pPr>
            <a:r>
              <a:rPr lang="zh-CN" altLang="en-US" b="1">
                <a:solidFill>
                  <a:srgbClr val="000099"/>
                </a:solidFill>
                <a:effectLst>
                  <a:outerShdw blurRad="38100" dist="38100" dir="2700000" algn="tl">
                    <a:srgbClr val="C0C0C0"/>
                  </a:outerShdw>
                </a:effectLst>
              </a:rPr>
              <a:t>留</a:t>
            </a:r>
          </a:p>
        </p:txBody>
      </p:sp>
      <p:sp>
        <p:nvSpPr>
          <p:cNvPr id="135181" name="Text Box 13"/>
          <p:cNvSpPr txBox="1">
            <a:spLocks noChangeArrowheads="1"/>
          </p:cNvSpPr>
          <p:nvPr/>
        </p:nvSpPr>
        <p:spPr bwMode="auto">
          <a:xfrm>
            <a:off x="7924800" y="3124200"/>
            <a:ext cx="838200" cy="457200"/>
          </a:xfrm>
          <a:prstGeom prst="rect">
            <a:avLst/>
          </a:prstGeom>
          <a:noFill/>
          <a:ln w="9525">
            <a:noFill/>
            <a:miter lim="800000"/>
            <a:headEnd/>
            <a:tailEnd/>
          </a:ln>
        </p:spPr>
        <p:txBody>
          <a:bodyPr>
            <a:spAutoFit/>
          </a:bodyPr>
          <a:lstStyle/>
          <a:p>
            <a:pPr>
              <a:spcBef>
                <a:spcPct val="50000"/>
              </a:spcBef>
            </a:pPr>
            <a:r>
              <a:rPr lang="zh-CN" altLang="en-US" b="1">
                <a:solidFill>
                  <a:srgbClr val="000099"/>
                </a:solidFill>
                <a:effectLst>
                  <a:outerShdw blurRad="38100" dist="38100" dir="2700000" algn="tl">
                    <a:srgbClr val="C0C0C0"/>
                  </a:outerShdw>
                </a:effectLst>
              </a:rPr>
              <a:t>去</a:t>
            </a:r>
          </a:p>
        </p:txBody>
      </p:sp>
      <p:sp>
        <p:nvSpPr>
          <p:cNvPr id="135182" name="Text Box 14"/>
          <p:cNvSpPr txBox="1">
            <a:spLocks noChangeArrowheads="1"/>
          </p:cNvSpPr>
          <p:nvPr/>
        </p:nvSpPr>
        <p:spPr bwMode="auto">
          <a:xfrm>
            <a:off x="7942263" y="3829050"/>
            <a:ext cx="820737" cy="457200"/>
          </a:xfrm>
          <a:prstGeom prst="rect">
            <a:avLst/>
          </a:prstGeom>
          <a:noFill/>
          <a:ln w="9525">
            <a:noFill/>
            <a:miter lim="800000"/>
            <a:headEnd/>
            <a:tailEnd/>
          </a:ln>
        </p:spPr>
        <p:txBody>
          <a:bodyPr>
            <a:spAutoFit/>
          </a:bodyPr>
          <a:lstStyle/>
          <a:p>
            <a:pPr>
              <a:spcBef>
                <a:spcPct val="50000"/>
              </a:spcBef>
            </a:pPr>
            <a:r>
              <a:rPr lang="zh-CN" altLang="en-US" b="1">
                <a:solidFill>
                  <a:srgbClr val="000099"/>
                </a:solidFill>
                <a:effectLst>
                  <a:outerShdw blurRad="38100" dist="38100" dir="2700000" algn="tl">
                    <a:srgbClr val="C0C0C0"/>
                  </a:outerShdw>
                </a:effectLst>
              </a:rPr>
              <a:t>留</a:t>
            </a:r>
          </a:p>
        </p:txBody>
      </p:sp>
      <p:sp>
        <p:nvSpPr>
          <p:cNvPr id="135183" name="Text Box 15"/>
          <p:cNvSpPr txBox="1">
            <a:spLocks noChangeArrowheads="1"/>
          </p:cNvSpPr>
          <p:nvPr/>
        </p:nvSpPr>
        <p:spPr bwMode="auto">
          <a:xfrm>
            <a:off x="7942263" y="4495800"/>
            <a:ext cx="896937" cy="457200"/>
          </a:xfrm>
          <a:prstGeom prst="rect">
            <a:avLst/>
          </a:prstGeom>
          <a:noFill/>
          <a:ln w="9525">
            <a:noFill/>
            <a:miter lim="800000"/>
            <a:headEnd/>
            <a:tailEnd/>
          </a:ln>
        </p:spPr>
        <p:txBody>
          <a:bodyPr>
            <a:spAutoFit/>
          </a:bodyPr>
          <a:lstStyle/>
          <a:p>
            <a:pPr>
              <a:spcBef>
                <a:spcPct val="50000"/>
              </a:spcBef>
            </a:pPr>
            <a:r>
              <a:rPr lang="zh-CN" altLang="en-US" b="1">
                <a:solidFill>
                  <a:srgbClr val="000099"/>
                </a:solidFill>
                <a:effectLst>
                  <a:outerShdw blurRad="38100" dist="38100" dir="2700000" algn="tl">
                    <a:srgbClr val="C0C0C0"/>
                  </a:outerShdw>
                </a:effectLst>
              </a:rPr>
              <a:t>留</a:t>
            </a:r>
          </a:p>
        </p:txBody>
      </p:sp>
      <p:sp>
        <p:nvSpPr>
          <p:cNvPr id="135184" name="Text Box 16"/>
          <p:cNvSpPr txBox="1">
            <a:spLocks noChangeArrowheads="1"/>
          </p:cNvSpPr>
          <p:nvPr/>
        </p:nvSpPr>
        <p:spPr bwMode="auto">
          <a:xfrm>
            <a:off x="3851275" y="2376488"/>
            <a:ext cx="1168400" cy="519112"/>
          </a:xfrm>
          <a:prstGeom prst="rect">
            <a:avLst/>
          </a:prstGeom>
          <a:noFill/>
          <a:ln w="9525">
            <a:noFill/>
            <a:miter lim="800000"/>
            <a:headEnd/>
            <a:tailEnd/>
          </a:ln>
        </p:spPr>
        <p:txBody>
          <a:bodyPr>
            <a:spAutoFit/>
          </a:bodyPr>
          <a:lstStyle/>
          <a:p>
            <a:pPr algn="r">
              <a:spcBef>
                <a:spcPct val="50000"/>
              </a:spcBef>
            </a:pPr>
            <a:r>
              <a:rPr lang="en-US" altLang="zh-CN" sz="2800" b="1"/>
              <a:t>4V</a:t>
            </a:r>
            <a:endParaRPr lang="en-US" altLang="zh-CN" sz="2800" b="1">
              <a:ea typeface="楷体_GB2312" pitchFamily="49" charset="-122"/>
            </a:endParaRPr>
          </a:p>
        </p:txBody>
      </p:sp>
      <p:sp>
        <p:nvSpPr>
          <p:cNvPr id="135185" name="Text Box 17"/>
          <p:cNvSpPr txBox="1">
            <a:spLocks noChangeArrowheads="1"/>
          </p:cNvSpPr>
          <p:nvPr/>
        </p:nvSpPr>
        <p:spPr bwMode="auto">
          <a:xfrm>
            <a:off x="5715000" y="3089275"/>
            <a:ext cx="1870075" cy="519113"/>
          </a:xfrm>
          <a:prstGeom prst="rect">
            <a:avLst/>
          </a:prstGeom>
          <a:noFill/>
          <a:ln w="9525">
            <a:noFill/>
            <a:miter lim="800000"/>
            <a:headEnd/>
            <a:tailEnd/>
          </a:ln>
        </p:spPr>
        <p:txBody>
          <a:bodyPr>
            <a:spAutoFit/>
          </a:bodyPr>
          <a:lstStyle/>
          <a:p>
            <a:pPr>
              <a:spcBef>
                <a:spcPct val="50000"/>
              </a:spcBef>
            </a:pPr>
            <a:r>
              <a:rPr lang="en-US" altLang="zh-CN" sz="2800" b="1" i="1">
                <a:solidFill>
                  <a:srgbClr val="000099"/>
                </a:solidFill>
                <a:effectLst>
                  <a:outerShdw blurRad="38100" dist="38100" dir="2700000" algn="tl">
                    <a:srgbClr val="C0C0C0"/>
                  </a:outerShdw>
                </a:effectLst>
              </a:rPr>
              <a:t>U</a:t>
            </a:r>
            <a:r>
              <a:rPr lang="en-US" altLang="zh-CN" sz="2800" b="1" baseline="-25000">
                <a:solidFill>
                  <a:srgbClr val="000099"/>
                </a:solidFill>
                <a:effectLst>
                  <a:outerShdw blurRad="38100" dist="38100" dir="2700000" algn="tl">
                    <a:srgbClr val="C0C0C0"/>
                  </a:outerShdw>
                </a:effectLst>
              </a:rPr>
              <a:t>A</a:t>
            </a:r>
            <a:r>
              <a:rPr lang="en-US" altLang="zh-CN" b="1">
                <a:solidFill>
                  <a:srgbClr val="000099"/>
                </a:solidFill>
                <a:effectLst>
                  <a:outerShdw blurRad="38100" dist="38100" dir="2700000" algn="tl">
                    <a:srgbClr val="C0C0C0"/>
                  </a:outerShdw>
                </a:effectLst>
                <a:latin typeface="宋体" pitchFamily="2" charset="-122"/>
              </a:rPr>
              <a:t> </a:t>
            </a:r>
            <a:r>
              <a:rPr lang="en-US" altLang="zh-CN" b="1">
                <a:solidFill>
                  <a:srgbClr val="000099"/>
                </a:solidFill>
                <a:effectLst>
                  <a:outerShdw blurRad="38100" dist="38100" dir="2700000" algn="tl">
                    <a:srgbClr val="C0C0C0"/>
                  </a:outerShdw>
                </a:effectLst>
              </a:rPr>
              <a:t>&gt;</a:t>
            </a:r>
            <a:r>
              <a:rPr lang="en-US" altLang="zh-CN" b="1">
                <a:solidFill>
                  <a:srgbClr val="000099"/>
                </a:solidFill>
                <a:effectLst>
                  <a:outerShdw blurRad="38100" dist="38100" dir="2700000" algn="tl">
                    <a:srgbClr val="C0C0C0"/>
                  </a:outerShdw>
                </a:effectLst>
                <a:latin typeface="宋体" pitchFamily="2" charset="-122"/>
              </a:rPr>
              <a:t> </a:t>
            </a:r>
            <a:r>
              <a:rPr lang="en-US" altLang="zh-CN" sz="2800" b="1" i="1">
                <a:solidFill>
                  <a:srgbClr val="000099"/>
                </a:solidFill>
                <a:effectLst>
                  <a:outerShdw blurRad="38100" dist="38100" dir="2700000" algn="tl">
                    <a:srgbClr val="C0C0C0"/>
                  </a:outerShdw>
                </a:effectLst>
              </a:rPr>
              <a:t>U</a:t>
            </a:r>
            <a:r>
              <a:rPr lang="en-US" altLang="zh-CN" sz="2800" b="1" baseline="-25000">
                <a:solidFill>
                  <a:srgbClr val="000099"/>
                </a:solidFill>
                <a:effectLst>
                  <a:outerShdw blurRad="38100" dist="38100" dir="2700000" algn="tl">
                    <a:srgbClr val="C0C0C0"/>
                  </a:outerShdw>
                </a:effectLst>
              </a:rPr>
              <a:t>I</a:t>
            </a:r>
          </a:p>
        </p:txBody>
      </p:sp>
      <p:sp>
        <p:nvSpPr>
          <p:cNvPr id="135186" name="Text Box 18"/>
          <p:cNvSpPr txBox="1">
            <a:spLocks noChangeArrowheads="1"/>
          </p:cNvSpPr>
          <p:nvPr/>
        </p:nvSpPr>
        <p:spPr bwMode="auto">
          <a:xfrm>
            <a:off x="3806825" y="3762375"/>
            <a:ext cx="1808163" cy="519113"/>
          </a:xfrm>
          <a:prstGeom prst="rect">
            <a:avLst/>
          </a:prstGeom>
          <a:noFill/>
          <a:ln w="9525">
            <a:noFill/>
            <a:miter lim="800000"/>
            <a:headEnd/>
            <a:tailEnd/>
          </a:ln>
        </p:spPr>
        <p:txBody>
          <a:bodyPr>
            <a:spAutoFit/>
          </a:bodyPr>
          <a:lstStyle/>
          <a:p>
            <a:pPr algn="ctr">
              <a:spcBef>
                <a:spcPct val="50000"/>
              </a:spcBef>
            </a:pPr>
            <a:r>
              <a:rPr lang="en-US" altLang="zh-CN" sz="2800" b="1"/>
              <a:t>5V</a:t>
            </a:r>
          </a:p>
        </p:txBody>
      </p:sp>
      <p:sp>
        <p:nvSpPr>
          <p:cNvPr id="135187" name="Text Box 19"/>
          <p:cNvSpPr txBox="1">
            <a:spLocks noChangeArrowheads="1"/>
          </p:cNvSpPr>
          <p:nvPr/>
        </p:nvSpPr>
        <p:spPr bwMode="auto">
          <a:xfrm>
            <a:off x="4800600" y="4433888"/>
            <a:ext cx="3302000" cy="519112"/>
          </a:xfrm>
          <a:prstGeom prst="rect">
            <a:avLst/>
          </a:prstGeom>
          <a:noFill/>
          <a:ln w="9525">
            <a:noFill/>
            <a:miter lim="800000"/>
            <a:headEnd/>
            <a:tailEnd/>
          </a:ln>
        </p:spPr>
        <p:txBody>
          <a:bodyPr>
            <a:spAutoFit/>
          </a:bodyPr>
          <a:lstStyle/>
          <a:p>
            <a:pPr algn="ctr">
              <a:spcBef>
                <a:spcPct val="50000"/>
              </a:spcBef>
            </a:pPr>
            <a:r>
              <a:rPr lang="en-US" altLang="zh-CN" sz="2800" b="1" i="1">
                <a:solidFill>
                  <a:srgbClr val="000099"/>
                </a:solidFill>
                <a:effectLst>
                  <a:outerShdw blurRad="38100" dist="38100" dir="2700000" algn="tl">
                    <a:srgbClr val="C0C0C0"/>
                  </a:outerShdw>
                </a:effectLst>
              </a:rPr>
              <a:t>U</a:t>
            </a:r>
            <a:r>
              <a:rPr lang="en-US" altLang="zh-CN" sz="2800" b="1" baseline="-25000">
                <a:solidFill>
                  <a:srgbClr val="000099"/>
                </a:solidFill>
                <a:effectLst>
                  <a:outerShdw blurRad="38100" dist="38100" dir="2700000" algn="tl">
                    <a:srgbClr val="C0C0C0"/>
                  </a:outerShdw>
                </a:effectLst>
              </a:rPr>
              <a:t>A</a:t>
            </a:r>
            <a:r>
              <a:rPr lang="en-US" altLang="zh-CN" b="1">
                <a:solidFill>
                  <a:srgbClr val="000099"/>
                </a:solidFill>
                <a:effectLst>
                  <a:outerShdw blurRad="38100" dist="38100" dir="2700000" algn="tl">
                    <a:srgbClr val="C0C0C0"/>
                  </a:outerShdw>
                </a:effectLst>
                <a:latin typeface="宋体" pitchFamily="2" charset="-122"/>
              </a:rPr>
              <a:t> </a:t>
            </a:r>
            <a:r>
              <a:rPr lang="en-US" altLang="zh-CN" b="1">
                <a:solidFill>
                  <a:srgbClr val="000099"/>
                </a:solidFill>
                <a:effectLst>
                  <a:outerShdw blurRad="38100" dist="38100" dir="2700000" algn="tl">
                    <a:srgbClr val="C0C0C0"/>
                  </a:outerShdw>
                </a:effectLst>
                <a:sym typeface="Symbol" pitchFamily="18" charset="2"/>
              </a:rPr>
              <a:t></a:t>
            </a:r>
            <a:r>
              <a:rPr lang="en-US" altLang="zh-CN" b="1">
                <a:solidFill>
                  <a:srgbClr val="000099"/>
                </a:solidFill>
                <a:effectLst>
                  <a:outerShdw blurRad="38100" dist="38100" dir="2700000" algn="tl">
                    <a:srgbClr val="C0C0C0"/>
                  </a:outerShdw>
                </a:effectLst>
                <a:latin typeface="宋体" pitchFamily="2" charset="-122"/>
              </a:rPr>
              <a:t> </a:t>
            </a:r>
            <a:r>
              <a:rPr lang="en-US" altLang="zh-CN" sz="2800" b="1" i="1">
                <a:solidFill>
                  <a:srgbClr val="000099"/>
                </a:solidFill>
                <a:effectLst>
                  <a:outerShdw blurRad="38100" dist="38100" dir="2700000" algn="tl">
                    <a:srgbClr val="C0C0C0"/>
                  </a:outerShdw>
                </a:effectLst>
              </a:rPr>
              <a:t>U</a:t>
            </a:r>
            <a:r>
              <a:rPr lang="en-US" altLang="zh-CN" sz="2800" b="1" baseline="-25000">
                <a:solidFill>
                  <a:srgbClr val="000099"/>
                </a:solidFill>
                <a:effectLst>
                  <a:outerShdw blurRad="38100" dist="38100" dir="2700000" algn="tl">
                    <a:srgbClr val="C0C0C0"/>
                  </a:outerShdw>
                </a:effectLst>
              </a:rPr>
              <a:t>I</a:t>
            </a:r>
          </a:p>
        </p:txBody>
      </p:sp>
      <p:grpSp>
        <p:nvGrpSpPr>
          <p:cNvPr id="135188" name="Group 20"/>
          <p:cNvGrpSpPr>
            <a:grpSpLocks/>
          </p:cNvGrpSpPr>
          <p:nvPr/>
        </p:nvGrpSpPr>
        <p:grpSpPr bwMode="auto">
          <a:xfrm>
            <a:off x="149225" y="1628775"/>
            <a:ext cx="8994775" cy="3476625"/>
            <a:chOff x="94" y="1026"/>
            <a:chExt cx="5666" cy="2190"/>
          </a:xfrm>
        </p:grpSpPr>
        <p:sp>
          <p:nvSpPr>
            <p:cNvPr id="135189" name="Line 21"/>
            <p:cNvSpPr>
              <a:spLocks noChangeShapeType="1"/>
            </p:cNvSpPr>
            <p:nvPr/>
          </p:nvSpPr>
          <p:spPr bwMode="auto">
            <a:xfrm>
              <a:off x="164" y="1896"/>
              <a:ext cx="5489" cy="0"/>
            </a:xfrm>
            <a:prstGeom prst="line">
              <a:avLst/>
            </a:prstGeom>
            <a:noFill/>
            <a:ln w="38100">
              <a:solidFill>
                <a:schemeClr val="tx2"/>
              </a:solidFill>
              <a:round/>
              <a:headEnd/>
              <a:tailEnd/>
            </a:ln>
          </p:spPr>
          <p:txBody>
            <a:bodyPr wrap="none" anchor="ctr"/>
            <a:lstStyle/>
            <a:p>
              <a:endParaRPr lang="zh-CN" altLang="en-US"/>
            </a:p>
          </p:txBody>
        </p:sp>
        <p:sp>
          <p:nvSpPr>
            <p:cNvPr id="135190" name="Line 22"/>
            <p:cNvSpPr>
              <a:spLocks noChangeShapeType="1"/>
            </p:cNvSpPr>
            <p:nvPr/>
          </p:nvSpPr>
          <p:spPr bwMode="auto">
            <a:xfrm>
              <a:off x="151" y="2343"/>
              <a:ext cx="5498" cy="0"/>
            </a:xfrm>
            <a:prstGeom prst="line">
              <a:avLst/>
            </a:prstGeom>
            <a:noFill/>
            <a:ln w="38100">
              <a:solidFill>
                <a:schemeClr val="tx2"/>
              </a:solidFill>
              <a:round/>
              <a:headEnd/>
              <a:tailEnd/>
            </a:ln>
          </p:spPr>
          <p:txBody>
            <a:bodyPr wrap="none" anchor="ctr"/>
            <a:lstStyle/>
            <a:p>
              <a:endParaRPr lang="zh-CN" altLang="en-US"/>
            </a:p>
          </p:txBody>
        </p:sp>
        <p:sp>
          <p:nvSpPr>
            <p:cNvPr id="135191" name="Line 23"/>
            <p:cNvSpPr>
              <a:spLocks noChangeShapeType="1"/>
            </p:cNvSpPr>
            <p:nvPr/>
          </p:nvSpPr>
          <p:spPr bwMode="auto">
            <a:xfrm>
              <a:off x="158" y="2765"/>
              <a:ext cx="5489" cy="0"/>
            </a:xfrm>
            <a:prstGeom prst="line">
              <a:avLst/>
            </a:prstGeom>
            <a:noFill/>
            <a:ln w="38100">
              <a:solidFill>
                <a:schemeClr val="tx2"/>
              </a:solidFill>
              <a:round/>
              <a:headEnd/>
              <a:tailEnd/>
            </a:ln>
          </p:spPr>
          <p:txBody>
            <a:bodyPr wrap="none" anchor="ctr"/>
            <a:lstStyle/>
            <a:p>
              <a:endParaRPr lang="zh-CN" altLang="en-US"/>
            </a:p>
          </p:txBody>
        </p:sp>
        <p:sp>
          <p:nvSpPr>
            <p:cNvPr id="135192" name="Line 24"/>
            <p:cNvSpPr>
              <a:spLocks noChangeShapeType="1"/>
            </p:cNvSpPr>
            <p:nvPr/>
          </p:nvSpPr>
          <p:spPr bwMode="auto">
            <a:xfrm>
              <a:off x="158" y="3213"/>
              <a:ext cx="5489" cy="0"/>
            </a:xfrm>
            <a:prstGeom prst="line">
              <a:avLst/>
            </a:prstGeom>
            <a:noFill/>
            <a:ln w="38100">
              <a:solidFill>
                <a:schemeClr val="tx2"/>
              </a:solidFill>
              <a:round/>
              <a:headEnd/>
              <a:tailEnd/>
            </a:ln>
          </p:spPr>
          <p:txBody>
            <a:bodyPr wrap="none" anchor="ctr"/>
            <a:lstStyle/>
            <a:p>
              <a:endParaRPr lang="zh-CN" altLang="en-US"/>
            </a:p>
          </p:txBody>
        </p:sp>
        <p:sp>
          <p:nvSpPr>
            <p:cNvPr id="135193" name="Line 25"/>
            <p:cNvSpPr>
              <a:spLocks noChangeShapeType="1"/>
            </p:cNvSpPr>
            <p:nvPr/>
          </p:nvSpPr>
          <p:spPr bwMode="auto">
            <a:xfrm>
              <a:off x="94" y="1472"/>
              <a:ext cx="5480" cy="0"/>
            </a:xfrm>
            <a:prstGeom prst="line">
              <a:avLst/>
            </a:prstGeom>
            <a:noFill/>
            <a:ln w="38100">
              <a:solidFill>
                <a:schemeClr val="tx2"/>
              </a:solidFill>
              <a:round/>
              <a:headEnd/>
              <a:tailEnd/>
            </a:ln>
          </p:spPr>
          <p:txBody>
            <a:bodyPr wrap="none" anchor="ctr"/>
            <a:lstStyle/>
            <a:p>
              <a:endParaRPr lang="zh-CN" altLang="en-US"/>
            </a:p>
          </p:txBody>
        </p:sp>
        <p:sp>
          <p:nvSpPr>
            <p:cNvPr id="135194" name="Line 26"/>
            <p:cNvSpPr>
              <a:spLocks noChangeShapeType="1"/>
            </p:cNvSpPr>
            <p:nvPr/>
          </p:nvSpPr>
          <p:spPr bwMode="auto">
            <a:xfrm>
              <a:off x="112" y="1038"/>
              <a:ext cx="5489" cy="0"/>
            </a:xfrm>
            <a:prstGeom prst="line">
              <a:avLst/>
            </a:prstGeom>
            <a:noFill/>
            <a:ln w="57150">
              <a:solidFill>
                <a:schemeClr val="tx2"/>
              </a:solidFill>
              <a:round/>
              <a:headEnd/>
              <a:tailEnd/>
            </a:ln>
          </p:spPr>
          <p:txBody>
            <a:bodyPr wrap="none" anchor="ctr"/>
            <a:lstStyle/>
            <a:p>
              <a:endParaRPr lang="zh-CN" altLang="en-US"/>
            </a:p>
          </p:txBody>
        </p:sp>
        <p:sp>
          <p:nvSpPr>
            <p:cNvPr id="135195" name="Text Box 27"/>
            <p:cNvSpPr txBox="1">
              <a:spLocks noChangeArrowheads="1"/>
            </p:cNvSpPr>
            <p:nvPr/>
          </p:nvSpPr>
          <p:spPr bwMode="auto">
            <a:xfrm>
              <a:off x="4634" y="1152"/>
              <a:ext cx="1126" cy="288"/>
            </a:xfrm>
            <a:prstGeom prst="rect">
              <a:avLst/>
            </a:prstGeom>
            <a:noFill/>
            <a:ln w="9525">
              <a:noFill/>
              <a:miter lim="800000"/>
              <a:headEnd/>
              <a:tailEnd/>
            </a:ln>
          </p:spPr>
          <p:txBody>
            <a:bodyPr>
              <a:spAutoFit/>
            </a:bodyPr>
            <a:lstStyle/>
            <a:p>
              <a:pPr>
                <a:spcBef>
                  <a:spcPct val="50000"/>
                </a:spcBef>
              </a:pPr>
              <a:r>
                <a:rPr lang="en-US" altLang="zh-CN" b="1">
                  <a:solidFill>
                    <a:srgbClr val="CC0000"/>
                  </a:solidFill>
                  <a:effectLst>
                    <a:outerShdw blurRad="38100" dist="38100" dir="2700000" algn="tl">
                      <a:srgbClr val="C0C0C0"/>
                    </a:outerShdw>
                  </a:effectLst>
                </a:rPr>
                <a:t>“1”</a:t>
              </a:r>
              <a:r>
                <a:rPr lang="zh-CN" altLang="en-US" b="1">
                  <a:solidFill>
                    <a:srgbClr val="CC0000"/>
                  </a:solidFill>
                  <a:effectLst>
                    <a:outerShdw blurRad="38100" dist="38100" dir="2700000" algn="tl">
                      <a:srgbClr val="C0C0C0"/>
                    </a:outerShdw>
                  </a:effectLst>
                </a:rPr>
                <a:t>留否</a:t>
              </a:r>
            </a:p>
          </p:txBody>
        </p:sp>
        <p:sp>
          <p:nvSpPr>
            <p:cNvPr id="135196" name="Text Box 28"/>
            <p:cNvSpPr txBox="1">
              <a:spLocks noChangeArrowheads="1"/>
            </p:cNvSpPr>
            <p:nvPr/>
          </p:nvSpPr>
          <p:spPr bwMode="auto">
            <a:xfrm>
              <a:off x="842" y="1104"/>
              <a:ext cx="1632" cy="327"/>
            </a:xfrm>
            <a:prstGeom prst="rect">
              <a:avLst/>
            </a:prstGeom>
            <a:noFill/>
            <a:ln w="9525">
              <a:noFill/>
              <a:miter lim="800000"/>
              <a:headEnd/>
              <a:tailEnd/>
            </a:ln>
          </p:spPr>
          <p:txBody>
            <a:bodyPr>
              <a:spAutoFit/>
            </a:bodyPr>
            <a:lstStyle/>
            <a:p>
              <a:pPr algn="ctr">
                <a:spcBef>
                  <a:spcPct val="50000"/>
                </a:spcBef>
              </a:pPr>
              <a:r>
                <a:rPr lang="en-US" altLang="zh-CN" sz="2800" b="1" i="1">
                  <a:solidFill>
                    <a:srgbClr val="CC0000"/>
                  </a:solidFill>
                  <a:effectLst>
                    <a:outerShdw blurRad="38100" dist="38100" dir="2700000" algn="tl">
                      <a:srgbClr val="C0C0C0"/>
                    </a:outerShdw>
                  </a:effectLst>
                </a:rPr>
                <a:t>d</a:t>
              </a:r>
              <a:r>
                <a:rPr lang="en-US" altLang="zh-CN" sz="2800" b="1" baseline="-25000">
                  <a:solidFill>
                    <a:srgbClr val="CC0000"/>
                  </a:solidFill>
                  <a:effectLst>
                    <a:outerShdw blurRad="38100" dist="38100" dir="2700000" algn="tl">
                      <a:srgbClr val="C0C0C0"/>
                    </a:outerShdw>
                  </a:effectLst>
                </a:rPr>
                <a:t>3     </a:t>
              </a:r>
              <a:r>
                <a:rPr lang="en-US" altLang="zh-CN" sz="2800" b="1" i="1">
                  <a:solidFill>
                    <a:srgbClr val="CC0000"/>
                  </a:solidFill>
                  <a:effectLst>
                    <a:outerShdw blurRad="38100" dist="38100" dir="2700000" algn="tl">
                      <a:srgbClr val="C0C0C0"/>
                    </a:outerShdw>
                  </a:effectLst>
                </a:rPr>
                <a:t>d</a:t>
              </a:r>
              <a:r>
                <a:rPr lang="en-US" altLang="zh-CN" sz="2800" b="1" baseline="-25000">
                  <a:solidFill>
                    <a:srgbClr val="CC0000"/>
                  </a:solidFill>
                  <a:effectLst>
                    <a:outerShdw blurRad="38100" dist="38100" dir="2700000" algn="tl">
                      <a:srgbClr val="C0C0C0"/>
                    </a:outerShdw>
                  </a:effectLst>
                </a:rPr>
                <a:t>2    </a:t>
              </a:r>
              <a:r>
                <a:rPr lang="en-US" altLang="zh-CN" sz="2800" b="1" i="1">
                  <a:solidFill>
                    <a:srgbClr val="CC0000"/>
                  </a:solidFill>
                  <a:effectLst>
                    <a:outerShdw blurRad="38100" dist="38100" dir="2700000" algn="tl">
                      <a:srgbClr val="C0C0C0"/>
                    </a:outerShdw>
                  </a:effectLst>
                </a:rPr>
                <a:t>d</a:t>
              </a:r>
              <a:r>
                <a:rPr lang="en-US" altLang="zh-CN" sz="2800" b="1" baseline="-25000">
                  <a:solidFill>
                    <a:srgbClr val="CC0000"/>
                  </a:solidFill>
                  <a:effectLst>
                    <a:outerShdw blurRad="38100" dist="38100" dir="2700000" algn="tl">
                      <a:srgbClr val="C0C0C0"/>
                    </a:outerShdw>
                  </a:effectLst>
                </a:rPr>
                <a:t>1    </a:t>
              </a:r>
              <a:r>
                <a:rPr lang="en-US" altLang="zh-CN" sz="2800" b="1" i="1">
                  <a:solidFill>
                    <a:srgbClr val="CC0000"/>
                  </a:solidFill>
                  <a:effectLst>
                    <a:outerShdw blurRad="38100" dist="38100" dir="2700000" algn="tl">
                      <a:srgbClr val="C0C0C0"/>
                    </a:outerShdw>
                  </a:effectLst>
                </a:rPr>
                <a:t>d</a:t>
              </a:r>
              <a:r>
                <a:rPr lang="en-US" altLang="zh-CN" sz="2800" b="1" baseline="-25000">
                  <a:solidFill>
                    <a:srgbClr val="CC0000"/>
                  </a:solidFill>
                  <a:effectLst>
                    <a:outerShdw blurRad="38100" dist="38100" dir="2700000" algn="tl">
                      <a:srgbClr val="C0C0C0"/>
                    </a:outerShdw>
                  </a:effectLst>
                </a:rPr>
                <a:t>0</a:t>
              </a:r>
              <a:endParaRPr lang="en-US" altLang="zh-CN" sz="2800" b="1">
                <a:solidFill>
                  <a:srgbClr val="CC0000"/>
                </a:solidFill>
                <a:effectLst>
                  <a:outerShdw blurRad="38100" dist="38100" dir="2700000" algn="tl">
                    <a:srgbClr val="C0C0C0"/>
                  </a:outerShdw>
                </a:effectLst>
              </a:endParaRPr>
            </a:p>
          </p:txBody>
        </p:sp>
        <p:sp>
          <p:nvSpPr>
            <p:cNvPr id="135197" name="Line 29"/>
            <p:cNvSpPr>
              <a:spLocks noChangeShapeType="1"/>
            </p:cNvSpPr>
            <p:nvPr/>
          </p:nvSpPr>
          <p:spPr bwMode="auto">
            <a:xfrm>
              <a:off x="3482" y="1026"/>
              <a:ext cx="0" cy="2190"/>
            </a:xfrm>
            <a:prstGeom prst="line">
              <a:avLst/>
            </a:prstGeom>
            <a:noFill/>
            <a:ln w="38100">
              <a:solidFill>
                <a:schemeClr val="tx2"/>
              </a:solidFill>
              <a:round/>
              <a:headEnd/>
              <a:tailEnd/>
            </a:ln>
          </p:spPr>
          <p:txBody>
            <a:bodyPr wrap="none" anchor="ctr"/>
            <a:lstStyle/>
            <a:p>
              <a:endParaRPr lang="zh-CN" altLang="en-US"/>
            </a:p>
          </p:txBody>
        </p:sp>
        <p:sp>
          <p:nvSpPr>
            <p:cNvPr id="135198" name="Line 30"/>
            <p:cNvSpPr>
              <a:spLocks noChangeShapeType="1"/>
            </p:cNvSpPr>
            <p:nvPr/>
          </p:nvSpPr>
          <p:spPr bwMode="auto">
            <a:xfrm>
              <a:off x="2474" y="1026"/>
              <a:ext cx="0" cy="2166"/>
            </a:xfrm>
            <a:prstGeom prst="line">
              <a:avLst/>
            </a:prstGeom>
            <a:noFill/>
            <a:ln w="38100">
              <a:solidFill>
                <a:schemeClr val="tx2"/>
              </a:solidFill>
              <a:round/>
              <a:headEnd/>
              <a:tailEnd/>
            </a:ln>
          </p:spPr>
          <p:txBody>
            <a:bodyPr wrap="none" anchor="ctr"/>
            <a:lstStyle/>
            <a:p>
              <a:endParaRPr lang="zh-CN" altLang="en-US"/>
            </a:p>
          </p:txBody>
        </p:sp>
        <p:sp>
          <p:nvSpPr>
            <p:cNvPr id="135199" name="Line 31"/>
            <p:cNvSpPr>
              <a:spLocks noChangeShapeType="1"/>
            </p:cNvSpPr>
            <p:nvPr/>
          </p:nvSpPr>
          <p:spPr bwMode="auto">
            <a:xfrm>
              <a:off x="772" y="1038"/>
              <a:ext cx="0" cy="2178"/>
            </a:xfrm>
            <a:prstGeom prst="line">
              <a:avLst/>
            </a:prstGeom>
            <a:noFill/>
            <a:ln w="38100">
              <a:solidFill>
                <a:schemeClr val="tx2"/>
              </a:solidFill>
              <a:round/>
              <a:headEnd/>
              <a:tailEnd/>
            </a:ln>
          </p:spPr>
          <p:txBody>
            <a:bodyPr wrap="none" anchor="ctr"/>
            <a:lstStyle/>
            <a:p>
              <a:endParaRPr lang="zh-CN" altLang="en-US"/>
            </a:p>
          </p:txBody>
        </p:sp>
        <p:sp>
          <p:nvSpPr>
            <p:cNvPr id="135200" name="Text Box 32"/>
            <p:cNvSpPr txBox="1">
              <a:spLocks noChangeArrowheads="1"/>
            </p:cNvSpPr>
            <p:nvPr/>
          </p:nvSpPr>
          <p:spPr bwMode="auto">
            <a:xfrm>
              <a:off x="2352" y="1104"/>
              <a:ext cx="1270" cy="327"/>
            </a:xfrm>
            <a:prstGeom prst="rect">
              <a:avLst/>
            </a:prstGeom>
            <a:noFill/>
            <a:ln w="9525">
              <a:noFill/>
              <a:miter lim="800000"/>
              <a:headEnd/>
              <a:tailEnd/>
            </a:ln>
          </p:spPr>
          <p:txBody>
            <a:bodyPr>
              <a:spAutoFit/>
            </a:bodyPr>
            <a:lstStyle/>
            <a:p>
              <a:pPr algn="ctr">
                <a:spcBef>
                  <a:spcPct val="50000"/>
                </a:spcBef>
              </a:pPr>
              <a:r>
                <a:rPr lang="en-US" altLang="zh-CN" sz="2800" b="1" i="1">
                  <a:solidFill>
                    <a:srgbClr val="CC0000"/>
                  </a:solidFill>
                  <a:effectLst>
                    <a:outerShdw blurRad="38100" dist="38100" dir="2700000" algn="tl">
                      <a:srgbClr val="C0C0C0"/>
                    </a:outerShdw>
                  </a:effectLst>
                </a:rPr>
                <a:t>U</a:t>
              </a:r>
              <a:r>
                <a:rPr lang="en-US" altLang="zh-CN" sz="2800" b="1" baseline="-25000">
                  <a:solidFill>
                    <a:srgbClr val="CC0000"/>
                  </a:solidFill>
                  <a:effectLst>
                    <a:outerShdw blurRad="38100" dist="38100" dir="2700000" algn="tl">
                      <a:srgbClr val="C0C0C0"/>
                    </a:outerShdw>
                  </a:effectLst>
                </a:rPr>
                <a:t>A</a:t>
              </a:r>
              <a:r>
                <a:rPr lang="en-US" altLang="zh-CN" sz="2800" b="1">
                  <a:solidFill>
                    <a:srgbClr val="CC0000"/>
                  </a:solidFill>
                  <a:effectLst>
                    <a:outerShdw blurRad="38100" dist="38100" dir="2700000" algn="tl">
                      <a:srgbClr val="C0C0C0"/>
                    </a:outerShdw>
                  </a:effectLst>
                </a:rPr>
                <a:t>(V)</a:t>
              </a:r>
            </a:p>
          </p:txBody>
        </p:sp>
        <p:sp>
          <p:nvSpPr>
            <p:cNvPr id="135201" name="Text Box 33"/>
            <p:cNvSpPr txBox="1">
              <a:spLocks noChangeArrowheads="1"/>
            </p:cNvSpPr>
            <p:nvPr/>
          </p:nvSpPr>
          <p:spPr bwMode="auto">
            <a:xfrm>
              <a:off x="161" y="1152"/>
              <a:ext cx="768" cy="288"/>
            </a:xfrm>
            <a:prstGeom prst="rect">
              <a:avLst/>
            </a:prstGeom>
            <a:noFill/>
            <a:ln w="9525">
              <a:noFill/>
              <a:miter lim="800000"/>
              <a:headEnd/>
              <a:tailEnd/>
            </a:ln>
            <a:effectLst/>
          </p:spPr>
          <p:txBody>
            <a:bodyPr>
              <a:spAutoFit/>
            </a:bodyPr>
            <a:lstStyle/>
            <a:p>
              <a:r>
                <a:rPr lang="zh-CN" altLang="en-US" b="1">
                  <a:solidFill>
                    <a:srgbClr val="CC0000"/>
                  </a:solidFill>
                  <a:effectLst>
                    <a:outerShdw blurRad="38100" dist="38100" dir="2700000" algn="tl">
                      <a:srgbClr val="C0C0C0"/>
                    </a:outerShdw>
                  </a:effectLst>
                </a:rPr>
                <a:t>顺 序</a:t>
              </a:r>
            </a:p>
          </p:txBody>
        </p:sp>
        <p:sp>
          <p:nvSpPr>
            <p:cNvPr id="135202" name="Line 34"/>
            <p:cNvSpPr>
              <a:spLocks noChangeShapeType="1"/>
            </p:cNvSpPr>
            <p:nvPr/>
          </p:nvSpPr>
          <p:spPr bwMode="auto">
            <a:xfrm>
              <a:off x="4682" y="1026"/>
              <a:ext cx="0" cy="2190"/>
            </a:xfrm>
            <a:prstGeom prst="line">
              <a:avLst/>
            </a:prstGeom>
            <a:noFill/>
            <a:ln w="38100">
              <a:solidFill>
                <a:schemeClr val="tx2"/>
              </a:solidFill>
              <a:round/>
              <a:headEnd/>
              <a:tailEnd/>
            </a:ln>
          </p:spPr>
          <p:txBody>
            <a:bodyPr wrap="none" anchor="ctr"/>
            <a:lstStyle/>
            <a:p>
              <a:endParaRPr lang="zh-CN" altLang="en-US"/>
            </a:p>
          </p:txBody>
        </p:sp>
        <p:sp>
          <p:nvSpPr>
            <p:cNvPr id="135203" name="Text Box 35"/>
            <p:cNvSpPr txBox="1">
              <a:spLocks noChangeArrowheads="1"/>
            </p:cNvSpPr>
            <p:nvPr/>
          </p:nvSpPr>
          <p:spPr bwMode="auto">
            <a:xfrm>
              <a:off x="3194" y="1152"/>
              <a:ext cx="1687" cy="288"/>
            </a:xfrm>
            <a:prstGeom prst="rect">
              <a:avLst/>
            </a:prstGeom>
            <a:noFill/>
            <a:ln w="9525">
              <a:noFill/>
              <a:miter lim="800000"/>
              <a:headEnd/>
              <a:tailEnd/>
            </a:ln>
          </p:spPr>
          <p:txBody>
            <a:bodyPr>
              <a:spAutoFit/>
            </a:bodyPr>
            <a:lstStyle/>
            <a:p>
              <a:pPr algn="ctr">
                <a:spcBef>
                  <a:spcPct val="50000"/>
                </a:spcBef>
              </a:pPr>
              <a:r>
                <a:rPr lang="zh-CN" altLang="en-US" b="1">
                  <a:solidFill>
                    <a:srgbClr val="CC0000"/>
                  </a:solidFill>
                  <a:effectLst>
                    <a:outerShdw blurRad="38100" dist="38100" dir="2700000" algn="tl">
                      <a:srgbClr val="C0C0C0"/>
                    </a:outerShdw>
                  </a:effectLst>
                </a:rPr>
                <a:t>比 较 判 断</a:t>
              </a:r>
            </a:p>
          </p:txBody>
        </p:sp>
      </p:grpSp>
      <p:sp>
        <p:nvSpPr>
          <p:cNvPr id="135204" name="Text Box 36"/>
          <p:cNvSpPr txBox="1">
            <a:spLocks noChangeArrowheads="1"/>
          </p:cNvSpPr>
          <p:nvPr/>
        </p:nvSpPr>
        <p:spPr bwMode="auto">
          <a:xfrm>
            <a:off x="1489075" y="3152775"/>
            <a:ext cx="2397125" cy="457200"/>
          </a:xfrm>
          <a:prstGeom prst="rect">
            <a:avLst/>
          </a:prstGeom>
          <a:noFill/>
          <a:ln w="9525">
            <a:noFill/>
            <a:miter lim="800000"/>
            <a:headEnd/>
            <a:tailEnd/>
          </a:ln>
        </p:spPr>
        <p:txBody>
          <a:bodyPr>
            <a:spAutoFit/>
          </a:bodyPr>
          <a:lstStyle/>
          <a:p>
            <a:pPr>
              <a:spcBef>
                <a:spcPct val="50000"/>
              </a:spcBef>
            </a:pPr>
            <a:r>
              <a:rPr lang="en-US" altLang="zh-CN" b="1">
                <a:ea typeface="楷体_GB2312" pitchFamily="49" charset="-122"/>
              </a:rPr>
              <a:t>1      1      0      0</a:t>
            </a:r>
          </a:p>
        </p:txBody>
      </p:sp>
      <p:sp>
        <p:nvSpPr>
          <p:cNvPr id="135205" name="Text Box 37"/>
          <p:cNvSpPr txBox="1">
            <a:spLocks noChangeArrowheads="1"/>
          </p:cNvSpPr>
          <p:nvPr/>
        </p:nvSpPr>
        <p:spPr bwMode="auto">
          <a:xfrm>
            <a:off x="1530350" y="3810000"/>
            <a:ext cx="2397125" cy="457200"/>
          </a:xfrm>
          <a:prstGeom prst="rect">
            <a:avLst/>
          </a:prstGeom>
          <a:noFill/>
          <a:ln w="9525">
            <a:noFill/>
            <a:miter lim="800000"/>
            <a:headEnd/>
            <a:tailEnd/>
          </a:ln>
        </p:spPr>
        <p:txBody>
          <a:bodyPr>
            <a:spAutoFit/>
          </a:bodyPr>
          <a:lstStyle/>
          <a:p>
            <a:pPr>
              <a:spcBef>
                <a:spcPct val="50000"/>
              </a:spcBef>
            </a:pPr>
            <a:r>
              <a:rPr lang="en-US" altLang="zh-CN" b="1">
                <a:ea typeface="楷体_GB2312" pitchFamily="49" charset="-122"/>
              </a:rPr>
              <a:t>1      0      1      0</a:t>
            </a:r>
          </a:p>
        </p:txBody>
      </p:sp>
      <p:sp>
        <p:nvSpPr>
          <p:cNvPr id="135206" name="Text Box 38"/>
          <p:cNvSpPr txBox="1">
            <a:spLocks noChangeArrowheads="1"/>
          </p:cNvSpPr>
          <p:nvPr/>
        </p:nvSpPr>
        <p:spPr bwMode="auto">
          <a:xfrm>
            <a:off x="1489075" y="4495800"/>
            <a:ext cx="2698750" cy="457200"/>
          </a:xfrm>
          <a:prstGeom prst="rect">
            <a:avLst/>
          </a:prstGeom>
          <a:noFill/>
          <a:ln w="9525">
            <a:noFill/>
            <a:miter lim="800000"/>
            <a:headEnd/>
            <a:tailEnd/>
          </a:ln>
        </p:spPr>
        <p:txBody>
          <a:bodyPr>
            <a:spAutoFit/>
          </a:bodyPr>
          <a:lstStyle/>
          <a:p>
            <a:pPr>
              <a:spcBef>
                <a:spcPct val="50000"/>
              </a:spcBef>
            </a:pPr>
            <a:r>
              <a:rPr lang="en-US" altLang="zh-CN" b="1">
                <a:ea typeface="楷体_GB2312" pitchFamily="49" charset="-122"/>
              </a:rPr>
              <a:t>1      0      1      1     </a:t>
            </a:r>
          </a:p>
        </p:txBody>
      </p:sp>
      <p:sp>
        <p:nvSpPr>
          <p:cNvPr id="135207" name="Text Box 39"/>
          <p:cNvSpPr txBox="1">
            <a:spLocks noChangeArrowheads="1"/>
          </p:cNvSpPr>
          <p:nvPr/>
        </p:nvSpPr>
        <p:spPr bwMode="auto">
          <a:xfrm>
            <a:off x="479425" y="1004888"/>
            <a:ext cx="4930775" cy="519112"/>
          </a:xfrm>
          <a:prstGeom prst="rect">
            <a:avLst/>
          </a:prstGeom>
          <a:noFill/>
          <a:ln w="9525">
            <a:noFill/>
            <a:miter lim="800000"/>
            <a:headEnd/>
            <a:tailEnd/>
          </a:ln>
          <a:effectLst/>
        </p:spPr>
        <p:txBody>
          <a:bodyPr>
            <a:spAutoFit/>
          </a:bodyPr>
          <a:lstStyle/>
          <a:p>
            <a:pPr>
              <a:spcBef>
                <a:spcPct val="50000"/>
              </a:spcBef>
            </a:pPr>
            <a:r>
              <a:rPr lang="zh-CN" altLang="en-US" sz="2800" b="1" dirty="0">
                <a:effectLst>
                  <a:outerShdw blurRad="38100" dist="38100" dir="2700000" algn="tl">
                    <a:srgbClr val="C0C0C0"/>
                  </a:outerShdw>
                </a:effectLst>
              </a:rPr>
              <a:t>例：</a:t>
            </a:r>
            <a:r>
              <a:rPr lang="en-US" altLang="zh-CN" sz="2800" b="1" i="1" dirty="0">
                <a:effectLst>
                  <a:outerShdw blurRad="38100" dist="38100" dir="2700000" algn="tl">
                    <a:srgbClr val="C0C0C0"/>
                  </a:outerShdw>
                </a:effectLst>
              </a:rPr>
              <a:t>U</a:t>
            </a:r>
            <a:r>
              <a:rPr lang="en-US" altLang="zh-CN" sz="2800" b="1" baseline="-25000" dirty="0">
                <a:effectLst>
                  <a:outerShdw blurRad="38100" dist="38100" dir="2700000" algn="tl">
                    <a:srgbClr val="C0C0C0"/>
                  </a:outerShdw>
                </a:effectLst>
              </a:rPr>
              <a:t>R</a:t>
            </a:r>
            <a:r>
              <a:rPr lang="en-US" altLang="zh-CN" sz="2800" b="1" dirty="0">
                <a:effectLst>
                  <a:outerShdw blurRad="38100" dist="38100" dir="2700000" algn="tl">
                    <a:srgbClr val="C0C0C0"/>
                  </a:outerShdw>
                </a:effectLst>
              </a:rPr>
              <a:t>= </a:t>
            </a:r>
            <a:r>
              <a:rPr lang="en-US" altLang="zh-CN" sz="2800" b="1" dirty="0" smtClean="0">
                <a:effectLst>
                  <a:outerShdw blurRad="38100" dist="38100" dir="2700000" algn="tl">
                    <a:srgbClr val="C0C0C0"/>
                  </a:outerShdw>
                </a:effectLst>
              </a:rPr>
              <a:t>-8V</a:t>
            </a:r>
            <a:r>
              <a:rPr lang="zh-CN" altLang="en-US" sz="2800" b="1" dirty="0">
                <a:effectLst>
                  <a:outerShdw blurRad="38100" dist="38100" dir="2700000" algn="tl">
                    <a:srgbClr val="C0C0C0"/>
                  </a:outerShdw>
                </a:effectLst>
              </a:rPr>
              <a:t>，</a:t>
            </a:r>
            <a:r>
              <a:rPr lang="en-US" altLang="zh-CN" sz="2800" b="1" i="1" dirty="0">
                <a:effectLst>
                  <a:outerShdw blurRad="38100" dist="38100" dir="2700000" algn="tl">
                    <a:srgbClr val="C0C0C0"/>
                  </a:outerShdw>
                </a:effectLst>
              </a:rPr>
              <a:t>U</a:t>
            </a:r>
            <a:r>
              <a:rPr lang="en-US" altLang="zh-CN" sz="2800" b="1" baseline="-25000" dirty="0">
                <a:effectLst>
                  <a:outerShdw blurRad="38100" dist="38100" dir="2700000" algn="tl">
                    <a:srgbClr val="C0C0C0"/>
                  </a:outerShdw>
                </a:effectLst>
              </a:rPr>
              <a:t>I </a:t>
            </a:r>
            <a:r>
              <a:rPr lang="en-US" altLang="zh-CN" sz="2800" b="1" dirty="0">
                <a:effectLst>
                  <a:outerShdw blurRad="38100" dist="38100" dir="2700000" algn="tl">
                    <a:srgbClr val="C0C0C0"/>
                  </a:outerShdw>
                </a:effectLst>
              </a:rPr>
              <a:t>= 5.52V</a:t>
            </a:r>
          </a:p>
        </p:txBody>
      </p:sp>
      <p:graphicFrame>
        <p:nvGraphicFramePr>
          <p:cNvPr id="135208" name="Object 40"/>
          <p:cNvGraphicFramePr>
            <a:graphicFrameLocks noChangeAspect="1"/>
          </p:cNvGraphicFramePr>
          <p:nvPr/>
        </p:nvGraphicFramePr>
        <p:xfrm>
          <a:off x="1339850" y="5516563"/>
          <a:ext cx="5969000" cy="998537"/>
        </p:xfrm>
        <a:graphic>
          <a:graphicData uri="http://schemas.openxmlformats.org/presentationml/2006/ole">
            <mc:AlternateContent xmlns:mc="http://schemas.openxmlformats.org/markup-compatibility/2006">
              <mc:Choice xmlns:v="urn:schemas-microsoft-com:vml" Requires="v">
                <p:oleObj spid="_x0000_s135217" name="Equation" r:id="rId3" imgW="2565360" imgH="406080" progId="Equation.3">
                  <p:embed/>
                </p:oleObj>
              </mc:Choice>
              <mc:Fallback>
                <p:oleObj name="Equation" r:id="rId3" imgW="2565360" imgH="406080" progId="Equation.3">
                  <p:embed/>
                  <p:pic>
                    <p:nvPicPr>
                      <p:cNvPr id="0"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9850" y="5516563"/>
                        <a:ext cx="5969000" cy="998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5209" name="Text Box 41"/>
          <p:cNvSpPr txBox="1">
            <a:spLocks noChangeArrowheads="1"/>
          </p:cNvSpPr>
          <p:nvPr/>
        </p:nvSpPr>
        <p:spPr bwMode="auto">
          <a:xfrm>
            <a:off x="457200" y="5119688"/>
            <a:ext cx="7902575" cy="519112"/>
          </a:xfrm>
          <a:prstGeom prst="rect">
            <a:avLst/>
          </a:prstGeom>
          <a:noFill/>
          <a:ln w="9525">
            <a:noFill/>
            <a:miter lim="800000"/>
            <a:headEnd/>
            <a:tailEnd/>
          </a:ln>
          <a:effectLst/>
        </p:spPr>
        <p:txBody>
          <a:bodyPr>
            <a:spAutoFit/>
          </a:bodyPr>
          <a:lstStyle/>
          <a:p>
            <a:pPr>
              <a:spcBef>
                <a:spcPct val="50000"/>
              </a:spcBef>
            </a:pPr>
            <a:r>
              <a:rPr lang="en-US" altLang="zh-CN" sz="2800" b="1">
                <a:solidFill>
                  <a:srgbClr val="CC0000"/>
                </a:solidFill>
              </a:rPr>
              <a:t>D/A</a:t>
            </a:r>
            <a:r>
              <a:rPr lang="zh-CN" altLang="en-US" sz="2800" b="1">
                <a:solidFill>
                  <a:srgbClr val="CC0000"/>
                </a:solidFill>
              </a:rPr>
              <a:t>转换器输出</a:t>
            </a:r>
            <a:r>
              <a:rPr lang="en-US" altLang="zh-CN" sz="2800" b="1" i="1">
                <a:solidFill>
                  <a:srgbClr val="CC0000"/>
                </a:solidFill>
              </a:rPr>
              <a:t>U</a:t>
            </a:r>
            <a:r>
              <a:rPr lang="en-US" altLang="zh-CN" sz="2800" b="1" baseline="-25000">
                <a:solidFill>
                  <a:srgbClr val="CC0000"/>
                </a:solidFill>
              </a:rPr>
              <a:t>A</a:t>
            </a:r>
            <a:r>
              <a:rPr lang="zh-CN" altLang="en-US" sz="2800" b="1">
                <a:solidFill>
                  <a:srgbClr val="CC0000"/>
                </a:solidFill>
              </a:rPr>
              <a:t>为正值</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5207"/>
                                        </p:tgtEl>
                                        <p:attrNameLst>
                                          <p:attrName>style.visibility</p:attrName>
                                        </p:attrNameLst>
                                      </p:cBhvr>
                                      <p:to>
                                        <p:strVal val="visible"/>
                                      </p:to>
                                    </p:set>
                                    <p:animEffect transition="in" filter="wipe(left)">
                                      <p:cBhvr>
                                        <p:cTn id="7" dur="500"/>
                                        <p:tgtEl>
                                          <p:spTgt spid="13520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35188"/>
                                        </p:tgtEl>
                                        <p:attrNameLst>
                                          <p:attrName>style.visibility</p:attrName>
                                        </p:attrNameLst>
                                      </p:cBhvr>
                                      <p:to>
                                        <p:strVal val="visible"/>
                                      </p:to>
                                    </p:set>
                                    <p:animEffect transition="in" filter="box(out)">
                                      <p:cBhvr>
                                        <p:cTn id="12" dur="500"/>
                                        <p:tgtEl>
                                          <p:spTgt spid="13518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5174"/>
                                        </p:tgtEl>
                                        <p:attrNameLst>
                                          <p:attrName>style.visibility</p:attrName>
                                        </p:attrNameLst>
                                      </p:cBhvr>
                                      <p:to>
                                        <p:strVal val="visible"/>
                                      </p:to>
                                    </p:set>
                                    <p:animEffect transition="in" filter="wipe(left)">
                                      <p:cBhvr>
                                        <p:cTn id="17" dur="500"/>
                                        <p:tgtEl>
                                          <p:spTgt spid="13517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5175"/>
                                        </p:tgtEl>
                                        <p:attrNameLst>
                                          <p:attrName>style.visibility</p:attrName>
                                        </p:attrNameLst>
                                      </p:cBhvr>
                                      <p:to>
                                        <p:strVal val="visible"/>
                                      </p:to>
                                    </p:set>
                                    <p:animEffect transition="in" filter="wipe(left)">
                                      <p:cBhvr>
                                        <p:cTn id="22" dur="500"/>
                                        <p:tgtEl>
                                          <p:spTgt spid="13517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5184"/>
                                        </p:tgtEl>
                                        <p:attrNameLst>
                                          <p:attrName>style.visibility</p:attrName>
                                        </p:attrNameLst>
                                      </p:cBhvr>
                                      <p:to>
                                        <p:strVal val="visible"/>
                                      </p:to>
                                    </p:set>
                                    <p:animEffect transition="in" filter="wipe(left)">
                                      <p:cBhvr>
                                        <p:cTn id="27" dur="500"/>
                                        <p:tgtEl>
                                          <p:spTgt spid="13518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5176"/>
                                        </p:tgtEl>
                                        <p:attrNameLst>
                                          <p:attrName>style.visibility</p:attrName>
                                        </p:attrNameLst>
                                      </p:cBhvr>
                                      <p:to>
                                        <p:strVal val="visible"/>
                                      </p:to>
                                    </p:set>
                                    <p:animEffect transition="in" filter="wipe(left)">
                                      <p:cBhvr>
                                        <p:cTn id="32" dur="500"/>
                                        <p:tgtEl>
                                          <p:spTgt spid="13517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5180"/>
                                        </p:tgtEl>
                                        <p:attrNameLst>
                                          <p:attrName>style.visibility</p:attrName>
                                        </p:attrNameLst>
                                      </p:cBhvr>
                                      <p:to>
                                        <p:strVal val="visible"/>
                                      </p:to>
                                    </p:set>
                                    <p:animEffect transition="in" filter="wipe(left)">
                                      <p:cBhvr>
                                        <p:cTn id="37" dur="500"/>
                                        <p:tgtEl>
                                          <p:spTgt spid="13518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5171"/>
                                        </p:tgtEl>
                                        <p:attrNameLst>
                                          <p:attrName>style.visibility</p:attrName>
                                        </p:attrNameLst>
                                      </p:cBhvr>
                                      <p:to>
                                        <p:strVal val="visible"/>
                                      </p:to>
                                    </p:set>
                                    <p:animEffect transition="in" filter="wipe(left)">
                                      <p:cBhvr>
                                        <p:cTn id="42" dur="500"/>
                                        <p:tgtEl>
                                          <p:spTgt spid="13517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5204"/>
                                        </p:tgtEl>
                                        <p:attrNameLst>
                                          <p:attrName>style.visibility</p:attrName>
                                        </p:attrNameLst>
                                      </p:cBhvr>
                                      <p:to>
                                        <p:strVal val="visible"/>
                                      </p:to>
                                    </p:set>
                                    <p:animEffect transition="in" filter="wipe(left)">
                                      <p:cBhvr>
                                        <p:cTn id="47" dur="500"/>
                                        <p:tgtEl>
                                          <p:spTgt spid="13520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5177"/>
                                        </p:tgtEl>
                                        <p:attrNameLst>
                                          <p:attrName>style.visibility</p:attrName>
                                        </p:attrNameLst>
                                      </p:cBhvr>
                                      <p:to>
                                        <p:strVal val="visible"/>
                                      </p:to>
                                    </p:set>
                                    <p:animEffect transition="in" filter="wipe(left)">
                                      <p:cBhvr>
                                        <p:cTn id="52" dur="500"/>
                                        <p:tgtEl>
                                          <p:spTgt spid="13517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35185"/>
                                        </p:tgtEl>
                                        <p:attrNameLst>
                                          <p:attrName>style.visibility</p:attrName>
                                        </p:attrNameLst>
                                      </p:cBhvr>
                                      <p:to>
                                        <p:strVal val="visible"/>
                                      </p:to>
                                    </p:set>
                                    <p:animEffect transition="in" filter="wipe(left)">
                                      <p:cBhvr>
                                        <p:cTn id="57" dur="500"/>
                                        <p:tgtEl>
                                          <p:spTgt spid="13518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35181"/>
                                        </p:tgtEl>
                                        <p:attrNameLst>
                                          <p:attrName>style.visibility</p:attrName>
                                        </p:attrNameLst>
                                      </p:cBhvr>
                                      <p:to>
                                        <p:strVal val="visible"/>
                                      </p:to>
                                    </p:set>
                                    <p:animEffect transition="in" filter="wipe(left)">
                                      <p:cBhvr>
                                        <p:cTn id="62" dur="500"/>
                                        <p:tgtEl>
                                          <p:spTgt spid="13518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35172"/>
                                        </p:tgtEl>
                                        <p:attrNameLst>
                                          <p:attrName>style.visibility</p:attrName>
                                        </p:attrNameLst>
                                      </p:cBhvr>
                                      <p:to>
                                        <p:strVal val="visible"/>
                                      </p:to>
                                    </p:set>
                                    <p:animEffect transition="in" filter="wipe(left)">
                                      <p:cBhvr>
                                        <p:cTn id="67" dur="500"/>
                                        <p:tgtEl>
                                          <p:spTgt spid="13517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35205"/>
                                        </p:tgtEl>
                                        <p:attrNameLst>
                                          <p:attrName>style.visibility</p:attrName>
                                        </p:attrNameLst>
                                      </p:cBhvr>
                                      <p:to>
                                        <p:strVal val="visible"/>
                                      </p:to>
                                    </p:set>
                                    <p:animEffect transition="in" filter="wipe(left)">
                                      <p:cBhvr>
                                        <p:cTn id="72" dur="500"/>
                                        <p:tgtEl>
                                          <p:spTgt spid="13520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35186"/>
                                        </p:tgtEl>
                                        <p:attrNameLst>
                                          <p:attrName>style.visibility</p:attrName>
                                        </p:attrNameLst>
                                      </p:cBhvr>
                                      <p:to>
                                        <p:strVal val="visible"/>
                                      </p:to>
                                    </p:set>
                                    <p:animEffect transition="in" filter="wipe(left)">
                                      <p:cBhvr>
                                        <p:cTn id="77" dur="500"/>
                                        <p:tgtEl>
                                          <p:spTgt spid="13518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35178"/>
                                        </p:tgtEl>
                                        <p:attrNameLst>
                                          <p:attrName>style.visibility</p:attrName>
                                        </p:attrNameLst>
                                      </p:cBhvr>
                                      <p:to>
                                        <p:strVal val="visible"/>
                                      </p:to>
                                    </p:set>
                                    <p:animEffect transition="in" filter="wipe(left)">
                                      <p:cBhvr>
                                        <p:cTn id="82" dur="500"/>
                                        <p:tgtEl>
                                          <p:spTgt spid="13517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35182"/>
                                        </p:tgtEl>
                                        <p:attrNameLst>
                                          <p:attrName>style.visibility</p:attrName>
                                        </p:attrNameLst>
                                      </p:cBhvr>
                                      <p:to>
                                        <p:strVal val="visible"/>
                                      </p:to>
                                    </p:set>
                                    <p:animEffect transition="in" filter="wipe(left)">
                                      <p:cBhvr>
                                        <p:cTn id="87" dur="500"/>
                                        <p:tgtEl>
                                          <p:spTgt spid="135182"/>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35173"/>
                                        </p:tgtEl>
                                        <p:attrNameLst>
                                          <p:attrName>style.visibility</p:attrName>
                                        </p:attrNameLst>
                                      </p:cBhvr>
                                      <p:to>
                                        <p:strVal val="visible"/>
                                      </p:to>
                                    </p:set>
                                    <p:animEffect transition="in" filter="wipe(left)">
                                      <p:cBhvr>
                                        <p:cTn id="92" dur="500"/>
                                        <p:tgtEl>
                                          <p:spTgt spid="135173"/>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35206"/>
                                        </p:tgtEl>
                                        <p:attrNameLst>
                                          <p:attrName>style.visibility</p:attrName>
                                        </p:attrNameLst>
                                      </p:cBhvr>
                                      <p:to>
                                        <p:strVal val="visible"/>
                                      </p:to>
                                    </p:set>
                                    <p:animEffect transition="in" filter="wipe(left)">
                                      <p:cBhvr>
                                        <p:cTn id="97" dur="500"/>
                                        <p:tgtEl>
                                          <p:spTgt spid="135206"/>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35179"/>
                                        </p:tgtEl>
                                        <p:attrNameLst>
                                          <p:attrName>style.visibility</p:attrName>
                                        </p:attrNameLst>
                                      </p:cBhvr>
                                      <p:to>
                                        <p:strVal val="visible"/>
                                      </p:to>
                                    </p:set>
                                    <p:animEffect transition="in" filter="wipe(left)">
                                      <p:cBhvr>
                                        <p:cTn id="102" dur="500"/>
                                        <p:tgtEl>
                                          <p:spTgt spid="135179"/>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135187"/>
                                        </p:tgtEl>
                                        <p:attrNameLst>
                                          <p:attrName>style.visibility</p:attrName>
                                        </p:attrNameLst>
                                      </p:cBhvr>
                                      <p:to>
                                        <p:strVal val="visible"/>
                                      </p:to>
                                    </p:set>
                                    <p:animEffect transition="in" filter="wipe(left)">
                                      <p:cBhvr>
                                        <p:cTn id="107" dur="500"/>
                                        <p:tgtEl>
                                          <p:spTgt spid="135187"/>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135183"/>
                                        </p:tgtEl>
                                        <p:attrNameLst>
                                          <p:attrName>style.visibility</p:attrName>
                                        </p:attrNameLst>
                                      </p:cBhvr>
                                      <p:to>
                                        <p:strVal val="visible"/>
                                      </p:to>
                                    </p:set>
                                    <p:animEffect transition="in" filter="wipe(left)">
                                      <p:cBhvr>
                                        <p:cTn id="112" dur="500"/>
                                        <p:tgtEl>
                                          <p:spTgt spid="135183"/>
                                        </p:tgtEl>
                                      </p:cBhvr>
                                    </p:animEffect>
                                  </p:childTnLst>
                                </p:cTn>
                              </p:par>
                            </p:childTnLst>
                          </p:cTn>
                        </p:par>
                      </p:childTnLst>
                    </p:cTn>
                  </p:par>
                  <p:par>
                    <p:cTn id="113" fill="hold">
                      <p:stCondLst>
                        <p:cond delay="indefinite"/>
                      </p:stCondLst>
                      <p:childTnLst>
                        <p:par>
                          <p:cTn id="114" fill="hold">
                            <p:stCondLst>
                              <p:cond delay="0"/>
                            </p:stCondLst>
                            <p:childTnLst>
                              <p:par>
                                <p:cTn id="115" presetID="4" presetClass="entr" presetSubtype="32" fill="hold" grpId="0" nodeType="clickEffect">
                                  <p:stCondLst>
                                    <p:cond delay="0"/>
                                  </p:stCondLst>
                                  <p:childTnLst>
                                    <p:set>
                                      <p:cBhvr>
                                        <p:cTn id="116" dur="1" fill="hold">
                                          <p:stCondLst>
                                            <p:cond delay="0"/>
                                          </p:stCondLst>
                                        </p:cTn>
                                        <p:tgtEl>
                                          <p:spTgt spid="135209"/>
                                        </p:tgtEl>
                                        <p:attrNameLst>
                                          <p:attrName>style.visibility</p:attrName>
                                        </p:attrNameLst>
                                      </p:cBhvr>
                                      <p:to>
                                        <p:strVal val="visible"/>
                                      </p:to>
                                    </p:set>
                                    <p:animEffect transition="in" filter="box(out)">
                                      <p:cBhvr>
                                        <p:cTn id="117" dur="500"/>
                                        <p:tgtEl>
                                          <p:spTgt spid="135209"/>
                                        </p:tgtEl>
                                      </p:cBhvr>
                                    </p:animEffect>
                                  </p:childTnLst>
                                </p:cTn>
                              </p:par>
                            </p:childTnLst>
                          </p:cTn>
                        </p:par>
                      </p:childTnLst>
                    </p:cTn>
                  </p:par>
                  <p:par>
                    <p:cTn id="118" fill="hold">
                      <p:stCondLst>
                        <p:cond delay="indefinite"/>
                      </p:stCondLst>
                      <p:childTnLst>
                        <p:par>
                          <p:cTn id="119" fill="hold">
                            <p:stCondLst>
                              <p:cond delay="0"/>
                            </p:stCondLst>
                            <p:childTnLst>
                              <p:par>
                                <p:cTn id="120" presetID="4" presetClass="entr" presetSubtype="32" fill="hold" nodeType="clickEffect">
                                  <p:stCondLst>
                                    <p:cond delay="0"/>
                                  </p:stCondLst>
                                  <p:childTnLst>
                                    <p:set>
                                      <p:cBhvr>
                                        <p:cTn id="121" dur="1" fill="hold">
                                          <p:stCondLst>
                                            <p:cond delay="0"/>
                                          </p:stCondLst>
                                        </p:cTn>
                                        <p:tgtEl>
                                          <p:spTgt spid="135208"/>
                                        </p:tgtEl>
                                        <p:attrNameLst>
                                          <p:attrName>style.visibility</p:attrName>
                                        </p:attrNameLst>
                                      </p:cBhvr>
                                      <p:to>
                                        <p:strVal val="visible"/>
                                      </p:to>
                                    </p:set>
                                    <p:animEffect transition="in" filter="box(out)">
                                      <p:cBhvr>
                                        <p:cTn id="122" dur="500"/>
                                        <p:tgtEl>
                                          <p:spTgt spid="135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autoUpdateAnimBg="0"/>
      <p:bldP spid="135172" grpId="0" autoUpdateAnimBg="0"/>
      <p:bldP spid="135173" grpId="0" autoUpdateAnimBg="0"/>
      <p:bldP spid="135174" grpId="0" autoUpdateAnimBg="0"/>
      <p:bldP spid="135175" grpId="0" autoUpdateAnimBg="0"/>
      <p:bldP spid="135176" grpId="0" autoUpdateAnimBg="0"/>
      <p:bldP spid="135177" grpId="0" autoUpdateAnimBg="0"/>
      <p:bldP spid="135178" grpId="0" autoUpdateAnimBg="0"/>
      <p:bldP spid="135179" grpId="0" autoUpdateAnimBg="0"/>
      <p:bldP spid="135180" grpId="0" autoUpdateAnimBg="0"/>
      <p:bldP spid="135181" grpId="0" autoUpdateAnimBg="0"/>
      <p:bldP spid="135182" grpId="0" autoUpdateAnimBg="0"/>
      <p:bldP spid="135183" grpId="0" autoUpdateAnimBg="0"/>
      <p:bldP spid="135184" grpId="0" autoUpdateAnimBg="0"/>
      <p:bldP spid="135185" grpId="0" autoUpdateAnimBg="0"/>
      <p:bldP spid="135186" grpId="0" autoUpdateAnimBg="0"/>
      <p:bldP spid="135187" grpId="0" autoUpdateAnimBg="0"/>
      <p:bldP spid="135204" grpId="0" autoUpdateAnimBg="0"/>
      <p:bldP spid="135205" grpId="0" autoUpdateAnimBg="0"/>
      <p:bldP spid="135206" grpId="0" autoUpdateAnimBg="0"/>
      <p:bldP spid="135207" grpId="0" autoUpdateAnimBg="0"/>
      <p:bldP spid="13520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609600" y="1219200"/>
            <a:ext cx="6172200" cy="1031875"/>
          </a:xfrm>
          <a:prstGeom prst="rect">
            <a:avLst/>
          </a:prstGeom>
          <a:noFill/>
          <a:ln w="9525">
            <a:noFill/>
            <a:miter lim="800000"/>
            <a:headEnd/>
            <a:tailEnd/>
          </a:ln>
          <a:effectLst/>
        </p:spPr>
        <p:txBody>
          <a:bodyPr>
            <a:spAutoFit/>
          </a:bodyPr>
          <a:lstStyle/>
          <a:p>
            <a:pPr>
              <a:spcBef>
                <a:spcPct val="20000"/>
              </a:spcBef>
            </a:pPr>
            <a:r>
              <a:rPr lang="zh-CN" altLang="en-US" sz="2800" b="1">
                <a:solidFill>
                  <a:srgbClr val="000099"/>
                </a:solidFill>
                <a:effectLst>
                  <a:outerShdw blurRad="38100" dist="38100" dir="2700000" algn="tl">
                    <a:srgbClr val="C0C0C0"/>
                  </a:outerShdw>
                </a:effectLst>
              </a:rPr>
              <a:t>转换数字量</a:t>
            </a:r>
            <a:r>
              <a:rPr lang="en-US" altLang="zh-CN" sz="2800" b="1">
                <a:solidFill>
                  <a:srgbClr val="000099"/>
                </a:solidFill>
                <a:effectLst>
                  <a:outerShdw blurRad="38100" dist="38100" dir="2700000" algn="tl">
                    <a:srgbClr val="C0C0C0"/>
                  </a:outerShdw>
                </a:effectLst>
              </a:rPr>
              <a:t>1011      4+1+0.5 = 5.5V</a:t>
            </a:r>
          </a:p>
          <a:p>
            <a:pPr>
              <a:spcBef>
                <a:spcPct val="20000"/>
              </a:spcBef>
            </a:pPr>
            <a:r>
              <a:rPr lang="zh-CN" altLang="en-US" sz="2800" b="1">
                <a:solidFill>
                  <a:srgbClr val="000099"/>
                </a:solidFill>
                <a:effectLst>
                  <a:outerShdw blurRad="38100" dist="38100" dir="2700000" algn="tl">
                    <a:srgbClr val="C0C0C0"/>
                  </a:outerShdw>
                </a:effectLst>
              </a:rPr>
              <a:t>转换误差为 </a:t>
            </a:r>
            <a:r>
              <a:rPr lang="en-US" altLang="zh-CN" sz="2800" b="1">
                <a:solidFill>
                  <a:srgbClr val="000099"/>
                </a:solidFill>
                <a:effectLst>
                  <a:outerShdw blurRad="38100" dist="38100" dir="2700000" algn="tl">
                    <a:srgbClr val="C0C0C0"/>
                  </a:outerShdw>
                </a:effectLst>
              </a:rPr>
              <a:t>–0.02V</a:t>
            </a:r>
          </a:p>
        </p:txBody>
      </p:sp>
      <p:sp>
        <p:nvSpPr>
          <p:cNvPr id="136195" name="Text Box 3"/>
          <p:cNvSpPr txBox="1">
            <a:spLocks noChangeArrowheads="1"/>
          </p:cNvSpPr>
          <p:nvPr/>
        </p:nvSpPr>
        <p:spPr bwMode="auto">
          <a:xfrm>
            <a:off x="631825" y="692150"/>
            <a:ext cx="4876800" cy="519113"/>
          </a:xfrm>
          <a:prstGeom prst="rect">
            <a:avLst/>
          </a:prstGeom>
          <a:noFill/>
          <a:ln w="9525">
            <a:noFill/>
            <a:miter lim="800000"/>
            <a:headEnd/>
            <a:tailEnd/>
          </a:ln>
          <a:effectLst/>
        </p:spPr>
        <p:txBody>
          <a:bodyPr>
            <a:spAutoFit/>
          </a:bodyPr>
          <a:lstStyle/>
          <a:p>
            <a:pPr>
              <a:spcBef>
                <a:spcPct val="50000"/>
              </a:spcBef>
            </a:pPr>
            <a:r>
              <a:rPr lang="zh-CN" altLang="en-US" sz="2800" b="1" dirty="0">
                <a:effectLst>
                  <a:outerShdw blurRad="38100" dist="38100" dir="2700000" algn="tl">
                    <a:srgbClr val="C0C0C0"/>
                  </a:outerShdw>
                </a:effectLst>
              </a:rPr>
              <a:t>例：</a:t>
            </a:r>
            <a:r>
              <a:rPr lang="en-US" altLang="zh-CN" sz="2800" b="1" i="1" dirty="0">
                <a:effectLst>
                  <a:outerShdw blurRad="38100" dist="38100" dir="2700000" algn="tl">
                    <a:srgbClr val="C0C0C0"/>
                  </a:outerShdw>
                </a:effectLst>
              </a:rPr>
              <a:t>U</a:t>
            </a:r>
            <a:r>
              <a:rPr lang="en-US" altLang="zh-CN" sz="2800" b="1" baseline="-25000" dirty="0">
                <a:effectLst>
                  <a:outerShdw blurRad="38100" dist="38100" dir="2700000" algn="tl">
                    <a:srgbClr val="C0C0C0"/>
                  </a:outerShdw>
                </a:effectLst>
              </a:rPr>
              <a:t>R</a:t>
            </a:r>
            <a:r>
              <a:rPr lang="en-US" altLang="zh-CN" sz="2800" b="1" dirty="0">
                <a:effectLst>
                  <a:outerShdw blurRad="38100" dist="38100" dir="2700000" algn="tl">
                    <a:srgbClr val="C0C0C0"/>
                  </a:outerShdw>
                </a:effectLst>
              </a:rPr>
              <a:t>= </a:t>
            </a:r>
            <a:r>
              <a:rPr lang="en-US" altLang="zh-CN" sz="2800" b="1" dirty="0" smtClean="0">
                <a:effectLst>
                  <a:outerShdw blurRad="38100" dist="38100" dir="2700000" algn="tl">
                    <a:srgbClr val="C0C0C0"/>
                  </a:outerShdw>
                </a:effectLst>
              </a:rPr>
              <a:t>-8V</a:t>
            </a:r>
            <a:r>
              <a:rPr lang="zh-CN" altLang="en-US" sz="2800" b="1" dirty="0">
                <a:effectLst>
                  <a:outerShdw blurRad="38100" dist="38100" dir="2700000" algn="tl">
                    <a:srgbClr val="C0C0C0"/>
                  </a:outerShdw>
                </a:effectLst>
              </a:rPr>
              <a:t>，</a:t>
            </a:r>
            <a:r>
              <a:rPr lang="en-US" altLang="zh-CN" sz="2800" b="1" i="1" dirty="0">
                <a:effectLst>
                  <a:outerShdw blurRad="38100" dist="38100" dir="2700000" algn="tl">
                    <a:srgbClr val="C0C0C0"/>
                  </a:outerShdw>
                </a:effectLst>
              </a:rPr>
              <a:t>U</a:t>
            </a:r>
            <a:r>
              <a:rPr lang="en-US" altLang="zh-CN" sz="2800" b="1" baseline="-25000" dirty="0">
                <a:effectLst>
                  <a:outerShdw blurRad="38100" dist="38100" dir="2700000" algn="tl">
                    <a:srgbClr val="C0C0C0"/>
                  </a:outerShdw>
                </a:effectLst>
              </a:rPr>
              <a:t>I </a:t>
            </a:r>
            <a:r>
              <a:rPr lang="en-US" altLang="zh-CN" sz="2800" b="1" dirty="0">
                <a:effectLst>
                  <a:outerShdw blurRad="38100" dist="38100" dir="2700000" algn="tl">
                    <a:srgbClr val="C0C0C0"/>
                  </a:outerShdw>
                </a:effectLst>
              </a:rPr>
              <a:t>= 5.52V</a:t>
            </a:r>
          </a:p>
        </p:txBody>
      </p:sp>
      <p:sp>
        <p:nvSpPr>
          <p:cNvPr id="136196" name="Text Box 4"/>
          <p:cNvSpPr txBox="1">
            <a:spLocks noChangeArrowheads="1"/>
          </p:cNvSpPr>
          <p:nvPr/>
        </p:nvSpPr>
        <p:spPr bwMode="auto">
          <a:xfrm>
            <a:off x="609600" y="2286000"/>
            <a:ext cx="4876800" cy="519113"/>
          </a:xfrm>
          <a:prstGeom prst="rect">
            <a:avLst/>
          </a:prstGeom>
          <a:noFill/>
          <a:ln w="9525">
            <a:noFill/>
            <a:miter lim="800000"/>
            <a:headEnd/>
            <a:tailEnd/>
          </a:ln>
          <a:effectLst/>
        </p:spPr>
        <p:txBody>
          <a:bodyPr>
            <a:spAutoFit/>
          </a:bodyPr>
          <a:lstStyle/>
          <a:p>
            <a:pPr>
              <a:spcBef>
                <a:spcPct val="20000"/>
              </a:spcBef>
            </a:pPr>
            <a:r>
              <a:rPr lang="zh-CN" altLang="en-US" sz="2800" b="1">
                <a:effectLst>
                  <a:outerShdw blurRad="38100" dist="38100" dir="2700000" algn="tl">
                    <a:srgbClr val="C0C0C0"/>
                  </a:outerShdw>
                </a:effectLst>
              </a:rPr>
              <a:t>若输出为 </a:t>
            </a:r>
            <a:r>
              <a:rPr lang="en-US" altLang="zh-CN" sz="2800" b="1">
                <a:effectLst>
                  <a:outerShdw blurRad="38100" dist="38100" dir="2700000" algn="tl">
                    <a:srgbClr val="C0C0C0"/>
                  </a:outerShdw>
                </a:effectLst>
              </a:rPr>
              <a:t>8</a:t>
            </a:r>
            <a:r>
              <a:rPr lang="zh-CN" altLang="en-US" sz="2800" b="1">
                <a:effectLst>
                  <a:outerShdw blurRad="38100" dist="38100" dir="2700000" algn="tl">
                    <a:srgbClr val="C0C0C0"/>
                  </a:outerShdw>
                </a:effectLst>
              </a:rPr>
              <a:t>位数字量</a:t>
            </a:r>
          </a:p>
        </p:txBody>
      </p:sp>
      <p:sp>
        <p:nvSpPr>
          <p:cNvPr id="136197" name="Text Box 5"/>
          <p:cNvSpPr txBox="1">
            <a:spLocks noChangeArrowheads="1"/>
          </p:cNvSpPr>
          <p:nvPr/>
        </p:nvSpPr>
        <p:spPr bwMode="auto">
          <a:xfrm>
            <a:off x="609600" y="3657600"/>
            <a:ext cx="6019800" cy="2057400"/>
          </a:xfrm>
          <a:prstGeom prst="rect">
            <a:avLst/>
          </a:prstGeom>
          <a:noFill/>
          <a:ln w="9525">
            <a:noFill/>
            <a:miter lim="800000"/>
            <a:headEnd/>
            <a:tailEnd/>
          </a:ln>
          <a:effectLst/>
        </p:spPr>
        <p:txBody>
          <a:bodyPr>
            <a:spAutoFit/>
          </a:bodyPr>
          <a:lstStyle/>
          <a:p>
            <a:pPr>
              <a:spcBef>
                <a:spcPct val="20000"/>
              </a:spcBef>
            </a:pPr>
            <a:r>
              <a:rPr lang="zh-CN" altLang="en-US" sz="2800" b="1">
                <a:solidFill>
                  <a:srgbClr val="CC0000"/>
                </a:solidFill>
                <a:effectLst>
                  <a:outerShdw blurRad="38100" dist="38100" dir="2700000" algn="tl">
                    <a:srgbClr val="C0C0C0"/>
                  </a:outerShdw>
                </a:effectLst>
              </a:rPr>
              <a:t>转换数字量</a:t>
            </a:r>
            <a:r>
              <a:rPr lang="en-US" altLang="zh-CN" sz="2800" b="1">
                <a:solidFill>
                  <a:srgbClr val="CC0000"/>
                </a:solidFill>
                <a:effectLst>
                  <a:outerShdw blurRad="38100" dist="38100" dir="2700000" algn="tl">
                    <a:srgbClr val="C0C0C0"/>
                  </a:outerShdw>
                </a:effectLst>
              </a:rPr>
              <a:t>10110001</a:t>
            </a:r>
            <a:r>
              <a:rPr lang="en-US" altLang="zh-CN" sz="2800" b="1">
                <a:solidFill>
                  <a:schemeClr val="tx2"/>
                </a:solidFill>
              </a:rPr>
              <a:t>     </a:t>
            </a:r>
          </a:p>
          <a:p>
            <a:pPr>
              <a:spcBef>
                <a:spcPct val="20000"/>
              </a:spcBef>
            </a:pPr>
            <a:r>
              <a:rPr lang="en-US" altLang="zh-CN" sz="2800" b="1">
                <a:solidFill>
                  <a:schemeClr val="tx2"/>
                </a:solidFill>
              </a:rPr>
              <a:t>          </a:t>
            </a:r>
            <a:r>
              <a:rPr lang="en-US" altLang="zh-CN" sz="2800" b="1">
                <a:solidFill>
                  <a:schemeClr val="tx2"/>
                </a:solidFill>
                <a:effectLst>
                  <a:outerShdw blurRad="38100" dist="38100" dir="2700000" algn="tl">
                    <a:srgbClr val="C0C0C0"/>
                  </a:outerShdw>
                </a:effectLst>
              </a:rPr>
              <a:t>4+1+0.5+0.03125 = 5.53125V</a:t>
            </a:r>
          </a:p>
          <a:p>
            <a:pPr>
              <a:spcBef>
                <a:spcPct val="20000"/>
              </a:spcBef>
            </a:pPr>
            <a:r>
              <a:rPr lang="zh-CN" altLang="en-US" sz="2800" b="1">
                <a:solidFill>
                  <a:srgbClr val="CC0000"/>
                </a:solidFill>
                <a:effectLst>
                  <a:outerShdw blurRad="38100" dist="38100" dir="2700000" algn="tl">
                    <a:srgbClr val="C0C0C0"/>
                  </a:outerShdw>
                </a:effectLst>
              </a:rPr>
              <a:t>转换误差为 </a:t>
            </a:r>
            <a:r>
              <a:rPr lang="en-US" altLang="zh-CN" sz="2800" b="1">
                <a:solidFill>
                  <a:srgbClr val="CC0000"/>
                </a:solidFill>
                <a:effectLst>
                  <a:outerShdw blurRad="38100" dist="38100" dir="2700000" algn="tl">
                    <a:srgbClr val="C0C0C0"/>
                  </a:outerShdw>
                </a:effectLst>
              </a:rPr>
              <a:t>+0.01125V</a:t>
            </a:r>
          </a:p>
          <a:p>
            <a:pPr>
              <a:spcBef>
                <a:spcPct val="20000"/>
              </a:spcBef>
            </a:pPr>
            <a:r>
              <a:rPr lang="zh-CN" altLang="en-US" sz="2800" b="1">
                <a:solidFill>
                  <a:schemeClr val="tx2"/>
                </a:solidFill>
                <a:effectLst>
                  <a:outerShdw blurRad="38100" dist="38100" dir="2700000" algn="tl">
                    <a:srgbClr val="C0C0C0"/>
                  </a:outerShdw>
                </a:effectLst>
              </a:rPr>
              <a:t>位数越多误差越小</a:t>
            </a:r>
          </a:p>
        </p:txBody>
      </p:sp>
      <p:graphicFrame>
        <p:nvGraphicFramePr>
          <p:cNvPr id="136198" name="Object 6"/>
          <p:cNvGraphicFramePr>
            <a:graphicFrameLocks noChangeAspect="1"/>
          </p:cNvGraphicFramePr>
          <p:nvPr/>
        </p:nvGraphicFramePr>
        <p:xfrm>
          <a:off x="1651000" y="2740025"/>
          <a:ext cx="5613400" cy="920750"/>
        </p:xfrm>
        <a:graphic>
          <a:graphicData uri="http://schemas.openxmlformats.org/presentationml/2006/ole">
            <mc:AlternateContent xmlns:mc="http://schemas.openxmlformats.org/markup-compatibility/2006">
              <mc:Choice xmlns:v="urn:schemas-microsoft-com:vml" Requires="v">
                <p:oleObj spid="_x0000_s136207" name="Equation" r:id="rId3" imgW="2234880" imgH="368280" progId="Equation.3">
                  <p:embed/>
                </p:oleObj>
              </mc:Choice>
              <mc:Fallback>
                <p:oleObj name="Equation" r:id="rId3" imgW="2234880" imgH="36828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1000" y="2740025"/>
                        <a:ext cx="5613400" cy="92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36194">
                                            <p:txEl>
                                              <p:pRg st="0" end="0"/>
                                            </p:txEl>
                                          </p:spTgt>
                                        </p:tgtEl>
                                        <p:attrNameLst>
                                          <p:attrName>style.visibility</p:attrName>
                                        </p:attrNameLst>
                                      </p:cBhvr>
                                      <p:to>
                                        <p:strVal val="visible"/>
                                      </p:to>
                                    </p:set>
                                    <p:animEffect transition="in" filter="box(out)">
                                      <p:cBhvr>
                                        <p:cTn id="7" dur="500"/>
                                        <p:tgtEl>
                                          <p:spTgt spid="1361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36194">
                                            <p:txEl>
                                              <p:pRg st="1" end="1"/>
                                            </p:txEl>
                                          </p:spTgt>
                                        </p:tgtEl>
                                        <p:attrNameLst>
                                          <p:attrName>style.visibility</p:attrName>
                                        </p:attrNameLst>
                                      </p:cBhvr>
                                      <p:to>
                                        <p:strVal val="visible"/>
                                      </p:to>
                                    </p:set>
                                    <p:animEffect transition="in" filter="box(out)">
                                      <p:cBhvr>
                                        <p:cTn id="12" dur="500"/>
                                        <p:tgtEl>
                                          <p:spTgt spid="1361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36196">
                                            <p:txEl>
                                              <p:pRg st="0" end="0"/>
                                            </p:txEl>
                                          </p:spTgt>
                                        </p:tgtEl>
                                        <p:attrNameLst>
                                          <p:attrName>style.visibility</p:attrName>
                                        </p:attrNameLst>
                                      </p:cBhvr>
                                      <p:to>
                                        <p:strVal val="visible"/>
                                      </p:to>
                                    </p:set>
                                    <p:animEffect transition="in" filter="box(out)">
                                      <p:cBhvr>
                                        <p:cTn id="17" dur="500"/>
                                        <p:tgtEl>
                                          <p:spTgt spid="13619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36198"/>
                                        </p:tgtEl>
                                        <p:attrNameLst>
                                          <p:attrName>style.visibility</p:attrName>
                                        </p:attrNameLst>
                                      </p:cBhvr>
                                      <p:to>
                                        <p:strVal val="visible"/>
                                      </p:to>
                                    </p:set>
                                    <p:animEffect transition="in" filter="box(out)">
                                      <p:cBhvr>
                                        <p:cTn id="22" dur="500"/>
                                        <p:tgtEl>
                                          <p:spTgt spid="13619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36197">
                                            <p:txEl>
                                              <p:pRg st="0" end="0"/>
                                            </p:txEl>
                                          </p:spTgt>
                                        </p:tgtEl>
                                        <p:attrNameLst>
                                          <p:attrName>style.visibility</p:attrName>
                                        </p:attrNameLst>
                                      </p:cBhvr>
                                      <p:to>
                                        <p:strVal val="visible"/>
                                      </p:to>
                                    </p:set>
                                    <p:animEffect transition="in" filter="box(out)">
                                      <p:cBhvr>
                                        <p:cTn id="27" dur="500"/>
                                        <p:tgtEl>
                                          <p:spTgt spid="13619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36197">
                                            <p:txEl>
                                              <p:pRg st="1" end="1"/>
                                            </p:txEl>
                                          </p:spTgt>
                                        </p:tgtEl>
                                        <p:attrNameLst>
                                          <p:attrName>style.visibility</p:attrName>
                                        </p:attrNameLst>
                                      </p:cBhvr>
                                      <p:to>
                                        <p:strVal val="visible"/>
                                      </p:to>
                                    </p:set>
                                    <p:animEffect transition="in" filter="box(out)">
                                      <p:cBhvr>
                                        <p:cTn id="32" dur="500"/>
                                        <p:tgtEl>
                                          <p:spTgt spid="13619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36197">
                                            <p:txEl>
                                              <p:pRg st="2" end="2"/>
                                            </p:txEl>
                                          </p:spTgt>
                                        </p:tgtEl>
                                        <p:attrNameLst>
                                          <p:attrName>style.visibility</p:attrName>
                                        </p:attrNameLst>
                                      </p:cBhvr>
                                      <p:to>
                                        <p:strVal val="visible"/>
                                      </p:to>
                                    </p:set>
                                    <p:animEffect transition="in" filter="box(out)">
                                      <p:cBhvr>
                                        <p:cTn id="37" dur="500"/>
                                        <p:tgtEl>
                                          <p:spTgt spid="136197">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36197">
                                            <p:txEl>
                                              <p:pRg st="3" end="3"/>
                                            </p:txEl>
                                          </p:spTgt>
                                        </p:tgtEl>
                                        <p:attrNameLst>
                                          <p:attrName>style.visibility</p:attrName>
                                        </p:attrNameLst>
                                      </p:cBhvr>
                                      <p:to>
                                        <p:strVal val="visible"/>
                                      </p:to>
                                    </p:set>
                                    <p:animEffect transition="in" filter="box(out)">
                                      <p:cBhvr>
                                        <p:cTn id="42" dur="500"/>
                                        <p:tgtEl>
                                          <p:spTgt spid="13619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build="p" autoUpdateAnimBg="0"/>
      <p:bldP spid="136196" grpId="0" build="p" autoUpdateAnimBg="0"/>
      <p:bldP spid="136197"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218" name="Group 2"/>
          <p:cNvGrpSpPr>
            <a:grpSpLocks/>
          </p:cNvGrpSpPr>
          <p:nvPr/>
        </p:nvGrpSpPr>
        <p:grpSpPr bwMode="auto">
          <a:xfrm>
            <a:off x="1828800" y="4953000"/>
            <a:ext cx="3581400" cy="762000"/>
            <a:chOff x="912" y="1920"/>
            <a:chExt cx="2976" cy="624"/>
          </a:xfrm>
        </p:grpSpPr>
        <p:sp>
          <p:nvSpPr>
            <p:cNvPr id="137219" name="Line 3"/>
            <p:cNvSpPr>
              <a:spLocks noChangeShapeType="1"/>
            </p:cNvSpPr>
            <p:nvPr/>
          </p:nvSpPr>
          <p:spPr bwMode="auto">
            <a:xfrm flipV="1">
              <a:off x="912" y="2544"/>
              <a:ext cx="2976" cy="0"/>
            </a:xfrm>
            <a:prstGeom prst="line">
              <a:avLst/>
            </a:prstGeom>
            <a:noFill/>
            <a:ln w="28575">
              <a:solidFill>
                <a:schemeClr val="tx2"/>
              </a:solidFill>
              <a:round/>
              <a:headEnd/>
              <a:tailEnd type="triangle" w="med" len="med"/>
            </a:ln>
            <a:effectLst/>
          </p:spPr>
          <p:txBody>
            <a:bodyPr wrap="none" anchor="ctr"/>
            <a:lstStyle/>
            <a:p>
              <a:endParaRPr lang="zh-CN" altLang="en-US"/>
            </a:p>
          </p:txBody>
        </p:sp>
        <p:sp>
          <p:nvSpPr>
            <p:cNvPr id="137220" name="Line 4"/>
            <p:cNvSpPr>
              <a:spLocks noChangeShapeType="1"/>
            </p:cNvSpPr>
            <p:nvPr/>
          </p:nvSpPr>
          <p:spPr bwMode="auto">
            <a:xfrm flipV="1">
              <a:off x="912" y="1920"/>
              <a:ext cx="0" cy="624"/>
            </a:xfrm>
            <a:prstGeom prst="line">
              <a:avLst/>
            </a:prstGeom>
            <a:noFill/>
            <a:ln w="28575">
              <a:solidFill>
                <a:schemeClr val="tx2"/>
              </a:solidFill>
              <a:round/>
              <a:headEnd/>
              <a:tailEnd type="triangle" w="med" len="med"/>
            </a:ln>
            <a:effectLst/>
          </p:spPr>
          <p:txBody>
            <a:bodyPr wrap="none" anchor="ctr"/>
            <a:lstStyle/>
            <a:p>
              <a:endParaRPr lang="zh-CN" altLang="en-US"/>
            </a:p>
          </p:txBody>
        </p:sp>
      </p:grpSp>
      <p:sp>
        <p:nvSpPr>
          <p:cNvPr id="137221" name="Rectangle 5"/>
          <p:cNvSpPr>
            <a:spLocks noGrp="1" noChangeArrowheads="1"/>
          </p:cNvSpPr>
          <p:nvPr>
            <p:ph type="ctrTitle"/>
          </p:nvPr>
        </p:nvSpPr>
        <p:spPr bwMode="auto">
          <a:xfrm>
            <a:off x="1524000" y="76200"/>
            <a:ext cx="5791200" cy="533400"/>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b="1">
                <a:solidFill>
                  <a:schemeClr val="tx1"/>
                </a:solidFill>
                <a:effectLst>
                  <a:outerShdw blurRad="38100" dist="38100" dir="2700000" algn="tl">
                    <a:srgbClr val="C0C0C0"/>
                  </a:outerShdw>
                </a:effectLst>
              </a:rPr>
              <a:t>逐次逼近转换过程示意图</a:t>
            </a:r>
          </a:p>
        </p:txBody>
      </p:sp>
      <p:sp>
        <p:nvSpPr>
          <p:cNvPr id="137222" name="Line 6"/>
          <p:cNvSpPr>
            <a:spLocks noChangeShapeType="1"/>
          </p:cNvSpPr>
          <p:nvPr/>
        </p:nvSpPr>
        <p:spPr bwMode="auto">
          <a:xfrm flipV="1">
            <a:off x="1828800" y="2879725"/>
            <a:ext cx="3581400" cy="1588"/>
          </a:xfrm>
          <a:prstGeom prst="line">
            <a:avLst/>
          </a:prstGeom>
          <a:noFill/>
          <a:ln w="28575">
            <a:solidFill>
              <a:schemeClr val="tx2"/>
            </a:solidFill>
            <a:round/>
            <a:headEnd/>
            <a:tailEnd type="triangle" w="med" len="med"/>
          </a:ln>
          <a:effectLst/>
        </p:spPr>
        <p:txBody>
          <a:bodyPr wrap="none" anchor="ctr"/>
          <a:lstStyle/>
          <a:p>
            <a:endParaRPr lang="zh-CN" altLang="en-US"/>
          </a:p>
        </p:txBody>
      </p:sp>
      <p:sp>
        <p:nvSpPr>
          <p:cNvPr id="137223" name="Line 7"/>
          <p:cNvSpPr>
            <a:spLocks noChangeShapeType="1"/>
          </p:cNvSpPr>
          <p:nvPr/>
        </p:nvSpPr>
        <p:spPr bwMode="auto">
          <a:xfrm flipV="1">
            <a:off x="1828800" y="476250"/>
            <a:ext cx="6350" cy="2403475"/>
          </a:xfrm>
          <a:prstGeom prst="line">
            <a:avLst/>
          </a:prstGeom>
          <a:noFill/>
          <a:ln w="28575">
            <a:solidFill>
              <a:schemeClr val="tx2"/>
            </a:solidFill>
            <a:round/>
            <a:headEnd/>
            <a:tailEnd type="triangle" w="med" len="med"/>
          </a:ln>
          <a:effectLst/>
        </p:spPr>
        <p:txBody>
          <a:bodyPr wrap="none" anchor="ctr"/>
          <a:lstStyle/>
          <a:p>
            <a:endParaRPr lang="zh-CN" altLang="en-US"/>
          </a:p>
        </p:txBody>
      </p:sp>
      <p:sp>
        <p:nvSpPr>
          <p:cNvPr id="137224" name="Line 8"/>
          <p:cNvSpPr>
            <a:spLocks noChangeShapeType="1"/>
          </p:cNvSpPr>
          <p:nvPr/>
        </p:nvSpPr>
        <p:spPr bwMode="auto">
          <a:xfrm>
            <a:off x="1828800" y="2574925"/>
            <a:ext cx="76200" cy="0"/>
          </a:xfrm>
          <a:prstGeom prst="line">
            <a:avLst/>
          </a:prstGeom>
          <a:noFill/>
          <a:ln w="28575">
            <a:solidFill>
              <a:schemeClr val="tx2"/>
            </a:solidFill>
            <a:round/>
            <a:headEnd/>
            <a:tailEnd/>
          </a:ln>
          <a:effectLst/>
        </p:spPr>
        <p:txBody>
          <a:bodyPr wrap="none" anchor="ctr"/>
          <a:lstStyle/>
          <a:p>
            <a:endParaRPr lang="zh-CN" altLang="en-US"/>
          </a:p>
        </p:txBody>
      </p:sp>
      <p:sp>
        <p:nvSpPr>
          <p:cNvPr id="137225" name="Line 9"/>
          <p:cNvSpPr>
            <a:spLocks noChangeShapeType="1"/>
          </p:cNvSpPr>
          <p:nvPr/>
        </p:nvSpPr>
        <p:spPr bwMode="auto">
          <a:xfrm>
            <a:off x="1828800" y="2219325"/>
            <a:ext cx="76200" cy="0"/>
          </a:xfrm>
          <a:prstGeom prst="line">
            <a:avLst/>
          </a:prstGeom>
          <a:noFill/>
          <a:ln w="28575">
            <a:solidFill>
              <a:schemeClr val="tx2"/>
            </a:solidFill>
            <a:round/>
            <a:headEnd/>
            <a:tailEnd/>
          </a:ln>
          <a:effectLst/>
        </p:spPr>
        <p:txBody>
          <a:bodyPr wrap="none" anchor="ctr"/>
          <a:lstStyle/>
          <a:p>
            <a:endParaRPr lang="zh-CN" altLang="en-US"/>
          </a:p>
        </p:txBody>
      </p:sp>
      <p:sp>
        <p:nvSpPr>
          <p:cNvPr id="137226" name="Line 10"/>
          <p:cNvSpPr>
            <a:spLocks noChangeShapeType="1"/>
          </p:cNvSpPr>
          <p:nvPr/>
        </p:nvSpPr>
        <p:spPr bwMode="auto">
          <a:xfrm>
            <a:off x="1828800" y="1841500"/>
            <a:ext cx="76200" cy="0"/>
          </a:xfrm>
          <a:prstGeom prst="line">
            <a:avLst/>
          </a:prstGeom>
          <a:noFill/>
          <a:ln w="28575">
            <a:solidFill>
              <a:schemeClr val="tx2"/>
            </a:solidFill>
            <a:round/>
            <a:headEnd/>
            <a:tailEnd/>
          </a:ln>
          <a:effectLst/>
        </p:spPr>
        <p:txBody>
          <a:bodyPr wrap="none" anchor="ctr"/>
          <a:lstStyle/>
          <a:p>
            <a:endParaRPr lang="zh-CN" altLang="en-US"/>
          </a:p>
        </p:txBody>
      </p:sp>
      <p:sp>
        <p:nvSpPr>
          <p:cNvPr id="137227" name="Line 11"/>
          <p:cNvSpPr>
            <a:spLocks noChangeShapeType="1"/>
          </p:cNvSpPr>
          <p:nvPr/>
        </p:nvSpPr>
        <p:spPr bwMode="auto">
          <a:xfrm>
            <a:off x="1828800" y="1508125"/>
            <a:ext cx="76200" cy="0"/>
          </a:xfrm>
          <a:prstGeom prst="line">
            <a:avLst/>
          </a:prstGeom>
          <a:noFill/>
          <a:ln w="28575">
            <a:solidFill>
              <a:schemeClr val="tx2"/>
            </a:solidFill>
            <a:round/>
            <a:headEnd/>
            <a:tailEnd/>
          </a:ln>
          <a:effectLst/>
        </p:spPr>
        <p:txBody>
          <a:bodyPr wrap="none" anchor="ctr"/>
          <a:lstStyle/>
          <a:p>
            <a:endParaRPr lang="zh-CN" altLang="en-US"/>
          </a:p>
        </p:txBody>
      </p:sp>
      <p:sp>
        <p:nvSpPr>
          <p:cNvPr id="137228" name="Line 12"/>
          <p:cNvSpPr>
            <a:spLocks noChangeShapeType="1"/>
          </p:cNvSpPr>
          <p:nvPr/>
        </p:nvSpPr>
        <p:spPr bwMode="auto">
          <a:xfrm>
            <a:off x="1828800" y="1143000"/>
            <a:ext cx="76200" cy="0"/>
          </a:xfrm>
          <a:prstGeom prst="line">
            <a:avLst/>
          </a:prstGeom>
          <a:noFill/>
          <a:ln w="28575">
            <a:solidFill>
              <a:schemeClr val="tx2"/>
            </a:solidFill>
            <a:round/>
            <a:headEnd/>
            <a:tailEnd/>
          </a:ln>
          <a:effectLst/>
        </p:spPr>
        <p:txBody>
          <a:bodyPr wrap="none" anchor="ctr"/>
          <a:lstStyle/>
          <a:p>
            <a:endParaRPr lang="zh-CN" altLang="en-US"/>
          </a:p>
        </p:txBody>
      </p:sp>
      <p:sp>
        <p:nvSpPr>
          <p:cNvPr id="137229" name="Line 13"/>
          <p:cNvSpPr>
            <a:spLocks noChangeShapeType="1"/>
          </p:cNvSpPr>
          <p:nvPr/>
        </p:nvSpPr>
        <p:spPr bwMode="auto">
          <a:xfrm>
            <a:off x="1828800" y="838200"/>
            <a:ext cx="76200" cy="0"/>
          </a:xfrm>
          <a:prstGeom prst="line">
            <a:avLst/>
          </a:prstGeom>
          <a:noFill/>
          <a:ln w="28575">
            <a:solidFill>
              <a:schemeClr val="tx2"/>
            </a:solidFill>
            <a:round/>
            <a:headEnd/>
            <a:tailEnd/>
          </a:ln>
          <a:effectLst/>
        </p:spPr>
        <p:txBody>
          <a:bodyPr wrap="none" anchor="ctr"/>
          <a:lstStyle/>
          <a:p>
            <a:endParaRPr lang="zh-CN" altLang="en-US"/>
          </a:p>
        </p:txBody>
      </p:sp>
      <p:graphicFrame>
        <p:nvGraphicFramePr>
          <p:cNvPr id="137230" name="Object 14"/>
          <p:cNvGraphicFramePr>
            <a:graphicFrameLocks noChangeAspect="1"/>
          </p:cNvGraphicFramePr>
          <p:nvPr/>
        </p:nvGraphicFramePr>
        <p:xfrm>
          <a:off x="1612900" y="731838"/>
          <a:ext cx="207963" cy="287337"/>
        </p:xfrm>
        <a:graphic>
          <a:graphicData uri="http://schemas.openxmlformats.org/presentationml/2006/ole">
            <mc:AlternateContent xmlns:mc="http://schemas.openxmlformats.org/markup-compatibility/2006">
              <mc:Choice xmlns:v="urn:schemas-microsoft-com:vml" Requires="v">
                <p:oleObj spid="_x0000_s137498" name="Equation" r:id="rId3" imgW="126720" imgH="177480" progId="Equation.3">
                  <p:embed/>
                </p:oleObj>
              </mc:Choice>
              <mc:Fallback>
                <p:oleObj name="Equation" r:id="rId3" imgW="126720" imgH="177480" progId="Equation.3">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2900" y="731838"/>
                        <a:ext cx="207963" cy="28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7231" name="Object 15"/>
          <p:cNvGraphicFramePr>
            <a:graphicFrameLocks noChangeAspect="1"/>
          </p:cNvGraphicFramePr>
          <p:nvPr/>
        </p:nvGraphicFramePr>
        <p:xfrm>
          <a:off x="1104900" y="350838"/>
          <a:ext cx="723900" cy="350837"/>
        </p:xfrm>
        <a:graphic>
          <a:graphicData uri="http://schemas.openxmlformats.org/presentationml/2006/ole">
            <mc:AlternateContent xmlns:mc="http://schemas.openxmlformats.org/markup-compatibility/2006">
              <mc:Choice xmlns:v="urn:schemas-microsoft-com:vml" Requires="v">
                <p:oleObj spid="_x0000_s137499" name="Equation" r:id="rId5" imgW="444240" imgH="215640" progId="Equation.3">
                  <p:embed/>
                </p:oleObj>
              </mc:Choice>
              <mc:Fallback>
                <p:oleObj name="Equation" r:id="rId5" imgW="444240" imgH="215640" progId="Equation.3">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4900" y="350838"/>
                        <a:ext cx="723900"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7232" name="Group 16"/>
          <p:cNvGrpSpPr>
            <a:grpSpLocks/>
          </p:cNvGrpSpPr>
          <p:nvPr/>
        </p:nvGrpSpPr>
        <p:grpSpPr bwMode="auto">
          <a:xfrm>
            <a:off x="1828800" y="3048000"/>
            <a:ext cx="3581400" cy="838200"/>
            <a:chOff x="912" y="1920"/>
            <a:chExt cx="2976" cy="624"/>
          </a:xfrm>
        </p:grpSpPr>
        <p:sp>
          <p:nvSpPr>
            <p:cNvPr id="137233" name="Line 17"/>
            <p:cNvSpPr>
              <a:spLocks noChangeShapeType="1"/>
            </p:cNvSpPr>
            <p:nvPr/>
          </p:nvSpPr>
          <p:spPr bwMode="auto">
            <a:xfrm flipV="1">
              <a:off x="912" y="2544"/>
              <a:ext cx="2976" cy="0"/>
            </a:xfrm>
            <a:prstGeom prst="line">
              <a:avLst/>
            </a:prstGeom>
            <a:noFill/>
            <a:ln w="28575">
              <a:solidFill>
                <a:schemeClr val="tx2"/>
              </a:solidFill>
              <a:round/>
              <a:headEnd/>
              <a:tailEnd type="triangle" w="med" len="med"/>
            </a:ln>
            <a:effectLst/>
          </p:spPr>
          <p:txBody>
            <a:bodyPr wrap="none" anchor="ctr"/>
            <a:lstStyle/>
            <a:p>
              <a:endParaRPr lang="zh-CN" altLang="en-US"/>
            </a:p>
          </p:txBody>
        </p:sp>
        <p:sp>
          <p:nvSpPr>
            <p:cNvPr id="137234" name="Line 18"/>
            <p:cNvSpPr>
              <a:spLocks noChangeShapeType="1"/>
            </p:cNvSpPr>
            <p:nvPr/>
          </p:nvSpPr>
          <p:spPr bwMode="auto">
            <a:xfrm flipV="1">
              <a:off x="912" y="1920"/>
              <a:ext cx="0" cy="624"/>
            </a:xfrm>
            <a:prstGeom prst="line">
              <a:avLst/>
            </a:prstGeom>
            <a:noFill/>
            <a:ln w="28575">
              <a:solidFill>
                <a:schemeClr val="tx2"/>
              </a:solidFill>
              <a:round/>
              <a:headEnd/>
              <a:tailEnd type="triangle" w="med" len="med"/>
            </a:ln>
            <a:effectLst/>
          </p:spPr>
          <p:txBody>
            <a:bodyPr wrap="none" anchor="ctr"/>
            <a:lstStyle/>
            <a:p>
              <a:endParaRPr lang="zh-CN" altLang="en-US"/>
            </a:p>
          </p:txBody>
        </p:sp>
      </p:grpSp>
      <p:graphicFrame>
        <p:nvGraphicFramePr>
          <p:cNvPr id="137235" name="Object 19"/>
          <p:cNvGraphicFramePr>
            <a:graphicFrameLocks noChangeAspect="1"/>
          </p:cNvGraphicFramePr>
          <p:nvPr/>
        </p:nvGraphicFramePr>
        <p:xfrm>
          <a:off x="1447800" y="3048000"/>
          <a:ext cx="352425" cy="374650"/>
        </p:xfrm>
        <a:graphic>
          <a:graphicData uri="http://schemas.openxmlformats.org/presentationml/2006/ole">
            <mc:AlternateContent xmlns:mc="http://schemas.openxmlformats.org/markup-compatibility/2006">
              <mc:Choice xmlns:v="urn:schemas-microsoft-com:vml" Requires="v">
                <p:oleObj spid="_x0000_s137500" name="Equation" r:id="rId7" imgW="215640" imgH="228600" progId="Equation.3">
                  <p:embed/>
                </p:oleObj>
              </mc:Choice>
              <mc:Fallback>
                <p:oleObj name="Equation" r:id="rId7" imgW="215640" imgH="228600" progId="Equation.3">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3048000"/>
                        <a:ext cx="352425"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7236" name="Group 20"/>
          <p:cNvGrpSpPr>
            <a:grpSpLocks/>
          </p:cNvGrpSpPr>
          <p:nvPr/>
        </p:nvGrpSpPr>
        <p:grpSpPr bwMode="auto">
          <a:xfrm>
            <a:off x="1828800" y="4038600"/>
            <a:ext cx="3581400" cy="762000"/>
            <a:chOff x="912" y="1920"/>
            <a:chExt cx="2976" cy="624"/>
          </a:xfrm>
        </p:grpSpPr>
        <p:sp>
          <p:nvSpPr>
            <p:cNvPr id="137237" name="Line 21"/>
            <p:cNvSpPr>
              <a:spLocks noChangeShapeType="1"/>
            </p:cNvSpPr>
            <p:nvPr/>
          </p:nvSpPr>
          <p:spPr bwMode="auto">
            <a:xfrm flipV="1">
              <a:off x="912" y="2544"/>
              <a:ext cx="2976" cy="0"/>
            </a:xfrm>
            <a:prstGeom prst="line">
              <a:avLst/>
            </a:prstGeom>
            <a:noFill/>
            <a:ln w="28575">
              <a:solidFill>
                <a:schemeClr val="tx2"/>
              </a:solidFill>
              <a:round/>
              <a:headEnd/>
              <a:tailEnd type="triangle" w="med" len="med"/>
            </a:ln>
            <a:effectLst/>
          </p:spPr>
          <p:txBody>
            <a:bodyPr wrap="none" anchor="ctr"/>
            <a:lstStyle/>
            <a:p>
              <a:endParaRPr lang="zh-CN" altLang="en-US"/>
            </a:p>
          </p:txBody>
        </p:sp>
        <p:sp>
          <p:nvSpPr>
            <p:cNvPr id="137238" name="Line 22"/>
            <p:cNvSpPr>
              <a:spLocks noChangeShapeType="1"/>
            </p:cNvSpPr>
            <p:nvPr/>
          </p:nvSpPr>
          <p:spPr bwMode="auto">
            <a:xfrm flipV="1">
              <a:off x="912" y="1920"/>
              <a:ext cx="0" cy="624"/>
            </a:xfrm>
            <a:prstGeom prst="line">
              <a:avLst/>
            </a:prstGeom>
            <a:noFill/>
            <a:ln w="28575">
              <a:solidFill>
                <a:schemeClr val="tx2"/>
              </a:solidFill>
              <a:round/>
              <a:headEnd/>
              <a:tailEnd type="triangle" w="med" len="med"/>
            </a:ln>
            <a:effectLst/>
          </p:spPr>
          <p:txBody>
            <a:bodyPr wrap="none" anchor="ctr"/>
            <a:lstStyle/>
            <a:p>
              <a:endParaRPr lang="zh-CN" altLang="en-US"/>
            </a:p>
          </p:txBody>
        </p:sp>
      </p:grpSp>
      <p:grpSp>
        <p:nvGrpSpPr>
          <p:cNvPr id="137239" name="Group 23"/>
          <p:cNvGrpSpPr>
            <a:grpSpLocks/>
          </p:cNvGrpSpPr>
          <p:nvPr/>
        </p:nvGrpSpPr>
        <p:grpSpPr bwMode="auto">
          <a:xfrm>
            <a:off x="1828800" y="5867400"/>
            <a:ext cx="3581400" cy="762000"/>
            <a:chOff x="912" y="1920"/>
            <a:chExt cx="2976" cy="624"/>
          </a:xfrm>
        </p:grpSpPr>
        <p:sp>
          <p:nvSpPr>
            <p:cNvPr id="137240" name="Line 24"/>
            <p:cNvSpPr>
              <a:spLocks noChangeShapeType="1"/>
            </p:cNvSpPr>
            <p:nvPr/>
          </p:nvSpPr>
          <p:spPr bwMode="auto">
            <a:xfrm flipV="1">
              <a:off x="912" y="2544"/>
              <a:ext cx="2976" cy="0"/>
            </a:xfrm>
            <a:prstGeom prst="line">
              <a:avLst/>
            </a:prstGeom>
            <a:noFill/>
            <a:ln w="28575">
              <a:solidFill>
                <a:schemeClr val="tx2"/>
              </a:solidFill>
              <a:round/>
              <a:headEnd/>
              <a:tailEnd type="triangle" w="med" len="med"/>
            </a:ln>
            <a:effectLst/>
          </p:spPr>
          <p:txBody>
            <a:bodyPr wrap="none" anchor="ctr"/>
            <a:lstStyle/>
            <a:p>
              <a:endParaRPr lang="zh-CN" altLang="en-US"/>
            </a:p>
          </p:txBody>
        </p:sp>
        <p:sp>
          <p:nvSpPr>
            <p:cNvPr id="137241" name="Line 25"/>
            <p:cNvSpPr>
              <a:spLocks noChangeShapeType="1"/>
            </p:cNvSpPr>
            <p:nvPr/>
          </p:nvSpPr>
          <p:spPr bwMode="auto">
            <a:xfrm flipV="1">
              <a:off x="912" y="1920"/>
              <a:ext cx="0" cy="624"/>
            </a:xfrm>
            <a:prstGeom prst="line">
              <a:avLst/>
            </a:prstGeom>
            <a:noFill/>
            <a:ln w="28575">
              <a:solidFill>
                <a:schemeClr val="tx2"/>
              </a:solidFill>
              <a:round/>
              <a:headEnd/>
              <a:tailEnd type="triangle" w="med" len="med"/>
            </a:ln>
            <a:effectLst/>
          </p:spPr>
          <p:txBody>
            <a:bodyPr wrap="none" anchor="ctr"/>
            <a:lstStyle/>
            <a:p>
              <a:endParaRPr lang="zh-CN" altLang="en-US"/>
            </a:p>
          </p:txBody>
        </p:sp>
      </p:grpSp>
      <p:graphicFrame>
        <p:nvGraphicFramePr>
          <p:cNvPr id="137242" name="Object 26"/>
          <p:cNvGraphicFramePr>
            <a:graphicFrameLocks noChangeAspect="1"/>
          </p:cNvGraphicFramePr>
          <p:nvPr/>
        </p:nvGraphicFramePr>
        <p:xfrm>
          <a:off x="1400175" y="3903663"/>
          <a:ext cx="352425" cy="350837"/>
        </p:xfrm>
        <a:graphic>
          <a:graphicData uri="http://schemas.openxmlformats.org/presentationml/2006/ole">
            <mc:AlternateContent xmlns:mc="http://schemas.openxmlformats.org/markup-compatibility/2006">
              <mc:Choice xmlns:v="urn:schemas-microsoft-com:vml" Requires="v">
                <p:oleObj spid="_x0000_s137501" name="Equation" r:id="rId9" imgW="215640" imgH="215640" progId="Equation.3">
                  <p:embed/>
                </p:oleObj>
              </mc:Choice>
              <mc:Fallback>
                <p:oleObj name="Equation" r:id="rId9" imgW="215640" imgH="215640" progId="Equation.3">
                  <p:embed/>
                  <p:pic>
                    <p:nvPicPr>
                      <p:cNvPr id="0" name="Picture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0175" y="3903663"/>
                        <a:ext cx="352425"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7243" name="Object 27"/>
          <p:cNvGraphicFramePr>
            <a:graphicFrameLocks noChangeAspect="1"/>
          </p:cNvGraphicFramePr>
          <p:nvPr/>
        </p:nvGraphicFramePr>
        <p:xfrm>
          <a:off x="1420813" y="4830763"/>
          <a:ext cx="331787" cy="350837"/>
        </p:xfrm>
        <a:graphic>
          <a:graphicData uri="http://schemas.openxmlformats.org/presentationml/2006/ole">
            <mc:AlternateContent xmlns:mc="http://schemas.openxmlformats.org/markup-compatibility/2006">
              <mc:Choice xmlns:v="urn:schemas-microsoft-com:vml" Requires="v">
                <p:oleObj spid="_x0000_s137502" name="Equation" r:id="rId11" imgW="203040" imgH="215640" progId="Equation.3">
                  <p:embed/>
                </p:oleObj>
              </mc:Choice>
              <mc:Fallback>
                <p:oleObj name="Equation" r:id="rId11" imgW="203040" imgH="215640" progId="Equation.3">
                  <p:embed/>
                  <p:pic>
                    <p:nvPicPr>
                      <p:cNvPr id="0"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20813" y="4830763"/>
                        <a:ext cx="331787"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7244" name="Object 28"/>
          <p:cNvGraphicFramePr>
            <a:graphicFrameLocks noChangeAspect="1"/>
          </p:cNvGraphicFramePr>
          <p:nvPr/>
        </p:nvGraphicFramePr>
        <p:xfrm>
          <a:off x="1420813" y="5780088"/>
          <a:ext cx="331787" cy="374650"/>
        </p:xfrm>
        <a:graphic>
          <a:graphicData uri="http://schemas.openxmlformats.org/presentationml/2006/ole">
            <mc:AlternateContent xmlns:mc="http://schemas.openxmlformats.org/markup-compatibility/2006">
              <mc:Choice xmlns:v="urn:schemas-microsoft-com:vml" Requires="v">
                <p:oleObj spid="_x0000_s137503" name="Equation" r:id="rId13" imgW="203040" imgH="228600" progId="Equation.3">
                  <p:embed/>
                </p:oleObj>
              </mc:Choice>
              <mc:Fallback>
                <p:oleObj name="Equation" r:id="rId13" imgW="203040" imgH="228600" progId="Equation.3">
                  <p:embed/>
                  <p:pic>
                    <p:nvPicPr>
                      <p:cNvPr id="0" name="Picture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0813" y="5780088"/>
                        <a:ext cx="331787"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7245" name="Group 29"/>
          <p:cNvGrpSpPr>
            <a:grpSpLocks/>
          </p:cNvGrpSpPr>
          <p:nvPr/>
        </p:nvGrpSpPr>
        <p:grpSpPr bwMode="auto">
          <a:xfrm>
            <a:off x="2209800" y="1524000"/>
            <a:ext cx="609600" cy="1371600"/>
            <a:chOff x="1392" y="960"/>
            <a:chExt cx="144" cy="864"/>
          </a:xfrm>
        </p:grpSpPr>
        <p:sp>
          <p:nvSpPr>
            <p:cNvPr id="137246" name="Line 30"/>
            <p:cNvSpPr>
              <a:spLocks noChangeShapeType="1"/>
            </p:cNvSpPr>
            <p:nvPr/>
          </p:nvSpPr>
          <p:spPr bwMode="auto">
            <a:xfrm>
              <a:off x="1392" y="960"/>
              <a:ext cx="144" cy="0"/>
            </a:xfrm>
            <a:prstGeom prst="line">
              <a:avLst/>
            </a:prstGeom>
            <a:noFill/>
            <a:ln w="38100">
              <a:solidFill>
                <a:srgbClr val="FF3300"/>
              </a:solidFill>
              <a:round/>
              <a:headEnd/>
              <a:tailEnd/>
            </a:ln>
            <a:effectLst/>
          </p:spPr>
          <p:txBody>
            <a:bodyPr wrap="none" anchor="ctr"/>
            <a:lstStyle/>
            <a:p>
              <a:endParaRPr lang="zh-CN" altLang="en-US"/>
            </a:p>
          </p:txBody>
        </p:sp>
        <p:sp>
          <p:nvSpPr>
            <p:cNvPr id="137247" name="Line 31"/>
            <p:cNvSpPr>
              <a:spLocks noChangeShapeType="1"/>
            </p:cNvSpPr>
            <p:nvPr/>
          </p:nvSpPr>
          <p:spPr bwMode="auto">
            <a:xfrm>
              <a:off x="1392" y="960"/>
              <a:ext cx="0" cy="864"/>
            </a:xfrm>
            <a:prstGeom prst="line">
              <a:avLst/>
            </a:prstGeom>
            <a:noFill/>
            <a:ln w="38100">
              <a:solidFill>
                <a:srgbClr val="FF3300"/>
              </a:solidFill>
              <a:round/>
              <a:headEnd/>
              <a:tailEnd/>
            </a:ln>
            <a:effectLst/>
          </p:spPr>
          <p:txBody>
            <a:bodyPr wrap="none" anchor="ctr"/>
            <a:lstStyle/>
            <a:p>
              <a:endParaRPr lang="zh-CN" altLang="en-US"/>
            </a:p>
          </p:txBody>
        </p:sp>
      </p:grpSp>
      <p:grpSp>
        <p:nvGrpSpPr>
          <p:cNvPr id="137248" name="Group 32"/>
          <p:cNvGrpSpPr>
            <a:grpSpLocks/>
          </p:cNvGrpSpPr>
          <p:nvPr/>
        </p:nvGrpSpPr>
        <p:grpSpPr bwMode="auto">
          <a:xfrm>
            <a:off x="2198688" y="2438400"/>
            <a:ext cx="374650" cy="4191000"/>
            <a:chOff x="1385" y="1536"/>
            <a:chExt cx="236" cy="2640"/>
          </a:xfrm>
        </p:grpSpPr>
        <p:sp>
          <p:nvSpPr>
            <p:cNvPr id="137249" name="Text Box 33"/>
            <p:cNvSpPr txBox="1">
              <a:spLocks noChangeArrowheads="1"/>
            </p:cNvSpPr>
            <p:nvPr/>
          </p:nvSpPr>
          <p:spPr bwMode="auto">
            <a:xfrm>
              <a:off x="1388" y="1536"/>
              <a:ext cx="233" cy="288"/>
            </a:xfrm>
            <a:prstGeom prst="rect">
              <a:avLst/>
            </a:prstGeom>
            <a:noFill/>
            <a:ln w="9525">
              <a:noFill/>
              <a:miter lim="800000"/>
              <a:headEnd/>
              <a:tailEnd/>
            </a:ln>
            <a:effectLst/>
          </p:spPr>
          <p:txBody>
            <a:bodyPr wrap="none">
              <a:spAutoFit/>
            </a:bodyPr>
            <a:lstStyle/>
            <a:p>
              <a:r>
                <a:rPr lang="en-GB" altLang="zh-CN" b="1" i="1">
                  <a:solidFill>
                    <a:srgbClr val="0000CC"/>
                  </a:solidFill>
                </a:rPr>
                <a:t>t</a:t>
              </a:r>
              <a:r>
                <a:rPr lang="en-GB" altLang="zh-CN" b="1" baseline="-25000">
                  <a:solidFill>
                    <a:srgbClr val="0000CC"/>
                  </a:solidFill>
                </a:rPr>
                <a:t>0</a:t>
              </a:r>
              <a:endParaRPr lang="en-US" altLang="zh-CN" b="1">
                <a:solidFill>
                  <a:srgbClr val="0000CC"/>
                </a:solidFill>
              </a:endParaRPr>
            </a:p>
          </p:txBody>
        </p:sp>
        <p:sp>
          <p:nvSpPr>
            <p:cNvPr id="137250" name="Line 34"/>
            <p:cNvSpPr>
              <a:spLocks noChangeShapeType="1"/>
            </p:cNvSpPr>
            <p:nvPr/>
          </p:nvSpPr>
          <p:spPr bwMode="auto">
            <a:xfrm>
              <a:off x="1385" y="1776"/>
              <a:ext cx="0" cy="2400"/>
            </a:xfrm>
            <a:prstGeom prst="line">
              <a:avLst/>
            </a:prstGeom>
            <a:noFill/>
            <a:ln w="28575">
              <a:solidFill>
                <a:srgbClr val="006600"/>
              </a:solidFill>
              <a:prstDash val="dash"/>
              <a:round/>
              <a:headEnd/>
              <a:tailEnd/>
            </a:ln>
            <a:effectLst/>
          </p:spPr>
          <p:txBody>
            <a:bodyPr wrap="none" anchor="ctr"/>
            <a:lstStyle/>
            <a:p>
              <a:endParaRPr lang="zh-CN" altLang="en-US"/>
            </a:p>
          </p:txBody>
        </p:sp>
      </p:grpSp>
      <p:grpSp>
        <p:nvGrpSpPr>
          <p:cNvPr id="137251" name="Group 35"/>
          <p:cNvGrpSpPr>
            <a:grpSpLocks/>
          </p:cNvGrpSpPr>
          <p:nvPr/>
        </p:nvGrpSpPr>
        <p:grpSpPr bwMode="auto">
          <a:xfrm>
            <a:off x="1828800" y="3200400"/>
            <a:ext cx="990600" cy="3429000"/>
            <a:chOff x="1152" y="2016"/>
            <a:chExt cx="624" cy="2160"/>
          </a:xfrm>
        </p:grpSpPr>
        <p:grpSp>
          <p:nvGrpSpPr>
            <p:cNvPr id="137252" name="Group 36"/>
            <p:cNvGrpSpPr>
              <a:grpSpLocks/>
            </p:cNvGrpSpPr>
            <p:nvPr/>
          </p:nvGrpSpPr>
          <p:grpSpPr bwMode="auto">
            <a:xfrm>
              <a:off x="1392" y="2016"/>
              <a:ext cx="144" cy="432"/>
              <a:chOff x="1392" y="2064"/>
              <a:chExt cx="144" cy="384"/>
            </a:xfrm>
          </p:grpSpPr>
          <p:sp>
            <p:nvSpPr>
              <p:cNvPr id="137253" name="Line 37"/>
              <p:cNvSpPr>
                <a:spLocks noChangeShapeType="1"/>
              </p:cNvSpPr>
              <p:nvPr/>
            </p:nvSpPr>
            <p:spPr bwMode="auto">
              <a:xfrm>
                <a:off x="1392" y="2064"/>
                <a:ext cx="0" cy="384"/>
              </a:xfrm>
              <a:prstGeom prst="line">
                <a:avLst/>
              </a:prstGeom>
              <a:noFill/>
              <a:ln w="38100">
                <a:solidFill>
                  <a:srgbClr val="FF3300"/>
                </a:solidFill>
                <a:round/>
                <a:headEnd/>
                <a:tailEnd/>
              </a:ln>
              <a:effectLst/>
            </p:spPr>
            <p:txBody>
              <a:bodyPr wrap="none" anchor="ctr"/>
              <a:lstStyle/>
              <a:p>
                <a:endParaRPr lang="zh-CN" altLang="en-US"/>
              </a:p>
            </p:txBody>
          </p:sp>
          <p:sp>
            <p:nvSpPr>
              <p:cNvPr id="137254" name="Line 38"/>
              <p:cNvSpPr>
                <a:spLocks noChangeShapeType="1"/>
              </p:cNvSpPr>
              <p:nvPr/>
            </p:nvSpPr>
            <p:spPr bwMode="auto">
              <a:xfrm>
                <a:off x="1392" y="2064"/>
                <a:ext cx="144" cy="0"/>
              </a:xfrm>
              <a:prstGeom prst="line">
                <a:avLst/>
              </a:prstGeom>
              <a:noFill/>
              <a:ln w="38100">
                <a:solidFill>
                  <a:srgbClr val="FF3300"/>
                </a:solidFill>
                <a:round/>
                <a:headEnd/>
                <a:tailEnd/>
              </a:ln>
              <a:effectLst/>
            </p:spPr>
            <p:txBody>
              <a:bodyPr wrap="none" anchor="ctr"/>
              <a:lstStyle/>
              <a:p>
                <a:endParaRPr lang="zh-CN" altLang="en-US"/>
              </a:p>
            </p:txBody>
          </p:sp>
        </p:grpSp>
        <p:sp>
          <p:nvSpPr>
            <p:cNvPr id="137255" name="Line 39"/>
            <p:cNvSpPr>
              <a:spLocks noChangeShapeType="1"/>
            </p:cNvSpPr>
            <p:nvPr/>
          </p:nvSpPr>
          <p:spPr bwMode="auto">
            <a:xfrm>
              <a:off x="1152" y="3024"/>
              <a:ext cx="624" cy="0"/>
            </a:xfrm>
            <a:prstGeom prst="line">
              <a:avLst/>
            </a:prstGeom>
            <a:noFill/>
            <a:ln w="38100">
              <a:solidFill>
                <a:srgbClr val="FF3300"/>
              </a:solidFill>
              <a:round/>
              <a:headEnd/>
              <a:tailEnd/>
            </a:ln>
            <a:effectLst/>
          </p:spPr>
          <p:txBody>
            <a:bodyPr wrap="none" anchor="ctr"/>
            <a:lstStyle/>
            <a:p>
              <a:endParaRPr lang="zh-CN" altLang="en-US"/>
            </a:p>
          </p:txBody>
        </p:sp>
        <p:sp>
          <p:nvSpPr>
            <p:cNvPr id="137256" name="Line 40"/>
            <p:cNvSpPr>
              <a:spLocks noChangeShapeType="1"/>
            </p:cNvSpPr>
            <p:nvPr/>
          </p:nvSpPr>
          <p:spPr bwMode="auto">
            <a:xfrm>
              <a:off x="1152" y="3600"/>
              <a:ext cx="624" cy="0"/>
            </a:xfrm>
            <a:prstGeom prst="line">
              <a:avLst/>
            </a:prstGeom>
            <a:noFill/>
            <a:ln w="38100">
              <a:solidFill>
                <a:srgbClr val="FF3300"/>
              </a:solidFill>
              <a:round/>
              <a:headEnd/>
              <a:tailEnd/>
            </a:ln>
            <a:effectLst/>
          </p:spPr>
          <p:txBody>
            <a:bodyPr wrap="none" anchor="ctr"/>
            <a:lstStyle/>
            <a:p>
              <a:endParaRPr lang="zh-CN" altLang="en-US"/>
            </a:p>
          </p:txBody>
        </p:sp>
        <p:sp>
          <p:nvSpPr>
            <p:cNvPr id="137257" name="Line 41"/>
            <p:cNvSpPr>
              <a:spLocks noChangeShapeType="1"/>
            </p:cNvSpPr>
            <p:nvPr/>
          </p:nvSpPr>
          <p:spPr bwMode="auto">
            <a:xfrm>
              <a:off x="1152" y="4176"/>
              <a:ext cx="624" cy="0"/>
            </a:xfrm>
            <a:prstGeom prst="line">
              <a:avLst/>
            </a:prstGeom>
            <a:noFill/>
            <a:ln w="38100">
              <a:solidFill>
                <a:srgbClr val="FF3300"/>
              </a:solidFill>
              <a:round/>
              <a:headEnd/>
              <a:tailEnd/>
            </a:ln>
            <a:effectLst/>
          </p:spPr>
          <p:txBody>
            <a:bodyPr wrap="none" anchor="ctr"/>
            <a:lstStyle/>
            <a:p>
              <a:endParaRPr lang="zh-CN" altLang="en-US"/>
            </a:p>
          </p:txBody>
        </p:sp>
      </p:grpSp>
      <p:grpSp>
        <p:nvGrpSpPr>
          <p:cNvPr id="137258" name="Group 42"/>
          <p:cNvGrpSpPr>
            <a:grpSpLocks/>
          </p:cNvGrpSpPr>
          <p:nvPr/>
        </p:nvGrpSpPr>
        <p:grpSpPr bwMode="auto">
          <a:xfrm>
            <a:off x="2819400" y="838200"/>
            <a:ext cx="228600" cy="685800"/>
            <a:chOff x="1776" y="576"/>
            <a:chExt cx="192" cy="394"/>
          </a:xfrm>
        </p:grpSpPr>
        <p:sp>
          <p:nvSpPr>
            <p:cNvPr id="137259" name="Line 43"/>
            <p:cNvSpPr>
              <a:spLocks noChangeShapeType="1"/>
            </p:cNvSpPr>
            <p:nvPr/>
          </p:nvSpPr>
          <p:spPr bwMode="auto">
            <a:xfrm>
              <a:off x="1776" y="576"/>
              <a:ext cx="192" cy="0"/>
            </a:xfrm>
            <a:prstGeom prst="line">
              <a:avLst/>
            </a:prstGeom>
            <a:noFill/>
            <a:ln w="38100">
              <a:solidFill>
                <a:srgbClr val="FF3300"/>
              </a:solidFill>
              <a:round/>
              <a:headEnd/>
              <a:tailEnd/>
            </a:ln>
            <a:effectLst/>
          </p:spPr>
          <p:txBody>
            <a:bodyPr wrap="none" anchor="ctr"/>
            <a:lstStyle/>
            <a:p>
              <a:endParaRPr lang="zh-CN" altLang="en-US"/>
            </a:p>
          </p:txBody>
        </p:sp>
        <p:sp>
          <p:nvSpPr>
            <p:cNvPr id="137260" name="Line 44"/>
            <p:cNvSpPr>
              <a:spLocks noChangeShapeType="1"/>
            </p:cNvSpPr>
            <p:nvPr/>
          </p:nvSpPr>
          <p:spPr bwMode="auto">
            <a:xfrm flipH="1">
              <a:off x="1776" y="576"/>
              <a:ext cx="0" cy="394"/>
            </a:xfrm>
            <a:prstGeom prst="line">
              <a:avLst/>
            </a:prstGeom>
            <a:noFill/>
            <a:ln w="38100">
              <a:solidFill>
                <a:srgbClr val="FF3300"/>
              </a:solidFill>
              <a:round/>
              <a:headEnd/>
              <a:tailEnd/>
            </a:ln>
            <a:effectLst/>
          </p:spPr>
          <p:txBody>
            <a:bodyPr wrap="none" anchor="ctr"/>
            <a:lstStyle/>
            <a:p>
              <a:endParaRPr lang="zh-CN" altLang="en-US"/>
            </a:p>
          </p:txBody>
        </p:sp>
      </p:grpSp>
      <p:grpSp>
        <p:nvGrpSpPr>
          <p:cNvPr id="137261" name="Group 45"/>
          <p:cNvGrpSpPr>
            <a:grpSpLocks/>
          </p:cNvGrpSpPr>
          <p:nvPr/>
        </p:nvGrpSpPr>
        <p:grpSpPr bwMode="auto">
          <a:xfrm>
            <a:off x="2743200" y="1524000"/>
            <a:ext cx="369888" cy="5181600"/>
            <a:chOff x="1728" y="960"/>
            <a:chExt cx="233" cy="3264"/>
          </a:xfrm>
        </p:grpSpPr>
        <p:sp>
          <p:nvSpPr>
            <p:cNvPr id="137262" name="Rectangle 46"/>
            <p:cNvSpPr>
              <a:spLocks noChangeArrowheads="1"/>
            </p:cNvSpPr>
            <p:nvPr/>
          </p:nvSpPr>
          <p:spPr bwMode="auto">
            <a:xfrm>
              <a:off x="1728" y="1536"/>
              <a:ext cx="233" cy="288"/>
            </a:xfrm>
            <a:prstGeom prst="rect">
              <a:avLst/>
            </a:prstGeom>
            <a:noFill/>
            <a:ln w="9525">
              <a:noFill/>
              <a:miter lim="800000"/>
              <a:headEnd/>
              <a:tailEnd/>
            </a:ln>
            <a:effectLst/>
          </p:spPr>
          <p:txBody>
            <a:bodyPr wrap="none">
              <a:spAutoFit/>
            </a:bodyPr>
            <a:lstStyle/>
            <a:p>
              <a:r>
                <a:rPr lang="en-GB" altLang="zh-CN" b="1" i="1">
                  <a:solidFill>
                    <a:srgbClr val="0000CC"/>
                  </a:solidFill>
                </a:rPr>
                <a:t>t</a:t>
              </a:r>
              <a:r>
                <a:rPr lang="en-GB" altLang="zh-CN" b="1" baseline="-25000">
                  <a:solidFill>
                    <a:srgbClr val="0000CC"/>
                  </a:solidFill>
                </a:rPr>
                <a:t>1</a:t>
              </a:r>
              <a:endParaRPr lang="en-US" altLang="zh-CN" b="1" baseline="-25000">
                <a:solidFill>
                  <a:srgbClr val="0000CC"/>
                </a:solidFill>
              </a:endParaRPr>
            </a:p>
          </p:txBody>
        </p:sp>
        <p:sp>
          <p:nvSpPr>
            <p:cNvPr id="137263" name="Line 47"/>
            <p:cNvSpPr>
              <a:spLocks noChangeShapeType="1"/>
            </p:cNvSpPr>
            <p:nvPr/>
          </p:nvSpPr>
          <p:spPr bwMode="auto">
            <a:xfrm flipH="1">
              <a:off x="1776" y="960"/>
              <a:ext cx="7" cy="3264"/>
            </a:xfrm>
            <a:prstGeom prst="line">
              <a:avLst/>
            </a:prstGeom>
            <a:noFill/>
            <a:ln w="28575">
              <a:solidFill>
                <a:srgbClr val="006600"/>
              </a:solidFill>
              <a:prstDash val="dash"/>
              <a:round/>
              <a:headEnd/>
              <a:tailEnd/>
            </a:ln>
            <a:effectLst/>
          </p:spPr>
          <p:txBody>
            <a:bodyPr wrap="none" anchor="ctr"/>
            <a:lstStyle/>
            <a:p>
              <a:endParaRPr lang="zh-CN" altLang="en-US"/>
            </a:p>
          </p:txBody>
        </p:sp>
      </p:grpSp>
      <p:grpSp>
        <p:nvGrpSpPr>
          <p:cNvPr id="137264" name="Group 48"/>
          <p:cNvGrpSpPr>
            <a:grpSpLocks/>
          </p:cNvGrpSpPr>
          <p:nvPr/>
        </p:nvGrpSpPr>
        <p:grpSpPr bwMode="auto">
          <a:xfrm>
            <a:off x="4191000" y="1143000"/>
            <a:ext cx="369888" cy="5562600"/>
            <a:chOff x="2640" y="720"/>
            <a:chExt cx="233" cy="3504"/>
          </a:xfrm>
        </p:grpSpPr>
        <p:sp>
          <p:nvSpPr>
            <p:cNvPr id="137265" name="Line 49"/>
            <p:cNvSpPr>
              <a:spLocks noChangeShapeType="1"/>
            </p:cNvSpPr>
            <p:nvPr/>
          </p:nvSpPr>
          <p:spPr bwMode="auto">
            <a:xfrm>
              <a:off x="2640" y="720"/>
              <a:ext cx="0" cy="3504"/>
            </a:xfrm>
            <a:prstGeom prst="line">
              <a:avLst/>
            </a:prstGeom>
            <a:noFill/>
            <a:ln w="28575">
              <a:solidFill>
                <a:srgbClr val="006600"/>
              </a:solidFill>
              <a:prstDash val="dash"/>
              <a:round/>
              <a:headEnd/>
              <a:tailEnd/>
            </a:ln>
            <a:effectLst/>
          </p:spPr>
          <p:txBody>
            <a:bodyPr wrap="none" anchor="ctr"/>
            <a:lstStyle/>
            <a:p>
              <a:endParaRPr lang="zh-CN" altLang="en-US"/>
            </a:p>
          </p:txBody>
        </p:sp>
        <p:sp>
          <p:nvSpPr>
            <p:cNvPr id="137266" name="Rectangle 50"/>
            <p:cNvSpPr>
              <a:spLocks noChangeArrowheads="1"/>
            </p:cNvSpPr>
            <p:nvPr/>
          </p:nvSpPr>
          <p:spPr bwMode="auto">
            <a:xfrm>
              <a:off x="2640" y="1536"/>
              <a:ext cx="233" cy="288"/>
            </a:xfrm>
            <a:prstGeom prst="rect">
              <a:avLst/>
            </a:prstGeom>
            <a:noFill/>
            <a:ln w="9525">
              <a:noFill/>
              <a:miter lim="800000"/>
              <a:headEnd/>
              <a:tailEnd/>
            </a:ln>
            <a:effectLst/>
          </p:spPr>
          <p:txBody>
            <a:bodyPr wrap="none">
              <a:spAutoFit/>
            </a:bodyPr>
            <a:lstStyle/>
            <a:p>
              <a:r>
                <a:rPr lang="en-GB" altLang="zh-CN" b="1" i="1">
                  <a:solidFill>
                    <a:srgbClr val="0000CC"/>
                  </a:solidFill>
                </a:rPr>
                <a:t>t</a:t>
              </a:r>
              <a:r>
                <a:rPr lang="en-GB" altLang="zh-CN" b="1" baseline="-25000">
                  <a:solidFill>
                    <a:srgbClr val="0000CC"/>
                  </a:solidFill>
                </a:rPr>
                <a:t>3</a:t>
              </a:r>
              <a:endParaRPr lang="en-US" altLang="zh-CN" b="1" baseline="-25000">
                <a:solidFill>
                  <a:srgbClr val="0000CC"/>
                </a:solidFill>
              </a:endParaRPr>
            </a:p>
          </p:txBody>
        </p:sp>
      </p:grpSp>
      <p:grpSp>
        <p:nvGrpSpPr>
          <p:cNvPr id="137267" name="Group 51"/>
          <p:cNvGrpSpPr>
            <a:grpSpLocks/>
          </p:cNvGrpSpPr>
          <p:nvPr/>
        </p:nvGrpSpPr>
        <p:grpSpPr bwMode="auto">
          <a:xfrm>
            <a:off x="2193925" y="3241675"/>
            <a:ext cx="352425" cy="3235325"/>
            <a:chOff x="1382" y="2042"/>
            <a:chExt cx="222" cy="2038"/>
          </a:xfrm>
        </p:grpSpPr>
        <p:sp>
          <p:nvSpPr>
            <p:cNvPr id="137268" name="Text Box 52"/>
            <p:cNvSpPr txBox="1">
              <a:spLocks noChangeArrowheads="1"/>
            </p:cNvSpPr>
            <p:nvPr/>
          </p:nvSpPr>
          <p:spPr bwMode="auto">
            <a:xfrm>
              <a:off x="1382" y="2042"/>
              <a:ext cx="212" cy="288"/>
            </a:xfrm>
            <a:prstGeom prst="rect">
              <a:avLst/>
            </a:prstGeom>
            <a:noFill/>
            <a:ln w="9525">
              <a:noFill/>
              <a:miter lim="800000"/>
              <a:headEnd/>
              <a:tailEnd/>
            </a:ln>
            <a:effectLst/>
          </p:spPr>
          <p:txBody>
            <a:bodyPr wrap="none">
              <a:spAutoFit/>
            </a:bodyPr>
            <a:lstStyle/>
            <a:p>
              <a:r>
                <a:rPr lang="en-US" altLang="zh-CN" b="1">
                  <a:solidFill>
                    <a:srgbClr val="0000CC"/>
                  </a:solidFill>
                </a:rPr>
                <a:t>1</a:t>
              </a:r>
            </a:p>
          </p:txBody>
        </p:sp>
        <p:sp>
          <p:nvSpPr>
            <p:cNvPr id="137269" name="Text Box 53"/>
            <p:cNvSpPr txBox="1">
              <a:spLocks noChangeArrowheads="1"/>
            </p:cNvSpPr>
            <p:nvPr/>
          </p:nvSpPr>
          <p:spPr bwMode="auto">
            <a:xfrm>
              <a:off x="1392" y="2640"/>
              <a:ext cx="212" cy="288"/>
            </a:xfrm>
            <a:prstGeom prst="rect">
              <a:avLst/>
            </a:prstGeom>
            <a:noFill/>
            <a:ln w="9525">
              <a:noFill/>
              <a:miter lim="800000"/>
              <a:headEnd/>
              <a:tailEnd/>
            </a:ln>
            <a:effectLst/>
          </p:spPr>
          <p:txBody>
            <a:bodyPr wrap="none">
              <a:spAutoFit/>
            </a:bodyPr>
            <a:lstStyle/>
            <a:p>
              <a:r>
                <a:rPr lang="en-US" altLang="zh-CN" b="1">
                  <a:solidFill>
                    <a:srgbClr val="0000CC"/>
                  </a:solidFill>
                </a:rPr>
                <a:t>0</a:t>
              </a:r>
            </a:p>
          </p:txBody>
        </p:sp>
        <p:sp>
          <p:nvSpPr>
            <p:cNvPr id="137270" name="Text Box 54"/>
            <p:cNvSpPr txBox="1">
              <a:spLocks noChangeArrowheads="1"/>
            </p:cNvSpPr>
            <p:nvPr/>
          </p:nvSpPr>
          <p:spPr bwMode="auto">
            <a:xfrm>
              <a:off x="1392" y="3216"/>
              <a:ext cx="212" cy="288"/>
            </a:xfrm>
            <a:prstGeom prst="rect">
              <a:avLst/>
            </a:prstGeom>
            <a:noFill/>
            <a:ln w="9525">
              <a:noFill/>
              <a:miter lim="800000"/>
              <a:headEnd/>
              <a:tailEnd/>
            </a:ln>
            <a:effectLst/>
          </p:spPr>
          <p:txBody>
            <a:bodyPr wrap="none">
              <a:spAutoFit/>
            </a:bodyPr>
            <a:lstStyle/>
            <a:p>
              <a:r>
                <a:rPr lang="en-US" altLang="zh-CN" b="1">
                  <a:solidFill>
                    <a:srgbClr val="0000CC"/>
                  </a:solidFill>
                </a:rPr>
                <a:t>0</a:t>
              </a:r>
            </a:p>
          </p:txBody>
        </p:sp>
        <p:sp>
          <p:nvSpPr>
            <p:cNvPr id="137271" name="Text Box 55"/>
            <p:cNvSpPr txBox="1">
              <a:spLocks noChangeArrowheads="1"/>
            </p:cNvSpPr>
            <p:nvPr/>
          </p:nvSpPr>
          <p:spPr bwMode="auto">
            <a:xfrm>
              <a:off x="1392" y="3792"/>
              <a:ext cx="212" cy="288"/>
            </a:xfrm>
            <a:prstGeom prst="rect">
              <a:avLst/>
            </a:prstGeom>
            <a:noFill/>
            <a:ln w="9525">
              <a:noFill/>
              <a:miter lim="800000"/>
              <a:headEnd/>
              <a:tailEnd/>
            </a:ln>
            <a:effectLst/>
          </p:spPr>
          <p:txBody>
            <a:bodyPr wrap="none">
              <a:spAutoFit/>
            </a:bodyPr>
            <a:lstStyle/>
            <a:p>
              <a:r>
                <a:rPr lang="en-US" altLang="zh-CN" b="1">
                  <a:solidFill>
                    <a:srgbClr val="0000CC"/>
                  </a:solidFill>
                </a:rPr>
                <a:t>0</a:t>
              </a:r>
            </a:p>
          </p:txBody>
        </p:sp>
      </p:grpSp>
      <p:sp>
        <p:nvSpPr>
          <p:cNvPr id="137272" name="Line 56"/>
          <p:cNvSpPr>
            <a:spLocks noChangeShapeType="1"/>
          </p:cNvSpPr>
          <p:nvPr/>
        </p:nvSpPr>
        <p:spPr bwMode="auto">
          <a:xfrm>
            <a:off x="2362200" y="3200400"/>
            <a:ext cx="2514600" cy="0"/>
          </a:xfrm>
          <a:prstGeom prst="line">
            <a:avLst/>
          </a:prstGeom>
          <a:noFill/>
          <a:ln w="38100">
            <a:solidFill>
              <a:srgbClr val="FF3300"/>
            </a:solidFill>
            <a:round/>
            <a:headEnd/>
            <a:tailEnd/>
          </a:ln>
          <a:effectLst/>
        </p:spPr>
        <p:txBody>
          <a:bodyPr wrap="none" anchor="ctr"/>
          <a:lstStyle/>
          <a:p>
            <a:endParaRPr lang="zh-CN" altLang="en-US"/>
          </a:p>
        </p:txBody>
      </p:sp>
      <p:grpSp>
        <p:nvGrpSpPr>
          <p:cNvPr id="137273" name="Group 57"/>
          <p:cNvGrpSpPr>
            <a:grpSpLocks/>
          </p:cNvGrpSpPr>
          <p:nvPr/>
        </p:nvGrpSpPr>
        <p:grpSpPr bwMode="auto">
          <a:xfrm>
            <a:off x="2743200" y="3200400"/>
            <a:ext cx="381000" cy="3429000"/>
            <a:chOff x="1728" y="2016"/>
            <a:chExt cx="240" cy="2160"/>
          </a:xfrm>
        </p:grpSpPr>
        <p:grpSp>
          <p:nvGrpSpPr>
            <p:cNvPr id="137274" name="Group 58"/>
            <p:cNvGrpSpPr>
              <a:grpSpLocks/>
            </p:cNvGrpSpPr>
            <p:nvPr/>
          </p:nvGrpSpPr>
          <p:grpSpPr bwMode="auto">
            <a:xfrm>
              <a:off x="1776" y="2592"/>
              <a:ext cx="144" cy="432"/>
              <a:chOff x="1776" y="2592"/>
              <a:chExt cx="144" cy="432"/>
            </a:xfrm>
          </p:grpSpPr>
          <p:sp>
            <p:nvSpPr>
              <p:cNvPr id="137275" name="Line 59"/>
              <p:cNvSpPr>
                <a:spLocks noChangeShapeType="1"/>
              </p:cNvSpPr>
              <p:nvPr/>
            </p:nvSpPr>
            <p:spPr bwMode="auto">
              <a:xfrm>
                <a:off x="1776" y="2592"/>
                <a:ext cx="0" cy="432"/>
              </a:xfrm>
              <a:prstGeom prst="line">
                <a:avLst/>
              </a:prstGeom>
              <a:noFill/>
              <a:ln w="38100">
                <a:solidFill>
                  <a:srgbClr val="FF3300"/>
                </a:solidFill>
                <a:round/>
                <a:headEnd/>
                <a:tailEnd/>
              </a:ln>
              <a:effectLst/>
            </p:spPr>
            <p:txBody>
              <a:bodyPr wrap="none" anchor="ctr"/>
              <a:lstStyle/>
              <a:p>
                <a:endParaRPr lang="zh-CN" altLang="en-US"/>
              </a:p>
            </p:txBody>
          </p:sp>
          <p:sp>
            <p:nvSpPr>
              <p:cNvPr id="137276" name="Line 60"/>
              <p:cNvSpPr>
                <a:spLocks noChangeShapeType="1"/>
              </p:cNvSpPr>
              <p:nvPr/>
            </p:nvSpPr>
            <p:spPr bwMode="auto">
              <a:xfrm>
                <a:off x="1776" y="2592"/>
                <a:ext cx="144" cy="0"/>
              </a:xfrm>
              <a:prstGeom prst="line">
                <a:avLst/>
              </a:prstGeom>
              <a:noFill/>
              <a:ln w="38100">
                <a:solidFill>
                  <a:srgbClr val="FF3300"/>
                </a:solidFill>
                <a:round/>
                <a:headEnd/>
                <a:tailEnd/>
              </a:ln>
              <a:effectLst/>
            </p:spPr>
            <p:txBody>
              <a:bodyPr wrap="none" anchor="ctr"/>
              <a:lstStyle/>
              <a:p>
                <a:endParaRPr lang="zh-CN" altLang="en-US"/>
              </a:p>
            </p:txBody>
          </p:sp>
        </p:grpSp>
        <p:sp>
          <p:nvSpPr>
            <p:cNvPr id="137277" name="Line 61"/>
            <p:cNvSpPr>
              <a:spLocks noChangeShapeType="1"/>
            </p:cNvSpPr>
            <p:nvPr/>
          </p:nvSpPr>
          <p:spPr bwMode="auto">
            <a:xfrm>
              <a:off x="1728" y="2016"/>
              <a:ext cx="240" cy="0"/>
            </a:xfrm>
            <a:prstGeom prst="line">
              <a:avLst/>
            </a:prstGeom>
            <a:noFill/>
            <a:ln w="38100">
              <a:solidFill>
                <a:srgbClr val="FF3300"/>
              </a:solidFill>
              <a:round/>
              <a:headEnd/>
              <a:tailEnd/>
            </a:ln>
            <a:effectLst/>
          </p:spPr>
          <p:txBody>
            <a:bodyPr wrap="none" anchor="ctr"/>
            <a:lstStyle/>
            <a:p>
              <a:endParaRPr lang="zh-CN" altLang="en-US"/>
            </a:p>
          </p:txBody>
        </p:sp>
        <p:sp>
          <p:nvSpPr>
            <p:cNvPr id="137278" name="Line 62"/>
            <p:cNvSpPr>
              <a:spLocks noChangeShapeType="1"/>
            </p:cNvSpPr>
            <p:nvPr/>
          </p:nvSpPr>
          <p:spPr bwMode="auto">
            <a:xfrm>
              <a:off x="1728" y="3600"/>
              <a:ext cx="240" cy="0"/>
            </a:xfrm>
            <a:prstGeom prst="line">
              <a:avLst/>
            </a:prstGeom>
            <a:noFill/>
            <a:ln w="38100">
              <a:solidFill>
                <a:srgbClr val="FF3300"/>
              </a:solidFill>
              <a:round/>
              <a:headEnd/>
              <a:tailEnd/>
            </a:ln>
            <a:effectLst/>
          </p:spPr>
          <p:txBody>
            <a:bodyPr wrap="none" anchor="ctr"/>
            <a:lstStyle/>
            <a:p>
              <a:endParaRPr lang="zh-CN" altLang="en-US"/>
            </a:p>
          </p:txBody>
        </p:sp>
        <p:sp>
          <p:nvSpPr>
            <p:cNvPr id="137279" name="Line 63"/>
            <p:cNvSpPr>
              <a:spLocks noChangeShapeType="1"/>
            </p:cNvSpPr>
            <p:nvPr/>
          </p:nvSpPr>
          <p:spPr bwMode="auto">
            <a:xfrm>
              <a:off x="1728" y="4176"/>
              <a:ext cx="240" cy="0"/>
            </a:xfrm>
            <a:prstGeom prst="line">
              <a:avLst/>
            </a:prstGeom>
            <a:noFill/>
            <a:ln w="38100">
              <a:solidFill>
                <a:srgbClr val="FF3300"/>
              </a:solidFill>
              <a:round/>
              <a:headEnd/>
              <a:tailEnd/>
            </a:ln>
            <a:effectLst/>
          </p:spPr>
          <p:txBody>
            <a:bodyPr wrap="none" anchor="ctr"/>
            <a:lstStyle/>
            <a:p>
              <a:endParaRPr lang="zh-CN" altLang="en-US"/>
            </a:p>
          </p:txBody>
        </p:sp>
      </p:grpSp>
      <p:grpSp>
        <p:nvGrpSpPr>
          <p:cNvPr id="137280" name="Group 64"/>
          <p:cNvGrpSpPr>
            <a:grpSpLocks/>
          </p:cNvGrpSpPr>
          <p:nvPr/>
        </p:nvGrpSpPr>
        <p:grpSpPr bwMode="auto">
          <a:xfrm>
            <a:off x="2771775" y="3241675"/>
            <a:ext cx="352425" cy="3235325"/>
            <a:chOff x="1382" y="2042"/>
            <a:chExt cx="222" cy="2038"/>
          </a:xfrm>
        </p:grpSpPr>
        <p:sp>
          <p:nvSpPr>
            <p:cNvPr id="137281" name="Text Box 65"/>
            <p:cNvSpPr txBox="1">
              <a:spLocks noChangeArrowheads="1"/>
            </p:cNvSpPr>
            <p:nvPr/>
          </p:nvSpPr>
          <p:spPr bwMode="auto">
            <a:xfrm>
              <a:off x="1382" y="2042"/>
              <a:ext cx="212" cy="288"/>
            </a:xfrm>
            <a:prstGeom prst="rect">
              <a:avLst/>
            </a:prstGeom>
            <a:noFill/>
            <a:ln w="9525">
              <a:noFill/>
              <a:miter lim="800000"/>
              <a:headEnd/>
              <a:tailEnd/>
            </a:ln>
            <a:effectLst/>
          </p:spPr>
          <p:txBody>
            <a:bodyPr wrap="none">
              <a:spAutoFit/>
            </a:bodyPr>
            <a:lstStyle/>
            <a:p>
              <a:r>
                <a:rPr lang="en-US" altLang="zh-CN" b="1">
                  <a:solidFill>
                    <a:srgbClr val="0000CC"/>
                  </a:solidFill>
                </a:rPr>
                <a:t>1</a:t>
              </a:r>
            </a:p>
          </p:txBody>
        </p:sp>
        <p:sp>
          <p:nvSpPr>
            <p:cNvPr id="137282" name="Text Box 66"/>
            <p:cNvSpPr txBox="1">
              <a:spLocks noChangeArrowheads="1"/>
            </p:cNvSpPr>
            <p:nvPr/>
          </p:nvSpPr>
          <p:spPr bwMode="auto">
            <a:xfrm>
              <a:off x="1392" y="2640"/>
              <a:ext cx="212" cy="288"/>
            </a:xfrm>
            <a:prstGeom prst="rect">
              <a:avLst/>
            </a:prstGeom>
            <a:noFill/>
            <a:ln w="9525">
              <a:noFill/>
              <a:miter lim="800000"/>
              <a:headEnd/>
              <a:tailEnd/>
            </a:ln>
            <a:effectLst/>
          </p:spPr>
          <p:txBody>
            <a:bodyPr wrap="none">
              <a:spAutoFit/>
            </a:bodyPr>
            <a:lstStyle/>
            <a:p>
              <a:r>
                <a:rPr lang="en-US" altLang="zh-CN" b="1">
                  <a:solidFill>
                    <a:srgbClr val="0000CC"/>
                  </a:solidFill>
                </a:rPr>
                <a:t>1</a:t>
              </a:r>
            </a:p>
          </p:txBody>
        </p:sp>
        <p:sp>
          <p:nvSpPr>
            <p:cNvPr id="137283" name="Text Box 67"/>
            <p:cNvSpPr txBox="1">
              <a:spLocks noChangeArrowheads="1"/>
            </p:cNvSpPr>
            <p:nvPr/>
          </p:nvSpPr>
          <p:spPr bwMode="auto">
            <a:xfrm>
              <a:off x="1392" y="3216"/>
              <a:ext cx="212" cy="288"/>
            </a:xfrm>
            <a:prstGeom prst="rect">
              <a:avLst/>
            </a:prstGeom>
            <a:noFill/>
            <a:ln w="9525">
              <a:noFill/>
              <a:miter lim="800000"/>
              <a:headEnd/>
              <a:tailEnd/>
            </a:ln>
            <a:effectLst/>
          </p:spPr>
          <p:txBody>
            <a:bodyPr wrap="none">
              <a:spAutoFit/>
            </a:bodyPr>
            <a:lstStyle/>
            <a:p>
              <a:r>
                <a:rPr lang="en-US" altLang="zh-CN" b="1">
                  <a:solidFill>
                    <a:srgbClr val="0000CC"/>
                  </a:solidFill>
                </a:rPr>
                <a:t>0</a:t>
              </a:r>
            </a:p>
          </p:txBody>
        </p:sp>
        <p:sp>
          <p:nvSpPr>
            <p:cNvPr id="137284" name="Text Box 68"/>
            <p:cNvSpPr txBox="1">
              <a:spLocks noChangeArrowheads="1"/>
            </p:cNvSpPr>
            <p:nvPr/>
          </p:nvSpPr>
          <p:spPr bwMode="auto">
            <a:xfrm>
              <a:off x="1392" y="3792"/>
              <a:ext cx="212" cy="288"/>
            </a:xfrm>
            <a:prstGeom prst="rect">
              <a:avLst/>
            </a:prstGeom>
            <a:noFill/>
            <a:ln w="9525">
              <a:noFill/>
              <a:miter lim="800000"/>
              <a:headEnd/>
              <a:tailEnd/>
            </a:ln>
            <a:effectLst/>
          </p:spPr>
          <p:txBody>
            <a:bodyPr wrap="none">
              <a:spAutoFit/>
            </a:bodyPr>
            <a:lstStyle/>
            <a:p>
              <a:r>
                <a:rPr lang="en-US" altLang="zh-CN" b="1">
                  <a:solidFill>
                    <a:srgbClr val="0000CC"/>
                  </a:solidFill>
                </a:rPr>
                <a:t>0</a:t>
              </a:r>
            </a:p>
          </p:txBody>
        </p:sp>
      </p:grpSp>
      <p:sp>
        <p:nvSpPr>
          <p:cNvPr id="137285" name="Line 69"/>
          <p:cNvSpPr>
            <a:spLocks noChangeShapeType="1"/>
          </p:cNvSpPr>
          <p:nvPr/>
        </p:nvSpPr>
        <p:spPr bwMode="auto">
          <a:xfrm>
            <a:off x="1835150" y="836613"/>
            <a:ext cx="990600" cy="0"/>
          </a:xfrm>
          <a:prstGeom prst="line">
            <a:avLst/>
          </a:prstGeom>
          <a:noFill/>
          <a:ln w="19050">
            <a:solidFill>
              <a:srgbClr val="006600"/>
            </a:solidFill>
            <a:prstDash val="dash"/>
            <a:round/>
            <a:headEnd/>
            <a:tailEnd/>
          </a:ln>
          <a:effectLst/>
        </p:spPr>
        <p:txBody>
          <a:bodyPr wrap="none" anchor="ctr"/>
          <a:lstStyle/>
          <a:p>
            <a:endParaRPr lang="zh-CN" altLang="en-US"/>
          </a:p>
        </p:txBody>
      </p:sp>
      <p:sp>
        <p:nvSpPr>
          <p:cNvPr id="137286" name="Line 70"/>
          <p:cNvSpPr>
            <a:spLocks noChangeShapeType="1"/>
          </p:cNvSpPr>
          <p:nvPr/>
        </p:nvSpPr>
        <p:spPr bwMode="auto">
          <a:xfrm flipH="1">
            <a:off x="3048000" y="1524000"/>
            <a:ext cx="11113" cy="5181600"/>
          </a:xfrm>
          <a:prstGeom prst="line">
            <a:avLst/>
          </a:prstGeom>
          <a:noFill/>
          <a:ln w="28575">
            <a:solidFill>
              <a:srgbClr val="006600"/>
            </a:solidFill>
            <a:prstDash val="dash"/>
            <a:round/>
            <a:headEnd/>
            <a:tailEnd/>
          </a:ln>
          <a:effectLst/>
        </p:spPr>
        <p:txBody>
          <a:bodyPr wrap="none" anchor="ctr"/>
          <a:lstStyle/>
          <a:p>
            <a:endParaRPr lang="zh-CN" altLang="en-US"/>
          </a:p>
        </p:txBody>
      </p:sp>
      <p:grpSp>
        <p:nvGrpSpPr>
          <p:cNvPr id="137287" name="Group 71"/>
          <p:cNvGrpSpPr>
            <a:grpSpLocks/>
          </p:cNvGrpSpPr>
          <p:nvPr/>
        </p:nvGrpSpPr>
        <p:grpSpPr bwMode="auto">
          <a:xfrm>
            <a:off x="3686175" y="3241675"/>
            <a:ext cx="352425" cy="3235325"/>
            <a:chOff x="1382" y="2042"/>
            <a:chExt cx="222" cy="2038"/>
          </a:xfrm>
        </p:grpSpPr>
        <p:sp>
          <p:nvSpPr>
            <p:cNvPr id="137288" name="Text Box 72"/>
            <p:cNvSpPr txBox="1">
              <a:spLocks noChangeArrowheads="1"/>
            </p:cNvSpPr>
            <p:nvPr/>
          </p:nvSpPr>
          <p:spPr bwMode="auto">
            <a:xfrm>
              <a:off x="1382" y="2042"/>
              <a:ext cx="212" cy="288"/>
            </a:xfrm>
            <a:prstGeom prst="rect">
              <a:avLst/>
            </a:prstGeom>
            <a:noFill/>
            <a:ln w="9525">
              <a:noFill/>
              <a:miter lim="800000"/>
              <a:headEnd/>
              <a:tailEnd/>
            </a:ln>
            <a:effectLst/>
          </p:spPr>
          <p:txBody>
            <a:bodyPr wrap="none">
              <a:spAutoFit/>
            </a:bodyPr>
            <a:lstStyle/>
            <a:p>
              <a:r>
                <a:rPr lang="en-US" altLang="zh-CN" b="1">
                  <a:solidFill>
                    <a:srgbClr val="0000CC"/>
                  </a:solidFill>
                </a:rPr>
                <a:t>1</a:t>
              </a:r>
            </a:p>
          </p:txBody>
        </p:sp>
        <p:sp>
          <p:nvSpPr>
            <p:cNvPr id="137289" name="Text Box 73"/>
            <p:cNvSpPr txBox="1">
              <a:spLocks noChangeArrowheads="1"/>
            </p:cNvSpPr>
            <p:nvPr/>
          </p:nvSpPr>
          <p:spPr bwMode="auto">
            <a:xfrm>
              <a:off x="1392" y="2640"/>
              <a:ext cx="212" cy="288"/>
            </a:xfrm>
            <a:prstGeom prst="rect">
              <a:avLst/>
            </a:prstGeom>
            <a:noFill/>
            <a:ln w="9525">
              <a:noFill/>
              <a:miter lim="800000"/>
              <a:headEnd/>
              <a:tailEnd/>
            </a:ln>
            <a:effectLst/>
          </p:spPr>
          <p:txBody>
            <a:bodyPr wrap="none">
              <a:spAutoFit/>
            </a:bodyPr>
            <a:lstStyle/>
            <a:p>
              <a:r>
                <a:rPr lang="en-US" altLang="zh-CN" b="1">
                  <a:solidFill>
                    <a:srgbClr val="0000CC"/>
                  </a:solidFill>
                </a:rPr>
                <a:t>0</a:t>
              </a:r>
            </a:p>
          </p:txBody>
        </p:sp>
        <p:sp>
          <p:nvSpPr>
            <p:cNvPr id="137290" name="Text Box 74"/>
            <p:cNvSpPr txBox="1">
              <a:spLocks noChangeArrowheads="1"/>
            </p:cNvSpPr>
            <p:nvPr/>
          </p:nvSpPr>
          <p:spPr bwMode="auto">
            <a:xfrm>
              <a:off x="1392" y="3216"/>
              <a:ext cx="212" cy="288"/>
            </a:xfrm>
            <a:prstGeom prst="rect">
              <a:avLst/>
            </a:prstGeom>
            <a:noFill/>
            <a:ln w="9525">
              <a:noFill/>
              <a:miter lim="800000"/>
              <a:headEnd/>
              <a:tailEnd/>
            </a:ln>
            <a:effectLst/>
          </p:spPr>
          <p:txBody>
            <a:bodyPr wrap="none">
              <a:spAutoFit/>
            </a:bodyPr>
            <a:lstStyle/>
            <a:p>
              <a:r>
                <a:rPr lang="en-US" altLang="zh-CN" b="1">
                  <a:solidFill>
                    <a:srgbClr val="0000CC"/>
                  </a:solidFill>
                </a:rPr>
                <a:t>1</a:t>
              </a:r>
            </a:p>
          </p:txBody>
        </p:sp>
        <p:sp>
          <p:nvSpPr>
            <p:cNvPr id="137291" name="Text Box 75"/>
            <p:cNvSpPr txBox="1">
              <a:spLocks noChangeArrowheads="1"/>
            </p:cNvSpPr>
            <p:nvPr/>
          </p:nvSpPr>
          <p:spPr bwMode="auto">
            <a:xfrm>
              <a:off x="1392" y="3792"/>
              <a:ext cx="212" cy="288"/>
            </a:xfrm>
            <a:prstGeom prst="rect">
              <a:avLst/>
            </a:prstGeom>
            <a:noFill/>
            <a:ln w="9525">
              <a:noFill/>
              <a:miter lim="800000"/>
              <a:headEnd/>
              <a:tailEnd/>
            </a:ln>
            <a:effectLst/>
          </p:spPr>
          <p:txBody>
            <a:bodyPr wrap="none">
              <a:spAutoFit/>
            </a:bodyPr>
            <a:lstStyle/>
            <a:p>
              <a:r>
                <a:rPr lang="en-US" altLang="zh-CN" b="1">
                  <a:solidFill>
                    <a:srgbClr val="0000CC"/>
                  </a:solidFill>
                </a:rPr>
                <a:t>0</a:t>
              </a:r>
            </a:p>
          </p:txBody>
        </p:sp>
      </p:grpSp>
      <p:grpSp>
        <p:nvGrpSpPr>
          <p:cNvPr id="137292" name="Group 76"/>
          <p:cNvGrpSpPr>
            <a:grpSpLocks/>
          </p:cNvGrpSpPr>
          <p:nvPr/>
        </p:nvGrpSpPr>
        <p:grpSpPr bwMode="auto">
          <a:xfrm>
            <a:off x="3048000" y="838200"/>
            <a:ext cx="457200" cy="3962400"/>
            <a:chOff x="1920" y="528"/>
            <a:chExt cx="288" cy="2496"/>
          </a:xfrm>
        </p:grpSpPr>
        <p:sp>
          <p:nvSpPr>
            <p:cNvPr id="137293" name="Line 77"/>
            <p:cNvSpPr>
              <a:spLocks noChangeShapeType="1"/>
            </p:cNvSpPr>
            <p:nvPr/>
          </p:nvSpPr>
          <p:spPr bwMode="auto">
            <a:xfrm>
              <a:off x="1920" y="2575"/>
              <a:ext cx="0" cy="449"/>
            </a:xfrm>
            <a:prstGeom prst="line">
              <a:avLst/>
            </a:prstGeom>
            <a:noFill/>
            <a:ln w="38100">
              <a:solidFill>
                <a:srgbClr val="FF3300"/>
              </a:solidFill>
              <a:round/>
              <a:headEnd/>
              <a:tailEnd/>
            </a:ln>
            <a:effectLst/>
          </p:spPr>
          <p:txBody>
            <a:bodyPr wrap="none" anchor="ctr"/>
            <a:lstStyle/>
            <a:p>
              <a:endParaRPr lang="zh-CN" altLang="en-US"/>
            </a:p>
          </p:txBody>
        </p:sp>
        <p:sp>
          <p:nvSpPr>
            <p:cNvPr id="137294" name="Line 78"/>
            <p:cNvSpPr>
              <a:spLocks noChangeShapeType="1"/>
            </p:cNvSpPr>
            <p:nvPr/>
          </p:nvSpPr>
          <p:spPr bwMode="auto">
            <a:xfrm>
              <a:off x="1920" y="528"/>
              <a:ext cx="0" cy="432"/>
            </a:xfrm>
            <a:prstGeom prst="line">
              <a:avLst/>
            </a:prstGeom>
            <a:noFill/>
            <a:ln w="38100">
              <a:solidFill>
                <a:srgbClr val="FF3300"/>
              </a:solidFill>
              <a:round/>
              <a:headEnd/>
              <a:tailEnd/>
            </a:ln>
            <a:effectLst/>
          </p:spPr>
          <p:txBody>
            <a:bodyPr wrap="none" anchor="ctr"/>
            <a:lstStyle/>
            <a:p>
              <a:endParaRPr lang="zh-CN" altLang="en-US"/>
            </a:p>
          </p:txBody>
        </p:sp>
        <p:sp>
          <p:nvSpPr>
            <p:cNvPr id="137295" name="Line 79"/>
            <p:cNvSpPr>
              <a:spLocks noChangeShapeType="1"/>
            </p:cNvSpPr>
            <p:nvPr/>
          </p:nvSpPr>
          <p:spPr bwMode="auto">
            <a:xfrm>
              <a:off x="1920" y="960"/>
              <a:ext cx="288" cy="0"/>
            </a:xfrm>
            <a:prstGeom prst="line">
              <a:avLst/>
            </a:prstGeom>
            <a:noFill/>
            <a:ln w="38100">
              <a:solidFill>
                <a:srgbClr val="FF3300"/>
              </a:solidFill>
              <a:round/>
              <a:headEnd/>
              <a:tailEnd/>
            </a:ln>
            <a:effectLst/>
          </p:spPr>
          <p:txBody>
            <a:bodyPr wrap="none" anchor="ctr"/>
            <a:lstStyle/>
            <a:p>
              <a:endParaRPr lang="zh-CN" altLang="en-US"/>
            </a:p>
          </p:txBody>
        </p:sp>
      </p:grpSp>
      <p:grpSp>
        <p:nvGrpSpPr>
          <p:cNvPr id="137296" name="Group 80"/>
          <p:cNvGrpSpPr>
            <a:grpSpLocks/>
          </p:cNvGrpSpPr>
          <p:nvPr/>
        </p:nvGrpSpPr>
        <p:grpSpPr bwMode="auto">
          <a:xfrm>
            <a:off x="3048000" y="4800600"/>
            <a:ext cx="1981200" cy="1828800"/>
            <a:chOff x="1920" y="3024"/>
            <a:chExt cx="1248" cy="1152"/>
          </a:xfrm>
        </p:grpSpPr>
        <p:sp>
          <p:nvSpPr>
            <p:cNvPr id="137297" name="Line 81"/>
            <p:cNvSpPr>
              <a:spLocks noChangeShapeType="1"/>
            </p:cNvSpPr>
            <p:nvPr/>
          </p:nvSpPr>
          <p:spPr bwMode="auto">
            <a:xfrm>
              <a:off x="1920" y="3024"/>
              <a:ext cx="1248" cy="0"/>
            </a:xfrm>
            <a:prstGeom prst="line">
              <a:avLst/>
            </a:prstGeom>
            <a:noFill/>
            <a:ln w="38100">
              <a:solidFill>
                <a:srgbClr val="FF3300"/>
              </a:solidFill>
              <a:round/>
              <a:headEnd/>
              <a:tailEnd/>
            </a:ln>
            <a:effectLst/>
          </p:spPr>
          <p:txBody>
            <a:bodyPr wrap="none" anchor="ctr"/>
            <a:lstStyle/>
            <a:p>
              <a:endParaRPr lang="zh-CN" altLang="en-US"/>
            </a:p>
          </p:txBody>
        </p:sp>
        <p:sp>
          <p:nvSpPr>
            <p:cNvPr id="137298" name="Line 82"/>
            <p:cNvSpPr>
              <a:spLocks noChangeShapeType="1"/>
            </p:cNvSpPr>
            <p:nvPr/>
          </p:nvSpPr>
          <p:spPr bwMode="auto">
            <a:xfrm>
              <a:off x="1920" y="3600"/>
              <a:ext cx="288" cy="0"/>
            </a:xfrm>
            <a:prstGeom prst="line">
              <a:avLst/>
            </a:prstGeom>
            <a:noFill/>
            <a:ln w="38100">
              <a:solidFill>
                <a:srgbClr val="FF3300"/>
              </a:solidFill>
              <a:round/>
              <a:headEnd/>
              <a:tailEnd/>
            </a:ln>
            <a:effectLst/>
          </p:spPr>
          <p:txBody>
            <a:bodyPr wrap="none" anchor="ctr"/>
            <a:lstStyle/>
            <a:p>
              <a:endParaRPr lang="zh-CN" altLang="en-US"/>
            </a:p>
          </p:txBody>
        </p:sp>
        <p:sp>
          <p:nvSpPr>
            <p:cNvPr id="137299" name="Line 83"/>
            <p:cNvSpPr>
              <a:spLocks noChangeShapeType="1"/>
            </p:cNvSpPr>
            <p:nvPr/>
          </p:nvSpPr>
          <p:spPr bwMode="auto">
            <a:xfrm>
              <a:off x="1968" y="4176"/>
              <a:ext cx="288" cy="0"/>
            </a:xfrm>
            <a:prstGeom prst="line">
              <a:avLst/>
            </a:prstGeom>
            <a:noFill/>
            <a:ln w="38100">
              <a:solidFill>
                <a:srgbClr val="FF3300"/>
              </a:solidFill>
              <a:round/>
              <a:headEnd/>
              <a:tailEnd/>
            </a:ln>
            <a:effectLst/>
          </p:spPr>
          <p:txBody>
            <a:bodyPr wrap="none" anchor="ctr"/>
            <a:lstStyle/>
            <a:p>
              <a:endParaRPr lang="zh-CN" altLang="en-US"/>
            </a:p>
          </p:txBody>
        </p:sp>
      </p:grpSp>
      <p:grpSp>
        <p:nvGrpSpPr>
          <p:cNvPr id="137300" name="Group 84"/>
          <p:cNvGrpSpPr>
            <a:grpSpLocks/>
          </p:cNvGrpSpPr>
          <p:nvPr/>
        </p:nvGrpSpPr>
        <p:grpSpPr bwMode="auto">
          <a:xfrm>
            <a:off x="3505200" y="5105400"/>
            <a:ext cx="381000" cy="1524000"/>
            <a:chOff x="2208" y="3216"/>
            <a:chExt cx="192" cy="960"/>
          </a:xfrm>
        </p:grpSpPr>
        <p:grpSp>
          <p:nvGrpSpPr>
            <p:cNvPr id="137301" name="Group 85"/>
            <p:cNvGrpSpPr>
              <a:grpSpLocks/>
            </p:cNvGrpSpPr>
            <p:nvPr/>
          </p:nvGrpSpPr>
          <p:grpSpPr bwMode="auto">
            <a:xfrm>
              <a:off x="2208" y="3216"/>
              <a:ext cx="144" cy="384"/>
              <a:chOff x="2208" y="3216"/>
              <a:chExt cx="144" cy="384"/>
            </a:xfrm>
          </p:grpSpPr>
          <p:sp>
            <p:nvSpPr>
              <p:cNvPr id="137302" name="Line 86"/>
              <p:cNvSpPr>
                <a:spLocks noChangeShapeType="1"/>
              </p:cNvSpPr>
              <p:nvPr/>
            </p:nvSpPr>
            <p:spPr bwMode="auto">
              <a:xfrm>
                <a:off x="2208" y="3216"/>
                <a:ext cx="0" cy="384"/>
              </a:xfrm>
              <a:prstGeom prst="line">
                <a:avLst/>
              </a:prstGeom>
              <a:noFill/>
              <a:ln w="38100">
                <a:solidFill>
                  <a:srgbClr val="FF3300"/>
                </a:solidFill>
                <a:round/>
                <a:headEnd/>
                <a:tailEnd/>
              </a:ln>
              <a:effectLst/>
            </p:spPr>
            <p:txBody>
              <a:bodyPr wrap="none" anchor="ctr"/>
              <a:lstStyle/>
              <a:p>
                <a:endParaRPr lang="zh-CN" altLang="en-US"/>
              </a:p>
            </p:txBody>
          </p:sp>
          <p:sp>
            <p:nvSpPr>
              <p:cNvPr id="137303" name="Line 87"/>
              <p:cNvSpPr>
                <a:spLocks noChangeShapeType="1"/>
              </p:cNvSpPr>
              <p:nvPr/>
            </p:nvSpPr>
            <p:spPr bwMode="auto">
              <a:xfrm>
                <a:off x="2208" y="3216"/>
                <a:ext cx="144" cy="0"/>
              </a:xfrm>
              <a:prstGeom prst="line">
                <a:avLst/>
              </a:prstGeom>
              <a:noFill/>
              <a:ln w="38100">
                <a:solidFill>
                  <a:srgbClr val="FF3300"/>
                </a:solidFill>
                <a:round/>
                <a:headEnd/>
                <a:tailEnd/>
              </a:ln>
              <a:effectLst/>
            </p:spPr>
            <p:txBody>
              <a:bodyPr wrap="none" anchor="ctr"/>
              <a:lstStyle/>
              <a:p>
                <a:endParaRPr lang="zh-CN" altLang="en-US"/>
              </a:p>
            </p:txBody>
          </p:sp>
        </p:grpSp>
        <p:sp>
          <p:nvSpPr>
            <p:cNvPr id="137304" name="Line 88"/>
            <p:cNvSpPr>
              <a:spLocks noChangeShapeType="1"/>
            </p:cNvSpPr>
            <p:nvPr/>
          </p:nvSpPr>
          <p:spPr bwMode="auto">
            <a:xfrm>
              <a:off x="2208" y="4176"/>
              <a:ext cx="192" cy="0"/>
            </a:xfrm>
            <a:prstGeom prst="line">
              <a:avLst/>
            </a:prstGeom>
            <a:noFill/>
            <a:ln w="38100">
              <a:solidFill>
                <a:srgbClr val="FF3300"/>
              </a:solidFill>
              <a:round/>
              <a:headEnd/>
              <a:tailEnd/>
            </a:ln>
            <a:effectLst/>
          </p:spPr>
          <p:txBody>
            <a:bodyPr wrap="none" anchor="ctr"/>
            <a:lstStyle/>
            <a:p>
              <a:endParaRPr lang="zh-CN" altLang="en-US"/>
            </a:p>
          </p:txBody>
        </p:sp>
      </p:grpSp>
      <p:grpSp>
        <p:nvGrpSpPr>
          <p:cNvPr id="137305" name="Group 89"/>
          <p:cNvGrpSpPr>
            <a:grpSpLocks/>
          </p:cNvGrpSpPr>
          <p:nvPr/>
        </p:nvGrpSpPr>
        <p:grpSpPr bwMode="auto">
          <a:xfrm>
            <a:off x="3505200" y="1219200"/>
            <a:ext cx="685800" cy="304800"/>
            <a:chOff x="2208" y="720"/>
            <a:chExt cx="144" cy="192"/>
          </a:xfrm>
        </p:grpSpPr>
        <p:sp>
          <p:nvSpPr>
            <p:cNvPr id="137306" name="Line 90"/>
            <p:cNvSpPr>
              <a:spLocks noChangeShapeType="1"/>
            </p:cNvSpPr>
            <p:nvPr/>
          </p:nvSpPr>
          <p:spPr bwMode="auto">
            <a:xfrm>
              <a:off x="2208" y="720"/>
              <a:ext cx="0" cy="192"/>
            </a:xfrm>
            <a:prstGeom prst="line">
              <a:avLst/>
            </a:prstGeom>
            <a:noFill/>
            <a:ln w="38100">
              <a:solidFill>
                <a:srgbClr val="FF3300"/>
              </a:solidFill>
              <a:round/>
              <a:headEnd/>
              <a:tailEnd/>
            </a:ln>
            <a:effectLst/>
          </p:spPr>
          <p:txBody>
            <a:bodyPr wrap="none" anchor="ctr"/>
            <a:lstStyle/>
            <a:p>
              <a:endParaRPr lang="zh-CN" altLang="en-US"/>
            </a:p>
          </p:txBody>
        </p:sp>
        <p:sp>
          <p:nvSpPr>
            <p:cNvPr id="137307" name="Line 91"/>
            <p:cNvSpPr>
              <a:spLocks noChangeShapeType="1"/>
            </p:cNvSpPr>
            <p:nvPr/>
          </p:nvSpPr>
          <p:spPr bwMode="auto">
            <a:xfrm>
              <a:off x="2208" y="720"/>
              <a:ext cx="144" cy="0"/>
            </a:xfrm>
            <a:prstGeom prst="line">
              <a:avLst/>
            </a:prstGeom>
            <a:noFill/>
            <a:ln w="38100">
              <a:solidFill>
                <a:srgbClr val="FF3300"/>
              </a:solidFill>
              <a:round/>
              <a:headEnd/>
              <a:tailEnd/>
            </a:ln>
            <a:effectLst/>
          </p:spPr>
          <p:txBody>
            <a:bodyPr wrap="none" anchor="ctr"/>
            <a:lstStyle/>
            <a:p>
              <a:endParaRPr lang="zh-CN" altLang="en-US"/>
            </a:p>
          </p:txBody>
        </p:sp>
      </p:grpSp>
      <p:grpSp>
        <p:nvGrpSpPr>
          <p:cNvPr id="137308" name="Group 92"/>
          <p:cNvGrpSpPr>
            <a:grpSpLocks/>
          </p:cNvGrpSpPr>
          <p:nvPr/>
        </p:nvGrpSpPr>
        <p:grpSpPr bwMode="auto">
          <a:xfrm>
            <a:off x="3733800" y="5105400"/>
            <a:ext cx="1295400" cy="1524000"/>
            <a:chOff x="2352" y="3216"/>
            <a:chExt cx="816" cy="960"/>
          </a:xfrm>
        </p:grpSpPr>
        <p:sp>
          <p:nvSpPr>
            <p:cNvPr id="137309" name="Line 93"/>
            <p:cNvSpPr>
              <a:spLocks noChangeShapeType="1"/>
            </p:cNvSpPr>
            <p:nvPr/>
          </p:nvSpPr>
          <p:spPr bwMode="auto">
            <a:xfrm flipV="1">
              <a:off x="2352" y="3216"/>
              <a:ext cx="816" cy="0"/>
            </a:xfrm>
            <a:prstGeom prst="line">
              <a:avLst/>
            </a:prstGeom>
            <a:noFill/>
            <a:ln w="38100">
              <a:solidFill>
                <a:srgbClr val="FF3300"/>
              </a:solidFill>
              <a:round/>
              <a:headEnd/>
              <a:tailEnd/>
            </a:ln>
            <a:effectLst/>
          </p:spPr>
          <p:txBody>
            <a:bodyPr wrap="none" anchor="ctr"/>
            <a:lstStyle/>
            <a:p>
              <a:endParaRPr lang="zh-CN" altLang="en-US"/>
            </a:p>
          </p:txBody>
        </p:sp>
        <p:sp>
          <p:nvSpPr>
            <p:cNvPr id="137310" name="Line 94"/>
            <p:cNvSpPr>
              <a:spLocks noChangeShapeType="1"/>
            </p:cNvSpPr>
            <p:nvPr/>
          </p:nvSpPr>
          <p:spPr bwMode="auto">
            <a:xfrm>
              <a:off x="2352" y="4176"/>
              <a:ext cx="288" cy="0"/>
            </a:xfrm>
            <a:prstGeom prst="line">
              <a:avLst/>
            </a:prstGeom>
            <a:noFill/>
            <a:ln w="38100">
              <a:solidFill>
                <a:srgbClr val="FF3300"/>
              </a:solidFill>
              <a:round/>
              <a:headEnd/>
              <a:tailEnd/>
            </a:ln>
            <a:effectLst/>
          </p:spPr>
          <p:txBody>
            <a:bodyPr wrap="none" anchor="ctr"/>
            <a:lstStyle/>
            <a:p>
              <a:endParaRPr lang="zh-CN" altLang="en-US"/>
            </a:p>
          </p:txBody>
        </p:sp>
      </p:grpSp>
      <p:grpSp>
        <p:nvGrpSpPr>
          <p:cNvPr id="137311" name="Group 95"/>
          <p:cNvGrpSpPr>
            <a:grpSpLocks/>
          </p:cNvGrpSpPr>
          <p:nvPr/>
        </p:nvGrpSpPr>
        <p:grpSpPr bwMode="auto">
          <a:xfrm>
            <a:off x="4191000" y="6096000"/>
            <a:ext cx="914400" cy="533400"/>
            <a:chOff x="2640" y="3840"/>
            <a:chExt cx="576" cy="336"/>
          </a:xfrm>
        </p:grpSpPr>
        <p:sp>
          <p:nvSpPr>
            <p:cNvPr id="137312" name="Line 96"/>
            <p:cNvSpPr>
              <a:spLocks noChangeShapeType="1"/>
            </p:cNvSpPr>
            <p:nvPr/>
          </p:nvSpPr>
          <p:spPr bwMode="auto">
            <a:xfrm flipV="1">
              <a:off x="2640" y="3840"/>
              <a:ext cx="0" cy="336"/>
            </a:xfrm>
            <a:prstGeom prst="line">
              <a:avLst/>
            </a:prstGeom>
            <a:noFill/>
            <a:ln w="38100">
              <a:solidFill>
                <a:srgbClr val="FF3300"/>
              </a:solidFill>
              <a:round/>
              <a:headEnd/>
              <a:tailEnd/>
            </a:ln>
            <a:effectLst/>
          </p:spPr>
          <p:txBody>
            <a:bodyPr wrap="none" anchor="ctr"/>
            <a:lstStyle/>
            <a:p>
              <a:endParaRPr lang="zh-CN" altLang="en-US"/>
            </a:p>
          </p:txBody>
        </p:sp>
        <p:sp>
          <p:nvSpPr>
            <p:cNvPr id="137313" name="Line 97"/>
            <p:cNvSpPr>
              <a:spLocks noChangeShapeType="1"/>
            </p:cNvSpPr>
            <p:nvPr/>
          </p:nvSpPr>
          <p:spPr bwMode="auto">
            <a:xfrm>
              <a:off x="2640" y="3840"/>
              <a:ext cx="576" cy="0"/>
            </a:xfrm>
            <a:prstGeom prst="line">
              <a:avLst/>
            </a:prstGeom>
            <a:noFill/>
            <a:ln w="38100">
              <a:solidFill>
                <a:srgbClr val="FF3300"/>
              </a:solidFill>
              <a:round/>
              <a:headEnd/>
              <a:tailEnd/>
            </a:ln>
            <a:effectLst/>
          </p:spPr>
          <p:txBody>
            <a:bodyPr wrap="none" anchor="ctr"/>
            <a:lstStyle/>
            <a:p>
              <a:endParaRPr lang="zh-CN" altLang="en-US"/>
            </a:p>
          </p:txBody>
        </p:sp>
      </p:grpSp>
      <p:grpSp>
        <p:nvGrpSpPr>
          <p:cNvPr id="137314" name="Group 98"/>
          <p:cNvGrpSpPr>
            <a:grpSpLocks/>
          </p:cNvGrpSpPr>
          <p:nvPr/>
        </p:nvGrpSpPr>
        <p:grpSpPr bwMode="auto">
          <a:xfrm>
            <a:off x="3124200" y="3241675"/>
            <a:ext cx="352425" cy="3235325"/>
            <a:chOff x="1382" y="2042"/>
            <a:chExt cx="222" cy="2038"/>
          </a:xfrm>
        </p:grpSpPr>
        <p:sp>
          <p:nvSpPr>
            <p:cNvPr id="137315" name="Text Box 99"/>
            <p:cNvSpPr txBox="1">
              <a:spLocks noChangeArrowheads="1"/>
            </p:cNvSpPr>
            <p:nvPr/>
          </p:nvSpPr>
          <p:spPr bwMode="auto">
            <a:xfrm>
              <a:off x="1382" y="2042"/>
              <a:ext cx="212" cy="288"/>
            </a:xfrm>
            <a:prstGeom prst="rect">
              <a:avLst/>
            </a:prstGeom>
            <a:noFill/>
            <a:ln w="9525">
              <a:noFill/>
              <a:miter lim="800000"/>
              <a:headEnd/>
              <a:tailEnd/>
            </a:ln>
            <a:effectLst/>
          </p:spPr>
          <p:txBody>
            <a:bodyPr wrap="none">
              <a:spAutoFit/>
            </a:bodyPr>
            <a:lstStyle/>
            <a:p>
              <a:r>
                <a:rPr lang="en-US" altLang="zh-CN" b="1">
                  <a:solidFill>
                    <a:srgbClr val="0000CC"/>
                  </a:solidFill>
                </a:rPr>
                <a:t>1</a:t>
              </a:r>
            </a:p>
          </p:txBody>
        </p:sp>
        <p:sp>
          <p:nvSpPr>
            <p:cNvPr id="137316" name="Text Box 100"/>
            <p:cNvSpPr txBox="1">
              <a:spLocks noChangeArrowheads="1"/>
            </p:cNvSpPr>
            <p:nvPr/>
          </p:nvSpPr>
          <p:spPr bwMode="auto">
            <a:xfrm>
              <a:off x="1392" y="2640"/>
              <a:ext cx="212" cy="288"/>
            </a:xfrm>
            <a:prstGeom prst="rect">
              <a:avLst/>
            </a:prstGeom>
            <a:noFill/>
            <a:ln w="9525">
              <a:noFill/>
              <a:miter lim="800000"/>
              <a:headEnd/>
              <a:tailEnd/>
            </a:ln>
            <a:effectLst/>
          </p:spPr>
          <p:txBody>
            <a:bodyPr wrap="none">
              <a:spAutoFit/>
            </a:bodyPr>
            <a:lstStyle/>
            <a:p>
              <a:r>
                <a:rPr lang="en-US" altLang="zh-CN" b="1">
                  <a:solidFill>
                    <a:srgbClr val="0000CC"/>
                  </a:solidFill>
                </a:rPr>
                <a:t>0</a:t>
              </a:r>
            </a:p>
          </p:txBody>
        </p:sp>
        <p:sp>
          <p:nvSpPr>
            <p:cNvPr id="137317" name="Text Box 101"/>
            <p:cNvSpPr txBox="1">
              <a:spLocks noChangeArrowheads="1"/>
            </p:cNvSpPr>
            <p:nvPr/>
          </p:nvSpPr>
          <p:spPr bwMode="auto">
            <a:xfrm>
              <a:off x="1392" y="3216"/>
              <a:ext cx="212" cy="288"/>
            </a:xfrm>
            <a:prstGeom prst="rect">
              <a:avLst/>
            </a:prstGeom>
            <a:noFill/>
            <a:ln w="9525">
              <a:noFill/>
              <a:miter lim="800000"/>
              <a:headEnd/>
              <a:tailEnd/>
            </a:ln>
            <a:effectLst/>
          </p:spPr>
          <p:txBody>
            <a:bodyPr wrap="none">
              <a:spAutoFit/>
            </a:bodyPr>
            <a:lstStyle/>
            <a:p>
              <a:r>
                <a:rPr lang="en-US" altLang="zh-CN" b="1">
                  <a:solidFill>
                    <a:srgbClr val="0000CC"/>
                  </a:solidFill>
                </a:rPr>
                <a:t>0</a:t>
              </a:r>
            </a:p>
          </p:txBody>
        </p:sp>
        <p:sp>
          <p:nvSpPr>
            <p:cNvPr id="137318" name="Text Box 102"/>
            <p:cNvSpPr txBox="1">
              <a:spLocks noChangeArrowheads="1"/>
            </p:cNvSpPr>
            <p:nvPr/>
          </p:nvSpPr>
          <p:spPr bwMode="auto">
            <a:xfrm>
              <a:off x="1392" y="3792"/>
              <a:ext cx="212" cy="288"/>
            </a:xfrm>
            <a:prstGeom prst="rect">
              <a:avLst/>
            </a:prstGeom>
            <a:noFill/>
            <a:ln w="9525">
              <a:noFill/>
              <a:miter lim="800000"/>
              <a:headEnd/>
              <a:tailEnd/>
            </a:ln>
            <a:effectLst/>
          </p:spPr>
          <p:txBody>
            <a:bodyPr wrap="none">
              <a:spAutoFit/>
            </a:bodyPr>
            <a:lstStyle/>
            <a:p>
              <a:r>
                <a:rPr lang="en-US" altLang="zh-CN" b="1">
                  <a:solidFill>
                    <a:srgbClr val="0000CC"/>
                  </a:solidFill>
                </a:rPr>
                <a:t>0</a:t>
              </a:r>
            </a:p>
          </p:txBody>
        </p:sp>
      </p:grpSp>
      <p:grpSp>
        <p:nvGrpSpPr>
          <p:cNvPr id="137319" name="Group 103"/>
          <p:cNvGrpSpPr>
            <a:grpSpLocks/>
          </p:cNvGrpSpPr>
          <p:nvPr/>
        </p:nvGrpSpPr>
        <p:grpSpPr bwMode="auto">
          <a:xfrm>
            <a:off x="4343400" y="3241675"/>
            <a:ext cx="352425" cy="3235325"/>
            <a:chOff x="1382" y="2042"/>
            <a:chExt cx="222" cy="2038"/>
          </a:xfrm>
        </p:grpSpPr>
        <p:sp>
          <p:nvSpPr>
            <p:cNvPr id="137320" name="Text Box 104"/>
            <p:cNvSpPr txBox="1">
              <a:spLocks noChangeArrowheads="1"/>
            </p:cNvSpPr>
            <p:nvPr/>
          </p:nvSpPr>
          <p:spPr bwMode="auto">
            <a:xfrm>
              <a:off x="1382" y="2042"/>
              <a:ext cx="212" cy="288"/>
            </a:xfrm>
            <a:prstGeom prst="rect">
              <a:avLst/>
            </a:prstGeom>
            <a:noFill/>
            <a:ln w="9525">
              <a:noFill/>
              <a:miter lim="800000"/>
              <a:headEnd/>
              <a:tailEnd/>
            </a:ln>
            <a:effectLst/>
          </p:spPr>
          <p:txBody>
            <a:bodyPr wrap="none">
              <a:spAutoFit/>
            </a:bodyPr>
            <a:lstStyle/>
            <a:p>
              <a:r>
                <a:rPr lang="en-US" altLang="zh-CN" b="1">
                  <a:solidFill>
                    <a:srgbClr val="0000CC"/>
                  </a:solidFill>
                </a:rPr>
                <a:t>1</a:t>
              </a:r>
            </a:p>
          </p:txBody>
        </p:sp>
        <p:sp>
          <p:nvSpPr>
            <p:cNvPr id="137321" name="Text Box 105"/>
            <p:cNvSpPr txBox="1">
              <a:spLocks noChangeArrowheads="1"/>
            </p:cNvSpPr>
            <p:nvPr/>
          </p:nvSpPr>
          <p:spPr bwMode="auto">
            <a:xfrm>
              <a:off x="1392" y="2640"/>
              <a:ext cx="212" cy="288"/>
            </a:xfrm>
            <a:prstGeom prst="rect">
              <a:avLst/>
            </a:prstGeom>
            <a:noFill/>
            <a:ln w="9525">
              <a:noFill/>
              <a:miter lim="800000"/>
              <a:headEnd/>
              <a:tailEnd/>
            </a:ln>
            <a:effectLst/>
          </p:spPr>
          <p:txBody>
            <a:bodyPr wrap="none">
              <a:spAutoFit/>
            </a:bodyPr>
            <a:lstStyle/>
            <a:p>
              <a:r>
                <a:rPr lang="en-US" altLang="zh-CN" b="1">
                  <a:solidFill>
                    <a:srgbClr val="0000CC"/>
                  </a:solidFill>
                </a:rPr>
                <a:t>0</a:t>
              </a:r>
            </a:p>
          </p:txBody>
        </p:sp>
        <p:sp>
          <p:nvSpPr>
            <p:cNvPr id="137322" name="Text Box 106"/>
            <p:cNvSpPr txBox="1">
              <a:spLocks noChangeArrowheads="1"/>
            </p:cNvSpPr>
            <p:nvPr/>
          </p:nvSpPr>
          <p:spPr bwMode="auto">
            <a:xfrm>
              <a:off x="1392" y="3216"/>
              <a:ext cx="212" cy="288"/>
            </a:xfrm>
            <a:prstGeom prst="rect">
              <a:avLst/>
            </a:prstGeom>
            <a:noFill/>
            <a:ln w="9525">
              <a:noFill/>
              <a:miter lim="800000"/>
              <a:headEnd/>
              <a:tailEnd/>
            </a:ln>
            <a:effectLst/>
          </p:spPr>
          <p:txBody>
            <a:bodyPr wrap="none">
              <a:spAutoFit/>
            </a:bodyPr>
            <a:lstStyle/>
            <a:p>
              <a:r>
                <a:rPr lang="en-US" altLang="zh-CN" b="1">
                  <a:solidFill>
                    <a:srgbClr val="0000CC"/>
                  </a:solidFill>
                </a:rPr>
                <a:t>1</a:t>
              </a:r>
            </a:p>
          </p:txBody>
        </p:sp>
        <p:sp>
          <p:nvSpPr>
            <p:cNvPr id="137323" name="Text Box 107"/>
            <p:cNvSpPr txBox="1">
              <a:spLocks noChangeArrowheads="1"/>
            </p:cNvSpPr>
            <p:nvPr/>
          </p:nvSpPr>
          <p:spPr bwMode="auto">
            <a:xfrm>
              <a:off x="1392" y="3792"/>
              <a:ext cx="212" cy="288"/>
            </a:xfrm>
            <a:prstGeom prst="rect">
              <a:avLst/>
            </a:prstGeom>
            <a:noFill/>
            <a:ln w="9525">
              <a:noFill/>
              <a:miter lim="800000"/>
              <a:headEnd/>
              <a:tailEnd/>
            </a:ln>
            <a:effectLst/>
          </p:spPr>
          <p:txBody>
            <a:bodyPr wrap="none">
              <a:spAutoFit/>
            </a:bodyPr>
            <a:lstStyle/>
            <a:p>
              <a:r>
                <a:rPr lang="en-US" altLang="zh-CN" b="1">
                  <a:solidFill>
                    <a:srgbClr val="0000CC"/>
                  </a:solidFill>
                </a:rPr>
                <a:t>1</a:t>
              </a:r>
            </a:p>
          </p:txBody>
        </p:sp>
      </p:grpSp>
      <p:grpSp>
        <p:nvGrpSpPr>
          <p:cNvPr id="137324" name="Group 108"/>
          <p:cNvGrpSpPr>
            <a:grpSpLocks/>
          </p:cNvGrpSpPr>
          <p:nvPr/>
        </p:nvGrpSpPr>
        <p:grpSpPr bwMode="auto">
          <a:xfrm>
            <a:off x="3429000" y="1447800"/>
            <a:ext cx="369888" cy="5257800"/>
            <a:chOff x="2160" y="912"/>
            <a:chExt cx="233" cy="3312"/>
          </a:xfrm>
        </p:grpSpPr>
        <p:grpSp>
          <p:nvGrpSpPr>
            <p:cNvPr id="137325" name="Group 109"/>
            <p:cNvGrpSpPr>
              <a:grpSpLocks/>
            </p:cNvGrpSpPr>
            <p:nvPr/>
          </p:nvGrpSpPr>
          <p:grpSpPr bwMode="auto">
            <a:xfrm>
              <a:off x="2201" y="912"/>
              <a:ext cx="122" cy="3312"/>
              <a:chOff x="2201" y="1008"/>
              <a:chExt cx="122" cy="3216"/>
            </a:xfrm>
          </p:grpSpPr>
          <p:sp>
            <p:nvSpPr>
              <p:cNvPr id="137326" name="Rectangle 110"/>
              <p:cNvSpPr>
                <a:spLocks noChangeArrowheads="1"/>
              </p:cNvSpPr>
              <p:nvPr/>
            </p:nvSpPr>
            <p:spPr bwMode="auto">
              <a:xfrm>
                <a:off x="2201" y="1588"/>
                <a:ext cx="122" cy="211"/>
              </a:xfrm>
              <a:prstGeom prst="rect">
                <a:avLst/>
              </a:prstGeom>
              <a:noFill/>
              <a:ln w="9525">
                <a:solidFill>
                  <a:srgbClr val="006600"/>
                </a:solidFill>
                <a:miter lim="800000"/>
                <a:headEnd/>
                <a:tailEnd/>
              </a:ln>
              <a:effectLst/>
            </p:spPr>
            <p:txBody>
              <a:bodyPr wrap="none">
                <a:spAutoFit/>
              </a:bodyPr>
              <a:lstStyle/>
              <a:p>
                <a:endParaRPr lang="zh-CN" altLang="zh-CN" b="1" baseline="-25000">
                  <a:solidFill>
                    <a:srgbClr val="0000CC"/>
                  </a:solidFill>
                </a:endParaRPr>
              </a:p>
            </p:txBody>
          </p:sp>
          <p:sp>
            <p:nvSpPr>
              <p:cNvPr id="137327" name="Line 111"/>
              <p:cNvSpPr>
                <a:spLocks noChangeShapeType="1"/>
              </p:cNvSpPr>
              <p:nvPr/>
            </p:nvSpPr>
            <p:spPr bwMode="auto">
              <a:xfrm>
                <a:off x="2208" y="1008"/>
                <a:ext cx="0" cy="3216"/>
              </a:xfrm>
              <a:prstGeom prst="line">
                <a:avLst/>
              </a:prstGeom>
              <a:noFill/>
              <a:ln w="28575">
                <a:solidFill>
                  <a:srgbClr val="006600"/>
                </a:solidFill>
                <a:prstDash val="dash"/>
                <a:round/>
                <a:headEnd/>
                <a:tailEnd/>
              </a:ln>
              <a:effectLst/>
            </p:spPr>
            <p:txBody>
              <a:bodyPr wrap="none" anchor="ctr"/>
              <a:lstStyle/>
              <a:p>
                <a:endParaRPr lang="zh-CN" altLang="en-US"/>
              </a:p>
            </p:txBody>
          </p:sp>
        </p:grpSp>
        <p:sp>
          <p:nvSpPr>
            <p:cNvPr id="137328" name="Rectangle 112"/>
            <p:cNvSpPr>
              <a:spLocks noChangeArrowheads="1"/>
            </p:cNvSpPr>
            <p:nvPr/>
          </p:nvSpPr>
          <p:spPr bwMode="auto">
            <a:xfrm>
              <a:off x="2160" y="1536"/>
              <a:ext cx="233" cy="288"/>
            </a:xfrm>
            <a:prstGeom prst="rect">
              <a:avLst/>
            </a:prstGeom>
            <a:noFill/>
            <a:ln w="9525">
              <a:noFill/>
              <a:miter lim="800000"/>
              <a:headEnd/>
              <a:tailEnd/>
            </a:ln>
            <a:effectLst/>
          </p:spPr>
          <p:txBody>
            <a:bodyPr wrap="none">
              <a:spAutoFit/>
            </a:bodyPr>
            <a:lstStyle/>
            <a:p>
              <a:r>
                <a:rPr lang="en-GB" altLang="zh-CN" b="1" i="1">
                  <a:solidFill>
                    <a:srgbClr val="0000CC"/>
                  </a:solidFill>
                </a:rPr>
                <a:t>t</a:t>
              </a:r>
              <a:r>
                <a:rPr lang="en-GB" altLang="zh-CN" b="1" baseline="-25000">
                  <a:solidFill>
                    <a:srgbClr val="0000CC"/>
                  </a:solidFill>
                </a:rPr>
                <a:t>2</a:t>
              </a:r>
              <a:endParaRPr lang="en-US" altLang="zh-CN" b="1" baseline="-25000">
                <a:solidFill>
                  <a:srgbClr val="0000CC"/>
                </a:solidFill>
              </a:endParaRPr>
            </a:p>
          </p:txBody>
        </p:sp>
      </p:grpSp>
      <p:grpSp>
        <p:nvGrpSpPr>
          <p:cNvPr id="137329" name="Group 113"/>
          <p:cNvGrpSpPr>
            <a:grpSpLocks/>
          </p:cNvGrpSpPr>
          <p:nvPr/>
        </p:nvGrpSpPr>
        <p:grpSpPr bwMode="auto">
          <a:xfrm>
            <a:off x="4191000" y="990600"/>
            <a:ext cx="609600" cy="152400"/>
            <a:chOff x="2208" y="720"/>
            <a:chExt cx="144" cy="192"/>
          </a:xfrm>
        </p:grpSpPr>
        <p:sp>
          <p:nvSpPr>
            <p:cNvPr id="137330" name="Line 114"/>
            <p:cNvSpPr>
              <a:spLocks noChangeShapeType="1"/>
            </p:cNvSpPr>
            <p:nvPr/>
          </p:nvSpPr>
          <p:spPr bwMode="auto">
            <a:xfrm>
              <a:off x="2208" y="720"/>
              <a:ext cx="0" cy="192"/>
            </a:xfrm>
            <a:prstGeom prst="line">
              <a:avLst/>
            </a:prstGeom>
            <a:noFill/>
            <a:ln w="38100">
              <a:solidFill>
                <a:srgbClr val="FF3300"/>
              </a:solidFill>
              <a:round/>
              <a:headEnd/>
              <a:tailEnd/>
            </a:ln>
            <a:effectLst/>
          </p:spPr>
          <p:txBody>
            <a:bodyPr wrap="none" anchor="ctr"/>
            <a:lstStyle/>
            <a:p>
              <a:endParaRPr lang="zh-CN" altLang="en-US"/>
            </a:p>
          </p:txBody>
        </p:sp>
        <p:sp>
          <p:nvSpPr>
            <p:cNvPr id="137331" name="Line 115"/>
            <p:cNvSpPr>
              <a:spLocks noChangeShapeType="1"/>
            </p:cNvSpPr>
            <p:nvPr/>
          </p:nvSpPr>
          <p:spPr bwMode="auto">
            <a:xfrm>
              <a:off x="2208" y="720"/>
              <a:ext cx="144" cy="0"/>
            </a:xfrm>
            <a:prstGeom prst="line">
              <a:avLst/>
            </a:prstGeom>
            <a:noFill/>
            <a:ln w="38100">
              <a:solidFill>
                <a:srgbClr val="FF3300"/>
              </a:solidFill>
              <a:round/>
              <a:headEnd/>
              <a:tailEnd/>
            </a:ln>
            <a:effectLst/>
          </p:spPr>
          <p:txBody>
            <a:bodyPr wrap="none" anchor="ctr"/>
            <a:lstStyle/>
            <a:p>
              <a:endParaRPr lang="zh-CN" altLang="en-US"/>
            </a:p>
          </p:txBody>
        </p:sp>
      </p:grpSp>
      <p:graphicFrame>
        <p:nvGraphicFramePr>
          <p:cNvPr id="137332" name="Object 116"/>
          <p:cNvGraphicFramePr>
            <a:graphicFrameLocks noChangeAspect="1"/>
          </p:cNvGraphicFramePr>
          <p:nvPr/>
        </p:nvGraphicFramePr>
        <p:xfrm>
          <a:off x="5422900" y="3076575"/>
          <a:ext cx="3035300" cy="603250"/>
        </p:xfrm>
        <a:graphic>
          <a:graphicData uri="http://schemas.openxmlformats.org/presentationml/2006/ole">
            <mc:AlternateContent xmlns:mc="http://schemas.openxmlformats.org/markup-compatibility/2006">
              <mc:Choice xmlns:v="urn:schemas-microsoft-com:vml" Requires="v">
                <p:oleObj spid="_x0000_s137504" name="Equation" r:id="rId15" imgW="1396800" imgH="279360" progId="Equation.3">
                  <p:embed/>
                </p:oleObj>
              </mc:Choice>
              <mc:Fallback>
                <p:oleObj name="Equation" r:id="rId15" imgW="1396800" imgH="279360" progId="Equation.3">
                  <p:embed/>
                  <p:pic>
                    <p:nvPicPr>
                      <p:cNvPr id="0" name="Picture 1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22900" y="3076575"/>
                        <a:ext cx="3035300"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7333" name="Object 117"/>
          <p:cNvGraphicFramePr>
            <a:graphicFrameLocks noChangeAspect="1"/>
          </p:cNvGraphicFramePr>
          <p:nvPr/>
        </p:nvGraphicFramePr>
        <p:xfrm>
          <a:off x="5405438" y="3965575"/>
          <a:ext cx="3052762" cy="606425"/>
        </p:xfrm>
        <a:graphic>
          <a:graphicData uri="http://schemas.openxmlformats.org/presentationml/2006/ole">
            <mc:AlternateContent xmlns:mc="http://schemas.openxmlformats.org/markup-compatibility/2006">
              <mc:Choice xmlns:v="urn:schemas-microsoft-com:vml" Requires="v">
                <p:oleObj spid="_x0000_s137505" name="Equation" r:id="rId17" imgW="1396800" imgH="279360" progId="Equation.3">
                  <p:embed/>
                </p:oleObj>
              </mc:Choice>
              <mc:Fallback>
                <p:oleObj name="Equation" r:id="rId17" imgW="1396800" imgH="279360" progId="Equation.3">
                  <p:embed/>
                  <p:pic>
                    <p:nvPicPr>
                      <p:cNvPr id="0" name="Picture 1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05438" y="3965575"/>
                        <a:ext cx="3052762"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7334" name="Object 118"/>
          <p:cNvGraphicFramePr>
            <a:graphicFrameLocks noChangeAspect="1"/>
          </p:cNvGraphicFramePr>
          <p:nvPr/>
        </p:nvGraphicFramePr>
        <p:xfrm>
          <a:off x="5443538" y="4867275"/>
          <a:ext cx="3090862" cy="619125"/>
        </p:xfrm>
        <a:graphic>
          <a:graphicData uri="http://schemas.openxmlformats.org/presentationml/2006/ole">
            <mc:AlternateContent xmlns:mc="http://schemas.openxmlformats.org/markup-compatibility/2006">
              <mc:Choice xmlns:v="urn:schemas-microsoft-com:vml" Requires="v">
                <p:oleObj spid="_x0000_s137506" name="Equation" r:id="rId19" imgW="1384200" imgH="279360" progId="Equation.3">
                  <p:embed/>
                </p:oleObj>
              </mc:Choice>
              <mc:Fallback>
                <p:oleObj name="Equation" r:id="rId19" imgW="1384200" imgH="279360" progId="Equation.3">
                  <p:embed/>
                  <p:pic>
                    <p:nvPicPr>
                      <p:cNvPr id="0" name="Picture 1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443538" y="4867275"/>
                        <a:ext cx="3090862"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7335" name="Object 119"/>
          <p:cNvGraphicFramePr>
            <a:graphicFrameLocks noChangeAspect="1"/>
          </p:cNvGraphicFramePr>
          <p:nvPr/>
        </p:nvGraphicFramePr>
        <p:xfrm>
          <a:off x="5448300" y="5791200"/>
          <a:ext cx="3200400" cy="612775"/>
        </p:xfrm>
        <a:graphic>
          <a:graphicData uri="http://schemas.openxmlformats.org/presentationml/2006/ole">
            <mc:AlternateContent xmlns:mc="http://schemas.openxmlformats.org/markup-compatibility/2006">
              <mc:Choice xmlns:v="urn:schemas-microsoft-com:vml" Requires="v">
                <p:oleObj spid="_x0000_s137507" name="Equation" r:id="rId21" imgW="1447560" imgH="279360" progId="Equation.3">
                  <p:embed/>
                </p:oleObj>
              </mc:Choice>
              <mc:Fallback>
                <p:oleObj name="Equation" r:id="rId21" imgW="1447560" imgH="279360" progId="Equation.3">
                  <p:embed/>
                  <p:pic>
                    <p:nvPicPr>
                      <p:cNvPr id="0" name="Picture 11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448300" y="5791200"/>
                        <a:ext cx="3200400"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7336" name="Object 120"/>
          <p:cNvGraphicFramePr>
            <a:graphicFrameLocks noChangeAspect="1"/>
          </p:cNvGraphicFramePr>
          <p:nvPr>
            <p:extLst>
              <p:ext uri="{D42A27DB-BD31-4B8C-83A1-F6EECF244321}">
                <p14:modId xmlns:p14="http://schemas.microsoft.com/office/powerpoint/2010/main" val="4250149871"/>
              </p:ext>
            </p:extLst>
          </p:nvPr>
        </p:nvGraphicFramePr>
        <p:xfrm>
          <a:off x="5100638" y="533400"/>
          <a:ext cx="3376612" cy="450850"/>
        </p:xfrm>
        <a:graphic>
          <a:graphicData uri="http://schemas.openxmlformats.org/presentationml/2006/ole">
            <mc:AlternateContent xmlns:mc="http://schemas.openxmlformats.org/markup-compatibility/2006">
              <mc:Choice xmlns:v="urn:schemas-microsoft-com:vml" Requires="v">
                <p:oleObj spid="_x0000_s137508" name="公式" r:id="rId23" imgW="1600200" imgH="215640" progId="Equation.3">
                  <p:embed/>
                </p:oleObj>
              </mc:Choice>
              <mc:Fallback>
                <p:oleObj name="公式" r:id="rId23" imgW="1600200" imgH="215640" progId="Equation.3">
                  <p:embed/>
                  <p:pic>
                    <p:nvPicPr>
                      <p:cNvPr id="0" name="Picture 120"/>
                      <p:cNvPicPr>
                        <a:picLocks noChangeAspect="1" noChangeArrowheads="1"/>
                      </p:cNvPicPr>
                      <p:nvPr/>
                    </p:nvPicPr>
                    <p:blipFill>
                      <a:blip r:embed="rId24"/>
                      <a:srcRect/>
                      <a:stretch>
                        <a:fillRect/>
                      </a:stretch>
                    </p:blipFill>
                    <p:spPr bwMode="auto">
                      <a:xfrm>
                        <a:off x="5100638" y="533400"/>
                        <a:ext cx="337661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7337" name="Object 121"/>
          <p:cNvGraphicFramePr>
            <a:graphicFrameLocks noChangeAspect="1"/>
          </p:cNvGraphicFramePr>
          <p:nvPr/>
        </p:nvGraphicFramePr>
        <p:xfrm>
          <a:off x="1606550" y="1008063"/>
          <a:ext cx="207963" cy="287337"/>
        </p:xfrm>
        <a:graphic>
          <a:graphicData uri="http://schemas.openxmlformats.org/presentationml/2006/ole">
            <mc:AlternateContent xmlns:mc="http://schemas.openxmlformats.org/markup-compatibility/2006">
              <mc:Choice xmlns:v="urn:schemas-microsoft-com:vml" Requires="v">
                <p:oleObj spid="_x0000_s137509" name="Equation" r:id="rId25" imgW="126720" imgH="177480" progId="Equation.3">
                  <p:embed/>
                </p:oleObj>
              </mc:Choice>
              <mc:Fallback>
                <p:oleObj name="Equation" r:id="rId25" imgW="126720" imgH="177480" progId="Equation.3">
                  <p:embed/>
                  <p:pic>
                    <p:nvPicPr>
                      <p:cNvPr id="0" name="Picture 12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606550" y="1008063"/>
                        <a:ext cx="207963" cy="28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7338" name="Object 122"/>
          <p:cNvGraphicFramePr>
            <a:graphicFrameLocks noChangeAspect="1"/>
          </p:cNvGraphicFramePr>
          <p:nvPr/>
        </p:nvGraphicFramePr>
        <p:xfrm>
          <a:off x="1608138" y="1381125"/>
          <a:ext cx="206375" cy="266700"/>
        </p:xfrm>
        <a:graphic>
          <a:graphicData uri="http://schemas.openxmlformats.org/presentationml/2006/ole">
            <mc:AlternateContent xmlns:mc="http://schemas.openxmlformats.org/markup-compatibility/2006">
              <mc:Choice xmlns:v="urn:schemas-microsoft-com:vml" Requires="v">
                <p:oleObj spid="_x0000_s137510" name="Equation" r:id="rId27" imgW="126720" imgH="164880" progId="Equation.3">
                  <p:embed/>
                </p:oleObj>
              </mc:Choice>
              <mc:Fallback>
                <p:oleObj name="Equation" r:id="rId27" imgW="126720" imgH="164880" progId="Equation.3">
                  <p:embed/>
                  <p:pic>
                    <p:nvPicPr>
                      <p:cNvPr id="0" name="Picture 12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608138" y="1381125"/>
                        <a:ext cx="206375"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7339" name="Object 123"/>
          <p:cNvGraphicFramePr>
            <a:graphicFrameLocks noChangeAspect="1"/>
          </p:cNvGraphicFramePr>
          <p:nvPr/>
        </p:nvGraphicFramePr>
        <p:xfrm>
          <a:off x="1606550" y="1676400"/>
          <a:ext cx="207963" cy="287338"/>
        </p:xfrm>
        <a:graphic>
          <a:graphicData uri="http://schemas.openxmlformats.org/presentationml/2006/ole">
            <mc:AlternateContent xmlns:mc="http://schemas.openxmlformats.org/markup-compatibility/2006">
              <mc:Choice xmlns:v="urn:schemas-microsoft-com:vml" Requires="v">
                <p:oleObj spid="_x0000_s137511" name="Equation" r:id="rId29" imgW="126720" imgH="177480" progId="Equation.3">
                  <p:embed/>
                </p:oleObj>
              </mc:Choice>
              <mc:Fallback>
                <p:oleObj name="Equation" r:id="rId29" imgW="126720" imgH="177480" progId="Equation.3">
                  <p:embed/>
                  <p:pic>
                    <p:nvPicPr>
                      <p:cNvPr id="0" name="Picture 12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606550" y="1676400"/>
                        <a:ext cx="207963" cy="287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7340" name="Object 124"/>
          <p:cNvGraphicFramePr>
            <a:graphicFrameLocks noChangeAspect="1"/>
          </p:cNvGraphicFramePr>
          <p:nvPr/>
        </p:nvGraphicFramePr>
        <p:xfrm>
          <a:off x="1608138" y="2008188"/>
          <a:ext cx="206375" cy="266700"/>
        </p:xfrm>
        <a:graphic>
          <a:graphicData uri="http://schemas.openxmlformats.org/presentationml/2006/ole">
            <mc:AlternateContent xmlns:mc="http://schemas.openxmlformats.org/markup-compatibility/2006">
              <mc:Choice xmlns:v="urn:schemas-microsoft-com:vml" Requires="v">
                <p:oleObj spid="_x0000_s137512" name="Equation" r:id="rId31" imgW="126720" imgH="164880" progId="Equation.3">
                  <p:embed/>
                </p:oleObj>
              </mc:Choice>
              <mc:Fallback>
                <p:oleObj name="Equation" r:id="rId31" imgW="126720" imgH="164880" progId="Equation.3">
                  <p:embed/>
                  <p:pic>
                    <p:nvPicPr>
                      <p:cNvPr id="0" name="Picture 124"/>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608138" y="2008188"/>
                        <a:ext cx="206375"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7341" name="Object 125"/>
          <p:cNvGraphicFramePr>
            <a:graphicFrameLocks noChangeAspect="1"/>
          </p:cNvGraphicFramePr>
          <p:nvPr/>
        </p:nvGraphicFramePr>
        <p:xfrm>
          <a:off x="1643063" y="2371725"/>
          <a:ext cx="185737" cy="266700"/>
        </p:xfrm>
        <a:graphic>
          <a:graphicData uri="http://schemas.openxmlformats.org/presentationml/2006/ole">
            <mc:AlternateContent xmlns:mc="http://schemas.openxmlformats.org/markup-compatibility/2006">
              <mc:Choice xmlns:v="urn:schemas-microsoft-com:vml" Requires="v">
                <p:oleObj spid="_x0000_s137513" name="Equation" r:id="rId33" imgW="114120" imgH="164880" progId="Equation.3">
                  <p:embed/>
                </p:oleObj>
              </mc:Choice>
              <mc:Fallback>
                <p:oleObj name="Equation" r:id="rId33" imgW="114120" imgH="164880" progId="Equation.3">
                  <p:embed/>
                  <p:pic>
                    <p:nvPicPr>
                      <p:cNvPr id="0" name="Picture 125"/>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643063" y="2371725"/>
                        <a:ext cx="185737"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7342" name="Object 126"/>
          <p:cNvGraphicFramePr>
            <a:graphicFrameLocks noChangeAspect="1"/>
          </p:cNvGraphicFramePr>
          <p:nvPr/>
        </p:nvGraphicFramePr>
        <p:xfrm>
          <a:off x="1622425" y="2667000"/>
          <a:ext cx="206375" cy="287338"/>
        </p:xfrm>
        <a:graphic>
          <a:graphicData uri="http://schemas.openxmlformats.org/presentationml/2006/ole">
            <mc:AlternateContent xmlns:mc="http://schemas.openxmlformats.org/markup-compatibility/2006">
              <mc:Choice xmlns:v="urn:schemas-microsoft-com:vml" Requires="v">
                <p:oleObj spid="_x0000_s137514" name="Equation" r:id="rId35" imgW="126720" imgH="177480" progId="Equation.3">
                  <p:embed/>
                </p:oleObj>
              </mc:Choice>
              <mc:Fallback>
                <p:oleObj name="Equation" r:id="rId35" imgW="126720" imgH="177480" progId="Equation.3">
                  <p:embed/>
                  <p:pic>
                    <p:nvPicPr>
                      <p:cNvPr id="0" name="Picture 126"/>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622425" y="2667000"/>
                        <a:ext cx="206375" cy="287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7343" name="Object 127"/>
          <p:cNvGraphicFramePr>
            <a:graphicFrameLocks noChangeAspect="1"/>
          </p:cNvGraphicFramePr>
          <p:nvPr/>
        </p:nvGraphicFramePr>
        <p:xfrm>
          <a:off x="5456238" y="1020763"/>
          <a:ext cx="2944812" cy="427037"/>
        </p:xfrm>
        <a:graphic>
          <a:graphicData uri="http://schemas.openxmlformats.org/presentationml/2006/ole">
            <mc:AlternateContent xmlns:mc="http://schemas.openxmlformats.org/markup-compatibility/2006">
              <mc:Choice xmlns:v="urn:schemas-microsoft-com:vml" Requires="v">
                <p:oleObj spid="_x0000_s137515" name="Equation" r:id="rId37" imgW="1473120" imgH="215640" progId="Equation.3">
                  <p:embed/>
                </p:oleObj>
              </mc:Choice>
              <mc:Fallback>
                <p:oleObj name="Equation" r:id="rId37" imgW="1473120" imgH="215640" progId="Equation.3">
                  <p:embed/>
                  <p:pic>
                    <p:nvPicPr>
                      <p:cNvPr id="0" name="Picture 127"/>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456238" y="1020763"/>
                        <a:ext cx="2944812" cy="427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7344" name="AutoShape 128"/>
          <p:cNvSpPr>
            <a:spLocks noChangeArrowheads="1"/>
          </p:cNvSpPr>
          <p:nvPr/>
        </p:nvSpPr>
        <p:spPr bwMode="auto">
          <a:xfrm>
            <a:off x="3505200" y="1371600"/>
            <a:ext cx="1524000" cy="533400"/>
          </a:xfrm>
          <a:prstGeom prst="wedgeEllipseCallout">
            <a:avLst>
              <a:gd name="adj1" fmla="val -86250"/>
              <a:gd name="adj2" fmla="val -144347"/>
            </a:avLst>
          </a:prstGeom>
          <a:solidFill>
            <a:srgbClr val="FFFF66"/>
          </a:solidFill>
          <a:ln w="9525">
            <a:solidFill>
              <a:schemeClr val="accent1"/>
            </a:solidFill>
            <a:miter lim="800000"/>
            <a:headEnd/>
            <a:tailEnd/>
          </a:ln>
          <a:effectLst/>
        </p:spPr>
        <p:txBody>
          <a:bodyPr wrap="none" anchor="ctr"/>
          <a:lstStyle/>
          <a:p>
            <a:pPr algn="ctr"/>
            <a:r>
              <a:rPr lang="en-US" altLang="zh-CN" b="1" i="1">
                <a:solidFill>
                  <a:srgbClr val="0000CC"/>
                </a:solidFill>
                <a:effectLst>
                  <a:outerShdw blurRad="38100" dist="38100" dir="2700000" algn="tl">
                    <a:srgbClr val="000000"/>
                  </a:outerShdw>
                </a:effectLst>
                <a:ea typeface="楷体_GB2312" pitchFamily="49" charset="-122"/>
              </a:rPr>
              <a:t>U</a:t>
            </a:r>
            <a:r>
              <a:rPr lang="en-US" altLang="zh-CN" b="1" baseline="-25000">
                <a:solidFill>
                  <a:srgbClr val="0000CC"/>
                </a:solidFill>
                <a:effectLst>
                  <a:outerShdw blurRad="38100" dist="38100" dir="2700000" algn="tl">
                    <a:srgbClr val="000000"/>
                  </a:outerShdw>
                </a:effectLst>
                <a:ea typeface="楷体_GB2312" pitchFamily="49" charset="-122"/>
              </a:rPr>
              <a:t>A</a:t>
            </a:r>
            <a:r>
              <a:rPr lang="en-US" altLang="zh-CN" b="1" i="1" baseline="-25000">
                <a:solidFill>
                  <a:srgbClr val="0000CC"/>
                </a:solidFill>
                <a:effectLst>
                  <a:outerShdw blurRad="38100" dist="38100" dir="2700000" algn="tl">
                    <a:srgbClr val="000000"/>
                  </a:outerShdw>
                </a:effectLst>
                <a:ea typeface="楷体_GB2312" pitchFamily="49" charset="-122"/>
              </a:rPr>
              <a:t> </a:t>
            </a:r>
            <a:r>
              <a:rPr lang="en-US" altLang="zh-CN" b="1" i="1">
                <a:solidFill>
                  <a:srgbClr val="0000CC"/>
                </a:solidFill>
                <a:effectLst>
                  <a:outerShdw blurRad="38100" dist="38100" dir="2700000" algn="tl">
                    <a:srgbClr val="000000"/>
                  </a:outerShdw>
                </a:effectLst>
                <a:ea typeface="楷体_GB2312" pitchFamily="49" charset="-122"/>
              </a:rPr>
              <a:t>&gt; U</a:t>
            </a:r>
            <a:r>
              <a:rPr lang="en-US" altLang="zh-CN" b="1" baseline="-25000">
                <a:solidFill>
                  <a:srgbClr val="0000CC"/>
                </a:solidFill>
                <a:effectLst>
                  <a:outerShdw blurRad="38100" dist="38100" dir="2700000" algn="tl">
                    <a:srgbClr val="000000"/>
                  </a:outerShdw>
                </a:effectLst>
                <a:ea typeface="楷体_GB2312" pitchFamily="49" charset="-122"/>
              </a:rPr>
              <a:t>I</a:t>
            </a:r>
            <a:endParaRPr lang="en-US" altLang="zh-CN" b="1">
              <a:solidFill>
                <a:srgbClr val="0000CC"/>
              </a:solidFill>
              <a:effectLst>
                <a:outerShdw blurRad="38100" dist="38100" dir="2700000" algn="tl">
                  <a:srgbClr val="000000"/>
                </a:outerShdw>
              </a:effectLst>
              <a:ea typeface="楷体_GB2312" pitchFamily="49" charset="-122"/>
            </a:endParaRPr>
          </a:p>
        </p:txBody>
      </p:sp>
      <p:sp>
        <p:nvSpPr>
          <p:cNvPr id="137345" name="AutoShape 129" descr="80%"/>
          <p:cNvSpPr>
            <a:spLocks noChangeArrowheads="1"/>
          </p:cNvSpPr>
          <p:nvPr/>
        </p:nvSpPr>
        <p:spPr bwMode="auto">
          <a:xfrm>
            <a:off x="2895600" y="2133600"/>
            <a:ext cx="1524000" cy="533400"/>
          </a:xfrm>
          <a:prstGeom prst="wedgeEllipseCallout">
            <a:avLst>
              <a:gd name="adj1" fmla="val -74481"/>
              <a:gd name="adj2" fmla="val -169347"/>
            </a:avLst>
          </a:prstGeom>
          <a:pattFill prst="pct80">
            <a:fgClr>
              <a:srgbClr val="FFFF66"/>
            </a:fgClr>
            <a:bgClr>
              <a:srgbClr val="FFFFFF"/>
            </a:bgClr>
          </a:pattFill>
          <a:ln w="9525">
            <a:solidFill>
              <a:schemeClr val="accent1"/>
            </a:solidFill>
            <a:miter lim="800000"/>
            <a:headEnd/>
            <a:tailEnd/>
          </a:ln>
          <a:effectLst/>
        </p:spPr>
        <p:txBody>
          <a:bodyPr wrap="none" anchor="ctr"/>
          <a:lstStyle/>
          <a:p>
            <a:pPr algn="ctr"/>
            <a:r>
              <a:rPr lang="en-US" altLang="zh-CN" b="1" i="1">
                <a:solidFill>
                  <a:srgbClr val="0000CC"/>
                </a:solidFill>
                <a:effectLst>
                  <a:outerShdw blurRad="38100" dist="38100" dir="2700000" algn="tl">
                    <a:srgbClr val="C0C0C0"/>
                  </a:outerShdw>
                </a:effectLst>
                <a:ea typeface="楷体_GB2312" pitchFamily="49" charset="-122"/>
              </a:rPr>
              <a:t>U</a:t>
            </a:r>
            <a:r>
              <a:rPr lang="en-US" altLang="zh-CN" b="1" baseline="-25000">
                <a:solidFill>
                  <a:srgbClr val="0000CC"/>
                </a:solidFill>
                <a:effectLst>
                  <a:outerShdw blurRad="38100" dist="38100" dir="2700000" algn="tl">
                    <a:srgbClr val="C0C0C0"/>
                  </a:outerShdw>
                </a:effectLst>
                <a:ea typeface="楷体_GB2312" pitchFamily="49" charset="-122"/>
              </a:rPr>
              <a:t>A</a:t>
            </a:r>
            <a:r>
              <a:rPr lang="en-US" altLang="zh-CN" b="1" i="1" baseline="-25000">
                <a:solidFill>
                  <a:srgbClr val="0000CC"/>
                </a:solidFill>
                <a:effectLst>
                  <a:outerShdw blurRad="38100" dist="38100" dir="2700000" algn="tl">
                    <a:srgbClr val="C0C0C0"/>
                  </a:outerShdw>
                </a:effectLst>
                <a:ea typeface="楷体_GB2312" pitchFamily="49" charset="-122"/>
              </a:rPr>
              <a:t> </a:t>
            </a:r>
            <a:r>
              <a:rPr lang="en-US" altLang="zh-CN" b="1" i="1">
                <a:solidFill>
                  <a:srgbClr val="0000CC"/>
                </a:solidFill>
                <a:effectLst>
                  <a:outerShdw blurRad="38100" dist="38100" dir="2700000" algn="tl">
                    <a:srgbClr val="C0C0C0"/>
                  </a:outerShdw>
                </a:effectLst>
                <a:ea typeface="楷体_GB2312" pitchFamily="49" charset="-122"/>
              </a:rPr>
              <a:t>&lt; U</a:t>
            </a:r>
            <a:r>
              <a:rPr lang="en-US" altLang="zh-CN" b="1" baseline="-25000">
                <a:solidFill>
                  <a:srgbClr val="0000CC"/>
                </a:solidFill>
                <a:effectLst>
                  <a:outerShdw blurRad="38100" dist="38100" dir="2700000" algn="tl">
                    <a:srgbClr val="C0C0C0"/>
                  </a:outerShdw>
                </a:effectLst>
                <a:ea typeface="楷体_GB2312" pitchFamily="49" charset="-122"/>
              </a:rPr>
              <a:t>I</a:t>
            </a:r>
            <a:endParaRPr lang="en-US" altLang="zh-CN" b="1">
              <a:solidFill>
                <a:srgbClr val="0000CC"/>
              </a:solidFill>
              <a:effectLst>
                <a:outerShdw blurRad="38100" dist="38100" dir="2700000" algn="tl">
                  <a:srgbClr val="C0C0C0"/>
                </a:outerShdw>
              </a:effectLst>
              <a:ea typeface="楷体_GB2312" pitchFamily="49" charset="-122"/>
            </a:endParaRPr>
          </a:p>
        </p:txBody>
      </p:sp>
      <p:grpSp>
        <p:nvGrpSpPr>
          <p:cNvPr id="137346" name="Group 130"/>
          <p:cNvGrpSpPr>
            <a:grpSpLocks/>
          </p:cNvGrpSpPr>
          <p:nvPr/>
        </p:nvGrpSpPr>
        <p:grpSpPr bwMode="auto">
          <a:xfrm>
            <a:off x="5127625" y="1447800"/>
            <a:ext cx="3178175" cy="819150"/>
            <a:chOff x="3230" y="912"/>
            <a:chExt cx="2002" cy="516"/>
          </a:xfrm>
        </p:grpSpPr>
        <p:graphicFrame>
          <p:nvGraphicFramePr>
            <p:cNvPr id="137347" name="Object 131"/>
            <p:cNvGraphicFramePr>
              <a:graphicFrameLocks noChangeAspect="1"/>
            </p:cNvGraphicFramePr>
            <p:nvPr/>
          </p:nvGraphicFramePr>
          <p:xfrm>
            <a:off x="3230" y="912"/>
            <a:ext cx="2002" cy="264"/>
          </p:xfrm>
          <a:graphic>
            <a:graphicData uri="http://schemas.openxmlformats.org/presentationml/2006/ole">
              <mc:AlternateContent xmlns:mc="http://schemas.openxmlformats.org/markup-compatibility/2006">
                <mc:Choice xmlns:v="urn:schemas-microsoft-com:vml" Requires="v">
                  <p:oleObj spid="_x0000_s137516" name="Equation" r:id="rId39" imgW="1790640" imgH="215640" progId="Equation.3">
                    <p:embed/>
                  </p:oleObj>
                </mc:Choice>
                <mc:Fallback>
                  <p:oleObj name="Equation" r:id="rId39" imgW="1790640" imgH="215640" progId="Equation.3">
                    <p:embed/>
                    <p:pic>
                      <p:nvPicPr>
                        <p:cNvPr id="0" name="Picture 131"/>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230" y="912"/>
                          <a:ext cx="2002"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7348" name="Object 132"/>
            <p:cNvGraphicFramePr>
              <a:graphicFrameLocks noChangeAspect="1"/>
            </p:cNvGraphicFramePr>
            <p:nvPr/>
          </p:nvGraphicFramePr>
          <p:xfrm>
            <a:off x="3744" y="1104"/>
            <a:ext cx="1440" cy="324"/>
          </p:xfrm>
          <a:graphic>
            <a:graphicData uri="http://schemas.openxmlformats.org/presentationml/2006/ole">
              <mc:AlternateContent xmlns:mc="http://schemas.openxmlformats.org/markup-compatibility/2006">
                <mc:Choice xmlns:v="urn:schemas-microsoft-com:vml" Requires="v">
                  <p:oleObj spid="_x0000_s137517" name="Equation" r:id="rId41" imgW="1015920" imgH="228600" progId="Equation.3">
                    <p:embed/>
                  </p:oleObj>
                </mc:Choice>
                <mc:Fallback>
                  <p:oleObj name="Equation" r:id="rId41" imgW="1015920" imgH="228600" progId="Equation.3">
                    <p:embed/>
                    <p:pic>
                      <p:nvPicPr>
                        <p:cNvPr id="0" name="Picture 132"/>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744" y="1104"/>
                          <a:ext cx="1440" cy="3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7349" name="Group 133"/>
          <p:cNvGrpSpPr>
            <a:grpSpLocks/>
          </p:cNvGrpSpPr>
          <p:nvPr/>
        </p:nvGrpSpPr>
        <p:grpSpPr bwMode="auto">
          <a:xfrm>
            <a:off x="5105400" y="2209800"/>
            <a:ext cx="3405188" cy="838200"/>
            <a:chOff x="3216" y="1392"/>
            <a:chExt cx="2145" cy="528"/>
          </a:xfrm>
        </p:grpSpPr>
        <p:graphicFrame>
          <p:nvGraphicFramePr>
            <p:cNvPr id="137350" name="Object 134"/>
            <p:cNvGraphicFramePr>
              <a:graphicFrameLocks noChangeAspect="1"/>
            </p:cNvGraphicFramePr>
            <p:nvPr/>
          </p:nvGraphicFramePr>
          <p:xfrm>
            <a:off x="3216" y="1392"/>
            <a:ext cx="2145" cy="270"/>
          </p:xfrm>
          <a:graphic>
            <a:graphicData uri="http://schemas.openxmlformats.org/presentationml/2006/ole">
              <mc:AlternateContent xmlns:mc="http://schemas.openxmlformats.org/markup-compatibility/2006">
                <mc:Choice xmlns:v="urn:schemas-microsoft-com:vml" Requires="v">
                  <p:oleObj spid="_x0000_s137518" name="Equation" r:id="rId43" imgW="1701720" imgH="215640" progId="Equation.3">
                    <p:embed/>
                  </p:oleObj>
                </mc:Choice>
                <mc:Fallback>
                  <p:oleObj name="Equation" r:id="rId43" imgW="1701720" imgH="215640" progId="Equation.3">
                    <p:embed/>
                    <p:pic>
                      <p:nvPicPr>
                        <p:cNvPr id="0" name="Picture 134"/>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216" y="1392"/>
                          <a:ext cx="2145"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7351" name="Rectangle 135"/>
            <p:cNvSpPr>
              <a:spLocks noChangeArrowheads="1"/>
            </p:cNvSpPr>
            <p:nvPr/>
          </p:nvSpPr>
          <p:spPr bwMode="auto">
            <a:xfrm>
              <a:off x="3584" y="1632"/>
              <a:ext cx="1695" cy="288"/>
            </a:xfrm>
            <a:prstGeom prst="rect">
              <a:avLst/>
            </a:prstGeom>
            <a:noFill/>
            <a:ln w="9525">
              <a:noFill/>
              <a:miter lim="800000"/>
              <a:headEnd/>
              <a:tailEnd/>
            </a:ln>
            <a:effectLst/>
          </p:spPr>
          <p:txBody>
            <a:bodyPr wrap="none">
              <a:spAutoFit/>
            </a:bodyPr>
            <a:lstStyle/>
            <a:p>
              <a:pPr algn="ctr"/>
              <a:r>
                <a:rPr lang="en-US" altLang="zh-CN" b="1">
                  <a:solidFill>
                    <a:srgbClr val="000099"/>
                  </a:solidFill>
                  <a:effectLst>
                    <a:outerShdw blurRad="38100" dist="38100" dir="2700000" algn="tl">
                      <a:srgbClr val="C0C0C0"/>
                    </a:outerShdw>
                  </a:effectLst>
                </a:rPr>
                <a:t>(</a:t>
              </a:r>
              <a:r>
                <a:rPr lang="zh-CN" altLang="en-US" b="1">
                  <a:solidFill>
                    <a:srgbClr val="000099"/>
                  </a:solidFill>
                  <a:effectLst>
                    <a:outerShdw blurRad="38100" dist="38100" dir="2700000" algn="tl">
                      <a:srgbClr val="C0C0C0"/>
                    </a:outerShdw>
                  </a:effectLst>
                </a:rPr>
                <a:t>转换误差</a:t>
              </a:r>
              <a:r>
                <a:rPr lang="en-US" altLang="zh-CN" b="1">
                  <a:solidFill>
                    <a:srgbClr val="000099"/>
                  </a:solidFill>
                  <a:effectLst>
                    <a:outerShdw blurRad="38100" dist="38100" dir="2700000" algn="tl">
                      <a:srgbClr val="C0C0C0"/>
                    </a:outerShdw>
                  </a:effectLst>
                </a:rPr>
                <a:t>: –0.02V)</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7336"/>
                                        </p:tgtEl>
                                        <p:attrNameLst>
                                          <p:attrName>style.visibility</p:attrName>
                                        </p:attrNameLst>
                                      </p:cBhvr>
                                      <p:to>
                                        <p:strVal val="visible"/>
                                      </p:to>
                                    </p:set>
                                    <p:animEffect transition="in" filter="wipe(left)">
                                      <p:cBhvr>
                                        <p:cTn id="7" dur="500"/>
                                        <p:tgtEl>
                                          <p:spTgt spid="1373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7343"/>
                                        </p:tgtEl>
                                        <p:attrNameLst>
                                          <p:attrName>style.visibility</p:attrName>
                                        </p:attrNameLst>
                                      </p:cBhvr>
                                      <p:to>
                                        <p:strVal val="visible"/>
                                      </p:to>
                                    </p:set>
                                    <p:animEffect transition="in" filter="wipe(left)">
                                      <p:cBhvr>
                                        <p:cTn id="12" dur="500"/>
                                        <p:tgtEl>
                                          <p:spTgt spid="1373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7248"/>
                                        </p:tgtEl>
                                        <p:attrNameLst>
                                          <p:attrName>style.visibility</p:attrName>
                                        </p:attrNameLst>
                                      </p:cBhvr>
                                      <p:to>
                                        <p:strVal val="visible"/>
                                      </p:to>
                                    </p:set>
                                    <p:animEffect transition="in" filter="wipe(up)">
                                      <p:cBhvr>
                                        <p:cTn id="17" dur="500"/>
                                        <p:tgtEl>
                                          <p:spTgt spid="13724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7251"/>
                                        </p:tgtEl>
                                        <p:attrNameLst>
                                          <p:attrName>style.visibility</p:attrName>
                                        </p:attrNameLst>
                                      </p:cBhvr>
                                      <p:to>
                                        <p:strVal val="visible"/>
                                      </p:to>
                                    </p:set>
                                    <p:animEffect transition="in" filter="wipe(left)">
                                      <p:cBhvr>
                                        <p:cTn id="22" dur="500"/>
                                        <p:tgtEl>
                                          <p:spTgt spid="137251"/>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37267"/>
                                        </p:tgtEl>
                                        <p:attrNameLst>
                                          <p:attrName>style.visibility</p:attrName>
                                        </p:attrNameLst>
                                      </p:cBhvr>
                                      <p:to>
                                        <p:strVal val="visible"/>
                                      </p:to>
                                    </p:set>
                                    <p:animEffect transition="in" filter="wipe(left)">
                                      <p:cBhvr>
                                        <p:cTn id="26" dur="500"/>
                                        <p:tgtEl>
                                          <p:spTgt spid="13726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37245"/>
                                        </p:tgtEl>
                                        <p:attrNameLst>
                                          <p:attrName>style.visibility</p:attrName>
                                        </p:attrNameLst>
                                      </p:cBhvr>
                                      <p:to>
                                        <p:strVal val="visible"/>
                                      </p:to>
                                    </p:set>
                                    <p:animEffect transition="in" filter="wipe(left)">
                                      <p:cBhvr>
                                        <p:cTn id="31" dur="500"/>
                                        <p:tgtEl>
                                          <p:spTgt spid="13724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grpId="0" nodeType="clickEffect">
                                  <p:stCondLst>
                                    <p:cond delay="0"/>
                                  </p:stCondLst>
                                  <p:childTnLst>
                                    <p:set>
                                      <p:cBhvr>
                                        <p:cTn id="35" dur="1" fill="hold">
                                          <p:stCondLst>
                                            <p:cond delay="0"/>
                                          </p:stCondLst>
                                        </p:cTn>
                                        <p:tgtEl>
                                          <p:spTgt spid="137345"/>
                                        </p:tgtEl>
                                        <p:attrNameLst>
                                          <p:attrName>style.visibility</p:attrName>
                                        </p:attrNameLst>
                                      </p:cBhvr>
                                      <p:to>
                                        <p:strVal val="visible"/>
                                      </p:to>
                                    </p:set>
                                    <p:animEffect transition="in" filter="wipe(right)">
                                      <p:cBhvr>
                                        <p:cTn id="36" dur="500"/>
                                        <p:tgtEl>
                                          <p:spTgt spid="13734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37272"/>
                                        </p:tgtEl>
                                        <p:attrNameLst>
                                          <p:attrName>style.visibility</p:attrName>
                                        </p:attrNameLst>
                                      </p:cBhvr>
                                      <p:to>
                                        <p:strVal val="visible"/>
                                      </p:to>
                                    </p:set>
                                    <p:animEffect transition="in" filter="wipe(left)">
                                      <p:cBhvr>
                                        <p:cTn id="41" dur="500"/>
                                        <p:tgtEl>
                                          <p:spTgt spid="137272"/>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137332"/>
                                        </p:tgtEl>
                                        <p:attrNameLst>
                                          <p:attrName>style.visibility</p:attrName>
                                        </p:attrNameLst>
                                      </p:cBhvr>
                                      <p:to>
                                        <p:strVal val="visible"/>
                                      </p:to>
                                    </p:set>
                                    <p:animEffect transition="in" filter="wipe(left)">
                                      <p:cBhvr>
                                        <p:cTn id="45" dur="500"/>
                                        <p:tgtEl>
                                          <p:spTgt spid="13733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137261"/>
                                        </p:tgtEl>
                                        <p:attrNameLst>
                                          <p:attrName>style.visibility</p:attrName>
                                        </p:attrNameLst>
                                      </p:cBhvr>
                                      <p:to>
                                        <p:strVal val="visible"/>
                                      </p:to>
                                    </p:set>
                                    <p:animEffect transition="in" filter="wipe(up)">
                                      <p:cBhvr>
                                        <p:cTn id="50" dur="500"/>
                                        <p:tgtEl>
                                          <p:spTgt spid="137261"/>
                                        </p:tgtEl>
                                      </p:cBhvr>
                                    </p:animEffect>
                                  </p:childTnLst>
                                </p:cTn>
                              </p:par>
                            </p:childTnLst>
                          </p:cTn>
                        </p:par>
                        <p:par>
                          <p:cTn id="51" fill="hold">
                            <p:stCondLst>
                              <p:cond delay="500"/>
                            </p:stCondLst>
                            <p:childTnLst>
                              <p:par>
                                <p:cTn id="52" presetID="22" presetClass="entr" presetSubtype="8" fill="hold" nodeType="afterEffect">
                                  <p:stCondLst>
                                    <p:cond delay="0"/>
                                  </p:stCondLst>
                                  <p:childTnLst>
                                    <p:set>
                                      <p:cBhvr>
                                        <p:cTn id="53" dur="1" fill="hold">
                                          <p:stCondLst>
                                            <p:cond delay="0"/>
                                          </p:stCondLst>
                                        </p:cTn>
                                        <p:tgtEl>
                                          <p:spTgt spid="137273"/>
                                        </p:tgtEl>
                                        <p:attrNameLst>
                                          <p:attrName>style.visibility</p:attrName>
                                        </p:attrNameLst>
                                      </p:cBhvr>
                                      <p:to>
                                        <p:strVal val="visible"/>
                                      </p:to>
                                    </p:set>
                                    <p:animEffect transition="in" filter="wipe(left)">
                                      <p:cBhvr>
                                        <p:cTn id="54" dur="500"/>
                                        <p:tgtEl>
                                          <p:spTgt spid="137273"/>
                                        </p:tgtEl>
                                      </p:cBhvr>
                                    </p:animEffect>
                                  </p:childTnLst>
                                </p:cTn>
                              </p:par>
                            </p:childTnLst>
                          </p:cTn>
                        </p:par>
                        <p:par>
                          <p:cTn id="55" fill="hold">
                            <p:stCondLst>
                              <p:cond delay="1000"/>
                            </p:stCondLst>
                            <p:childTnLst>
                              <p:par>
                                <p:cTn id="56" presetID="22" presetClass="entr" presetSubtype="8" fill="hold" nodeType="afterEffect">
                                  <p:stCondLst>
                                    <p:cond delay="0"/>
                                  </p:stCondLst>
                                  <p:childTnLst>
                                    <p:set>
                                      <p:cBhvr>
                                        <p:cTn id="57" dur="1" fill="hold">
                                          <p:stCondLst>
                                            <p:cond delay="0"/>
                                          </p:stCondLst>
                                        </p:cTn>
                                        <p:tgtEl>
                                          <p:spTgt spid="137333"/>
                                        </p:tgtEl>
                                        <p:attrNameLst>
                                          <p:attrName>style.visibility</p:attrName>
                                        </p:attrNameLst>
                                      </p:cBhvr>
                                      <p:to>
                                        <p:strVal val="visible"/>
                                      </p:to>
                                    </p:set>
                                    <p:animEffect transition="in" filter="wipe(left)">
                                      <p:cBhvr>
                                        <p:cTn id="58" dur="500"/>
                                        <p:tgtEl>
                                          <p:spTgt spid="137333"/>
                                        </p:tgtEl>
                                      </p:cBhvr>
                                    </p:animEffect>
                                  </p:childTnLst>
                                </p:cTn>
                              </p:par>
                            </p:childTnLst>
                          </p:cTn>
                        </p:par>
                        <p:par>
                          <p:cTn id="59" fill="hold">
                            <p:stCondLst>
                              <p:cond delay="1500"/>
                            </p:stCondLst>
                            <p:childTnLst>
                              <p:par>
                                <p:cTn id="60" presetID="22" presetClass="entr" presetSubtype="8" fill="hold" nodeType="afterEffect">
                                  <p:stCondLst>
                                    <p:cond delay="0"/>
                                  </p:stCondLst>
                                  <p:childTnLst>
                                    <p:set>
                                      <p:cBhvr>
                                        <p:cTn id="61" dur="1" fill="hold">
                                          <p:stCondLst>
                                            <p:cond delay="0"/>
                                          </p:stCondLst>
                                        </p:cTn>
                                        <p:tgtEl>
                                          <p:spTgt spid="137280"/>
                                        </p:tgtEl>
                                        <p:attrNameLst>
                                          <p:attrName>style.visibility</p:attrName>
                                        </p:attrNameLst>
                                      </p:cBhvr>
                                      <p:to>
                                        <p:strVal val="visible"/>
                                      </p:to>
                                    </p:set>
                                    <p:animEffect transition="in" filter="wipe(left)">
                                      <p:cBhvr>
                                        <p:cTn id="62" dur="500"/>
                                        <p:tgtEl>
                                          <p:spTgt spid="13728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37258"/>
                                        </p:tgtEl>
                                        <p:attrNameLst>
                                          <p:attrName>style.visibility</p:attrName>
                                        </p:attrNameLst>
                                      </p:cBhvr>
                                      <p:to>
                                        <p:strVal val="visible"/>
                                      </p:to>
                                    </p:set>
                                    <p:animEffect transition="in" filter="wipe(left)">
                                      <p:cBhvr>
                                        <p:cTn id="67" dur="500"/>
                                        <p:tgtEl>
                                          <p:spTgt spid="137258"/>
                                        </p:tgtEl>
                                      </p:cBhvr>
                                    </p:animEffect>
                                  </p:childTnLst>
                                </p:cTn>
                              </p:par>
                            </p:childTnLst>
                          </p:cTn>
                        </p:par>
                        <p:par>
                          <p:cTn id="68" fill="hold">
                            <p:stCondLst>
                              <p:cond delay="500"/>
                            </p:stCondLst>
                            <p:childTnLst>
                              <p:par>
                                <p:cTn id="69" presetID="22" presetClass="entr" presetSubtype="2" fill="hold" grpId="0" nodeType="afterEffect">
                                  <p:stCondLst>
                                    <p:cond delay="0"/>
                                  </p:stCondLst>
                                  <p:childTnLst>
                                    <p:set>
                                      <p:cBhvr>
                                        <p:cTn id="70" dur="1" fill="hold">
                                          <p:stCondLst>
                                            <p:cond delay="0"/>
                                          </p:stCondLst>
                                        </p:cTn>
                                        <p:tgtEl>
                                          <p:spTgt spid="137285"/>
                                        </p:tgtEl>
                                        <p:attrNameLst>
                                          <p:attrName>style.visibility</p:attrName>
                                        </p:attrNameLst>
                                      </p:cBhvr>
                                      <p:to>
                                        <p:strVal val="visible"/>
                                      </p:to>
                                    </p:set>
                                    <p:animEffect transition="in" filter="wipe(right)">
                                      <p:cBhvr>
                                        <p:cTn id="71" dur="500"/>
                                        <p:tgtEl>
                                          <p:spTgt spid="137285"/>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2" fill="hold" grpId="0" nodeType="clickEffect">
                                  <p:stCondLst>
                                    <p:cond delay="0"/>
                                  </p:stCondLst>
                                  <p:childTnLst>
                                    <p:set>
                                      <p:cBhvr>
                                        <p:cTn id="75" dur="1" fill="hold">
                                          <p:stCondLst>
                                            <p:cond delay="0"/>
                                          </p:stCondLst>
                                        </p:cTn>
                                        <p:tgtEl>
                                          <p:spTgt spid="137344"/>
                                        </p:tgtEl>
                                        <p:attrNameLst>
                                          <p:attrName>style.visibility</p:attrName>
                                        </p:attrNameLst>
                                      </p:cBhvr>
                                      <p:to>
                                        <p:strVal val="visible"/>
                                      </p:to>
                                    </p:set>
                                    <p:animEffect transition="in" filter="wipe(right)">
                                      <p:cBhvr>
                                        <p:cTn id="76" dur="500"/>
                                        <p:tgtEl>
                                          <p:spTgt spid="137344"/>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137292"/>
                                        </p:tgtEl>
                                        <p:attrNameLst>
                                          <p:attrName>style.visibility</p:attrName>
                                        </p:attrNameLst>
                                      </p:cBhvr>
                                      <p:to>
                                        <p:strVal val="visible"/>
                                      </p:to>
                                    </p:set>
                                    <p:animEffect transition="in" filter="wipe(up)">
                                      <p:cBhvr>
                                        <p:cTn id="81" dur="500"/>
                                        <p:tgtEl>
                                          <p:spTgt spid="137292"/>
                                        </p:tgtEl>
                                      </p:cBhvr>
                                    </p:animEffect>
                                  </p:childTnLst>
                                </p:cTn>
                              </p:par>
                            </p:childTnLst>
                          </p:cTn>
                        </p:par>
                        <p:par>
                          <p:cTn id="82" fill="hold">
                            <p:stCondLst>
                              <p:cond delay="500"/>
                            </p:stCondLst>
                            <p:childTnLst>
                              <p:par>
                                <p:cTn id="83" presetID="22" presetClass="entr" presetSubtype="1" fill="hold" grpId="0" nodeType="afterEffect">
                                  <p:stCondLst>
                                    <p:cond delay="0"/>
                                  </p:stCondLst>
                                  <p:childTnLst>
                                    <p:set>
                                      <p:cBhvr>
                                        <p:cTn id="84" dur="1" fill="hold">
                                          <p:stCondLst>
                                            <p:cond delay="0"/>
                                          </p:stCondLst>
                                        </p:cTn>
                                        <p:tgtEl>
                                          <p:spTgt spid="137286"/>
                                        </p:tgtEl>
                                        <p:attrNameLst>
                                          <p:attrName>style.visibility</p:attrName>
                                        </p:attrNameLst>
                                      </p:cBhvr>
                                      <p:to>
                                        <p:strVal val="visible"/>
                                      </p:to>
                                    </p:set>
                                    <p:animEffect transition="in" filter="wipe(up)">
                                      <p:cBhvr>
                                        <p:cTn id="85" dur="500"/>
                                        <p:tgtEl>
                                          <p:spTgt spid="137286"/>
                                        </p:tgtEl>
                                      </p:cBhvr>
                                    </p:animEffect>
                                  </p:childTnLst>
                                </p:cTn>
                              </p:par>
                            </p:childTnLst>
                          </p:cTn>
                        </p:par>
                        <p:par>
                          <p:cTn id="86" fill="hold">
                            <p:stCondLst>
                              <p:cond delay="1000"/>
                            </p:stCondLst>
                            <p:childTnLst>
                              <p:par>
                                <p:cTn id="87" presetID="22" presetClass="entr" presetSubtype="8" fill="hold" nodeType="afterEffect">
                                  <p:stCondLst>
                                    <p:cond delay="0"/>
                                  </p:stCondLst>
                                  <p:childTnLst>
                                    <p:set>
                                      <p:cBhvr>
                                        <p:cTn id="88" dur="1" fill="hold">
                                          <p:stCondLst>
                                            <p:cond delay="0"/>
                                          </p:stCondLst>
                                        </p:cTn>
                                        <p:tgtEl>
                                          <p:spTgt spid="137296"/>
                                        </p:tgtEl>
                                        <p:attrNameLst>
                                          <p:attrName>style.visibility</p:attrName>
                                        </p:attrNameLst>
                                      </p:cBhvr>
                                      <p:to>
                                        <p:strVal val="visible"/>
                                      </p:to>
                                    </p:set>
                                    <p:animEffect transition="in" filter="wipe(left)">
                                      <p:cBhvr>
                                        <p:cTn id="89" dur="500"/>
                                        <p:tgtEl>
                                          <p:spTgt spid="137296"/>
                                        </p:tgtEl>
                                      </p:cBhvr>
                                    </p:animEffect>
                                  </p:childTnLst>
                                </p:cTn>
                              </p:par>
                            </p:childTnLst>
                          </p:cTn>
                        </p:par>
                        <p:par>
                          <p:cTn id="90" fill="hold">
                            <p:stCondLst>
                              <p:cond delay="1500"/>
                            </p:stCondLst>
                            <p:childTnLst>
                              <p:par>
                                <p:cTn id="91" presetID="22" presetClass="entr" presetSubtype="8" fill="hold" nodeType="afterEffect">
                                  <p:stCondLst>
                                    <p:cond delay="0"/>
                                  </p:stCondLst>
                                  <p:childTnLst>
                                    <p:set>
                                      <p:cBhvr>
                                        <p:cTn id="92" dur="1" fill="hold">
                                          <p:stCondLst>
                                            <p:cond delay="0"/>
                                          </p:stCondLst>
                                        </p:cTn>
                                        <p:tgtEl>
                                          <p:spTgt spid="137314"/>
                                        </p:tgtEl>
                                        <p:attrNameLst>
                                          <p:attrName>style.visibility</p:attrName>
                                        </p:attrNameLst>
                                      </p:cBhvr>
                                      <p:to>
                                        <p:strVal val="visible"/>
                                      </p:to>
                                    </p:set>
                                    <p:animEffect transition="in" filter="wipe(left)">
                                      <p:cBhvr>
                                        <p:cTn id="93" dur="500"/>
                                        <p:tgtEl>
                                          <p:spTgt spid="137314"/>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nodeType="clickEffect">
                                  <p:stCondLst>
                                    <p:cond delay="0"/>
                                  </p:stCondLst>
                                  <p:childTnLst>
                                    <p:set>
                                      <p:cBhvr>
                                        <p:cTn id="97" dur="1" fill="hold">
                                          <p:stCondLst>
                                            <p:cond delay="0"/>
                                          </p:stCondLst>
                                        </p:cTn>
                                        <p:tgtEl>
                                          <p:spTgt spid="137324"/>
                                        </p:tgtEl>
                                        <p:attrNameLst>
                                          <p:attrName>style.visibility</p:attrName>
                                        </p:attrNameLst>
                                      </p:cBhvr>
                                      <p:to>
                                        <p:strVal val="visible"/>
                                      </p:to>
                                    </p:set>
                                    <p:animEffect transition="in" filter="wipe(up)">
                                      <p:cBhvr>
                                        <p:cTn id="98" dur="500"/>
                                        <p:tgtEl>
                                          <p:spTgt spid="137324"/>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137300"/>
                                        </p:tgtEl>
                                        <p:attrNameLst>
                                          <p:attrName>style.visibility</p:attrName>
                                        </p:attrNameLst>
                                      </p:cBhvr>
                                      <p:to>
                                        <p:strVal val="visible"/>
                                      </p:to>
                                    </p:set>
                                    <p:animEffect transition="in" filter="wipe(left)">
                                      <p:cBhvr>
                                        <p:cTn id="103" dur="500"/>
                                        <p:tgtEl>
                                          <p:spTgt spid="137300"/>
                                        </p:tgtEl>
                                      </p:cBhvr>
                                    </p:animEffect>
                                  </p:childTnLst>
                                </p:cTn>
                              </p:par>
                            </p:childTnLst>
                          </p:cTn>
                        </p:par>
                        <p:par>
                          <p:cTn id="104" fill="hold">
                            <p:stCondLst>
                              <p:cond delay="500"/>
                            </p:stCondLst>
                            <p:childTnLst>
                              <p:par>
                                <p:cTn id="105" presetID="22" presetClass="entr" presetSubtype="8" fill="hold" nodeType="afterEffect">
                                  <p:stCondLst>
                                    <p:cond delay="0"/>
                                  </p:stCondLst>
                                  <p:childTnLst>
                                    <p:set>
                                      <p:cBhvr>
                                        <p:cTn id="106" dur="1" fill="hold">
                                          <p:stCondLst>
                                            <p:cond delay="0"/>
                                          </p:stCondLst>
                                        </p:cTn>
                                        <p:tgtEl>
                                          <p:spTgt spid="137334"/>
                                        </p:tgtEl>
                                        <p:attrNameLst>
                                          <p:attrName>style.visibility</p:attrName>
                                        </p:attrNameLst>
                                      </p:cBhvr>
                                      <p:to>
                                        <p:strVal val="visible"/>
                                      </p:to>
                                    </p:set>
                                    <p:animEffect transition="in" filter="wipe(left)">
                                      <p:cBhvr>
                                        <p:cTn id="107" dur="500"/>
                                        <p:tgtEl>
                                          <p:spTgt spid="137334"/>
                                        </p:tgtEl>
                                      </p:cBhvr>
                                    </p:animEffect>
                                  </p:childTnLst>
                                </p:cTn>
                              </p:par>
                            </p:childTnLst>
                          </p:cTn>
                        </p:par>
                        <p:par>
                          <p:cTn id="108" fill="hold">
                            <p:stCondLst>
                              <p:cond delay="1000"/>
                            </p:stCondLst>
                            <p:childTnLst>
                              <p:par>
                                <p:cTn id="109" presetID="22" presetClass="entr" presetSubtype="8" fill="hold" nodeType="afterEffect">
                                  <p:stCondLst>
                                    <p:cond delay="0"/>
                                  </p:stCondLst>
                                  <p:childTnLst>
                                    <p:set>
                                      <p:cBhvr>
                                        <p:cTn id="110" dur="1" fill="hold">
                                          <p:stCondLst>
                                            <p:cond delay="0"/>
                                          </p:stCondLst>
                                        </p:cTn>
                                        <p:tgtEl>
                                          <p:spTgt spid="137305"/>
                                        </p:tgtEl>
                                        <p:attrNameLst>
                                          <p:attrName>style.visibility</p:attrName>
                                        </p:attrNameLst>
                                      </p:cBhvr>
                                      <p:to>
                                        <p:strVal val="visible"/>
                                      </p:to>
                                    </p:set>
                                    <p:animEffect transition="in" filter="wipe(left)">
                                      <p:cBhvr>
                                        <p:cTn id="111" dur="500"/>
                                        <p:tgtEl>
                                          <p:spTgt spid="137305"/>
                                        </p:tgtEl>
                                      </p:cBhvr>
                                    </p:animEffect>
                                  </p:childTnLst>
                                </p:cTn>
                              </p:par>
                            </p:childTnLst>
                          </p:cTn>
                        </p:par>
                        <p:par>
                          <p:cTn id="112" fill="hold">
                            <p:stCondLst>
                              <p:cond delay="1500"/>
                            </p:stCondLst>
                            <p:childTnLst>
                              <p:par>
                                <p:cTn id="113" presetID="22" presetClass="entr" presetSubtype="8" fill="hold" nodeType="afterEffect">
                                  <p:stCondLst>
                                    <p:cond delay="0"/>
                                  </p:stCondLst>
                                  <p:childTnLst>
                                    <p:set>
                                      <p:cBhvr>
                                        <p:cTn id="114" dur="1" fill="hold">
                                          <p:stCondLst>
                                            <p:cond delay="0"/>
                                          </p:stCondLst>
                                        </p:cTn>
                                        <p:tgtEl>
                                          <p:spTgt spid="137287"/>
                                        </p:tgtEl>
                                        <p:attrNameLst>
                                          <p:attrName>style.visibility</p:attrName>
                                        </p:attrNameLst>
                                      </p:cBhvr>
                                      <p:to>
                                        <p:strVal val="visible"/>
                                      </p:to>
                                    </p:set>
                                    <p:animEffect transition="in" filter="wipe(left)">
                                      <p:cBhvr>
                                        <p:cTn id="115" dur="500"/>
                                        <p:tgtEl>
                                          <p:spTgt spid="137287"/>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nodeType="clickEffect">
                                  <p:stCondLst>
                                    <p:cond delay="0"/>
                                  </p:stCondLst>
                                  <p:childTnLst>
                                    <p:set>
                                      <p:cBhvr>
                                        <p:cTn id="119" dur="1" fill="hold">
                                          <p:stCondLst>
                                            <p:cond delay="0"/>
                                          </p:stCondLst>
                                        </p:cTn>
                                        <p:tgtEl>
                                          <p:spTgt spid="137308"/>
                                        </p:tgtEl>
                                        <p:attrNameLst>
                                          <p:attrName>style.visibility</p:attrName>
                                        </p:attrNameLst>
                                      </p:cBhvr>
                                      <p:to>
                                        <p:strVal val="visible"/>
                                      </p:to>
                                    </p:set>
                                    <p:animEffect transition="in" filter="wipe(left)">
                                      <p:cBhvr>
                                        <p:cTn id="120" dur="500"/>
                                        <p:tgtEl>
                                          <p:spTgt spid="137308"/>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1" fill="hold" nodeType="clickEffect">
                                  <p:stCondLst>
                                    <p:cond delay="0"/>
                                  </p:stCondLst>
                                  <p:childTnLst>
                                    <p:set>
                                      <p:cBhvr>
                                        <p:cTn id="124" dur="1" fill="hold">
                                          <p:stCondLst>
                                            <p:cond delay="0"/>
                                          </p:stCondLst>
                                        </p:cTn>
                                        <p:tgtEl>
                                          <p:spTgt spid="137264"/>
                                        </p:tgtEl>
                                        <p:attrNameLst>
                                          <p:attrName>style.visibility</p:attrName>
                                        </p:attrNameLst>
                                      </p:cBhvr>
                                      <p:to>
                                        <p:strVal val="visible"/>
                                      </p:to>
                                    </p:set>
                                    <p:animEffect transition="in" filter="wipe(up)">
                                      <p:cBhvr>
                                        <p:cTn id="125" dur="500"/>
                                        <p:tgtEl>
                                          <p:spTgt spid="137264"/>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nodeType="clickEffect">
                                  <p:stCondLst>
                                    <p:cond delay="0"/>
                                  </p:stCondLst>
                                  <p:childTnLst>
                                    <p:set>
                                      <p:cBhvr>
                                        <p:cTn id="129" dur="1" fill="hold">
                                          <p:stCondLst>
                                            <p:cond delay="0"/>
                                          </p:stCondLst>
                                        </p:cTn>
                                        <p:tgtEl>
                                          <p:spTgt spid="137311"/>
                                        </p:tgtEl>
                                        <p:attrNameLst>
                                          <p:attrName>style.visibility</p:attrName>
                                        </p:attrNameLst>
                                      </p:cBhvr>
                                      <p:to>
                                        <p:strVal val="visible"/>
                                      </p:to>
                                    </p:set>
                                    <p:animEffect transition="in" filter="wipe(left)">
                                      <p:cBhvr>
                                        <p:cTn id="130" dur="500"/>
                                        <p:tgtEl>
                                          <p:spTgt spid="137311"/>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nodeType="clickEffect">
                                  <p:stCondLst>
                                    <p:cond delay="0"/>
                                  </p:stCondLst>
                                  <p:childTnLst>
                                    <p:set>
                                      <p:cBhvr>
                                        <p:cTn id="134" dur="1" fill="hold">
                                          <p:stCondLst>
                                            <p:cond delay="0"/>
                                          </p:stCondLst>
                                        </p:cTn>
                                        <p:tgtEl>
                                          <p:spTgt spid="137335"/>
                                        </p:tgtEl>
                                        <p:attrNameLst>
                                          <p:attrName>style.visibility</p:attrName>
                                        </p:attrNameLst>
                                      </p:cBhvr>
                                      <p:to>
                                        <p:strVal val="visible"/>
                                      </p:to>
                                    </p:set>
                                    <p:animEffect transition="in" filter="wipe(left)">
                                      <p:cBhvr>
                                        <p:cTn id="135" dur="500"/>
                                        <p:tgtEl>
                                          <p:spTgt spid="137335"/>
                                        </p:tgtEl>
                                      </p:cBhvr>
                                    </p:animEffect>
                                  </p:childTnLst>
                                </p:cTn>
                              </p:par>
                            </p:childTnLst>
                          </p:cTn>
                        </p:par>
                        <p:par>
                          <p:cTn id="136" fill="hold">
                            <p:stCondLst>
                              <p:cond delay="500"/>
                            </p:stCondLst>
                            <p:childTnLst>
                              <p:par>
                                <p:cTn id="137" presetID="22" presetClass="entr" presetSubtype="8" fill="hold" nodeType="afterEffect">
                                  <p:stCondLst>
                                    <p:cond delay="0"/>
                                  </p:stCondLst>
                                  <p:childTnLst>
                                    <p:set>
                                      <p:cBhvr>
                                        <p:cTn id="138" dur="1" fill="hold">
                                          <p:stCondLst>
                                            <p:cond delay="0"/>
                                          </p:stCondLst>
                                        </p:cTn>
                                        <p:tgtEl>
                                          <p:spTgt spid="137319"/>
                                        </p:tgtEl>
                                        <p:attrNameLst>
                                          <p:attrName>style.visibility</p:attrName>
                                        </p:attrNameLst>
                                      </p:cBhvr>
                                      <p:to>
                                        <p:strVal val="visible"/>
                                      </p:to>
                                    </p:set>
                                    <p:animEffect transition="in" filter="wipe(left)">
                                      <p:cBhvr>
                                        <p:cTn id="139" dur="500"/>
                                        <p:tgtEl>
                                          <p:spTgt spid="137319"/>
                                        </p:tgtEl>
                                      </p:cBhvr>
                                    </p:animEffect>
                                  </p:childTnLst>
                                </p:cTn>
                              </p:par>
                            </p:childTnLst>
                          </p:cTn>
                        </p:par>
                        <p:par>
                          <p:cTn id="140" fill="hold">
                            <p:stCondLst>
                              <p:cond delay="1000"/>
                            </p:stCondLst>
                            <p:childTnLst>
                              <p:par>
                                <p:cTn id="141" presetID="22" presetClass="entr" presetSubtype="8" fill="hold" nodeType="afterEffect">
                                  <p:stCondLst>
                                    <p:cond delay="0"/>
                                  </p:stCondLst>
                                  <p:childTnLst>
                                    <p:set>
                                      <p:cBhvr>
                                        <p:cTn id="142" dur="1" fill="hold">
                                          <p:stCondLst>
                                            <p:cond delay="0"/>
                                          </p:stCondLst>
                                        </p:cTn>
                                        <p:tgtEl>
                                          <p:spTgt spid="137329"/>
                                        </p:tgtEl>
                                        <p:attrNameLst>
                                          <p:attrName>style.visibility</p:attrName>
                                        </p:attrNameLst>
                                      </p:cBhvr>
                                      <p:to>
                                        <p:strVal val="visible"/>
                                      </p:to>
                                    </p:set>
                                    <p:animEffect transition="in" filter="wipe(left)">
                                      <p:cBhvr>
                                        <p:cTn id="143" dur="500"/>
                                        <p:tgtEl>
                                          <p:spTgt spid="137329"/>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nodeType="clickEffect">
                                  <p:stCondLst>
                                    <p:cond delay="0"/>
                                  </p:stCondLst>
                                  <p:childTnLst>
                                    <p:set>
                                      <p:cBhvr>
                                        <p:cTn id="147" dur="1" fill="hold">
                                          <p:stCondLst>
                                            <p:cond delay="0"/>
                                          </p:stCondLst>
                                        </p:cTn>
                                        <p:tgtEl>
                                          <p:spTgt spid="137346"/>
                                        </p:tgtEl>
                                        <p:attrNameLst>
                                          <p:attrName>style.visibility</p:attrName>
                                        </p:attrNameLst>
                                      </p:cBhvr>
                                      <p:to>
                                        <p:strVal val="visible"/>
                                      </p:to>
                                    </p:set>
                                    <p:animEffect transition="in" filter="wipe(left)">
                                      <p:cBhvr>
                                        <p:cTn id="148" dur="500"/>
                                        <p:tgtEl>
                                          <p:spTgt spid="137346"/>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nodeType="clickEffect">
                                  <p:stCondLst>
                                    <p:cond delay="0"/>
                                  </p:stCondLst>
                                  <p:childTnLst>
                                    <p:set>
                                      <p:cBhvr>
                                        <p:cTn id="152" dur="1" fill="hold">
                                          <p:stCondLst>
                                            <p:cond delay="0"/>
                                          </p:stCondLst>
                                        </p:cTn>
                                        <p:tgtEl>
                                          <p:spTgt spid="137349"/>
                                        </p:tgtEl>
                                        <p:attrNameLst>
                                          <p:attrName>style.visibility</p:attrName>
                                        </p:attrNameLst>
                                      </p:cBhvr>
                                      <p:to>
                                        <p:strVal val="visible"/>
                                      </p:to>
                                    </p:set>
                                    <p:animEffect transition="in" filter="wipe(left)">
                                      <p:cBhvr>
                                        <p:cTn id="153" dur="500"/>
                                        <p:tgtEl>
                                          <p:spTgt spid="137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72" grpId="0" animBg="1"/>
      <p:bldP spid="137285" grpId="0" animBg="1"/>
      <p:bldP spid="137286" grpId="0" animBg="1"/>
      <p:bldP spid="137344" grpId="0" animBg="1" autoUpdateAnimBg="0"/>
      <p:bldP spid="137345"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Rectangle 2"/>
          <p:cNvSpPr>
            <a:spLocks noGrp="1" noChangeArrowheads="1"/>
          </p:cNvSpPr>
          <p:nvPr>
            <p:ph type="ctrTitle"/>
          </p:nvPr>
        </p:nvSpPr>
        <p:spPr bwMode="auto">
          <a:xfrm>
            <a:off x="738188" y="549275"/>
            <a:ext cx="6858000" cy="609600"/>
          </a:xfrm>
          <a:noFill/>
          <a:ln>
            <a:miter lim="800000"/>
            <a:headEnd/>
            <a:tailEnd/>
          </a:ln>
        </p:spPr>
        <p:txBody>
          <a:bodyPr vert="horz" wrap="square" lIns="91440" tIns="45720" rIns="91440" bIns="45720" numCol="1" anchor="t" anchorCtr="0" compatLnSpc="1">
            <a:prstTxWarp prst="textNoShape">
              <a:avLst/>
            </a:prstTxWarp>
          </a:bodyPr>
          <a:lstStyle/>
          <a:p>
            <a:pPr algn="l"/>
            <a:r>
              <a:rPr lang="en-US" altLang="zh-CN" sz="2800" b="1">
                <a:solidFill>
                  <a:srgbClr val="000099"/>
                </a:solidFill>
                <a:effectLst>
                  <a:outerShdw blurRad="38100" dist="38100" dir="2700000" algn="tl">
                    <a:srgbClr val="C0C0C0"/>
                  </a:outerShdw>
                </a:effectLst>
              </a:rPr>
              <a:t>23.2.2   A/D </a:t>
            </a:r>
            <a:r>
              <a:rPr lang="zh-CN" altLang="zh-CN" sz="2800" b="1">
                <a:solidFill>
                  <a:srgbClr val="000099"/>
                </a:solidFill>
                <a:effectLst>
                  <a:outerShdw blurRad="38100" dist="38100" dir="2700000" algn="tl">
                    <a:srgbClr val="C0C0C0"/>
                  </a:outerShdw>
                </a:effectLst>
              </a:rPr>
              <a:t>变换器的主要技术指标</a:t>
            </a:r>
            <a:endParaRPr lang="zh-CN" altLang="en-US" sz="2800" b="1">
              <a:solidFill>
                <a:srgbClr val="000099"/>
              </a:solidFill>
              <a:effectLst>
                <a:outerShdw blurRad="38100" dist="38100" dir="2700000" algn="tl">
                  <a:srgbClr val="C0C0C0"/>
                </a:outerShdw>
              </a:effectLst>
            </a:endParaRPr>
          </a:p>
        </p:txBody>
      </p:sp>
      <p:sp>
        <p:nvSpPr>
          <p:cNvPr id="138243" name="Rectangle 3"/>
          <p:cNvSpPr>
            <a:spLocks noChangeArrowheads="1"/>
          </p:cNvSpPr>
          <p:nvPr/>
        </p:nvSpPr>
        <p:spPr bwMode="auto">
          <a:xfrm>
            <a:off x="684213" y="1016000"/>
            <a:ext cx="7924800" cy="1501775"/>
          </a:xfrm>
          <a:prstGeom prst="rect">
            <a:avLst/>
          </a:prstGeom>
          <a:noFill/>
          <a:ln w="9525">
            <a:noFill/>
            <a:miter lim="800000"/>
            <a:headEnd/>
            <a:tailEnd/>
          </a:ln>
          <a:effectLst/>
        </p:spPr>
        <p:txBody>
          <a:bodyPr>
            <a:spAutoFit/>
          </a:bodyPr>
          <a:lstStyle/>
          <a:p>
            <a:pPr>
              <a:lnSpc>
                <a:spcPct val="110000"/>
              </a:lnSpc>
              <a:spcBef>
                <a:spcPct val="50000"/>
              </a:spcBef>
            </a:pPr>
            <a:r>
              <a:rPr lang="en-US" altLang="zh-CN" sz="2800" b="1">
                <a:solidFill>
                  <a:srgbClr val="E60000"/>
                </a:solidFill>
                <a:effectLst>
                  <a:outerShdw blurRad="38100" dist="38100" dir="2700000" algn="tl">
                    <a:srgbClr val="C0C0C0"/>
                  </a:outerShdw>
                </a:effectLst>
                <a:ea typeface="楷体_GB2312" pitchFamily="49" charset="-122"/>
              </a:rPr>
              <a:t>1. </a:t>
            </a:r>
            <a:r>
              <a:rPr lang="zh-CN" altLang="en-US" sz="2800" b="1">
                <a:solidFill>
                  <a:srgbClr val="E60000"/>
                </a:solidFill>
                <a:effectLst>
                  <a:outerShdw blurRad="38100" dist="38100" dir="2700000" algn="tl">
                    <a:srgbClr val="C0C0C0"/>
                  </a:outerShdw>
                </a:effectLst>
              </a:rPr>
              <a:t>分辨率</a:t>
            </a:r>
          </a:p>
          <a:p>
            <a:pPr>
              <a:lnSpc>
                <a:spcPct val="110000"/>
              </a:lnSpc>
            </a:pPr>
            <a:r>
              <a:rPr lang="zh-CN" altLang="en-US" sz="2800" b="1">
                <a:solidFill>
                  <a:srgbClr val="FFFF00"/>
                </a:solidFill>
                <a:effectLst>
                  <a:outerShdw blurRad="38100" dist="38100" dir="2700000" algn="tl">
                    <a:srgbClr val="C0C0C0"/>
                  </a:outerShdw>
                </a:effectLst>
                <a:ea typeface="楷体_GB2312" pitchFamily="49" charset="-122"/>
              </a:rPr>
              <a:t>    </a:t>
            </a:r>
            <a:r>
              <a:rPr lang="zh-CN" altLang="en-US" sz="2800" b="1">
                <a:solidFill>
                  <a:schemeClr val="tx2"/>
                </a:solidFill>
                <a:effectLst>
                  <a:outerShdw blurRad="38100" dist="38100" dir="2700000" algn="tl">
                    <a:srgbClr val="C0C0C0"/>
                  </a:outerShdw>
                </a:effectLst>
              </a:rPr>
              <a:t>以输出二进制数的位数表示分辨率。</a:t>
            </a:r>
          </a:p>
          <a:p>
            <a:pPr>
              <a:lnSpc>
                <a:spcPct val="110000"/>
              </a:lnSpc>
            </a:pPr>
            <a:r>
              <a:rPr lang="zh-CN" altLang="en-US" sz="2800" b="1">
                <a:solidFill>
                  <a:schemeClr val="tx2"/>
                </a:solidFill>
                <a:effectLst>
                  <a:outerShdw blurRad="38100" dist="38100" dir="2700000" algn="tl">
                    <a:srgbClr val="C0C0C0"/>
                  </a:outerShdw>
                </a:effectLst>
              </a:rPr>
              <a:t>    位数越多，误差越小，转换精度越高。</a:t>
            </a:r>
          </a:p>
        </p:txBody>
      </p:sp>
      <p:sp>
        <p:nvSpPr>
          <p:cNvPr id="138244" name="Text Box 4"/>
          <p:cNvSpPr txBox="1">
            <a:spLocks noChangeArrowheads="1"/>
          </p:cNvSpPr>
          <p:nvPr/>
        </p:nvSpPr>
        <p:spPr bwMode="auto">
          <a:xfrm>
            <a:off x="685800" y="2420938"/>
            <a:ext cx="8153400" cy="1971675"/>
          </a:xfrm>
          <a:prstGeom prst="rect">
            <a:avLst/>
          </a:prstGeom>
          <a:noFill/>
          <a:ln w="9525">
            <a:noFill/>
            <a:miter lim="800000"/>
            <a:headEnd/>
            <a:tailEnd/>
          </a:ln>
          <a:effectLst/>
        </p:spPr>
        <p:txBody>
          <a:bodyPr>
            <a:spAutoFit/>
          </a:bodyPr>
          <a:lstStyle/>
          <a:p>
            <a:pPr>
              <a:lnSpc>
                <a:spcPct val="110000"/>
              </a:lnSpc>
              <a:spcBef>
                <a:spcPct val="50000"/>
              </a:spcBef>
            </a:pPr>
            <a:r>
              <a:rPr lang="en-US" altLang="zh-CN" sz="2800" b="1">
                <a:solidFill>
                  <a:srgbClr val="E60000"/>
                </a:solidFill>
                <a:effectLst>
                  <a:outerShdw blurRad="38100" dist="38100" dir="2700000" algn="tl">
                    <a:srgbClr val="C0C0C0"/>
                  </a:outerShdw>
                </a:effectLst>
                <a:ea typeface="楷体_GB2312" pitchFamily="49" charset="-122"/>
              </a:rPr>
              <a:t>2. </a:t>
            </a:r>
            <a:r>
              <a:rPr lang="zh-CN" altLang="en-US" sz="2800" b="1">
                <a:solidFill>
                  <a:srgbClr val="E60000"/>
                </a:solidFill>
                <a:effectLst>
                  <a:outerShdw blurRad="38100" dist="38100" dir="2700000" algn="tl">
                    <a:srgbClr val="C0C0C0"/>
                  </a:outerShdw>
                </a:effectLst>
              </a:rPr>
              <a:t>转换速度</a:t>
            </a:r>
          </a:p>
          <a:p>
            <a:pPr>
              <a:lnSpc>
                <a:spcPct val="110000"/>
              </a:lnSpc>
            </a:pPr>
            <a:r>
              <a:rPr lang="zh-CN" altLang="en-US" sz="2800" b="1">
                <a:solidFill>
                  <a:schemeClr val="tx2"/>
                </a:solidFill>
                <a:effectLst>
                  <a:outerShdw blurRad="38100" dist="38100" dir="2700000" algn="tl">
                    <a:srgbClr val="C0C0C0"/>
                  </a:outerShdw>
                </a:effectLst>
                <a:ea typeface="楷体_GB2312" pitchFamily="49" charset="-122"/>
              </a:rPr>
              <a:t>    </a:t>
            </a:r>
            <a:r>
              <a:rPr lang="zh-CN" altLang="en-US" sz="2800" b="1">
                <a:solidFill>
                  <a:schemeClr val="tx2"/>
                </a:solidFill>
                <a:effectLst>
                  <a:outerShdw blurRad="38100" dist="38100" dir="2700000" algn="tl">
                    <a:srgbClr val="C0C0C0"/>
                  </a:outerShdw>
                </a:effectLst>
                <a:latin typeface="宋体" pitchFamily="2" charset="-122"/>
              </a:rPr>
              <a:t>完成一次</a:t>
            </a:r>
            <a:r>
              <a:rPr lang="en-US" altLang="zh-CN" sz="2800" b="1">
                <a:solidFill>
                  <a:schemeClr val="tx2"/>
                </a:solidFill>
                <a:effectLst>
                  <a:outerShdw blurRad="38100" dist="38100" dir="2700000" algn="tl">
                    <a:srgbClr val="C0C0C0"/>
                  </a:outerShdw>
                </a:effectLst>
              </a:rPr>
              <a:t>A/D</a:t>
            </a:r>
            <a:r>
              <a:rPr lang="zh-CN" altLang="en-US" sz="2800" b="1">
                <a:solidFill>
                  <a:schemeClr val="tx2"/>
                </a:solidFill>
                <a:effectLst>
                  <a:outerShdw blurRad="38100" dist="38100" dir="2700000" algn="tl">
                    <a:srgbClr val="C0C0C0"/>
                  </a:outerShdw>
                </a:effectLst>
                <a:latin typeface="宋体" pitchFamily="2" charset="-122"/>
              </a:rPr>
              <a:t>转换所需要的时间，即从它接到转</a:t>
            </a:r>
          </a:p>
          <a:p>
            <a:pPr>
              <a:lnSpc>
                <a:spcPct val="110000"/>
              </a:lnSpc>
            </a:pPr>
            <a:r>
              <a:rPr lang="zh-CN" altLang="en-US" sz="2800" b="1">
                <a:solidFill>
                  <a:schemeClr val="tx2"/>
                </a:solidFill>
                <a:effectLst>
                  <a:outerShdw blurRad="38100" dist="38100" dir="2700000" algn="tl">
                    <a:srgbClr val="C0C0C0"/>
                  </a:outerShdw>
                </a:effectLst>
                <a:latin typeface="宋体" pitchFamily="2" charset="-122"/>
              </a:rPr>
              <a:t>  换控制信号起，到输出端得到稳定的数字量输出</a:t>
            </a:r>
          </a:p>
          <a:p>
            <a:pPr>
              <a:lnSpc>
                <a:spcPct val="110000"/>
              </a:lnSpc>
            </a:pPr>
            <a:r>
              <a:rPr lang="zh-CN" altLang="en-US" sz="2800" b="1">
                <a:solidFill>
                  <a:schemeClr val="tx2"/>
                </a:solidFill>
                <a:effectLst>
                  <a:outerShdw blurRad="38100" dist="38100" dir="2700000" algn="tl">
                    <a:srgbClr val="C0C0C0"/>
                  </a:outerShdw>
                </a:effectLst>
                <a:latin typeface="宋体" pitchFamily="2" charset="-122"/>
              </a:rPr>
              <a:t>  所需要的时间。</a:t>
            </a:r>
          </a:p>
        </p:txBody>
      </p:sp>
      <p:sp>
        <p:nvSpPr>
          <p:cNvPr id="138245" name="Text Box 5"/>
          <p:cNvSpPr txBox="1">
            <a:spLocks noChangeArrowheads="1"/>
          </p:cNvSpPr>
          <p:nvPr/>
        </p:nvSpPr>
        <p:spPr bwMode="auto">
          <a:xfrm>
            <a:off x="700088" y="4319588"/>
            <a:ext cx="7772400" cy="1031875"/>
          </a:xfrm>
          <a:prstGeom prst="rect">
            <a:avLst/>
          </a:prstGeom>
          <a:noFill/>
          <a:ln w="9525">
            <a:noFill/>
            <a:miter lim="800000"/>
            <a:headEnd/>
            <a:tailEnd/>
          </a:ln>
        </p:spPr>
        <p:txBody>
          <a:bodyPr>
            <a:spAutoFit/>
          </a:bodyPr>
          <a:lstStyle/>
          <a:p>
            <a:pPr>
              <a:lnSpc>
                <a:spcPct val="110000"/>
              </a:lnSpc>
              <a:spcBef>
                <a:spcPct val="50000"/>
              </a:spcBef>
            </a:pPr>
            <a:r>
              <a:rPr lang="en-US" altLang="zh-CN" sz="2800" b="1">
                <a:solidFill>
                  <a:srgbClr val="E60000"/>
                </a:solidFill>
                <a:effectLst>
                  <a:outerShdw blurRad="38100" dist="38100" dir="2700000" algn="tl">
                    <a:srgbClr val="C0C0C0"/>
                  </a:outerShdw>
                </a:effectLst>
                <a:ea typeface="楷体_GB2312" pitchFamily="49" charset="-122"/>
              </a:rPr>
              <a:t>3. </a:t>
            </a:r>
            <a:r>
              <a:rPr lang="zh-CN" altLang="en-US" sz="2800" b="1">
                <a:solidFill>
                  <a:srgbClr val="E60000"/>
                </a:solidFill>
                <a:effectLst>
                  <a:outerShdw blurRad="38100" dist="38100" dir="2700000" algn="tl">
                    <a:srgbClr val="C0C0C0"/>
                  </a:outerShdw>
                </a:effectLst>
              </a:rPr>
              <a:t>相对精度</a:t>
            </a:r>
          </a:p>
          <a:p>
            <a:pPr>
              <a:lnSpc>
                <a:spcPct val="110000"/>
              </a:lnSpc>
            </a:pPr>
            <a:r>
              <a:rPr lang="zh-CN" altLang="en-US" b="1">
                <a:effectLst>
                  <a:outerShdw blurRad="38100" dist="38100" dir="2700000" algn="tl">
                    <a:srgbClr val="C0C0C0"/>
                  </a:outerShdw>
                </a:effectLst>
              </a:rPr>
              <a:t>     </a:t>
            </a:r>
            <a:r>
              <a:rPr lang="zh-CN" altLang="en-US" sz="2800" b="1">
                <a:effectLst>
                  <a:outerShdw blurRad="38100" dist="38100" dir="2700000" algn="tl">
                    <a:srgbClr val="C0C0C0"/>
                  </a:outerShdw>
                </a:effectLst>
              </a:rPr>
              <a:t>实际的各个转换点偏离理想特性的误差。</a:t>
            </a:r>
            <a:r>
              <a:rPr lang="zh-CN" altLang="en-US" sz="2800"/>
              <a:t> </a:t>
            </a:r>
          </a:p>
        </p:txBody>
      </p:sp>
      <p:sp>
        <p:nvSpPr>
          <p:cNvPr id="138246" name="Text Box 6"/>
          <p:cNvSpPr txBox="1">
            <a:spLocks noChangeArrowheads="1"/>
          </p:cNvSpPr>
          <p:nvPr/>
        </p:nvSpPr>
        <p:spPr bwMode="auto">
          <a:xfrm>
            <a:off x="344488" y="5246688"/>
            <a:ext cx="7899400" cy="1031875"/>
          </a:xfrm>
          <a:prstGeom prst="rect">
            <a:avLst/>
          </a:prstGeom>
          <a:noFill/>
          <a:ln w="9525">
            <a:noFill/>
            <a:miter lim="800000"/>
            <a:headEnd/>
            <a:tailEnd/>
          </a:ln>
        </p:spPr>
        <p:txBody>
          <a:bodyPr>
            <a:spAutoFit/>
          </a:bodyPr>
          <a:lstStyle/>
          <a:p>
            <a:pPr>
              <a:lnSpc>
                <a:spcPct val="110000"/>
              </a:lnSpc>
              <a:spcBef>
                <a:spcPct val="50000"/>
              </a:spcBef>
            </a:pPr>
            <a:r>
              <a:rPr lang="en-US" altLang="zh-CN" sz="2800" b="1">
                <a:solidFill>
                  <a:srgbClr val="0000CC"/>
                </a:solidFill>
                <a:effectLst>
                  <a:outerShdw blurRad="38100" dist="38100" dir="2700000" algn="tl">
                    <a:srgbClr val="C0C0C0"/>
                  </a:outerShdw>
                </a:effectLst>
                <a:ea typeface="楷体_GB2312" pitchFamily="49" charset="-122"/>
              </a:rPr>
              <a:t>    </a:t>
            </a:r>
            <a:r>
              <a:rPr lang="en-US" altLang="zh-CN" sz="2800" b="1">
                <a:solidFill>
                  <a:srgbClr val="E60000"/>
                </a:solidFill>
                <a:effectLst>
                  <a:outerShdw blurRad="38100" dist="38100" dir="2700000" algn="tl">
                    <a:srgbClr val="C0C0C0"/>
                  </a:outerShdw>
                </a:effectLst>
                <a:ea typeface="楷体_GB2312" pitchFamily="49" charset="-122"/>
              </a:rPr>
              <a:t>4</a:t>
            </a:r>
            <a:r>
              <a:rPr lang="en-US" altLang="zh-CN" sz="2800" b="1">
                <a:solidFill>
                  <a:srgbClr val="E60000"/>
                </a:solidFill>
                <a:effectLst>
                  <a:outerShdw blurRad="38100" dist="38100" dir="2700000" algn="tl">
                    <a:srgbClr val="C0C0C0"/>
                  </a:outerShdw>
                </a:effectLst>
                <a:latin typeface="楷体_GB2312" pitchFamily="49" charset="-122"/>
                <a:ea typeface="楷体_GB2312" pitchFamily="49" charset="-122"/>
              </a:rPr>
              <a:t>.</a:t>
            </a:r>
            <a:r>
              <a:rPr lang="zh-CN" altLang="en-US" sz="2800" b="1">
                <a:solidFill>
                  <a:srgbClr val="E60000"/>
                </a:solidFill>
                <a:effectLst>
                  <a:outerShdw blurRad="38100" dist="38100" dir="2700000" algn="tl">
                    <a:srgbClr val="C0C0C0"/>
                  </a:outerShdw>
                </a:effectLst>
                <a:latin typeface="宋体" pitchFamily="2" charset="-122"/>
              </a:rPr>
              <a:t>其它</a:t>
            </a:r>
          </a:p>
          <a:p>
            <a:pPr>
              <a:lnSpc>
                <a:spcPct val="110000"/>
              </a:lnSpc>
            </a:pPr>
            <a:r>
              <a:rPr lang="zh-CN" altLang="en-US" sz="2800" b="1">
                <a:solidFill>
                  <a:schemeClr val="tx2"/>
                </a:solidFill>
                <a:effectLst>
                  <a:outerShdw blurRad="38100" dist="38100" dir="2700000" algn="tl">
                    <a:srgbClr val="C0C0C0"/>
                  </a:outerShdw>
                </a:effectLst>
              </a:rPr>
              <a:t>        功率、电源电压、电压范围等。</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8243"/>
                                        </p:tgtEl>
                                        <p:attrNameLst>
                                          <p:attrName>style.visibility</p:attrName>
                                        </p:attrNameLst>
                                      </p:cBhvr>
                                      <p:to>
                                        <p:strVal val="visible"/>
                                      </p:to>
                                    </p:set>
                                    <p:animEffect transition="in" filter="wipe(left)">
                                      <p:cBhvr>
                                        <p:cTn id="7" dur="500"/>
                                        <p:tgtEl>
                                          <p:spTgt spid="1382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8244"/>
                                        </p:tgtEl>
                                        <p:attrNameLst>
                                          <p:attrName>style.visibility</p:attrName>
                                        </p:attrNameLst>
                                      </p:cBhvr>
                                      <p:to>
                                        <p:strVal val="visible"/>
                                      </p:to>
                                    </p:set>
                                    <p:animEffect transition="in" filter="wipe(left)">
                                      <p:cBhvr>
                                        <p:cTn id="12" dur="500"/>
                                        <p:tgtEl>
                                          <p:spTgt spid="1382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8245"/>
                                        </p:tgtEl>
                                        <p:attrNameLst>
                                          <p:attrName>style.visibility</p:attrName>
                                        </p:attrNameLst>
                                      </p:cBhvr>
                                      <p:to>
                                        <p:strVal val="visible"/>
                                      </p:to>
                                    </p:set>
                                    <p:animEffect transition="in" filter="wipe(left)">
                                      <p:cBhvr>
                                        <p:cTn id="17" dur="500"/>
                                        <p:tgtEl>
                                          <p:spTgt spid="1382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8246"/>
                                        </p:tgtEl>
                                        <p:attrNameLst>
                                          <p:attrName>style.visibility</p:attrName>
                                        </p:attrNameLst>
                                      </p:cBhvr>
                                      <p:to>
                                        <p:strVal val="visible"/>
                                      </p:to>
                                    </p:set>
                                    <p:animEffect transition="in" filter="wipe(left)">
                                      <p:cBhvr>
                                        <p:cTn id="22" dur="500"/>
                                        <p:tgtEl>
                                          <p:spTgt spid="138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autoUpdateAnimBg="0"/>
      <p:bldP spid="138244" grpId="0" autoUpdateAnimBg="0"/>
      <p:bldP spid="138245" grpId="0" autoUpdateAnimBg="0"/>
      <p:bldP spid="13824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6" name="Rectangle 2"/>
          <p:cNvSpPr>
            <a:spLocks noGrp="1" noChangeArrowheads="1"/>
          </p:cNvSpPr>
          <p:nvPr>
            <p:ph type="ctrTitle"/>
          </p:nvPr>
        </p:nvSpPr>
        <p:spPr bwMode="auto">
          <a:xfrm>
            <a:off x="304800" y="152400"/>
            <a:ext cx="5562600" cy="457200"/>
          </a:xfrm>
          <a:noFill/>
          <a:ln>
            <a:miter lim="800000"/>
            <a:headEnd/>
            <a:tailEnd/>
          </a:ln>
        </p:spPr>
        <p:txBody>
          <a:bodyPr vert="horz" wrap="square" lIns="91440" tIns="45720" rIns="91440" bIns="45720" numCol="1" anchor="t" anchorCtr="0" compatLnSpc="1">
            <a:prstTxWarp prst="textNoShape">
              <a:avLst/>
            </a:prstTxWarp>
          </a:bodyPr>
          <a:lstStyle/>
          <a:p>
            <a:pPr algn="l"/>
            <a:r>
              <a:rPr lang="en-US" altLang="zh-CN" sz="2800">
                <a:solidFill>
                  <a:srgbClr val="CC0000"/>
                </a:solidFill>
                <a:effectLst>
                  <a:outerShdw blurRad="38100" dist="38100" dir="2700000" algn="tl">
                    <a:srgbClr val="C0C0C0"/>
                  </a:outerShdw>
                </a:effectLst>
              </a:rPr>
              <a:t>  </a:t>
            </a:r>
            <a:r>
              <a:rPr lang="en-US" altLang="zh-CN" sz="2800" b="1">
                <a:solidFill>
                  <a:srgbClr val="CC0000"/>
                </a:solidFill>
                <a:effectLst>
                  <a:outerShdw blurRad="38100" dist="38100" dir="2700000" algn="tl">
                    <a:srgbClr val="C0C0C0"/>
                  </a:outerShdw>
                </a:effectLst>
              </a:rPr>
              <a:t>ADC0809</a:t>
            </a:r>
            <a:r>
              <a:rPr lang="zh-CN" altLang="en-US" sz="2800" b="1">
                <a:solidFill>
                  <a:srgbClr val="CC0000"/>
                </a:solidFill>
                <a:effectLst>
                  <a:outerShdw blurRad="38100" dist="38100" dir="2700000" algn="tl">
                    <a:srgbClr val="C0C0C0"/>
                  </a:outerShdw>
                </a:effectLst>
                <a:latin typeface="宋体" pitchFamily="2" charset="-122"/>
              </a:rPr>
              <a:t>八位</a:t>
            </a:r>
            <a:r>
              <a:rPr lang="en-US" altLang="zh-CN" sz="2800" b="1">
                <a:solidFill>
                  <a:srgbClr val="CC0000"/>
                </a:solidFill>
                <a:effectLst>
                  <a:outerShdw blurRad="38100" dist="38100" dir="2700000" algn="tl">
                    <a:srgbClr val="C0C0C0"/>
                  </a:outerShdw>
                </a:effectLst>
              </a:rPr>
              <a:t>A/D</a:t>
            </a:r>
            <a:r>
              <a:rPr lang="zh-CN" altLang="en-US" sz="2800" b="1">
                <a:solidFill>
                  <a:srgbClr val="CC0000"/>
                </a:solidFill>
                <a:effectLst>
                  <a:outerShdw blurRad="38100" dist="38100" dir="2700000" algn="tl">
                    <a:srgbClr val="C0C0C0"/>
                  </a:outerShdw>
                </a:effectLst>
                <a:latin typeface="宋体" pitchFamily="2" charset="-122"/>
              </a:rPr>
              <a:t>转</a:t>
            </a:r>
            <a:r>
              <a:rPr lang="zh-CN" altLang="zh-CN" sz="2800" b="1">
                <a:solidFill>
                  <a:srgbClr val="CC0000"/>
                </a:solidFill>
                <a:effectLst>
                  <a:outerShdw blurRad="38100" dist="38100" dir="2700000" algn="tl">
                    <a:srgbClr val="C0C0C0"/>
                  </a:outerShdw>
                </a:effectLst>
                <a:latin typeface="宋体" pitchFamily="2" charset="-122"/>
              </a:rPr>
              <a:t>换器</a:t>
            </a:r>
            <a:endParaRPr lang="zh-CN" altLang="en-US" sz="2800" b="1">
              <a:solidFill>
                <a:srgbClr val="CC0000"/>
              </a:solidFill>
              <a:effectLst>
                <a:outerShdw blurRad="38100" dist="38100" dir="2700000" algn="tl">
                  <a:srgbClr val="C0C0C0"/>
                </a:outerShdw>
              </a:effectLst>
              <a:latin typeface="宋体" pitchFamily="2" charset="-122"/>
            </a:endParaRPr>
          </a:p>
        </p:txBody>
      </p:sp>
      <p:pic>
        <p:nvPicPr>
          <p:cNvPr id="139583" name="Picture 319" descr="图片9"/>
          <p:cNvPicPr>
            <a:picLocks noChangeAspect="1" noChangeArrowheads="1"/>
          </p:cNvPicPr>
          <p:nvPr/>
        </p:nvPicPr>
        <p:blipFill>
          <a:blip r:embed="rId2" cstate="print"/>
          <a:srcRect/>
          <a:stretch>
            <a:fillRect/>
          </a:stretch>
        </p:blipFill>
        <p:spPr bwMode="auto">
          <a:xfrm>
            <a:off x="488950" y="498475"/>
            <a:ext cx="8166100" cy="6099175"/>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9266"/>
                                        </p:tgtEl>
                                        <p:attrNameLst>
                                          <p:attrName>style.visibility</p:attrName>
                                        </p:attrNameLst>
                                      </p:cBhvr>
                                      <p:to>
                                        <p:strVal val="visible"/>
                                      </p:to>
                                    </p:set>
                                    <p:animEffect transition="in" filter="wipe(left)">
                                      <p:cBhvr>
                                        <p:cTn id="7" dur="500"/>
                                        <p:tgtEl>
                                          <p:spTgt spid="1392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9583"/>
                                        </p:tgtEl>
                                        <p:attrNameLst>
                                          <p:attrName>style.visibility</p:attrName>
                                        </p:attrNameLst>
                                      </p:cBhvr>
                                      <p:to>
                                        <p:strVal val="visible"/>
                                      </p:to>
                                    </p:set>
                                    <p:animEffect transition="in" filter="wipe(left)">
                                      <p:cBhvr>
                                        <p:cTn id="12" dur="1000"/>
                                        <p:tgtEl>
                                          <p:spTgt spid="139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ChangeArrowheads="1"/>
          </p:cNvSpPr>
          <p:nvPr/>
        </p:nvSpPr>
        <p:spPr bwMode="auto">
          <a:xfrm>
            <a:off x="441325" y="228600"/>
            <a:ext cx="3541713" cy="519113"/>
          </a:xfrm>
          <a:prstGeom prst="rect">
            <a:avLst/>
          </a:prstGeom>
          <a:noFill/>
          <a:ln w="38100">
            <a:noFill/>
            <a:miter lim="800000"/>
            <a:headEnd/>
            <a:tailEnd/>
          </a:ln>
          <a:effectLst/>
        </p:spPr>
        <p:txBody>
          <a:bodyPr wrap="none" anchor="ctr">
            <a:spAutoFit/>
          </a:bodyPr>
          <a:lstStyle/>
          <a:p>
            <a:pPr algn="ctr">
              <a:spcBef>
                <a:spcPct val="50000"/>
              </a:spcBef>
            </a:pPr>
            <a:r>
              <a:rPr lang="en-US" altLang="zh-CN" sz="2800" b="1">
                <a:solidFill>
                  <a:srgbClr val="CC0000"/>
                </a:solidFill>
                <a:effectLst>
                  <a:outerShdw blurRad="38100" dist="38100" dir="2700000" algn="tl">
                    <a:srgbClr val="C0C0C0"/>
                  </a:outerShdw>
                </a:effectLst>
              </a:rPr>
              <a:t>ADC 0809</a:t>
            </a:r>
            <a:r>
              <a:rPr lang="zh-CN" altLang="en-US" sz="2800" b="1">
                <a:solidFill>
                  <a:srgbClr val="CC0000"/>
                </a:solidFill>
                <a:effectLst>
                  <a:outerShdw blurRad="38100" dist="38100" dir="2700000" algn="tl">
                    <a:srgbClr val="C0C0C0"/>
                  </a:outerShdw>
                </a:effectLst>
                <a:latin typeface="宋体" pitchFamily="2" charset="-122"/>
              </a:rPr>
              <a:t>管脚分布图</a:t>
            </a:r>
          </a:p>
        </p:txBody>
      </p:sp>
      <p:grpSp>
        <p:nvGrpSpPr>
          <p:cNvPr id="140378" name="Group 90"/>
          <p:cNvGrpSpPr>
            <a:grpSpLocks/>
          </p:cNvGrpSpPr>
          <p:nvPr/>
        </p:nvGrpSpPr>
        <p:grpSpPr bwMode="auto">
          <a:xfrm>
            <a:off x="2749550" y="671513"/>
            <a:ext cx="5508625" cy="5688012"/>
            <a:chOff x="1732" y="423"/>
            <a:chExt cx="3470" cy="3583"/>
          </a:xfrm>
        </p:grpSpPr>
        <p:sp>
          <p:nvSpPr>
            <p:cNvPr id="140292" name="Text Box 4"/>
            <p:cNvSpPr txBox="1">
              <a:spLocks noChangeArrowheads="1"/>
            </p:cNvSpPr>
            <p:nvPr/>
          </p:nvSpPr>
          <p:spPr bwMode="auto">
            <a:xfrm>
              <a:off x="4302" y="1354"/>
              <a:ext cx="528" cy="288"/>
            </a:xfrm>
            <a:prstGeom prst="rect">
              <a:avLst/>
            </a:prstGeom>
            <a:noFill/>
            <a:ln w="38100">
              <a:noFill/>
              <a:miter lim="800000"/>
              <a:headEnd/>
              <a:tailEnd/>
            </a:ln>
            <a:effectLst/>
          </p:spPr>
          <p:txBody>
            <a:bodyPr anchor="ctr">
              <a:spAutoFit/>
            </a:bodyPr>
            <a:lstStyle/>
            <a:p>
              <a:pPr>
                <a:spcBef>
                  <a:spcPct val="50000"/>
                </a:spcBef>
              </a:pPr>
              <a:r>
                <a:rPr lang="en-US" altLang="zh-CN" b="1">
                  <a:effectLst>
                    <a:outerShdw blurRad="38100" dist="38100" dir="2700000" algn="tl">
                      <a:srgbClr val="C0C0C0"/>
                    </a:outerShdw>
                  </a:effectLst>
                </a:rPr>
                <a:t>  </a:t>
              </a:r>
              <a:r>
                <a:rPr lang="en-US" altLang="zh-CN" b="1" i="1">
                  <a:effectLst>
                    <a:outerShdw blurRad="38100" dist="38100" dir="2700000" algn="tl">
                      <a:srgbClr val="C0C0C0"/>
                    </a:outerShdw>
                  </a:effectLst>
                </a:rPr>
                <a:t>B</a:t>
              </a:r>
            </a:p>
          </p:txBody>
        </p:sp>
        <p:pic>
          <p:nvPicPr>
            <p:cNvPr id="140377" name="Picture 89" descr="图片10"/>
            <p:cNvPicPr>
              <a:picLocks noChangeAspect="1" noChangeArrowheads="1"/>
            </p:cNvPicPr>
            <p:nvPr/>
          </p:nvPicPr>
          <p:blipFill>
            <a:blip r:embed="rId2" cstate="print"/>
            <a:srcRect/>
            <a:stretch>
              <a:fillRect/>
            </a:stretch>
          </p:blipFill>
          <p:spPr bwMode="auto">
            <a:xfrm>
              <a:off x="1732" y="423"/>
              <a:ext cx="3470" cy="3583"/>
            </a:xfrm>
            <a:prstGeom prst="rect">
              <a:avLst/>
            </a:prstGeom>
            <a:noFill/>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0378"/>
                                        </p:tgtEl>
                                        <p:attrNameLst>
                                          <p:attrName>style.visibility</p:attrName>
                                        </p:attrNameLst>
                                      </p:cBhvr>
                                      <p:to>
                                        <p:strVal val="visible"/>
                                      </p:to>
                                    </p:set>
                                    <p:animEffect transition="in" filter="wipe(left)">
                                      <p:cBhvr>
                                        <p:cTn id="7" dur="1000"/>
                                        <p:tgtEl>
                                          <p:spTgt spid="140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937" name="Picture 1"/>
          <p:cNvPicPr>
            <a:picLocks noChangeAspect="1" noChangeArrowheads="1"/>
          </p:cNvPicPr>
          <p:nvPr/>
        </p:nvPicPr>
        <p:blipFill>
          <a:blip r:embed="rId2" cstate="print"/>
          <a:srcRect/>
          <a:stretch>
            <a:fillRect/>
          </a:stretch>
        </p:blipFill>
        <p:spPr bwMode="auto">
          <a:xfrm>
            <a:off x="0" y="0"/>
            <a:ext cx="9165855" cy="6858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
          <p:cNvSpPr>
            <a:spLocks noGrp="1" noChangeArrowheads="1"/>
          </p:cNvSpPr>
          <p:nvPr>
            <p:ph type="ctrTitle"/>
          </p:nvPr>
        </p:nvSpPr>
        <p:spPr bwMode="auto">
          <a:xfrm>
            <a:off x="2438400" y="785813"/>
            <a:ext cx="3646488" cy="698500"/>
          </a:xfrm>
          <a:noFill/>
          <a:ln>
            <a:miter lim="800000"/>
            <a:headEnd/>
            <a:tailEnd/>
          </a:ln>
        </p:spPr>
        <p:txBody>
          <a:bodyPr vert="horz" wrap="square" lIns="91440" tIns="45720" rIns="91440" bIns="45720" numCol="1" anchor="t" anchorCtr="0" compatLnSpc="1">
            <a:prstTxWarp prst="textNoShape">
              <a:avLst/>
            </a:prstTxWarp>
          </a:bodyPr>
          <a:lstStyle/>
          <a:p>
            <a:pPr algn="l"/>
            <a:r>
              <a:rPr lang="en-US" altLang="zh-CN" sz="3600" b="1">
                <a:solidFill>
                  <a:srgbClr val="E60000"/>
                </a:solidFill>
                <a:effectLst>
                  <a:outerShdw blurRad="38100" dist="38100" dir="2700000" algn="tl">
                    <a:srgbClr val="C0C0C0"/>
                  </a:outerShdw>
                </a:effectLst>
                <a:ea typeface="华文新魏" pitchFamily="2" charset="-122"/>
              </a:rPr>
              <a:t>23.1</a:t>
            </a:r>
            <a:r>
              <a:rPr lang="en-US" altLang="zh-CN" sz="3600" b="1">
                <a:solidFill>
                  <a:srgbClr val="E60000"/>
                </a:solidFill>
                <a:effectLst>
                  <a:outerShdw blurRad="38100" dist="38100" dir="2700000" algn="tl">
                    <a:srgbClr val="C0C0C0"/>
                  </a:outerShdw>
                </a:effectLst>
                <a:latin typeface="华文新魏" pitchFamily="2" charset="-122"/>
                <a:ea typeface="华文新魏" pitchFamily="2" charset="-122"/>
              </a:rPr>
              <a:t> </a:t>
            </a:r>
            <a:r>
              <a:rPr lang="en-US" altLang="zh-CN" sz="3600" b="1">
                <a:solidFill>
                  <a:srgbClr val="E60000"/>
                </a:solidFill>
                <a:effectLst>
                  <a:outerShdw blurRad="38100" dist="38100" dir="2700000" algn="tl">
                    <a:srgbClr val="C0C0C0"/>
                  </a:outerShdw>
                </a:effectLst>
                <a:ea typeface="华文新魏" pitchFamily="2" charset="-122"/>
              </a:rPr>
              <a:t>D/A</a:t>
            </a:r>
            <a:r>
              <a:rPr lang="zh-CN" altLang="en-US" sz="3600" b="1">
                <a:solidFill>
                  <a:srgbClr val="E60000"/>
                </a:solidFill>
                <a:effectLst>
                  <a:outerShdw blurRad="38100" dist="38100" dir="2700000" algn="tl">
                    <a:srgbClr val="C0C0C0"/>
                  </a:outerShdw>
                </a:effectLst>
                <a:latin typeface="华文新魏" pitchFamily="2" charset="-122"/>
                <a:ea typeface="华文新魏" pitchFamily="2" charset="-122"/>
              </a:rPr>
              <a:t>转换器</a:t>
            </a:r>
          </a:p>
        </p:txBody>
      </p:sp>
      <p:sp>
        <p:nvSpPr>
          <p:cNvPr id="105475" name="Text Box 3"/>
          <p:cNvSpPr txBox="1">
            <a:spLocks noChangeArrowheads="1"/>
          </p:cNvSpPr>
          <p:nvPr/>
        </p:nvSpPr>
        <p:spPr bwMode="auto">
          <a:xfrm>
            <a:off x="533400" y="1412875"/>
            <a:ext cx="8286750" cy="3168650"/>
          </a:xfrm>
          <a:prstGeom prst="rect">
            <a:avLst/>
          </a:prstGeom>
          <a:noFill/>
          <a:ln w="9525">
            <a:noFill/>
            <a:miter lim="800000"/>
            <a:headEnd/>
            <a:tailEnd/>
          </a:ln>
          <a:effectLst/>
        </p:spPr>
        <p:txBody>
          <a:bodyPr>
            <a:spAutoFit/>
          </a:bodyPr>
          <a:lstStyle/>
          <a:p>
            <a:pPr>
              <a:lnSpc>
                <a:spcPct val="120000"/>
              </a:lnSpc>
              <a:spcBef>
                <a:spcPct val="50000"/>
              </a:spcBef>
            </a:pPr>
            <a:r>
              <a:rPr lang="zh-CN" altLang="en-US" sz="2800" b="1">
                <a:solidFill>
                  <a:srgbClr val="000099"/>
                </a:solidFill>
                <a:effectLst>
                  <a:outerShdw blurRad="38100" dist="38100" dir="2700000" algn="tl">
                    <a:srgbClr val="C0C0C0"/>
                  </a:outerShdw>
                </a:effectLst>
                <a:latin typeface="楷体_GB2312" pitchFamily="49" charset="-122"/>
                <a:ea typeface="楷体_GB2312" pitchFamily="49" charset="-122"/>
              </a:rPr>
              <a:t>数</a:t>
            </a:r>
            <a:r>
              <a:rPr lang="en-US" altLang="zh-CN" sz="2800" b="1">
                <a:solidFill>
                  <a:srgbClr val="000099"/>
                </a:solidFill>
                <a:effectLst>
                  <a:outerShdw blurRad="38100" dist="38100" dir="2700000" algn="tl">
                    <a:srgbClr val="C0C0C0"/>
                  </a:outerShdw>
                </a:effectLst>
                <a:latin typeface="Times New Roman"/>
                <a:ea typeface="楷体_GB2312" pitchFamily="49" charset="-122"/>
              </a:rPr>
              <a:t>–</a:t>
            </a:r>
            <a:r>
              <a:rPr lang="zh-CN" altLang="en-US" sz="2800" b="1">
                <a:solidFill>
                  <a:srgbClr val="000099"/>
                </a:solidFill>
                <a:effectLst>
                  <a:outerShdw blurRad="38100" dist="38100" dir="2700000" algn="tl">
                    <a:srgbClr val="C0C0C0"/>
                  </a:outerShdw>
                </a:effectLst>
                <a:latin typeface="楷体_GB2312" pitchFamily="49" charset="-122"/>
                <a:ea typeface="楷体_GB2312" pitchFamily="49" charset="-122"/>
              </a:rPr>
              <a:t>模</a:t>
            </a:r>
            <a:r>
              <a:rPr lang="zh-CN" altLang="en-US" sz="2800" b="1">
                <a:solidFill>
                  <a:srgbClr val="000099"/>
                </a:solidFill>
                <a:effectLst>
                  <a:outerShdw blurRad="38100" dist="38100" dir="2700000" algn="tl">
                    <a:srgbClr val="C0C0C0"/>
                  </a:outerShdw>
                </a:effectLst>
                <a:latin typeface="宋体" pitchFamily="2" charset="-122"/>
              </a:rPr>
              <a:t>转换（</a:t>
            </a:r>
            <a:r>
              <a:rPr lang="en-US" altLang="zh-CN" sz="2800" b="1">
                <a:solidFill>
                  <a:srgbClr val="000099"/>
                </a:solidFill>
                <a:effectLst>
                  <a:outerShdw blurRad="38100" dist="38100" dir="2700000" algn="tl">
                    <a:srgbClr val="C0C0C0"/>
                  </a:outerShdw>
                </a:effectLst>
              </a:rPr>
              <a:t>D/A</a:t>
            </a:r>
            <a:r>
              <a:rPr lang="zh-CN" altLang="en-US" sz="2800" b="1">
                <a:solidFill>
                  <a:srgbClr val="000099"/>
                </a:solidFill>
                <a:effectLst>
                  <a:outerShdw blurRad="38100" dist="38100" dir="2700000" algn="tl">
                    <a:srgbClr val="C0C0C0"/>
                  </a:outerShdw>
                </a:effectLst>
              </a:rPr>
              <a:t>转换器</a:t>
            </a:r>
            <a:r>
              <a:rPr lang="zh-CN" altLang="en-US" sz="2800" b="1">
                <a:solidFill>
                  <a:srgbClr val="000099"/>
                </a:solidFill>
                <a:effectLst>
                  <a:outerShdw blurRad="38100" dist="38100" dir="2700000" algn="tl">
                    <a:srgbClr val="C0C0C0"/>
                  </a:outerShdw>
                </a:effectLst>
                <a:latin typeface="宋体" pitchFamily="2" charset="-122"/>
              </a:rPr>
              <a:t>）的基本思想：</a:t>
            </a:r>
          </a:p>
          <a:p>
            <a:pPr>
              <a:lnSpc>
                <a:spcPct val="120000"/>
              </a:lnSpc>
            </a:pPr>
            <a:r>
              <a:rPr lang="zh-CN" altLang="en-US" sz="2800" b="1">
                <a:solidFill>
                  <a:schemeClr val="bg1"/>
                </a:solidFill>
                <a:effectLst>
                  <a:outerShdw blurRad="38100" dist="38100" dir="2700000" algn="tl">
                    <a:srgbClr val="C0C0C0"/>
                  </a:outerShdw>
                </a:effectLst>
                <a:latin typeface="宋体" pitchFamily="2" charset="-122"/>
              </a:rPr>
              <a:t>    </a:t>
            </a:r>
            <a:r>
              <a:rPr lang="zh-CN" altLang="en-US" sz="2800" b="1">
                <a:effectLst>
                  <a:outerShdw blurRad="38100" dist="38100" dir="2700000" algn="tl">
                    <a:srgbClr val="C0C0C0"/>
                  </a:outerShdw>
                </a:effectLst>
                <a:ea typeface="楷体_GB2312" pitchFamily="49" charset="-122"/>
              </a:rPr>
              <a:t> </a:t>
            </a:r>
            <a:r>
              <a:rPr lang="zh-CN" altLang="en-US" sz="2800" b="1">
                <a:solidFill>
                  <a:schemeClr val="tx2"/>
                </a:solidFill>
                <a:effectLst>
                  <a:outerShdw blurRad="38100" dist="38100" dir="2700000" algn="tl">
                    <a:srgbClr val="C0C0C0"/>
                  </a:outerShdw>
                </a:effectLst>
                <a:latin typeface="宋体" pitchFamily="2" charset="-122"/>
              </a:rPr>
              <a:t>由于构成数字代码的每一位都有一定的</a:t>
            </a:r>
            <a:r>
              <a:rPr lang="zh-CN" altLang="en-US" sz="2800" b="1">
                <a:solidFill>
                  <a:schemeClr val="tx2"/>
                </a:solidFill>
                <a:effectLst>
                  <a:outerShdw blurRad="38100" dist="38100" dir="2700000" algn="tl">
                    <a:srgbClr val="C0C0C0"/>
                  </a:outerShdw>
                </a:effectLst>
                <a:latin typeface="Times New Roman"/>
              </a:rPr>
              <a:t>“</a:t>
            </a:r>
            <a:r>
              <a:rPr lang="zh-CN" altLang="en-US" sz="2800" b="1">
                <a:solidFill>
                  <a:schemeClr val="tx2"/>
                </a:solidFill>
                <a:effectLst>
                  <a:outerShdw blurRad="38100" dist="38100" dir="2700000" algn="tl">
                    <a:srgbClr val="C0C0C0"/>
                  </a:outerShdw>
                </a:effectLst>
                <a:latin typeface="宋体" pitchFamily="2" charset="-122"/>
              </a:rPr>
              <a:t>权</a:t>
            </a:r>
            <a:r>
              <a:rPr lang="zh-CN" altLang="en-US" sz="2800" b="1">
                <a:solidFill>
                  <a:schemeClr val="tx2"/>
                </a:solidFill>
                <a:effectLst>
                  <a:outerShdw blurRad="38100" dist="38100" dir="2700000" algn="tl">
                    <a:srgbClr val="C0C0C0"/>
                  </a:outerShdw>
                </a:effectLst>
                <a:latin typeface="Times New Roman"/>
              </a:rPr>
              <a:t>”</a:t>
            </a:r>
            <a:r>
              <a:rPr lang="zh-CN" altLang="en-US" sz="2800" b="1">
                <a:solidFill>
                  <a:schemeClr val="tx2"/>
                </a:solidFill>
                <a:effectLst>
                  <a:outerShdw blurRad="38100" dist="38100" dir="2700000" algn="tl">
                    <a:srgbClr val="C0C0C0"/>
                  </a:outerShdw>
                </a:effectLst>
                <a:latin typeface="宋体" pitchFamily="2" charset="-122"/>
              </a:rPr>
              <a:t>，因此为了将数字量转换成模拟量，就必须将每一位代码按其</a:t>
            </a:r>
            <a:r>
              <a:rPr lang="zh-CN" altLang="en-US" sz="2800" b="1">
                <a:solidFill>
                  <a:schemeClr val="tx2"/>
                </a:solidFill>
                <a:effectLst>
                  <a:outerShdw blurRad="38100" dist="38100" dir="2700000" algn="tl">
                    <a:srgbClr val="C0C0C0"/>
                  </a:outerShdw>
                </a:effectLst>
                <a:latin typeface="Times New Roman"/>
              </a:rPr>
              <a:t>“</a:t>
            </a:r>
            <a:r>
              <a:rPr lang="zh-CN" altLang="en-US" sz="2800" b="1">
                <a:solidFill>
                  <a:schemeClr val="tx2"/>
                </a:solidFill>
                <a:effectLst>
                  <a:outerShdw blurRad="38100" dist="38100" dir="2700000" algn="tl">
                    <a:srgbClr val="C0C0C0"/>
                  </a:outerShdw>
                </a:effectLst>
                <a:latin typeface="宋体" pitchFamily="2" charset="-122"/>
              </a:rPr>
              <a:t>权</a:t>
            </a:r>
            <a:r>
              <a:rPr lang="zh-CN" altLang="en-US" sz="2800" b="1">
                <a:solidFill>
                  <a:schemeClr val="tx2"/>
                </a:solidFill>
                <a:effectLst>
                  <a:outerShdw blurRad="38100" dist="38100" dir="2700000" algn="tl">
                    <a:srgbClr val="C0C0C0"/>
                  </a:outerShdw>
                </a:effectLst>
                <a:latin typeface="Times New Roman"/>
              </a:rPr>
              <a:t>”</a:t>
            </a:r>
            <a:r>
              <a:rPr lang="zh-CN" altLang="en-US" sz="2800" b="1">
                <a:solidFill>
                  <a:schemeClr val="tx2"/>
                </a:solidFill>
                <a:effectLst>
                  <a:outerShdw blurRad="38100" dist="38100" dir="2700000" algn="tl">
                    <a:srgbClr val="C0C0C0"/>
                  </a:outerShdw>
                </a:effectLst>
                <a:latin typeface="宋体" pitchFamily="2" charset="-122"/>
              </a:rPr>
              <a:t>转换成相应的模拟量，然后再将代表各位的模拟量相加即可得到与该数字量成正比的模拟量，这就是构成</a:t>
            </a:r>
            <a:r>
              <a:rPr lang="en-US" altLang="zh-CN" sz="2800" b="1">
                <a:solidFill>
                  <a:schemeClr val="tx2"/>
                </a:solidFill>
                <a:effectLst>
                  <a:outerShdw blurRad="38100" dist="38100" dir="2700000" algn="tl">
                    <a:srgbClr val="C0C0C0"/>
                  </a:outerShdw>
                </a:effectLst>
              </a:rPr>
              <a:t>D/A</a:t>
            </a:r>
            <a:r>
              <a:rPr lang="zh-CN" altLang="en-US" sz="2800" b="1">
                <a:solidFill>
                  <a:schemeClr val="tx2"/>
                </a:solidFill>
                <a:effectLst>
                  <a:outerShdw blurRad="38100" dist="38100" dir="2700000" algn="tl">
                    <a:srgbClr val="C0C0C0"/>
                  </a:outerShdw>
                </a:effectLst>
                <a:latin typeface="宋体" pitchFamily="2" charset="-122"/>
              </a:rPr>
              <a:t>转换器的基本思想。</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Effect transition="in" filter="box(out)">
                                      <p:cBhvr>
                                        <p:cTn id="7" dur="500"/>
                                        <p:tgtEl>
                                          <p:spTgt spid="1054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5475">
                                            <p:txEl>
                                              <p:pRg st="1" end="1"/>
                                            </p:txEl>
                                          </p:spTgt>
                                        </p:tgtEl>
                                        <p:attrNameLst>
                                          <p:attrName>style.visibility</p:attrName>
                                        </p:attrNameLst>
                                      </p:cBhvr>
                                      <p:to>
                                        <p:strVal val="visible"/>
                                      </p:to>
                                    </p:set>
                                    <p:animEffect transition="in" filter="box(out)">
                                      <p:cBhvr>
                                        <p:cTn id="12" dur="500"/>
                                        <p:tgtEl>
                                          <p:spTgt spid="1054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900" name="Rectangle 188"/>
          <p:cNvSpPr>
            <a:spLocks noGrp="1" noChangeArrowheads="1"/>
          </p:cNvSpPr>
          <p:nvPr>
            <p:ph type="ctrTitle"/>
          </p:nvPr>
        </p:nvSpPr>
        <p:spPr bwMode="auto">
          <a:xfrm>
            <a:off x="544513" y="333375"/>
            <a:ext cx="6619875" cy="577850"/>
          </a:xfrm>
          <a:noFill/>
          <a:ln>
            <a:miter lim="800000"/>
            <a:headEnd/>
            <a:tailEnd/>
          </a:ln>
        </p:spPr>
        <p:txBody>
          <a:bodyPr vert="horz" wrap="square" lIns="91440" tIns="45720" rIns="91440" bIns="45720" numCol="1" anchor="t" anchorCtr="0" compatLnSpc="1">
            <a:prstTxWarp prst="textNoShape">
              <a:avLst/>
            </a:prstTxWarp>
          </a:bodyPr>
          <a:lstStyle/>
          <a:p>
            <a:pPr algn="l">
              <a:spcBef>
                <a:spcPct val="20000"/>
              </a:spcBef>
            </a:pPr>
            <a:r>
              <a:rPr lang="en-US" altLang="zh-CN" sz="3200" b="1">
                <a:solidFill>
                  <a:srgbClr val="000099"/>
                </a:solidFill>
                <a:effectLst>
                  <a:outerShdw blurRad="38100" dist="38100" dir="2700000" algn="tl">
                    <a:srgbClr val="C0C0C0"/>
                  </a:outerShdw>
                </a:effectLst>
              </a:rPr>
              <a:t>23.1.1  </a:t>
            </a:r>
            <a:r>
              <a:rPr lang="zh-CN" altLang="en-US" sz="3200" b="1">
                <a:solidFill>
                  <a:srgbClr val="000099"/>
                </a:solidFill>
                <a:effectLst>
                  <a:outerShdw blurRad="38100" dist="38100" dir="2700000" algn="tl">
                    <a:srgbClr val="C0C0C0"/>
                  </a:outerShdw>
                </a:effectLst>
              </a:rPr>
              <a:t>倒</a:t>
            </a:r>
            <a:r>
              <a:rPr lang="en-US" altLang="zh-CN" sz="3200" b="1">
                <a:solidFill>
                  <a:srgbClr val="000099"/>
                </a:solidFill>
                <a:effectLst>
                  <a:outerShdw blurRad="38100" dist="38100" dir="2700000" algn="tl">
                    <a:srgbClr val="C0C0C0"/>
                  </a:outerShdw>
                </a:effectLst>
              </a:rPr>
              <a:t>T</a:t>
            </a:r>
            <a:r>
              <a:rPr lang="zh-CN" altLang="en-US" sz="3200" b="1">
                <a:solidFill>
                  <a:srgbClr val="000099"/>
                </a:solidFill>
                <a:effectLst>
                  <a:outerShdw blurRad="38100" dist="38100" dir="2700000" algn="tl">
                    <a:srgbClr val="C0C0C0"/>
                  </a:outerShdw>
                </a:effectLst>
              </a:rPr>
              <a:t>型电阻网络</a:t>
            </a:r>
            <a:r>
              <a:rPr lang="en-US" altLang="zh-CN" sz="3200" b="1">
                <a:solidFill>
                  <a:srgbClr val="000099"/>
                </a:solidFill>
                <a:effectLst>
                  <a:outerShdw blurRad="38100" dist="38100" dir="2700000" algn="tl">
                    <a:srgbClr val="C0C0C0"/>
                  </a:outerShdw>
                </a:effectLst>
              </a:rPr>
              <a:t>D/A</a:t>
            </a:r>
            <a:r>
              <a:rPr lang="zh-CN" altLang="en-US" sz="3200" b="1">
                <a:solidFill>
                  <a:srgbClr val="000099"/>
                </a:solidFill>
                <a:effectLst>
                  <a:outerShdw blurRad="38100" dist="38100" dir="2700000" algn="tl">
                    <a:srgbClr val="C0C0C0"/>
                  </a:outerShdw>
                </a:effectLst>
                <a:sym typeface="Symbol" pitchFamily="18" charset="2"/>
              </a:rPr>
              <a:t>转换器</a:t>
            </a:r>
          </a:p>
        </p:txBody>
      </p:sp>
      <p:sp>
        <p:nvSpPr>
          <p:cNvPr id="115901" name="AutoShape 189" descr="小棋盘"/>
          <p:cNvSpPr>
            <a:spLocks noChangeArrowheads="1"/>
          </p:cNvSpPr>
          <p:nvPr/>
        </p:nvSpPr>
        <p:spPr bwMode="auto">
          <a:xfrm>
            <a:off x="6948488" y="4292600"/>
            <a:ext cx="1511300" cy="576263"/>
          </a:xfrm>
          <a:prstGeom prst="wedgeRoundRectCallout">
            <a:avLst>
              <a:gd name="adj1" fmla="val -74685"/>
              <a:gd name="adj2" fmla="val 69560"/>
              <a:gd name="adj3" fmla="val 16667"/>
            </a:avLst>
          </a:prstGeom>
          <a:pattFill prst="smCheck">
            <a:fgClr>
              <a:srgbClr val="FFFF00"/>
            </a:fgClr>
            <a:bgClr>
              <a:srgbClr val="FFFFFF"/>
            </a:bgClr>
          </a:pattFill>
          <a:ln w="28575">
            <a:solidFill>
              <a:srgbClr val="004E00"/>
            </a:solidFill>
            <a:miter lim="800000"/>
            <a:headEnd/>
            <a:tailEnd/>
          </a:ln>
          <a:effectLst/>
        </p:spPr>
        <p:txBody>
          <a:bodyPr wrap="none" anchor="ctr"/>
          <a:lstStyle/>
          <a:p>
            <a:pPr algn="ctr"/>
            <a:r>
              <a:rPr lang="zh-CN" altLang="en-US" b="1">
                <a:solidFill>
                  <a:srgbClr val="CC0000"/>
                </a:solidFill>
                <a:effectLst>
                  <a:outerShdw blurRad="38100" dist="38100" dir="2700000" algn="tl">
                    <a:srgbClr val="C0C0C0"/>
                  </a:outerShdw>
                </a:effectLst>
              </a:rPr>
              <a:t>参考电压</a:t>
            </a:r>
          </a:p>
        </p:txBody>
      </p:sp>
      <p:sp>
        <p:nvSpPr>
          <p:cNvPr id="115902" name="Text Box 190"/>
          <p:cNvSpPr txBox="1">
            <a:spLocks noChangeArrowheads="1"/>
          </p:cNvSpPr>
          <p:nvPr/>
        </p:nvSpPr>
        <p:spPr bwMode="auto">
          <a:xfrm>
            <a:off x="539750" y="5359400"/>
            <a:ext cx="8382000" cy="1031875"/>
          </a:xfrm>
          <a:prstGeom prst="rect">
            <a:avLst/>
          </a:prstGeom>
          <a:noFill/>
          <a:ln w="9525">
            <a:noFill/>
            <a:miter lim="800000"/>
            <a:headEnd/>
            <a:tailEnd/>
          </a:ln>
          <a:effectLst/>
        </p:spPr>
        <p:txBody>
          <a:bodyPr>
            <a:spAutoFit/>
          </a:bodyPr>
          <a:lstStyle/>
          <a:p>
            <a:pPr>
              <a:lnSpc>
                <a:spcPct val="110000"/>
              </a:lnSpc>
            </a:pPr>
            <a:r>
              <a:rPr lang="en-US" altLang="zh-CN" sz="2800" b="1">
                <a:effectLst>
                  <a:outerShdw blurRad="38100" dist="38100" dir="2700000" algn="tl">
                    <a:srgbClr val="C0C0C0"/>
                  </a:outerShdw>
                </a:effectLst>
              </a:rPr>
              <a:t>    </a:t>
            </a:r>
            <a:r>
              <a:rPr lang="zh-CN" altLang="en-US" sz="2800" b="1">
                <a:effectLst>
                  <a:outerShdw blurRad="38100" dist="38100" dir="2700000" algn="tl">
                    <a:srgbClr val="C0C0C0"/>
                  </a:outerShdw>
                </a:effectLst>
              </a:rPr>
              <a:t>各位的数码控制相应位的模拟开关，数码为</a:t>
            </a:r>
            <a:r>
              <a:rPr lang="zh-CN" altLang="en-US" sz="2800" b="1">
                <a:solidFill>
                  <a:srgbClr val="CC0000"/>
                </a:solidFill>
                <a:effectLst>
                  <a:outerShdw blurRad="38100" dist="38100" dir="2700000" algn="tl">
                    <a:srgbClr val="C0C0C0"/>
                  </a:outerShdw>
                </a:effectLst>
              </a:rPr>
              <a:t>“</a:t>
            </a:r>
            <a:r>
              <a:rPr lang="en-US" altLang="zh-CN" sz="2800" b="1">
                <a:solidFill>
                  <a:srgbClr val="CC0000"/>
                </a:solidFill>
                <a:effectLst>
                  <a:outerShdw blurRad="38100" dist="38100" dir="2700000" algn="tl">
                    <a:srgbClr val="C0C0C0"/>
                  </a:outerShdw>
                </a:effectLst>
              </a:rPr>
              <a:t>1”</a:t>
            </a:r>
            <a:r>
              <a:rPr lang="zh-CN" altLang="en-US" sz="2800" b="1">
                <a:effectLst>
                  <a:outerShdw blurRad="38100" dist="38100" dir="2700000" algn="tl">
                    <a:srgbClr val="C0C0C0"/>
                  </a:outerShdw>
                </a:effectLst>
              </a:rPr>
              <a:t>时，开关</a:t>
            </a:r>
            <a:r>
              <a:rPr lang="zh-CN" altLang="en-US" sz="2800" b="1">
                <a:solidFill>
                  <a:srgbClr val="CC0000"/>
                </a:solidFill>
                <a:effectLst>
                  <a:outerShdw blurRad="38100" dist="38100" dir="2700000" algn="tl">
                    <a:srgbClr val="C0C0C0"/>
                  </a:outerShdw>
                </a:effectLst>
              </a:rPr>
              <a:t>接运放反相输入端</a:t>
            </a:r>
            <a:r>
              <a:rPr lang="zh-CN" altLang="en-US" sz="2800" b="1">
                <a:effectLst>
                  <a:outerShdw blurRad="38100" dist="38100" dir="2700000" algn="tl">
                    <a:srgbClr val="C0C0C0"/>
                  </a:outerShdw>
                </a:effectLst>
              </a:rPr>
              <a:t>；为 </a:t>
            </a:r>
            <a:r>
              <a:rPr lang="zh-CN" altLang="en-US" sz="2800" b="1">
                <a:solidFill>
                  <a:srgbClr val="CC0000"/>
                </a:solidFill>
                <a:effectLst>
                  <a:outerShdw blurRad="38100" dist="38100" dir="2700000" algn="tl">
                    <a:srgbClr val="C0C0C0"/>
                  </a:outerShdw>
                </a:effectLst>
              </a:rPr>
              <a:t>“</a:t>
            </a:r>
            <a:r>
              <a:rPr lang="en-US" altLang="zh-CN" sz="2800" b="1">
                <a:solidFill>
                  <a:srgbClr val="CC0000"/>
                </a:solidFill>
                <a:effectLst>
                  <a:outerShdw blurRad="38100" dist="38100" dir="2700000" algn="tl">
                    <a:srgbClr val="C0C0C0"/>
                  </a:outerShdw>
                </a:effectLst>
              </a:rPr>
              <a:t>0”  </a:t>
            </a:r>
            <a:r>
              <a:rPr lang="zh-CN" altLang="en-US" sz="2800" b="1">
                <a:solidFill>
                  <a:srgbClr val="CC0000"/>
                </a:solidFill>
                <a:effectLst>
                  <a:outerShdw blurRad="38100" dist="38100" dir="2700000" algn="tl">
                    <a:srgbClr val="C0C0C0"/>
                  </a:outerShdw>
                </a:effectLst>
              </a:rPr>
              <a:t>时接“地”</a:t>
            </a:r>
            <a:r>
              <a:rPr lang="zh-CN" altLang="en-US" sz="2800" b="1">
                <a:effectLst>
                  <a:outerShdw blurRad="38100" dist="38100" dir="2700000" algn="tl">
                    <a:srgbClr val="C0C0C0"/>
                  </a:outerShdw>
                </a:effectLst>
              </a:rPr>
              <a:t>。</a:t>
            </a:r>
          </a:p>
        </p:txBody>
      </p:sp>
      <p:sp>
        <p:nvSpPr>
          <p:cNvPr id="115903" name="Rectangle 191"/>
          <p:cNvSpPr>
            <a:spLocks noChangeArrowheads="1"/>
          </p:cNvSpPr>
          <p:nvPr/>
        </p:nvSpPr>
        <p:spPr bwMode="auto">
          <a:xfrm>
            <a:off x="468313" y="781050"/>
            <a:ext cx="1439862" cy="573088"/>
          </a:xfrm>
          <a:prstGeom prst="rect">
            <a:avLst/>
          </a:prstGeom>
          <a:noFill/>
          <a:ln w="9525">
            <a:noFill/>
            <a:miter lim="800000"/>
            <a:headEnd/>
            <a:tailEnd/>
          </a:ln>
        </p:spPr>
        <p:txBody>
          <a:bodyPr/>
          <a:lstStyle/>
          <a:p>
            <a:r>
              <a:rPr lang="en-US" altLang="zh-CN" sz="2800" b="1">
                <a:solidFill>
                  <a:srgbClr val="E60000"/>
                </a:solidFill>
                <a:effectLst>
                  <a:outerShdw blurRad="38100" dist="38100" dir="2700000" algn="tl">
                    <a:srgbClr val="C0C0C0"/>
                  </a:outerShdw>
                </a:effectLst>
              </a:rPr>
              <a:t>1. </a:t>
            </a:r>
            <a:r>
              <a:rPr lang="zh-CN" altLang="en-US" sz="2800" b="1">
                <a:solidFill>
                  <a:srgbClr val="E60000"/>
                </a:solidFill>
                <a:effectLst>
                  <a:outerShdw blurRad="38100" dist="38100" dir="2700000" algn="tl">
                    <a:srgbClr val="C0C0C0"/>
                  </a:outerShdw>
                </a:effectLst>
              </a:rPr>
              <a:t>电路</a:t>
            </a:r>
          </a:p>
        </p:txBody>
      </p:sp>
      <p:sp>
        <p:nvSpPr>
          <p:cNvPr id="115904" name="AutoShape 192" descr="40%"/>
          <p:cNvSpPr>
            <a:spLocks noChangeArrowheads="1"/>
          </p:cNvSpPr>
          <p:nvPr/>
        </p:nvSpPr>
        <p:spPr bwMode="auto">
          <a:xfrm>
            <a:off x="6156325" y="3141663"/>
            <a:ext cx="1008063" cy="744537"/>
          </a:xfrm>
          <a:prstGeom prst="wedgeRoundRectCallout">
            <a:avLst>
              <a:gd name="adj1" fmla="val -133620"/>
              <a:gd name="adj2" fmla="val 36352"/>
              <a:gd name="adj3" fmla="val 16667"/>
            </a:avLst>
          </a:prstGeom>
          <a:pattFill prst="pct40">
            <a:fgClr>
              <a:srgbClr val="FFCCCC"/>
            </a:fgClr>
            <a:bgClr>
              <a:srgbClr val="FFFFFF"/>
            </a:bgClr>
          </a:pattFill>
          <a:ln w="28575">
            <a:solidFill>
              <a:srgbClr val="004E00"/>
            </a:solidFill>
            <a:miter lim="800000"/>
            <a:headEnd/>
            <a:tailEnd/>
          </a:ln>
          <a:effectLst/>
        </p:spPr>
        <p:txBody>
          <a:bodyPr wrap="none" anchor="ctr"/>
          <a:lstStyle/>
          <a:p>
            <a:pPr algn="ctr">
              <a:lnSpc>
                <a:spcPct val="80000"/>
              </a:lnSpc>
            </a:pPr>
            <a:r>
              <a:rPr lang="zh-CN" altLang="en-US" b="1">
                <a:solidFill>
                  <a:srgbClr val="CC0000"/>
                </a:solidFill>
                <a:effectLst>
                  <a:outerShdw blurRad="38100" dist="38100" dir="2700000" algn="tl">
                    <a:srgbClr val="C0C0C0"/>
                  </a:outerShdw>
                </a:effectLst>
              </a:rPr>
              <a:t>模 拟</a:t>
            </a:r>
          </a:p>
          <a:p>
            <a:pPr algn="ctr">
              <a:lnSpc>
                <a:spcPct val="80000"/>
              </a:lnSpc>
            </a:pPr>
            <a:r>
              <a:rPr lang="zh-CN" altLang="en-US" b="1">
                <a:solidFill>
                  <a:srgbClr val="CC0000"/>
                </a:solidFill>
                <a:effectLst>
                  <a:outerShdw blurRad="38100" dist="38100" dir="2700000" algn="tl">
                    <a:srgbClr val="C0C0C0"/>
                  </a:outerShdw>
                </a:effectLst>
              </a:rPr>
              <a:t>开 关</a:t>
            </a:r>
          </a:p>
        </p:txBody>
      </p:sp>
      <p:pic>
        <p:nvPicPr>
          <p:cNvPr id="116031" name="Picture 319" descr="图片6"/>
          <p:cNvPicPr>
            <a:picLocks noChangeAspect="1" noChangeArrowheads="1"/>
          </p:cNvPicPr>
          <p:nvPr/>
        </p:nvPicPr>
        <p:blipFill>
          <a:blip r:embed="rId2" cstate="print"/>
          <a:srcRect/>
          <a:stretch>
            <a:fillRect/>
          </a:stretch>
        </p:blipFill>
        <p:spPr bwMode="auto">
          <a:xfrm>
            <a:off x="846138" y="549275"/>
            <a:ext cx="7974012" cy="494665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5903"/>
                                        </p:tgtEl>
                                        <p:attrNameLst>
                                          <p:attrName>style.visibility</p:attrName>
                                        </p:attrNameLst>
                                      </p:cBhvr>
                                      <p:to>
                                        <p:strVal val="visible"/>
                                      </p:to>
                                    </p:set>
                                    <p:animEffect transition="in" filter="wipe(left)">
                                      <p:cBhvr>
                                        <p:cTn id="7" dur="500"/>
                                        <p:tgtEl>
                                          <p:spTgt spid="11590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6031"/>
                                        </p:tgtEl>
                                        <p:attrNameLst>
                                          <p:attrName>style.visibility</p:attrName>
                                        </p:attrNameLst>
                                      </p:cBhvr>
                                      <p:to>
                                        <p:strVal val="visible"/>
                                      </p:to>
                                    </p:set>
                                    <p:animEffect transition="in" filter="wipe(left)">
                                      <p:cBhvr>
                                        <p:cTn id="11" dur="1000"/>
                                        <p:tgtEl>
                                          <p:spTgt spid="11603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115901"/>
                                        </p:tgtEl>
                                        <p:attrNameLst>
                                          <p:attrName>style.visibility</p:attrName>
                                        </p:attrNameLst>
                                      </p:cBhvr>
                                      <p:to>
                                        <p:strVal val="visible"/>
                                      </p:to>
                                    </p:set>
                                    <p:animEffect transition="in" filter="wipe(right)">
                                      <p:cBhvr>
                                        <p:cTn id="16" dur="500"/>
                                        <p:tgtEl>
                                          <p:spTgt spid="11590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115904"/>
                                        </p:tgtEl>
                                        <p:attrNameLst>
                                          <p:attrName>style.visibility</p:attrName>
                                        </p:attrNameLst>
                                      </p:cBhvr>
                                      <p:to>
                                        <p:strVal val="visible"/>
                                      </p:to>
                                    </p:set>
                                    <p:animEffect transition="in" filter="wipe(right)">
                                      <p:cBhvr>
                                        <p:cTn id="21" dur="500"/>
                                        <p:tgtEl>
                                          <p:spTgt spid="11590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5902"/>
                                        </p:tgtEl>
                                        <p:attrNameLst>
                                          <p:attrName>style.visibility</p:attrName>
                                        </p:attrNameLst>
                                      </p:cBhvr>
                                      <p:to>
                                        <p:strVal val="visible"/>
                                      </p:to>
                                    </p:set>
                                    <p:animEffect transition="in" filter="wipe(left)">
                                      <p:cBhvr>
                                        <p:cTn id="26" dur="500"/>
                                        <p:tgtEl>
                                          <p:spTgt spid="115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901" grpId="0" animBg="1"/>
      <p:bldP spid="115902" grpId="0"/>
      <p:bldP spid="115903" grpId="0" autoUpdateAnimBg="0"/>
      <p:bldP spid="11590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97" name="Rectangle 261"/>
          <p:cNvSpPr>
            <a:spLocks noChangeArrowheads="1"/>
          </p:cNvSpPr>
          <p:nvPr/>
        </p:nvSpPr>
        <p:spPr bwMode="auto">
          <a:xfrm>
            <a:off x="554038" y="5013325"/>
            <a:ext cx="6119812" cy="561975"/>
          </a:xfrm>
          <a:prstGeom prst="rect">
            <a:avLst/>
          </a:prstGeom>
          <a:noFill/>
          <a:ln w="9525">
            <a:noFill/>
            <a:miter lim="800000"/>
            <a:headEnd/>
            <a:tailEnd/>
          </a:ln>
          <a:effectLst/>
        </p:spPr>
        <p:txBody>
          <a:bodyPr>
            <a:spAutoFit/>
          </a:bodyPr>
          <a:lstStyle/>
          <a:p>
            <a:pPr>
              <a:lnSpc>
                <a:spcPct val="110000"/>
              </a:lnSpc>
            </a:pPr>
            <a:r>
              <a:rPr lang="zh-CN" altLang="en-US" sz="2800" b="1">
                <a:effectLst>
                  <a:outerShdw blurRad="38100" dist="38100" dir="2700000" algn="tl">
                    <a:srgbClr val="C0C0C0"/>
                  </a:outerShdw>
                </a:effectLst>
                <a:latin typeface="宋体" pitchFamily="2" charset="-122"/>
              </a:rPr>
              <a:t>从基准电压</a:t>
            </a:r>
            <a:r>
              <a:rPr lang="en-US" altLang="zh-CN" sz="2800" b="1" i="1">
                <a:effectLst>
                  <a:outerShdw blurRad="38100" dist="38100" dir="2700000" algn="tl">
                    <a:srgbClr val="C0C0C0"/>
                  </a:outerShdw>
                </a:effectLst>
              </a:rPr>
              <a:t>U</a:t>
            </a:r>
            <a:r>
              <a:rPr lang="en-US" altLang="zh-CN" sz="2800" b="1" baseline="-25000">
                <a:effectLst>
                  <a:outerShdw blurRad="38100" dist="38100" dir="2700000" algn="tl">
                    <a:srgbClr val="C0C0C0"/>
                  </a:outerShdw>
                </a:effectLst>
              </a:rPr>
              <a:t>R</a:t>
            </a:r>
            <a:r>
              <a:rPr lang="zh-CN" altLang="en-US" sz="2800" b="1">
                <a:effectLst>
                  <a:outerShdw blurRad="38100" dist="38100" dir="2700000" algn="tl">
                    <a:srgbClr val="C0C0C0"/>
                  </a:outerShdw>
                </a:effectLst>
              </a:rPr>
              <a:t>输出的总</a:t>
            </a:r>
            <a:r>
              <a:rPr lang="zh-CN" altLang="en-US" sz="2800" b="1">
                <a:effectLst>
                  <a:outerShdw blurRad="38100" dist="38100" dir="2700000" algn="tl">
                    <a:srgbClr val="C0C0C0"/>
                  </a:outerShdw>
                </a:effectLst>
                <a:latin typeface="宋体" pitchFamily="2" charset="-122"/>
              </a:rPr>
              <a:t>电流固定不变</a:t>
            </a:r>
          </a:p>
        </p:txBody>
      </p:sp>
      <p:graphicFrame>
        <p:nvGraphicFramePr>
          <p:cNvPr id="117124" name="Object 388"/>
          <p:cNvGraphicFramePr>
            <a:graphicFrameLocks noChangeAspect="1"/>
          </p:cNvGraphicFramePr>
          <p:nvPr/>
        </p:nvGraphicFramePr>
        <p:xfrm>
          <a:off x="2555875" y="5484813"/>
          <a:ext cx="1368425" cy="968375"/>
        </p:xfrm>
        <a:graphic>
          <a:graphicData uri="http://schemas.openxmlformats.org/presentationml/2006/ole">
            <mc:AlternateContent xmlns:mc="http://schemas.openxmlformats.org/markup-compatibility/2006">
              <mc:Choice xmlns:v="urn:schemas-microsoft-com:vml" Requires="v">
                <p:oleObj spid="_x0000_s117165" name="公式" r:id="rId3" imgW="583920" imgH="406080" progId="Equation.3">
                  <p:embed/>
                </p:oleObj>
              </mc:Choice>
              <mc:Fallback>
                <p:oleObj name="公式" r:id="rId3" imgW="583920" imgH="406080" progId="Equation.3">
                  <p:embed/>
                  <p:pic>
                    <p:nvPicPr>
                      <p:cNvPr id="0" name="Picture 3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5484813"/>
                        <a:ext cx="1368425"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7125" name="Group 389"/>
          <p:cNvGrpSpPr>
            <a:grpSpLocks/>
          </p:cNvGrpSpPr>
          <p:nvPr/>
        </p:nvGrpSpPr>
        <p:grpSpPr bwMode="auto">
          <a:xfrm>
            <a:off x="6692900" y="2835275"/>
            <a:ext cx="1695450" cy="3617913"/>
            <a:chOff x="4125" y="1706"/>
            <a:chExt cx="1068" cy="2279"/>
          </a:xfrm>
        </p:grpSpPr>
        <p:graphicFrame>
          <p:nvGraphicFramePr>
            <p:cNvPr id="117126" name="Object 390"/>
            <p:cNvGraphicFramePr>
              <a:graphicFrameLocks noChangeAspect="1"/>
            </p:cNvGraphicFramePr>
            <p:nvPr/>
          </p:nvGraphicFramePr>
          <p:xfrm>
            <a:off x="4143" y="3355"/>
            <a:ext cx="1050" cy="630"/>
          </p:xfrm>
          <a:graphic>
            <a:graphicData uri="http://schemas.openxmlformats.org/presentationml/2006/ole">
              <mc:AlternateContent xmlns:mc="http://schemas.openxmlformats.org/markup-compatibility/2006">
                <mc:Choice xmlns:v="urn:schemas-microsoft-com:vml" Requires="v">
                  <p:oleObj spid="_x0000_s117166" name="Equation" r:id="rId5" imgW="583920" imgH="406080" progId="Equation.3">
                    <p:embed/>
                  </p:oleObj>
                </mc:Choice>
                <mc:Fallback>
                  <p:oleObj name="Equation" r:id="rId5" imgW="583920" imgH="406080" progId="Equation.3">
                    <p:embed/>
                    <p:pic>
                      <p:nvPicPr>
                        <p:cNvPr id="0" name="Picture 39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3" y="3355"/>
                          <a:ext cx="1050" cy="6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7127" name="Object 391"/>
            <p:cNvGraphicFramePr>
              <a:graphicFrameLocks noChangeAspect="1"/>
            </p:cNvGraphicFramePr>
            <p:nvPr/>
          </p:nvGraphicFramePr>
          <p:xfrm>
            <a:off x="4188" y="2795"/>
            <a:ext cx="983" cy="630"/>
          </p:xfrm>
          <a:graphic>
            <a:graphicData uri="http://schemas.openxmlformats.org/presentationml/2006/ole">
              <mc:AlternateContent xmlns:mc="http://schemas.openxmlformats.org/markup-compatibility/2006">
                <mc:Choice xmlns:v="urn:schemas-microsoft-com:vml" Requires="v">
                  <p:oleObj spid="_x0000_s117167" name="Equation" r:id="rId7" imgW="583920" imgH="406080" progId="Equation.3">
                    <p:embed/>
                  </p:oleObj>
                </mc:Choice>
                <mc:Fallback>
                  <p:oleObj name="Equation" r:id="rId7" imgW="583920" imgH="406080" progId="Equation.3">
                    <p:embed/>
                    <p:pic>
                      <p:nvPicPr>
                        <p:cNvPr id="0" name="Picture 39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8" y="2795"/>
                          <a:ext cx="983" cy="6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7128" name="Object 392"/>
            <p:cNvGraphicFramePr>
              <a:graphicFrameLocks noChangeAspect="1"/>
            </p:cNvGraphicFramePr>
            <p:nvPr/>
          </p:nvGraphicFramePr>
          <p:xfrm>
            <a:off x="4125" y="2246"/>
            <a:ext cx="1038" cy="630"/>
          </p:xfrm>
          <a:graphic>
            <a:graphicData uri="http://schemas.openxmlformats.org/presentationml/2006/ole">
              <mc:AlternateContent xmlns:mc="http://schemas.openxmlformats.org/markup-compatibility/2006">
                <mc:Choice xmlns:v="urn:schemas-microsoft-com:vml" Requires="v">
                  <p:oleObj spid="_x0000_s117168" name="Equation" r:id="rId9" imgW="583920" imgH="406080" progId="Equation.3">
                    <p:embed/>
                  </p:oleObj>
                </mc:Choice>
                <mc:Fallback>
                  <p:oleObj name="Equation" r:id="rId9" imgW="583920" imgH="406080" progId="Equation.3">
                    <p:embed/>
                    <p:pic>
                      <p:nvPicPr>
                        <p:cNvPr id="0" name="Picture 39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25" y="2246"/>
                          <a:ext cx="1038" cy="6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7129" name="Object 393"/>
            <p:cNvGraphicFramePr>
              <a:graphicFrameLocks noChangeAspect="1"/>
            </p:cNvGraphicFramePr>
            <p:nvPr/>
          </p:nvGraphicFramePr>
          <p:xfrm>
            <a:off x="4179" y="1706"/>
            <a:ext cx="971" cy="630"/>
          </p:xfrm>
          <a:graphic>
            <a:graphicData uri="http://schemas.openxmlformats.org/presentationml/2006/ole">
              <mc:AlternateContent xmlns:mc="http://schemas.openxmlformats.org/markup-compatibility/2006">
                <mc:Choice xmlns:v="urn:schemas-microsoft-com:vml" Requires="v">
                  <p:oleObj spid="_x0000_s117169" name="Equation" r:id="rId11" imgW="609480" imgH="406080" progId="Equation.3">
                    <p:embed/>
                  </p:oleObj>
                </mc:Choice>
                <mc:Fallback>
                  <p:oleObj name="Equation" r:id="rId11" imgW="609480" imgH="406080" progId="Equation.3">
                    <p:embed/>
                    <p:pic>
                      <p:nvPicPr>
                        <p:cNvPr id="0" name="Picture 39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79" y="1706"/>
                          <a:ext cx="971" cy="6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7130" name="Rectangle 394"/>
          <p:cNvSpPr>
            <a:spLocks noChangeArrowheads="1"/>
          </p:cNvSpPr>
          <p:nvPr/>
        </p:nvSpPr>
        <p:spPr bwMode="auto">
          <a:xfrm>
            <a:off x="609600" y="330200"/>
            <a:ext cx="2522538" cy="519113"/>
          </a:xfrm>
          <a:prstGeom prst="rect">
            <a:avLst/>
          </a:prstGeom>
          <a:noFill/>
          <a:ln w="9525">
            <a:noFill/>
            <a:miter lim="800000"/>
            <a:headEnd/>
            <a:tailEnd/>
          </a:ln>
          <a:effectLst/>
        </p:spPr>
        <p:txBody>
          <a:bodyPr>
            <a:spAutoFit/>
          </a:bodyPr>
          <a:lstStyle/>
          <a:p>
            <a:r>
              <a:rPr lang="en-US" altLang="zh-CN" sz="2800" b="1">
                <a:solidFill>
                  <a:srgbClr val="E60000"/>
                </a:solidFill>
                <a:effectLst>
                  <a:outerShdw blurRad="38100" dist="38100" dir="2700000" algn="tl">
                    <a:srgbClr val="C0C0C0"/>
                  </a:outerShdw>
                </a:effectLst>
              </a:rPr>
              <a:t>2. </a:t>
            </a:r>
            <a:r>
              <a:rPr lang="zh-CN" altLang="en-US" sz="2800" b="1">
                <a:solidFill>
                  <a:srgbClr val="E60000"/>
                </a:solidFill>
                <a:effectLst>
                  <a:outerShdw blurRad="38100" dist="38100" dir="2700000" algn="tl">
                    <a:srgbClr val="C0C0C0"/>
                  </a:outerShdw>
                </a:effectLst>
              </a:rPr>
              <a:t>转换原理</a:t>
            </a:r>
          </a:p>
        </p:txBody>
      </p:sp>
      <p:pic>
        <p:nvPicPr>
          <p:cNvPr id="117131" name="Picture 395" descr="图片7"/>
          <p:cNvPicPr>
            <a:picLocks noChangeAspect="1" noChangeArrowheads="1"/>
          </p:cNvPicPr>
          <p:nvPr/>
        </p:nvPicPr>
        <p:blipFill>
          <a:blip r:embed="rId13" cstate="print"/>
          <a:srcRect/>
          <a:stretch>
            <a:fillRect/>
          </a:stretch>
        </p:blipFill>
        <p:spPr bwMode="auto">
          <a:xfrm>
            <a:off x="779463" y="211138"/>
            <a:ext cx="7969250" cy="494665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6997"/>
                                        </p:tgtEl>
                                        <p:attrNameLst>
                                          <p:attrName>style.visibility</p:attrName>
                                        </p:attrNameLst>
                                      </p:cBhvr>
                                      <p:to>
                                        <p:strVal val="visible"/>
                                      </p:to>
                                    </p:set>
                                    <p:animEffect transition="in" filter="wipe(left)">
                                      <p:cBhvr>
                                        <p:cTn id="7" dur="500"/>
                                        <p:tgtEl>
                                          <p:spTgt spid="1169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7124"/>
                                        </p:tgtEl>
                                        <p:attrNameLst>
                                          <p:attrName>style.visibility</p:attrName>
                                        </p:attrNameLst>
                                      </p:cBhvr>
                                      <p:to>
                                        <p:strVal val="visible"/>
                                      </p:to>
                                    </p:set>
                                    <p:animEffect transition="in" filter="wipe(left)">
                                      <p:cBhvr>
                                        <p:cTn id="12" dur="1000"/>
                                        <p:tgtEl>
                                          <p:spTgt spid="1171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7125"/>
                                        </p:tgtEl>
                                        <p:attrNameLst>
                                          <p:attrName>style.visibility</p:attrName>
                                        </p:attrNameLst>
                                      </p:cBhvr>
                                      <p:to>
                                        <p:strVal val="visible"/>
                                      </p:to>
                                    </p:set>
                                    <p:animEffect transition="in" filter="wipe(left)">
                                      <p:cBhvr>
                                        <p:cTn id="17" dur="1000"/>
                                        <p:tgtEl>
                                          <p:spTgt spid="117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99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0064" name="Object 256"/>
          <p:cNvGraphicFramePr>
            <a:graphicFrameLocks noChangeAspect="1"/>
          </p:cNvGraphicFramePr>
          <p:nvPr/>
        </p:nvGraphicFramePr>
        <p:xfrm>
          <a:off x="971550" y="1371600"/>
          <a:ext cx="5832475" cy="996950"/>
        </p:xfrm>
        <a:graphic>
          <a:graphicData uri="http://schemas.openxmlformats.org/presentationml/2006/ole">
            <mc:AlternateContent xmlns:mc="http://schemas.openxmlformats.org/markup-compatibility/2006">
              <mc:Choice xmlns:v="urn:schemas-microsoft-com:vml" Requires="v">
                <p:oleObj spid="_x0000_s120115" name="公式" r:id="rId3" imgW="2361960" imgH="406080" progId="Equation.3">
                  <p:embed/>
                </p:oleObj>
              </mc:Choice>
              <mc:Fallback>
                <p:oleObj name="公式" r:id="rId3" imgW="2361960" imgH="406080" progId="Equation.3">
                  <p:embed/>
                  <p:pic>
                    <p:nvPicPr>
                      <p:cNvPr id="0" name="Picture 2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371600"/>
                        <a:ext cx="5832475" cy="996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065" name="Object 257"/>
          <p:cNvGraphicFramePr>
            <a:graphicFrameLocks noChangeAspect="1"/>
          </p:cNvGraphicFramePr>
          <p:nvPr/>
        </p:nvGraphicFramePr>
        <p:xfrm>
          <a:off x="1462088" y="2279650"/>
          <a:ext cx="4535487" cy="1017588"/>
        </p:xfrm>
        <a:graphic>
          <a:graphicData uri="http://schemas.openxmlformats.org/presentationml/2006/ole">
            <mc:AlternateContent xmlns:mc="http://schemas.openxmlformats.org/markup-compatibility/2006">
              <mc:Choice xmlns:v="urn:schemas-microsoft-com:vml" Requires="v">
                <p:oleObj spid="_x0000_s120116" name="Equation" r:id="rId5" imgW="1803240" imgH="406080" progId="Equation.3">
                  <p:embed/>
                </p:oleObj>
              </mc:Choice>
              <mc:Fallback>
                <p:oleObj name="Equation" r:id="rId5" imgW="1803240" imgH="406080" progId="Equation.3">
                  <p:embed/>
                  <p:pic>
                    <p:nvPicPr>
                      <p:cNvPr id="0" name="Picture 2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2088" y="2279650"/>
                        <a:ext cx="4535487" cy="1017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066" name="Object 258"/>
          <p:cNvGraphicFramePr>
            <a:graphicFrameLocks noChangeAspect="1"/>
          </p:cNvGraphicFramePr>
          <p:nvPr/>
        </p:nvGraphicFramePr>
        <p:xfrm>
          <a:off x="990600" y="3717925"/>
          <a:ext cx="5381625" cy="914400"/>
        </p:xfrm>
        <a:graphic>
          <a:graphicData uri="http://schemas.openxmlformats.org/presentationml/2006/ole">
            <mc:AlternateContent xmlns:mc="http://schemas.openxmlformats.org/markup-compatibility/2006">
              <mc:Choice xmlns:v="urn:schemas-microsoft-com:vml" Requires="v">
                <p:oleObj spid="_x0000_s120117" name="公式" r:id="rId7" imgW="2819160" imgH="406080" progId="Equation.3">
                  <p:embed/>
                </p:oleObj>
              </mc:Choice>
              <mc:Fallback>
                <p:oleObj name="公式" r:id="rId7" imgW="2819160" imgH="406080" progId="Equation.3">
                  <p:embed/>
                  <p:pic>
                    <p:nvPicPr>
                      <p:cNvPr id="0" name="Picture 2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3717925"/>
                        <a:ext cx="538162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067" name="Object 259"/>
          <p:cNvGraphicFramePr>
            <a:graphicFrameLocks noChangeAspect="1"/>
          </p:cNvGraphicFramePr>
          <p:nvPr/>
        </p:nvGraphicFramePr>
        <p:xfrm>
          <a:off x="885825" y="839788"/>
          <a:ext cx="3024188" cy="588962"/>
        </p:xfrm>
        <a:graphic>
          <a:graphicData uri="http://schemas.openxmlformats.org/presentationml/2006/ole">
            <mc:AlternateContent xmlns:mc="http://schemas.openxmlformats.org/markup-compatibility/2006">
              <mc:Choice xmlns:v="urn:schemas-microsoft-com:vml" Requires="v">
                <p:oleObj spid="_x0000_s120118" name="Equation" r:id="rId9" imgW="1333440" imgH="228600" progId="Equation.3">
                  <p:embed/>
                </p:oleObj>
              </mc:Choice>
              <mc:Fallback>
                <p:oleObj name="Equation" r:id="rId9" imgW="1333440" imgH="228600" progId="Equation.3">
                  <p:embed/>
                  <p:pic>
                    <p:nvPicPr>
                      <p:cNvPr id="0" name="Picture 25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5825" y="839788"/>
                        <a:ext cx="3024188" cy="58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0068" name="Text Box 260"/>
          <p:cNvSpPr txBox="1">
            <a:spLocks noChangeArrowheads="1"/>
          </p:cNvSpPr>
          <p:nvPr/>
        </p:nvSpPr>
        <p:spPr bwMode="auto">
          <a:xfrm>
            <a:off x="438150" y="3248025"/>
            <a:ext cx="4470400" cy="519113"/>
          </a:xfrm>
          <a:prstGeom prst="rect">
            <a:avLst/>
          </a:prstGeom>
          <a:noFill/>
          <a:ln w="9525">
            <a:noFill/>
            <a:miter lim="800000"/>
            <a:headEnd/>
            <a:tailEnd/>
          </a:ln>
          <a:effectLst/>
        </p:spPr>
        <p:txBody>
          <a:bodyPr wrap="none">
            <a:spAutoFit/>
          </a:bodyPr>
          <a:lstStyle/>
          <a:p>
            <a:r>
              <a:rPr lang="zh-CN" altLang="en-US" sz="2800" b="1">
                <a:solidFill>
                  <a:srgbClr val="E60000"/>
                </a:solidFill>
                <a:effectLst>
                  <a:outerShdw blurRad="38100" dist="38100" dir="2700000" algn="tl">
                    <a:srgbClr val="C0C0C0"/>
                  </a:outerShdw>
                </a:effectLst>
              </a:rPr>
              <a:t>运算放大器输出的模拟电压</a:t>
            </a:r>
          </a:p>
        </p:txBody>
      </p:sp>
      <p:sp>
        <p:nvSpPr>
          <p:cNvPr id="120069" name="Rectangle 261"/>
          <p:cNvSpPr>
            <a:spLocks noChangeArrowheads="1"/>
          </p:cNvSpPr>
          <p:nvPr/>
        </p:nvSpPr>
        <p:spPr bwMode="auto">
          <a:xfrm>
            <a:off x="468313" y="361950"/>
            <a:ext cx="4824412" cy="561975"/>
          </a:xfrm>
          <a:prstGeom prst="rect">
            <a:avLst/>
          </a:prstGeom>
          <a:noFill/>
          <a:ln w="9525">
            <a:noFill/>
            <a:miter lim="800000"/>
            <a:headEnd/>
            <a:tailEnd/>
          </a:ln>
          <a:effectLst/>
        </p:spPr>
        <p:txBody>
          <a:bodyPr>
            <a:spAutoFit/>
          </a:bodyPr>
          <a:lstStyle/>
          <a:p>
            <a:pPr>
              <a:lnSpc>
                <a:spcPct val="110000"/>
              </a:lnSpc>
            </a:pPr>
            <a:r>
              <a:rPr lang="zh-CN" altLang="en-US" sz="2800" b="1">
                <a:solidFill>
                  <a:srgbClr val="E60000"/>
                </a:solidFill>
                <a:effectLst>
                  <a:outerShdw blurRad="38100" dist="38100" dir="2700000" algn="tl">
                    <a:srgbClr val="C0C0C0"/>
                  </a:outerShdw>
                </a:effectLst>
                <a:latin typeface="宋体" pitchFamily="2" charset="-122"/>
              </a:rPr>
              <a:t>流入运算放大器的</a:t>
            </a:r>
            <a:r>
              <a:rPr lang="zh-CN" altLang="en-US" sz="2800" b="1">
                <a:solidFill>
                  <a:srgbClr val="E60000"/>
                </a:solidFill>
                <a:effectLst>
                  <a:outerShdw blurRad="38100" dist="38100" dir="2700000" algn="tl">
                    <a:srgbClr val="C0C0C0"/>
                  </a:outerShdw>
                </a:effectLst>
              </a:rPr>
              <a:t>总</a:t>
            </a:r>
            <a:r>
              <a:rPr lang="zh-CN" altLang="en-US" sz="2800" b="1">
                <a:solidFill>
                  <a:srgbClr val="E60000"/>
                </a:solidFill>
                <a:effectLst>
                  <a:outerShdw blurRad="38100" dist="38100" dir="2700000" algn="tl">
                    <a:srgbClr val="C0C0C0"/>
                  </a:outerShdw>
                </a:effectLst>
                <a:latin typeface="宋体" pitchFamily="2" charset="-122"/>
              </a:rPr>
              <a:t>电流</a:t>
            </a:r>
          </a:p>
        </p:txBody>
      </p:sp>
      <p:graphicFrame>
        <p:nvGraphicFramePr>
          <p:cNvPr id="120070" name="Object 262"/>
          <p:cNvGraphicFramePr>
            <a:graphicFrameLocks noChangeAspect="1"/>
          </p:cNvGraphicFramePr>
          <p:nvPr/>
        </p:nvGraphicFramePr>
        <p:xfrm>
          <a:off x="981075" y="4594225"/>
          <a:ext cx="5391150" cy="1022350"/>
        </p:xfrm>
        <a:graphic>
          <a:graphicData uri="http://schemas.openxmlformats.org/presentationml/2006/ole">
            <mc:AlternateContent xmlns:mc="http://schemas.openxmlformats.org/markup-compatibility/2006">
              <mc:Choice xmlns:v="urn:schemas-microsoft-com:vml" Requires="v">
                <p:oleObj spid="_x0000_s120119" name="公式" r:id="rId11" imgW="2908080" imgH="406080" progId="Equation.3">
                  <p:embed/>
                </p:oleObj>
              </mc:Choice>
              <mc:Fallback>
                <p:oleObj name="公式" r:id="rId11" imgW="2908080" imgH="406080" progId="Equation.3">
                  <p:embed/>
                  <p:pic>
                    <p:nvPicPr>
                      <p:cNvPr id="0" name="Picture 26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81075" y="4594225"/>
                        <a:ext cx="5391150" cy="1022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0071" name="AutoShape 263" descr="小棋盘"/>
          <p:cNvSpPr>
            <a:spLocks noChangeArrowheads="1"/>
          </p:cNvSpPr>
          <p:nvPr/>
        </p:nvSpPr>
        <p:spPr bwMode="auto">
          <a:xfrm>
            <a:off x="6156325" y="4279900"/>
            <a:ext cx="2836863" cy="517525"/>
          </a:xfrm>
          <a:prstGeom prst="wedgeRoundRectCallout">
            <a:avLst>
              <a:gd name="adj1" fmla="val -48097"/>
              <a:gd name="adj2" fmla="val 139264"/>
              <a:gd name="adj3" fmla="val 16667"/>
            </a:avLst>
          </a:prstGeom>
          <a:pattFill prst="smCheck">
            <a:fgClr>
              <a:srgbClr val="FFFF00"/>
            </a:fgClr>
            <a:bgClr>
              <a:schemeClr val="bg1"/>
            </a:bgClr>
          </a:pattFill>
          <a:ln w="28575">
            <a:solidFill>
              <a:schemeClr val="tx1"/>
            </a:solidFill>
            <a:miter lim="800000"/>
            <a:headEnd/>
            <a:tailEnd/>
          </a:ln>
          <a:effectLst/>
        </p:spPr>
        <p:txBody>
          <a:bodyPr lIns="0" tIns="0" rIns="0" bIns="0"/>
          <a:lstStyle/>
          <a:p>
            <a:pPr>
              <a:lnSpc>
                <a:spcPct val="110000"/>
              </a:lnSpc>
            </a:pPr>
            <a:r>
              <a:rPr lang="zh-CN" altLang="en-US" sz="2200" b="1">
                <a:solidFill>
                  <a:srgbClr val="000099"/>
                </a:solidFill>
              </a:rPr>
              <a:t>若输入 </a:t>
            </a:r>
            <a:r>
              <a:rPr lang="en-US" altLang="zh-CN" sz="2200" b="1" i="1">
                <a:solidFill>
                  <a:srgbClr val="000099"/>
                </a:solidFill>
              </a:rPr>
              <a:t>n</a:t>
            </a:r>
            <a:r>
              <a:rPr lang="en-US" altLang="zh-CN" sz="2200" b="1">
                <a:solidFill>
                  <a:srgbClr val="000099"/>
                </a:solidFill>
              </a:rPr>
              <a:t> </a:t>
            </a:r>
            <a:r>
              <a:rPr lang="zh-CN" altLang="en-US" sz="2200" b="1">
                <a:solidFill>
                  <a:srgbClr val="000099"/>
                </a:solidFill>
              </a:rPr>
              <a:t>位二进制数</a:t>
            </a:r>
          </a:p>
        </p:txBody>
      </p:sp>
      <p:graphicFrame>
        <p:nvGraphicFramePr>
          <p:cNvPr id="120072" name="Object 264"/>
          <p:cNvGraphicFramePr>
            <a:graphicFrameLocks noChangeAspect="1"/>
          </p:cNvGraphicFramePr>
          <p:nvPr>
            <p:extLst>
              <p:ext uri="{D42A27DB-BD31-4B8C-83A1-F6EECF244321}">
                <p14:modId xmlns:p14="http://schemas.microsoft.com/office/powerpoint/2010/main" val="1015933219"/>
              </p:ext>
            </p:extLst>
          </p:nvPr>
        </p:nvGraphicFramePr>
        <p:xfrm>
          <a:off x="963439" y="5592763"/>
          <a:ext cx="6056833" cy="871537"/>
        </p:xfrm>
        <a:graphic>
          <a:graphicData uri="http://schemas.openxmlformats.org/presentationml/2006/ole">
            <mc:AlternateContent xmlns:mc="http://schemas.openxmlformats.org/markup-compatibility/2006">
              <mc:Choice xmlns:v="urn:schemas-microsoft-com:vml" Requires="v">
                <p:oleObj spid="_x0000_s120120" name="公式" r:id="rId13" imgW="2400120" imgH="355320" progId="Equation.3">
                  <p:embed/>
                </p:oleObj>
              </mc:Choice>
              <mc:Fallback>
                <p:oleObj name="公式" r:id="rId13" imgW="2400120" imgH="355320" progId="Equation.3">
                  <p:embed/>
                  <p:pic>
                    <p:nvPicPr>
                      <p:cNvPr id="0" name="Picture 264"/>
                      <p:cNvPicPr>
                        <a:picLocks noChangeAspect="1" noChangeArrowheads="1"/>
                      </p:cNvPicPr>
                      <p:nvPr/>
                    </p:nvPicPr>
                    <p:blipFill>
                      <a:blip r:embed="rId14"/>
                      <a:srcRect/>
                      <a:stretch>
                        <a:fillRect/>
                      </a:stretch>
                    </p:blipFill>
                    <p:spPr bwMode="auto">
                      <a:xfrm>
                        <a:off x="963439" y="5592763"/>
                        <a:ext cx="6056833" cy="871537"/>
                      </a:xfrm>
                      <a:prstGeom prst="rect">
                        <a:avLst/>
                      </a:prstGeom>
                      <a:noFill/>
                      <a:ln>
                        <a:noFill/>
                      </a:ln>
                      <a:effectLst/>
                      <a:extLst/>
                    </p:spPr>
                  </p:pic>
                </p:oleObj>
              </mc:Fallback>
            </mc:AlternateContent>
          </a:graphicData>
        </a:graphic>
      </p:graphicFrame>
      <p:sp>
        <p:nvSpPr>
          <p:cNvPr id="120073" name="AutoShape 265" descr="小棋盘"/>
          <p:cNvSpPr>
            <a:spLocks noChangeArrowheads="1"/>
          </p:cNvSpPr>
          <p:nvPr/>
        </p:nvSpPr>
        <p:spPr bwMode="auto">
          <a:xfrm>
            <a:off x="7164388" y="5013325"/>
            <a:ext cx="1584325" cy="431800"/>
          </a:xfrm>
          <a:prstGeom prst="wedgeRoundRectCallout">
            <a:avLst>
              <a:gd name="adj1" fmla="val -51204"/>
              <a:gd name="adj2" fmla="val 146690"/>
              <a:gd name="adj3" fmla="val 16667"/>
            </a:avLst>
          </a:prstGeom>
          <a:pattFill prst="smCheck">
            <a:fgClr>
              <a:srgbClr val="FFFF00"/>
            </a:fgClr>
            <a:bgClr>
              <a:schemeClr val="bg1"/>
            </a:bgClr>
          </a:pattFill>
          <a:ln w="28575">
            <a:solidFill>
              <a:schemeClr val="tx1"/>
            </a:solidFill>
            <a:miter lim="800000"/>
            <a:headEnd/>
            <a:tailEnd/>
          </a:ln>
          <a:effectLst/>
        </p:spPr>
        <p:txBody>
          <a:bodyPr/>
          <a:lstStyle/>
          <a:p>
            <a:pPr algn="ctr">
              <a:lnSpc>
                <a:spcPct val="90000"/>
              </a:lnSpc>
            </a:pPr>
            <a:r>
              <a:rPr lang="zh-CN" altLang="en-US" sz="2200" b="1">
                <a:solidFill>
                  <a:srgbClr val="000099"/>
                </a:solidFill>
              </a:rPr>
              <a:t>若</a:t>
            </a:r>
            <a:r>
              <a:rPr lang="en-US" altLang="zh-CN" sz="2200" b="1" i="1">
                <a:solidFill>
                  <a:srgbClr val="000099"/>
                </a:solidFill>
              </a:rPr>
              <a:t>R</a:t>
            </a:r>
            <a:r>
              <a:rPr lang="en-US" altLang="zh-CN" sz="2200" b="1" baseline="-25000">
                <a:solidFill>
                  <a:srgbClr val="000099"/>
                </a:solidFill>
              </a:rPr>
              <a:t>F</a:t>
            </a:r>
            <a:r>
              <a:rPr lang="en-US" altLang="zh-CN" sz="2200" b="1">
                <a:solidFill>
                  <a:srgbClr val="000099"/>
                </a:solidFill>
              </a:rPr>
              <a:t>=</a:t>
            </a:r>
            <a:r>
              <a:rPr lang="en-US" altLang="zh-CN" sz="2200" b="1" i="1">
                <a:solidFill>
                  <a:srgbClr val="000099"/>
                </a:solidFill>
              </a:rPr>
              <a:t>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0069"/>
                                        </p:tgtEl>
                                        <p:attrNameLst>
                                          <p:attrName>style.visibility</p:attrName>
                                        </p:attrNameLst>
                                      </p:cBhvr>
                                      <p:to>
                                        <p:strVal val="visible"/>
                                      </p:to>
                                    </p:set>
                                    <p:animEffect transition="in" filter="wipe(left)">
                                      <p:cBhvr>
                                        <p:cTn id="7" dur="500"/>
                                        <p:tgtEl>
                                          <p:spTgt spid="1200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0067"/>
                                        </p:tgtEl>
                                        <p:attrNameLst>
                                          <p:attrName>style.visibility</p:attrName>
                                        </p:attrNameLst>
                                      </p:cBhvr>
                                      <p:to>
                                        <p:strVal val="visible"/>
                                      </p:to>
                                    </p:set>
                                    <p:animEffect transition="in" filter="wipe(left)">
                                      <p:cBhvr>
                                        <p:cTn id="12" dur="500"/>
                                        <p:tgtEl>
                                          <p:spTgt spid="12006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0064"/>
                                        </p:tgtEl>
                                        <p:attrNameLst>
                                          <p:attrName>style.visibility</p:attrName>
                                        </p:attrNameLst>
                                      </p:cBhvr>
                                      <p:to>
                                        <p:strVal val="visible"/>
                                      </p:to>
                                    </p:set>
                                    <p:animEffect transition="in" filter="wipe(left)">
                                      <p:cBhvr>
                                        <p:cTn id="17" dur="500"/>
                                        <p:tgtEl>
                                          <p:spTgt spid="1200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0065"/>
                                        </p:tgtEl>
                                        <p:attrNameLst>
                                          <p:attrName>style.visibility</p:attrName>
                                        </p:attrNameLst>
                                      </p:cBhvr>
                                      <p:to>
                                        <p:strVal val="visible"/>
                                      </p:to>
                                    </p:set>
                                    <p:animEffect transition="in" filter="wipe(left)">
                                      <p:cBhvr>
                                        <p:cTn id="22" dur="500"/>
                                        <p:tgtEl>
                                          <p:spTgt spid="12006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0068"/>
                                        </p:tgtEl>
                                        <p:attrNameLst>
                                          <p:attrName>style.visibility</p:attrName>
                                        </p:attrNameLst>
                                      </p:cBhvr>
                                      <p:to>
                                        <p:strVal val="visible"/>
                                      </p:to>
                                    </p:set>
                                    <p:animEffect transition="in" filter="wipe(left)">
                                      <p:cBhvr>
                                        <p:cTn id="27" dur="1000"/>
                                        <p:tgtEl>
                                          <p:spTgt spid="12006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0066"/>
                                        </p:tgtEl>
                                        <p:attrNameLst>
                                          <p:attrName>style.visibility</p:attrName>
                                        </p:attrNameLst>
                                      </p:cBhvr>
                                      <p:to>
                                        <p:strVal val="visible"/>
                                      </p:to>
                                    </p:set>
                                    <p:animEffect transition="in" filter="wipe(left)">
                                      <p:cBhvr>
                                        <p:cTn id="32" dur="500"/>
                                        <p:tgtEl>
                                          <p:spTgt spid="12006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0070"/>
                                        </p:tgtEl>
                                        <p:attrNameLst>
                                          <p:attrName>style.visibility</p:attrName>
                                        </p:attrNameLst>
                                      </p:cBhvr>
                                      <p:to>
                                        <p:strVal val="visible"/>
                                      </p:to>
                                    </p:set>
                                    <p:animEffect transition="in" filter="wipe(left)">
                                      <p:cBhvr>
                                        <p:cTn id="37" dur="500"/>
                                        <p:tgtEl>
                                          <p:spTgt spid="12007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120071"/>
                                        </p:tgtEl>
                                        <p:attrNameLst>
                                          <p:attrName>style.visibility</p:attrName>
                                        </p:attrNameLst>
                                      </p:cBhvr>
                                      <p:to>
                                        <p:strVal val="visible"/>
                                      </p:to>
                                    </p:set>
                                    <p:animEffect transition="in" filter="wipe(right)">
                                      <p:cBhvr>
                                        <p:cTn id="42" dur="500"/>
                                        <p:tgtEl>
                                          <p:spTgt spid="12007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0072"/>
                                        </p:tgtEl>
                                        <p:attrNameLst>
                                          <p:attrName>style.visibility</p:attrName>
                                        </p:attrNameLst>
                                      </p:cBhvr>
                                      <p:to>
                                        <p:strVal val="visible"/>
                                      </p:to>
                                    </p:set>
                                    <p:animEffect transition="in" filter="wipe(left)">
                                      <p:cBhvr>
                                        <p:cTn id="47" dur="500"/>
                                        <p:tgtEl>
                                          <p:spTgt spid="12007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120073"/>
                                        </p:tgtEl>
                                        <p:attrNameLst>
                                          <p:attrName>style.visibility</p:attrName>
                                        </p:attrNameLst>
                                      </p:cBhvr>
                                      <p:to>
                                        <p:strVal val="visible"/>
                                      </p:to>
                                    </p:set>
                                    <p:animEffect transition="in" filter="wipe(right)">
                                      <p:cBhvr>
                                        <p:cTn id="52" dur="500"/>
                                        <p:tgtEl>
                                          <p:spTgt spid="120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068" grpId="0"/>
      <p:bldP spid="120069" grpId="0"/>
      <p:bldP spid="120071" grpId="0" animBg="1"/>
      <p:bldP spid="12007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336550" y="434975"/>
            <a:ext cx="6762750" cy="579438"/>
          </a:xfrm>
          <a:prstGeom prst="rect">
            <a:avLst/>
          </a:prstGeom>
          <a:noFill/>
          <a:ln w="9525">
            <a:noFill/>
            <a:miter lim="800000"/>
            <a:headEnd/>
            <a:tailEnd/>
          </a:ln>
        </p:spPr>
        <p:txBody>
          <a:bodyPr>
            <a:spAutoFit/>
          </a:bodyPr>
          <a:lstStyle/>
          <a:p>
            <a:pPr>
              <a:spcBef>
                <a:spcPct val="50000"/>
              </a:spcBef>
            </a:pPr>
            <a:r>
              <a:rPr lang="en-US" altLang="zh-CN" sz="3200" b="1">
                <a:solidFill>
                  <a:srgbClr val="000099"/>
                </a:solidFill>
                <a:effectLst>
                  <a:outerShdw blurRad="38100" dist="38100" dir="2700000" algn="tl">
                    <a:srgbClr val="C0C0C0"/>
                  </a:outerShdw>
                </a:effectLst>
              </a:rPr>
              <a:t>23.1.2   D/A</a:t>
            </a:r>
            <a:r>
              <a:rPr lang="zh-CN" altLang="zh-CN" sz="3200" b="1">
                <a:solidFill>
                  <a:srgbClr val="000099"/>
                </a:solidFill>
                <a:effectLst>
                  <a:outerShdw blurRad="38100" dist="38100" dir="2700000" algn="tl">
                    <a:srgbClr val="C0C0C0"/>
                  </a:outerShdw>
                </a:effectLst>
                <a:latin typeface="宋体" pitchFamily="2" charset="-122"/>
              </a:rPr>
              <a:t>转换器的主要技术指标</a:t>
            </a:r>
            <a:endParaRPr lang="zh-CN" altLang="en-US" sz="3200" b="1">
              <a:solidFill>
                <a:srgbClr val="000099"/>
              </a:solidFill>
              <a:effectLst>
                <a:outerShdw blurRad="38100" dist="38100" dir="2700000" algn="tl">
                  <a:srgbClr val="C0C0C0"/>
                </a:outerShdw>
              </a:effectLst>
              <a:ea typeface="楷体_GB2312" pitchFamily="49" charset="-122"/>
            </a:endParaRPr>
          </a:p>
        </p:txBody>
      </p:sp>
      <p:sp>
        <p:nvSpPr>
          <p:cNvPr id="120835" name="Text Box 3"/>
          <p:cNvSpPr txBox="1">
            <a:spLocks noChangeArrowheads="1"/>
          </p:cNvSpPr>
          <p:nvPr/>
        </p:nvSpPr>
        <p:spPr bwMode="auto">
          <a:xfrm>
            <a:off x="384175" y="1363663"/>
            <a:ext cx="6953250" cy="519112"/>
          </a:xfrm>
          <a:prstGeom prst="rect">
            <a:avLst/>
          </a:prstGeom>
          <a:noFill/>
          <a:ln w="9525">
            <a:noFill/>
            <a:miter lim="800000"/>
            <a:headEnd/>
            <a:tailEnd/>
          </a:ln>
        </p:spPr>
        <p:txBody>
          <a:bodyPr>
            <a:spAutoFit/>
          </a:bodyPr>
          <a:lstStyle/>
          <a:p>
            <a:pPr>
              <a:spcBef>
                <a:spcPct val="50000"/>
              </a:spcBef>
            </a:pPr>
            <a:r>
              <a:rPr lang="en-US" altLang="zh-CN" sz="2800" b="1">
                <a:solidFill>
                  <a:schemeClr val="tx2"/>
                </a:solidFill>
                <a:effectLst>
                  <a:outerShdw blurRad="38100" dist="38100" dir="2700000" algn="tl">
                    <a:srgbClr val="C0C0C0"/>
                  </a:outerShdw>
                </a:effectLst>
              </a:rPr>
              <a:t>   </a:t>
            </a:r>
            <a:r>
              <a:rPr lang="zh-CN" altLang="en-US" sz="2800" b="1">
                <a:solidFill>
                  <a:schemeClr val="tx2"/>
                </a:solidFill>
                <a:effectLst>
                  <a:outerShdw blurRad="38100" dist="38100" dir="2700000" algn="tl">
                    <a:srgbClr val="C0C0C0"/>
                  </a:outerShdw>
                </a:effectLst>
              </a:rPr>
              <a:t>指最小输出电压和最大输出电压之比。</a:t>
            </a:r>
            <a:endParaRPr lang="zh-CN" altLang="en-US" sz="2800" b="1">
              <a:solidFill>
                <a:schemeClr val="tx2"/>
              </a:solidFill>
              <a:effectLst>
                <a:outerShdw blurRad="38100" dist="38100" dir="2700000" algn="tl">
                  <a:srgbClr val="C0C0C0"/>
                </a:outerShdw>
              </a:effectLst>
              <a:ea typeface="楷体_GB2312" pitchFamily="49" charset="-122"/>
            </a:endParaRPr>
          </a:p>
        </p:txBody>
      </p:sp>
      <p:sp>
        <p:nvSpPr>
          <p:cNvPr id="120836" name="Text Box 4"/>
          <p:cNvSpPr txBox="1">
            <a:spLocks noChangeArrowheads="1"/>
          </p:cNvSpPr>
          <p:nvPr/>
        </p:nvSpPr>
        <p:spPr bwMode="auto">
          <a:xfrm>
            <a:off x="327025" y="1935163"/>
            <a:ext cx="8069263" cy="519112"/>
          </a:xfrm>
          <a:prstGeom prst="rect">
            <a:avLst/>
          </a:prstGeom>
          <a:noFill/>
          <a:ln w="9525">
            <a:noFill/>
            <a:miter lim="800000"/>
            <a:headEnd/>
            <a:tailEnd/>
          </a:ln>
        </p:spPr>
        <p:txBody>
          <a:bodyPr>
            <a:spAutoFit/>
          </a:bodyPr>
          <a:lstStyle/>
          <a:p>
            <a:pPr>
              <a:spcBef>
                <a:spcPct val="50000"/>
              </a:spcBef>
            </a:pPr>
            <a:r>
              <a:rPr lang="en-US" altLang="zh-CN" sz="2800" b="1">
                <a:solidFill>
                  <a:schemeClr val="bg1"/>
                </a:solidFill>
                <a:effectLst>
                  <a:outerShdw blurRad="38100" dist="38100" dir="2700000" algn="tl">
                    <a:srgbClr val="C0C0C0"/>
                  </a:outerShdw>
                </a:effectLst>
              </a:rPr>
              <a:t>    </a:t>
            </a:r>
          </a:p>
        </p:txBody>
      </p:sp>
      <p:sp>
        <p:nvSpPr>
          <p:cNvPr id="120837" name="Text Box 5"/>
          <p:cNvSpPr txBox="1">
            <a:spLocks noChangeArrowheads="1"/>
          </p:cNvSpPr>
          <p:nvPr/>
        </p:nvSpPr>
        <p:spPr bwMode="auto">
          <a:xfrm>
            <a:off x="323850" y="906463"/>
            <a:ext cx="2509838" cy="519112"/>
          </a:xfrm>
          <a:prstGeom prst="rect">
            <a:avLst/>
          </a:prstGeom>
          <a:noFill/>
          <a:ln w="9525">
            <a:noFill/>
            <a:miter lim="800000"/>
            <a:headEnd/>
            <a:tailEnd/>
          </a:ln>
        </p:spPr>
        <p:txBody>
          <a:bodyPr>
            <a:spAutoFit/>
          </a:bodyPr>
          <a:lstStyle/>
          <a:p>
            <a:pPr>
              <a:spcBef>
                <a:spcPct val="50000"/>
              </a:spcBef>
            </a:pPr>
            <a:r>
              <a:rPr lang="en-US" altLang="zh-CN" sz="2800" b="1">
                <a:solidFill>
                  <a:srgbClr val="E60000"/>
                </a:solidFill>
              </a:rPr>
              <a:t>1</a:t>
            </a:r>
            <a:r>
              <a:rPr lang="en-US" altLang="zh-CN" sz="2800" b="1">
                <a:solidFill>
                  <a:srgbClr val="E60000"/>
                </a:solidFill>
                <a:latin typeface="宋体" pitchFamily="2" charset="-122"/>
              </a:rPr>
              <a:t>.</a:t>
            </a:r>
            <a:r>
              <a:rPr lang="zh-CN" altLang="en-US" sz="2800" b="1">
                <a:solidFill>
                  <a:srgbClr val="E60000"/>
                </a:solidFill>
                <a:latin typeface="宋体" pitchFamily="2" charset="-122"/>
              </a:rPr>
              <a:t>分辨率</a:t>
            </a:r>
          </a:p>
        </p:txBody>
      </p:sp>
      <p:sp>
        <p:nvSpPr>
          <p:cNvPr id="120838" name="Text Box 6"/>
          <p:cNvSpPr txBox="1">
            <a:spLocks noChangeArrowheads="1"/>
          </p:cNvSpPr>
          <p:nvPr/>
        </p:nvSpPr>
        <p:spPr bwMode="auto">
          <a:xfrm>
            <a:off x="250825" y="3192463"/>
            <a:ext cx="2362200" cy="519112"/>
          </a:xfrm>
          <a:prstGeom prst="rect">
            <a:avLst/>
          </a:prstGeom>
          <a:noFill/>
          <a:ln w="9525">
            <a:noFill/>
            <a:miter lim="800000"/>
            <a:headEnd/>
            <a:tailEnd/>
          </a:ln>
        </p:spPr>
        <p:txBody>
          <a:bodyPr>
            <a:spAutoFit/>
          </a:bodyPr>
          <a:lstStyle/>
          <a:p>
            <a:pPr>
              <a:spcBef>
                <a:spcPct val="50000"/>
              </a:spcBef>
            </a:pPr>
            <a:r>
              <a:rPr lang="en-US" altLang="zh-CN" sz="2800" b="1">
                <a:solidFill>
                  <a:srgbClr val="E60000"/>
                </a:solidFill>
                <a:effectLst>
                  <a:outerShdw blurRad="38100" dist="38100" dir="2700000" algn="tl">
                    <a:srgbClr val="C0C0C0"/>
                  </a:outerShdw>
                </a:effectLst>
                <a:latin typeface="宋体" pitchFamily="2" charset="-122"/>
              </a:rPr>
              <a:t> </a:t>
            </a:r>
            <a:r>
              <a:rPr lang="en-US" altLang="zh-CN" sz="2800" b="1">
                <a:solidFill>
                  <a:srgbClr val="E60000"/>
                </a:solidFill>
                <a:effectLst>
                  <a:outerShdw blurRad="38100" dist="38100" dir="2700000" algn="tl">
                    <a:srgbClr val="C0C0C0"/>
                  </a:outerShdw>
                </a:effectLst>
              </a:rPr>
              <a:t>2</a:t>
            </a:r>
            <a:r>
              <a:rPr lang="en-US" altLang="zh-CN" sz="2800" b="1">
                <a:solidFill>
                  <a:srgbClr val="E60000"/>
                </a:solidFill>
                <a:effectLst>
                  <a:outerShdw blurRad="38100" dist="38100" dir="2700000" algn="tl">
                    <a:srgbClr val="C0C0C0"/>
                  </a:outerShdw>
                </a:effectLst>
                <a:latin typeface="宋体" pitchFamily="2" charset="-122"/>
              </a:rPr>
              <a:t>.</a:t>
            </a:r>
            <a:r>
              <a:rPr lang="zh-CN" altLang="en-US" sz="2800" b="1">
                <a:solidFill>
                  <a:srgbClr val="E60000"/>
                </a:solidFill>
                <a:effectLst>
                  <a:outerShdw blurRad="38100" dist="38100" dir="2700000" algn="tl">
                    <a:srgbClr val="C0C0C0"/>
                  </a:outerShdw>
                </a:effectLst>
                <a:latin typeface="宋体" pitchFamily="2" charset="-122"/>
              </a:rPr>
              <a:t>线性度</a:t>
            </a:r>
          </a:p>
        </p:txBody>
      </p:sp>
      <p:sp>
        <p:nvSpPr>
          <p:cNvPr id="120839" name="Text Box 7"/>
          <p:cNvSpPr txBox="1">
            <a:spLocks noChangeArrowheads="1"/>
          </p:cNvSpPr>
          <p:nvPr/>
        </p:nvSpPr>
        <p:spPr bwMode="auto">
          <a:xfrm>
            <a:off x="411163" y="3648075"/>
            <a:ext cx="8423275" cy="1373188"/>
          </a:xfrm>
          <a:prstGeom prst="rect">
            <a:avLst/>
          </a:prstGeom>
          <a:noFill/>
          <a:ln w="9525">
            <a:noFill/>
            <a:miter lim="800000"/>
            <a:headEnd/>
            <a:tailEnd/>
          </a:ln>
        </p:spPr>
        <p:txBody>
          <a:bodyPr>
            <a:spAutoFit/>
          </a:bodyPr>
          <a:lstStyle/>
          <a:p>
            <a:r>
              <a:rPr lang="en-US" altLang="zh-CN" sz="2800" b="1">
                <a:solidFill>
                  <a:schemeClr val="tx2"/>
                </a:solidFill>
                <a:effectLst>
                  <a:outerShdw blurRad="38100" dist="38100" dir="2700000" algn="tl">
                    <a:srgbClr val="C0C0C0"/>
                  </a:outerShdw>
                </a:effectLst>
                <a:latin typeface="宋体" pitchFamily="2" charset="-122"/>
              </a:rPr>
              <a:t>  </a:t>
            </a:r>
            <a:r>
              <a:rPr lang="zh-CN" altLang="en-US" sz="2800" b="1">
                <a:solidFill>
                  <a:schemeClr val="tx2"/>
                </a:solidFill>
                <a:effectLst>
                  <a:outerShdw blurRad="38100" dist="38100" dir="2700000" algn="tl">
                    <a:srgbClr val="C0C0C0"/>
                  </a:outerShdw>
                </a:effectLst>
                <a:latin typeface="宋体" pitchFamily="2" charset="-122"/>
              </a:rPr>
              <a:t>通常用非线性误差的大小表示</a:t>
            </a:r>
            <a:r>
              <a:rPr lang="en-US" altLang="zh-CN" sz="2800" b="1">
                <a:solidFill>
                  <a:schemeClr val="tx2"/>
                </a:solidFill>
                <a:effectLst>
                  <a:outerShdw blurRad="38100" dist="38100" dir="2700000" algn="tl">
                    <a:srgbClr val="C0C0C0"/>
                  </a:outerShdw>
                </a:effectLst>
              </a:rPr>
              <a:t>D/A</a:t>
            </a:r>
            <a:r>
              <a:rPr lang="zh-CN" altLang="en-US" sz="2800" b="1">
                <a:solidFill>
                  <a:schemeClr val="tx2"/>
                </a:solidFill>
                <a:effectLst>
                  <a:outerShdw blurRad="38100" dist="38100" dir="2700000" algn="tl">
                    <a:srgbClr val="C0C0C0"/>
                  </a:outerShdw>
                </a:effectLst>
                <a:latin typeface="宋体" pitchFamily="2" charset="-122"/>
              </a:rPr>
              <a:t>转换器的线性度。把偏离理想的输入－输出特性的偏差与满刻度输出之比的百分数定义为非线性误差。   </a:t>
            </a:r>
          </a:p>
        </p:txBody>
      </p:sp>
      <p:sp>
        <p:nvSpPr>
          <p:cNvPr id="120840" name="Text Box 8"/>
          <p:cNvSpPr txBox="1">
            <a:spLocks noChangeArrowheads="1"/>
          </p:cNvSpPr>
          <p:nvPr/>
        </p:nvSpPr>
        <p:spPr bwMode="auto">
          <a:xfrm>
            <a:off x="461963" y="5021263"/>
            <a:ext cx="6265862" cy="519112"/>
          </a:xfrm>
          <a:prstGeom prst="rect">
            <a:avLst/>
          </a:prstGeom>
          <a:noFill/>
          <a:ln w="9525">
            <a:noFill/>
            <a:miter lim="800000"/>
            <a:headEnd/>
            <a:tailEnd/>
          </a:ln>
        </p:spPr>
        <p:txBody>
          <a:bodyPr>
            <a:spAutoFit/>
          </a:bodyPr>
          <a:lstStyle/>
          <a:p>
            <a:pPr>
              <a:spcBef>
                <a:spcPct val="50000"/>
              </a:spcBef>
            </a:pPr>
            <a:r>
              <a:rPr lang="en-US" altLang="zh-CN" sz="2800" b="1">
                <a:solidFill>
                  <a:srgbClr val="E60000"/>
                </a:solidFill>
                <a:effectLst>
                  <a:outerShdw blurRad="38100" dist="38100" dir="2700000" algn="tl">
                    <a:srgbClr val="C0C0C0"/>
                  </a:outerShdw>
                </a:effectLst>
              </a:rPr>
              <a:t>3</a:t>
            </a:r>
            <a:r>
              <a:rPr lang="en-US" altLang="zh-CN" sz="2800" b="1">
                <a:solidFill>
                  <a:srgbClr val="E60000"/>
                </a:solidFill>
                <a:effectLst>
                  <a:outerShdw blurRad="38100" dist="38100" dir="2700000" algn="tl">
                    <a:srgbClr val="C0C0C0"/>
                  </a:outerShdw>
                </a:effectLst>
                <a:latin typeface="宋体" pitchFamily="2" charset="-122"/>
              </a:rPr>
              <a:t>.</a:t>
            </a:r>
            <a:r>
              <a:rPr lang="zh-CN" altLang="en-US" sz="2800" b="1">
                <a:solidFill>
                  <a:srgbClr val="E60000"/>
                </a:solidFill>
                <a:effectLst>
                  <a:outerShdw blurRad="38100" dist="38100" dir="2700000" algn="tl">
                    <a:srgbClr val="C0C0C0"/>
                  </a:outerShdw>
                </a:effectLst>
                <a:latin typeface="宋体" pitchFamily="2" charset="-122"/>
              </a:rPr>
              <a:t>输出电压</a:t>
            </a:r>
            <a:r>
              <a:rPr lang="en-US" altLang="zh-CN" sz="2800" b="1">
                <a:solidFill>
                  <a:srgbClr val="E60000"/>
                </a:solidFill>
                <a:effectLst>
                  <a:outerShdw blurRad="38100" dist="38100" dir="2700000" algn="tl">
                    <a:srgbClr val="C0C0C0"/>
                  </a:outerShdw>
                </a:effectLst>
                <a:latin typeface="宋体" pitchFamily="2" charset="-122"/>
              </a:rPr>
              <a:t>( </a:t>
            </a:r>
            <a:r>
              <a:rPr lang="zh-CN" altLang="en-US" sz="2800" b="1">
                <a:solidFill>
                  <a:srgbClr val="E60000"/>
                </a:solidFill>
                <a:effectLst>
                  <a:outerShdw blurRad="38100" dist="38100" dir="2700000" algn="tl">
                    <a:srgbClr val="C0C0C0"/>
                  </a:outerShdw>
                </a:effectLst>
                <a:latin typeface="宋体" pitchFamily="2" charset="-122"/>
              </a:rPr>
              <a:t>电流 </a:t>
            </a:r>
            <a:r>
              <a:rPr lang="en-US" altLang="zh-CN" sz="2800" b="1">
                <a:solidFill>
                  <a:srgbClr val="E60000"/>
                </a:solidFill>
                <a:effectLst>
                  <a:outerShdw blurRad="38100" dist="38100" dir="2700000" algn="tl">
                    <a:srgbClr val="C0C0C0"/>
                  </a:outerShdw>
                </a:effectLst>
                <a:latin typeface="宋体" pitchFamily="2" charset="-122"/>
              </a:rPr>
              <a:t>)</a:t>
            </a:r>
            <a:r>
              <a:rPr lang="zh-CN" altLang="en-US" sz="2800" b="1">
                <a:solidFill>
                  <a:srgbClr val="E60000"/>
                </a:solidFill>
                <a:effectLst>
                  <a:outerShdw blurRad="38100" dist="38100" dir="2700000" algn="tl">
                    <a:srgbClr val="C0C0C0"/>
                  </a:outerShdw>
                </a:effectLst>
                <a:latin typeface="宋体" pitchFamily="2" charset="-122"/>
              </a:rPr>
              <a:t>的建立时间</a:t>
            </a:r>
          </a:p>
        </p:txBody>
      </p:sp>
      <p:sp>
        <p:nvSpPr>
          <p:cNvPr id="120841" name="Text Box 9"/>
          <p:cNvSpPr txBox="1">
            <a:spLocks noChangeArrowheads="1"/>
          </p:cNvSpPr>
          <p:nvPr/>
        </p:nvSpPr>
        <p:spPr bwMode="auto">
          <a:xfrm>
            <a:off x="479425" y="1897063"/>
            <a:ext cx="3581400" cy="946150"/>
          </a:xfrm>
          <a:prstGeom prst="rect">
            <a:avLst/>
          </a:prstGeom>
          <a:noFill/>
          <a:ln w="9525">
            <a:noFill/>
            <a:miter lim="800000"/>
            <a:headEnd/>
            <a:tailEnd/>
          </a:ln>
        </p:spPr>
        <p:txBody>
          <a:bodyPr>
            <a:spAutoFit/>
          </a:bodyPr>
          <a:lstStyle/>
          <a:p>
            <a:r>
              <a:rPr lang="zh-CN" altLang="en-US" sz="2800" b="1">
                <a:effectLst>
                  <a:outerShdw blurRad="38100" dist="38100" dir="2700000" algn="tl">
                    <a:srgbClr val="C0C0C0"/>
                  </a:outerShdw>
                </a:effectLst>
                <a:latin typeface="宋体" pitchFamily="2" charset="-122"/>
              </a:rPr>
              <a:t>例</a:t>
            </a:r>
            <a:r>
              <a:rPr lang="en-US" altLang="zh-CN" sz="2800" b="1">
                <a:effectLst>
                  <a:outerShdw blurRad="38100" dist="38100" dir="2700000" algn="tl">
                    <a:srgbClr val="C0C0C0"/>
                  </a:outerShdw>
                </a:effectLst>
                <a:latin typeface="宋体" pitchFamily="2" charset="-122"/>
              </a:rPr>
              <a:t>:</a:t>
            </a:r>
            <a:r>
              <a:rPr lang="zh-CN" altLang="en-US" sz="2800" b="1">
                <a:effectLst>
                  <a:outerShdw blurRad="38100" dist="38100" dir="2700000" algn="tl">
                    <a:srgbClr val="C0C0C0"/>
                  </a:outerShdw>
                </a:effectLst>
                <a:latin typeface="宋体" pitchFamily="2" charset="-122"/>
              </a:rPr>
              <a:t>十位</a:t>
            </a:r>
            <a:r>
              <a:rPr lang="en-US" altLang="zh-CN" sz="2800" b="1">
                <a:effectLst>
                  <a:outerShdw blurRad="38100" dist="38100" dir="2700000" algn="tl">
                    <a:srgbClr val="C0C0C0"/>
                  </a:outerShdw>
                </a:effectLst>
              </a:rPr>
              <a:t>D/A</a:t>
            </a:r>
            <a:r>
              <a:rPr lang="zh-CN" altLang="en-US" sz="2800" b="1">
                <a:effectLst>
                  <a:outerShdw blurRad="38100" dist="38100" dir="2700000" algn="tl">
                    <a:srgbClr val="C0C0C0"/>
                  </a:outerShdw>
                </a:effectLst>
                <a:latin typeface="宋体" pitchFamily="2" charset="-122"/>
              </a:rPr>
              <a:t>转换器  </a:t>
            </a:r>
          </a:p>
          <a:p>
            <a:r>
              <a:rPr lang="zh-CN" altLang="en-US" sz="2800" b="1">
                <a:effectLst>
                  <a:outerShdw blurRad="38100" dist="38100" dir="2700000" algn="tl">
                    <a:srgbClr val="C0C0C0"/>
                  </a:outerShdw>
                </a:effectLst>
                <a:latin typeface="宋体" pitchFamily="2" charset="-122"/>
              </a:rPr>
              <a:t>     的分辨率为</a:t>
            </a:r>
          </a:p>
        </p:txBody>
      </p:sp>
      <p:graphicFrame>
        <p:nvGraphicFramePr>
          <p:cNvPr id="120842" name="Object 10"/>
          <p:cNvGraphicFramePr>
            <a:graphicFrameLocks noChangeAspect="1"/>
          </p:cNvGraphicFramePr>
          <p:nvPr/>
        </p:nvGraphicFramePr>
        <p:xfrm>
          <a:off x="3908425" y="1846263"/>
          <a:ext cx="3657600" cy="1039812"/>
        </p:xfrm>
        <a:graphic>
          <a:graphicData uri="http://schemas.openxmlformats.org/presentationml/2006/ole">
            <mc:AlternateContent xmlns:mc="http://schemas.openxmlformats.org/markup-compatibility/2006">
              <mc:Choice xmlns:v="urn:schemas-microsoft-com:vml" Requires="v">
                <p:oleObj spid="_x0000_s120850" name="公式" r:id="rId3" imgW="1422360" imgH="406080" progId="Equation.3">
                  <p:embed/>
                </p:oleObj>
              </mc:Choice>
              <mc:Fallback>
                <p:oleObj name="公式" r:id="rId3" imgW="1422360" imgH="406080" progId="Equation.3">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8425" y="1846263"/>
                        <a:ext cx="3657600" cy="1039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0843" name="Rectangle 11"/>
          <p:cNvSpPr>
            <a:spLocks noChangeArrowheads="1"/>
          </p:cNvSpPr>
          <p:nvPr/>
        </p:nvSpPr>
        <p:spPr bwMode="auto">
          <a:xfrm>
            <a:off x="403225" y="5478463"/>
            <a:ext cx="8108950" cy="457200"/>
          </a:xfrm>
          <a:prstGeom prst="rect">
            <a:avLst/>
          </a:prstGeom>
          <a:noFill/>
          <a:ln w="9525">
            <a:noFill/>
            <a:miter lim="800000"/>
            <a:headEnd/>
            <a:tailEnd/>
          </a:ln>
          <a:effectLst/>
        </p:spPr>
        <p:txBody>
          <a:bodyPr wrap="none">
            <a:spAutoFit/>
          </a:bodyPr>
          <a:lstStyle/>
          <a:p>
            <a:r>
              <a:rPr lang="zh-CN" altLang="en-US" b="1">
                <a:solidFill>
                  <a:schemeClr val="tx2"/>
                </a:solidFill>
                <a:effectLst>
                  <a:outerShdw blurRad="38100" dist="38100" dir="2700000" algn="tl">
                    <a:srgbClr val="C0C0C0"/>
                  </a:outerShdw>
                </a:effectLst>
              </a:rPr>
              <a:t>从输入数字信号起，到输出电压或电流到达稳定值所需时间</a:t>
            </a:r>
          </a:p>
        </p:txBody>
      </p:sp>
      <p:sp>
        <p:nvSpPr>
          <p:cNvPr id="120844" name="Rectangle 12"/>
          <p:cNvSpPr>
            <a:spLocks noChangeArrowheads="1"/>
          </p:cNvSpPr>
          <p:nvPr/>
        </p:nvSpPr>
        <p:spPr bwMode="auto">
          <a:xfrm>
            <a:off x="677863" y="2749550"/>
            <a:ext cx="7651750" cy="519113"/>
          </a:xfrm>
          <a:prstGeom prst="rect">
            <a:avLst/>
          </a:prstGeom>
          <a:noFill/>
          <a:ln w="9525">
            <a:noFill/>
            <a:miter lim="800000"/>
            <a:headEnd/>
            <a:tailEnd/>
          </a:ln>
          <a:effectLst/>
        </p:spPr>
        <p:txBody>
          <a:bodyPr wrap="none">
            <a:spAutoFit/>
          </a:bodyPr>
          <a:lstStyle/>
          <a:p>
            <a:pPr algn="ctr"/>
            <a:r>
              <a:rPr lang="zh-CN" altLang="en-US" sz="2800" b="1">
                <a:solidFill>
                  <a:schemeClr val="tx2"/>
                </a:solidFill>
                <a:effectLst>
                  <a:outerShdw blurRad="38100" dist="38100" dir="2700000" algn="tl">
                    <a:srgbClr val="C0C0C0"/>
                  </a:outerShdw>
                </a:effectLst>
              </a:rPr>
              <a:t>有时也用输入数字量的有效位数来表示分辨率。</a:t>
            </a:r>
          </a:p>
        </p:txBody>
      </p:sp>
      <p:sp>
        <p:nvSpPr>
          <p:cNvPr id="120845" name="Rectangle 13"/>
          <p:cNvSpPr>
            <a:spLocks noChangeArrowheads="1"/>
          </p:cNvSpPr>
          <p:nvPr/>
        </p:nvSpPr>
        <p:spPr bwMode="auto">
          <a:xfrm>
            <a:off x="696913" y="5934075"/>
            <a:ext cx="6000750" cy="519113"/>
          </a:xfrm>
          <a:prstGeom prst="rect">
            <a:avLst/>
          </a:prstGeom>
          <a:noFill/>
          <a:ln w="9525">
            <a:noFill/>
            <a:miter lim="800000"/>
            <a:headEnd/>
            <a:tailEnd/>
          </a:ln>
          <a:effectLst/>
        </p:spPr>
        <p:txBody>
          <a:bodyPr wrap="none">
            <a:spAutoFit/>
          </a:bodyPr>
          <a:lstStyle/>
          <a:p>
            <a:r>
              <a:rPr lang="zh-CN" altLang="en-US" sz="2800" b="1">
                <a:solidFill>
                  <a:srgbClr val="000099"/>
                </a:solidFill>
                <a:effectLst>
                  <a:outerShdw blurRad="38100" dist="38100" dir="2700000" algn="tl">
                    <a:srgbClr val="C0C0C0"/>
                  </a:outerShdw>
                </a:effectLst>
              </a:rPr>
              <a:t>通常</a:t>
            </a:r>
            <a:r>
              <a:rPr lang="en-US" altLang="zh-CN" sz="2800" b="1">
                <a:solidFill>
                  <a:srgbClr val="000099"/>
                </a:solidFill>
                <a:effectLst>
                  <a:outerShdw blurRad="38100" dist="38100" dir="2700000" algn="tl">
                    <a:srgbClr val="C0C0C0"/>
                  </a:outerShdw>
                </a:effectLst>
              </a:rPr>
              <a:t>D/A</a:t>
            </a:r>
            <a:r>
              <a:rPr lang="zh-CN" altLang="en-US" sz="2800" b="1">
                <a:solidFill>
                  <a:srgbClr val="000099"/>
                </a:solidFill>
                <a:effectLst>
                  <a:outerShdw blurRad="38100" dist="38100" dir="2700000" algn="tl">
                    <a:srgbClr val="C0C0C0"/>
                  </a:outerShdw>
                </a:effectLst>
              </a:rPr>
              <a:t>转换器的建立时间不大于</a:t>
            </a:r>
            <a:r>
              <a:rPr lang="en-US" altLang="zh-CN" sz="2800" b="1">
                <a:solidFill>
                  <a:srgbClr val="000099"/>
                </a:solidFill>
                <a:effectLst>
                  <a:outerShdw blurRad="38100" dist="38100" dir="2700000" algn="tl">
                    <a:srgbClr val="C0C0C0"/>
                  </a:outerShdw>
                </a:effectLst>
              </a:rPr>
              <a:t>1</a:t>
            </a:r>
            <a:r>
              <a:rPr lang="en-US" altLang="zh-CN" sz="2800" b="1">
                <a:solidFill>
                  <a:srgbClr val="000099"/>
                </a:solidFill>
                <a:effectLst>
                  <a:outerShdw blurRad="38100" dist="38100" dir="2700000" algn="tl">
                    <a:srgbClr val="C0C0C0"/>
                  </a:outerShdw>
                </a:effectLst>
                <a:sym typeface="Symbol" pitchFamily="18" charset="2"/>
              </a:rPr>
              <a:t></a:t>
            </a:r>
            <a:r>
              <a:rPr lang="en-US" altLang="en-GB" sz="2800" b="1">
                <a:solidFill>
                  <a:srgbClr val="000099"/>
                </a:solidFill>
                <a:effectLst>
                  <a:outerShdw blurRad="38100" dist="38100" dir="2700000" algn="tl">
                    <a:srgbClr val="C0C0C0"/>
                  </a:outerShdw>
                </a:effectLst>
                <a:sym typeface="Symbol" pitchFamily="18" charset="2"/>
              </a:rPr>
              <a:t>S</a:t>
            </a:r>
            <a:endParaRPr lang="en-US" altLang="zh-CN" sz="2800" b="1">
              <a:solidFill>
                <a:srgbClr val="000099"/>
              </a:solidFill>
              <a:effectLst>
                <a:outerShdw blurRad="38100" dist="38100" dir="2700000" algn="tl">
                  <a:srgbClr val="C0C0C0"/>
                </a:outerShdw>
              </a:effectLst>
              <a:sym typeface="Symbol"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0837"/>
                                        </p:tgtEl>
                                        <p:attrNameLst>
                                          <p:attrName>style.visibility</p:attrName>
                                        </p:attrNameLst>
                                      </p:cBhvr>
                                      <p:to>
                                        <p:strVal val="visible"/>
                                      </p:to>
                                    </p:set>
                                    <p:animEffect transition="in" filter="wipe(left)">
                                      <p:cBhvr>
                                        <p:cTn id="7" dur="500"/>
                                        <p:tgtEl>
                                          <p:spTgt spid="1208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0835"/>
                                        </p:tgtEl>
                                        <p:attrNameLst>
                                          <p:attrName>style.visibility</p:attrName>
                                        </p:attrNameLst>
                                      </p:cBhvr>
                                      <p:to>
                                        <p:strVal val="visible"/>
                                      </p:to>
                                    </p:set>
                                    <p:animEffect transition="in" filter="wipe(left)">
                                      <p:cBhvr>
                                        <p:cTn id="12" dur="500"/>
                                        <p:tgtEl>
                                          <p:spTgt spid="1208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0841"/>
                                        </p:tgtEl>
                                        <p:attrNameLst>
                                          <p:attrName>style.visibility</p:attrName>
                                        </p:attrNameLst>
                                      </p:cBhvr>
                                      <p:to>
                                        <p:strVal val="visible"/>
                                      </p:to>
                                    </p:set>
                                    <p:animEffect transition="in" filter="wipe(left)">
                                      <p:cBhvr>
                                        <p:cTn id="17" dur="500"/>
                                        <p:tgtEl>
                                          <p:spTgt spid="1208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0842"/>
                                        </p:tgtEl>
                                        <p:attrNameLst>
                                          <p:attrName>style.visibility</p:attrName>
                                        </p:attrNameLst>
                                      </p:cBhvr>
                                      <p:to>
                                        <p:strVal val="visible"/>
                                      </p:to>
                                    </p:set>
                                    <p:animEffect transition="in" filter="wipe(left)">
                                      <p:cBhvr>
                                        <p:cTn id="22" dur="500"/>
                                        <p:tgtEl>
                                          <p:spTgt spid="12084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0844"/>
                                        </p:tgtEl>
                                        <p:attrNameLst>
                                          <p:attrName>style.visibility</p:attrName>
                                        </p:attrNameLst>
                                      </p:cBhvr>
                                      <p:to>
                                        <p:strVal val="visible"/>
                                      </p:to>
                                    </p:set>
                                    <p:animEffect transition="in" filter="wipe(left)">
                                      <p:cBhvr>
                                        <p:cTn id="27" dur="500"/>
                                        <p:tgtEl>
                                          <p:spTgt spid="12084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0838"/>
                                        </p:tgtEl>
                                        <p:attrNameLst>
                                          <p:attrName>style.visibility</p:attrName>
                                        </p:attrNameLst>
                                      </p:cBhvr>
                                      <p:to>
                                        <p:strVal val="visible"/>
                                      </p:to>
                                    </p:set>
                                    <p:animEffect transition="in" filter="wipe(left)">
                                      <p:cBhvr>
                                        <p:cTn id="32" dur="500"/>
                                        <p:tgtEl>
                                          <p:spTgt spid="12083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0839"/>
                                        </p:tgtEl>
                                        <p:attrNameLst>
                                          <p:attrName>style.visibility</p:attrName>
                                        </p:attrNameLst>
                                      </p:cBhvr>
                                      <p:to>
                                        <p:strVal val="visible"/>
                                      </p:to>
                                    </p:set>
                                    <p:animEffect transition="in" filter="wipe(left)">
                                      <p:cBhvr>
                                        <p:cTn id="37" dur="500"/>
                                        <p:tgtEl>
                                          <p:spTgt spid="12083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0840"/>
                                        </p:tgtEl>
                                        <p:attrNameLst>
                                          <p:attrName>style.visibility</p:attrName>
                                        </p:attrNameLst>
                                      </p:cBhvr>
                                      <p:to>
                                        <p:strVal val="visible"/>
                                      </p:to>
                                    </p:set>
                                    <p:animEffect transition="in" filter="wipe(left)">
                                      <p:cBhvr>
                                        <p:cTn id="42" dur="500"/>
                                        <p:tgtEl>
                                          <p:spTgt spid="12084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0843"/>
                                        </p:tgtEl>
                                        <p:attrNameLst>
                                          <p:attrName>style.visibility</p:attrName>
                                        </p:attrNameLst>
                                      </p:cBhvr>
                                      <p:to>
                                        <p:strVal val="visible"/>
                                      </p:to>
                                    </p:set>
                                    <p:animEffect transition="in" filter="wipe(left)">
                                      <p:cBhvr>
                                        <p:cTn id="47" dur="500"/>
                                        <p:tgtEl>
                                          <p:spTgt spid="12084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0845"/>
                                        </p:tgtEl>
                                        <p:attrNameLst>
                                          <p:attrName>style.visibility</p:attrName>
                                        </p:attrNameLst>
                                      </p:cBhvr>
                                      <p:to>
                                        <p:strVal val="visible"/>
                                      </p:to>
                                    </p:set>
                                    <p:animEffect transition="in" filter="wipe(left)">
                                      <p:cBhvr>
                                        <p:cTn id="52" dur="500"/>
                                        <p:tgtEl>
                                          <p:spTgt spid="120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autoUpdateAnimBg="0"/>
      <p:bldP spid="120837" grpId="0" autoUpdateAnimBg="0"/>
      <p:bldP spid="120838" grpId="0" autoUpdateAnimBg="0"/>
      <p:bldP spid="120839" grpId="0" autoUpdateAnimBg="0"/>
      <p:bldP spid="120840" grpId="0" autoUpdateAnimBg="0"/>
      <p:bldP spid="120841" grpId="0" autoUpdateAnimBg="0"/>
      <p:bldP spid="120843" grpId="0" autoUpdateAnimBg="0"/>
      <p:bldP spid="120844" grpId="0" autoUpdateAnimBg="0"/>
      <p:bldP spid="12084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609600" y="1389063"/>
            <a:ext cx="8001000" cy="1887537"/>
          </a:xfrm>
          <a:prstGeom prst="rect">
            <a:avLst/>
          </a:prstGeom>
          <a:noFill/>
          <a:ln w="38100">
            <a:noFill/>
            <a:miter lim="800000"/>
            <a:headEnd/>
            <a:tailEnd/>
          </a:ln>
          <a:effectLst/>
        </p:spPr>
        <p:txBody>
          <a:bodyPr anchor="ctr">
            <a:spAutoFit/>
          </a:bodyPr>
          <a:lstStyle/>
          <a:p>
            <a:pPr>
              <a:lnSpc>
                <a:spcPct val="140000"/>
              </a:lnSpc>
            </a:pPr>
            <a:r>
              <a:rPr lang="en-US" altLang="zh-CN" sz="2800" b="1">
                <a:solidFill>
                  <a:schemeClr val="tx2"/>
                </a:solidFill>
              </a:rPr>
              <a:t>         DAC0832</a:t>
            </a:r>
            <a:r>
              <a:rPr lang="zh-CN" altLang="en-US" sz="2800" b="1">
                <a:solidFill>
                  <a:schemeClr val="tx2"/>
                </a:solidFill>
                <a:latin typeface="宋体" pitchFamily="2" charset="-122"/>
              </a:rPr>
              <a:t>是八位的</a:t>
            </a:r>
            <a:r>
              <a:rPr lang="en-US" altLang="zh-CN" sz="2800" b="1">
                <a:solidFill>
                  <a:schemeClr val="tx2"/>
                </a:solidFill>
              </a:rPr>
              <a:t>D/A</a:t>
            </a:r>
            <a:r>
              <a:rPr lang="zh-CN" altLang="en-US" sz="2800" b="1">
                <a:solidFill>
                  <a:schemeClr val="tx2"/>
                </a:solidFill>
                <a:latin typeface="宋体" pitchFamily="2" charset="-122"/>
              </a:rPr>
              <a:t>转换器</a:t>
            </a:r>
            <a:r>
              <a:rPr lang="en-US" altLang="zh-CN" sz="2800" b="1">
                <a:solidFill>
                  <a:schemeClr val="tx2"/>
                </a:solidFill>
                <a:latin typeface="宋体" pitchFamily="2" charset="-122"/>
              </a:rPr>
              <a:t>,</a:t>
            </a:r>
            <a:r>
              <a:rPr lang="zh-CN" altLang="en-US" sz="2800" b="1">
                <a:solidFill>
                  <a:schemeClr val="tx2"/>
                </a:solidFill>
                <a:latin typeface="宋体" pitchFamily="2" charset="-122"/>
              </a:rPr>
              <a:t>即在对其输入八位数字量后，通过外接的运算放大器，可以获得相应的模拟电压值。</a:t>
            </a:r>
          </a:p>
        </p:txBody>
      </p:sp>
      <p:sp>
        <p:nvSpPr>
          <p:cNvPr id="122967" name="Rectangle 87"/>
          <p:cNvSpPr>
            <a:spLocks noGrp="1" noChangeArrowheads="1"/>
          </p:cNvSpPr>
          <p:nvPr>
            <p:ph type="ctrTitle"/>
          </p:nvPr>
        </p:nvSpPr>
        <p:spPr bwMode="auto">
          <a:xfrm>
            <a:off x="179388" y="935038"/>
            <a:ext cx="6481762" cy="765175"/>
          </a:xfrm>
          <a:noFill/>
          <a:ln>
            <a:miter lim="800000"/>
            <a:headEnd/>
            <a:tailEnd/>
          </a:ln>
        </p:spPr>
        <p:txBody>
          <a:bodyPr vert="horz" wrap="square" lIns="91440" tIns="45720" rIns="91440" bIns="45720" numCol="1" anchor="t" anchorCtr="0" compatLnSpc="1">
            <a:prstTxWarp prst="textNoShape">
              <a:avLst/>
            </a:prstTxWarp>
          </a:bodyPr>
          <a:lstStyle/>
          <a:p>
            <a:r>
              <a:rPr lang="en-US" altLang="zh-CN" sz="3200" b="1">
                <a:solidFill>
                  <a:srgbClr val="000099"/>
                </a:solidFill>
              </a:rPr>
              <a:t>23.1.3   </a:t>
            </a:r>
            <a:r>
              <a:rPr lang="en-US" altLang="zh-CN" sz="3200">
                <a:solidFill>
                  <a:srgbClr val="000099"/>
                </a:solidFill>
              </a:rPr>
              <a:t> </a:t>
            </a:r>
            <a:r>
              <a:rPr lang="en-US" altLang="zh-CN" sz="3200" b="1">
                <a:solidFill>
                  <a:srgbClr val="000099"/>
                </a:solidFill>
              </a:rPr>
              <a:t>DAC0832  D/A</a:t>
            </a:r>
            <a:r>
              <a:rPr lang="zh-CN" altLang="en-US" sz="3200" b="1">
                <a:solidFill>
                  <a:srgbClr val="000099"/>
                </a:solidFill>
                <a:latin typeface="宋体" pitchFamily="2" charset="-122"/>
              </a:rPr>
              <a:t>转</a:t>
            </a:r>
            <a:r>
              <a:rPr lang="zh-CN" altLang="zh-CN" sz="3200" b="1">
                <a:solidFill>
                  <a:srgbClr val="000099"/>
                </a:solidFill>
                <a:latin typeface="宋体" pitchFamily="2" charset="-122"/>
              </a:rPr>
              <a:t>换器</a:t>
            </a:r>
            <a:endParaRPr lang="zh-CN" altLang="en-US" sz="3200" b="1">
              <a:solidFill>
                <a:srgbClr val="000099"/>
              </a:solidFill>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82"/>
                                        </p:tgtEl>
                                        <p:attrNameLst>
                                          <p:attrName>style.visibility</p:attrName>
                                        </p:attrNameLst>
                                      </p:cBhvr>
                                      <p:to>
                                        <p:strVal val="visible"/>
                                      </p:to>
                                    </p:set>
                                    <p:animEffect transition="in" filter="wipe(left)">
                                      <p:cBhvr>
                                        <p:cTn id="7" dur="1000"/>
                                        <p:tgtEl>
                                          <p:spTgt spid="122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p:bldLst>
  </p:timing>
</p:sld>
</file>

<file path=ppt/theme/theme1.xml><?xml version="1.0" encoding="utf-8"?>
<a:theme xmlns:a="http://schemas.openxmlformats.org/drawingml/2006/main" name="演示文稿">
  <a:themeElements>
    <a:clrScheme name="演示文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演示文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演示文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演示文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演示文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演示文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演示文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演示文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演示文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D:\dzjs\演示文稿.pot</Template>
  <TotalTime>1400</TotalTime>
  <Words>1025</Words>
  <Application>Microsoft Office PowerPoint</Application>
  <PresentationFormat>全屏显示(4:3)</PresentationFormat>
  <Paragraphs>187</Paragraphs>
  <Slides>26</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26</vt:i4>
      </vt:variant>
    </vt:vector>
  </HeadingPairs>
  <TitlesOfParts>
    <vt:vector size="29" baseType="lpstr">
      <vt:lpstr>演示文稿</vt:lpstr>
      <vt:lpstr>公式</vt:lpstr>
      <vt:lpstr>Equation</vt:lpstr>
      <vt:lpstr>PowerPoint 演示文稿</vt:lpstr>
      <vt:lpstr>PowerPoint 演示文稿</vt:lpstr>
      <vt:lpstr>PowerPoint 演示文稿</vt:lpstr>
      <vt:lpstr>23.1 D/A转换器</vt:lpstr>
      <vt:lpstr>23.1.1  倒T型电阻网络D/A转换器</vt:lpstr>
      <vt:lpstr>PowerPoint 演示文稿</vt:lpstr>
      <vt:lpstr>PowerPoint 演示文稿</vt:lpstr>
      <vt:lpstr>PowerPoint 演示文稿</vt:lpstr>
      <vt:lpstr>23.1.3    DAC0832  D/A转换器</vt:lpstr>
      <vt:lpstr>1. 内部简化电路框图</vt:lpstr>
      <vt:lpstr>2.  芯片管脚</vt:lpstr>
      <vt:lpstr>PowerPoint 演示文稿</vt:lpstr>
      <vt:lpstr>PowerPoint 演示文稿</vt:lpstr>
      <vt:lpstr>PowerPoint 演示文稿</vt:lpstr>
      <vt:lpstr>PowerPoint 演示文稿</vt:lpstr>
      <vt:lpstr>PowerPoint 演示文稿</vt:lpstr>
      <vt:lpstr>23.2    A/D转换器</vt:lpstr>
      <vt:lpstr>23.2.1  逐次逼近式 A/D 转换器</vt:lpstr>
      <vt:lpstr>PowerPoint 演示文稿</vt:lpstr>
      <vt:lpstr>1. 转换原理</vt:lpstr>
      <vt:lpstr>2. 转换过程</vt:lpstr>
      <vt:lpstr>PowerPoint 演示文稿</vt:lpstr>
      <vt:lpstr>逐次逼近转换过程示意图</vt:lpstr>
      <vt:lpstr>23.2.2   A/D 变换器的主要技术指标</vt:lpstr>
      <vt:lpstr>  ADC0809八位A/D转换器</vt:lpstr>
      <vt:lpstr>PowerPoint 演示文稿</vt:lpstr>
    </vt:vector>
  </TitlesOfParts>
  <Company>xd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xtw</dc:creator>
  <cp:lastModifiedBy>Hou</cp:lastModifiedBy>
  <cp:revision>205</cp:revision>
  <dcterms:created xsi:type="dcterms:W3CDTF">2002-12-19T10:55:54Z</dcterms:created>
  <dcterms:modified xsi:type="dcterms:W3CDTF">2016-06-06T15:37:11Z</dcterms:modified>
</cp:coreProperties>
</file>