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楷体" pitchFamily="2" charset="-122"/>
              </a:rPr>
              <a:t>20.13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楷体" pitchFamily="2" charset="-122"/>
              </a:rPr>
              <a:t>组合逻辑电路中的冒险现象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>
            <a:normAutofit fontScale="92500" lnSpcReduction="10000"/>
          </a:bodyPr>
          <a:lstStyle/>
          <a:p>
            <a:pPr marL="0" algn="just"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一、冒险现象及其产生原因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pPr marL="0" algn="just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        信号通过门电路都有一定的时间延时，这样信号通过不同的路径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即经过不同个数的门电路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到达某点时，会产生时差，这种时差现象称为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竞争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  <a:p>
            <a:pPr marL="0" algn="just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       竞争现象可能使电路产生短暂的错误输出，虽然待信号稳定后错误大多会消失，但仍会导致工作不可靠，有时甚至导致永久性错误。这种由竞争产生的错误输出就称为组合逻辑电路中的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冒险现象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itchFamily="2" charset="-122"/>
              </a:rPr>
              <a:t>20.13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itchFamily="2" charset="-122"/>
              </a:rPr>
              <a:t>组合逻辑电路中的冒险现象</a:t>
            </a:r>
            <a:endParaRPr lang="zh-CN" altLang="en-US" dirty="0"/>
          </a:p>
        </p:txBody>
      </p:sp>
      <p:pic>
        <p:nvPicPr>
          <p:cNvPr id="82947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46275"/>
            <a:ext cx="3429000" cy="40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844675"/>
            <a:ext cx="3294062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2949" name="对象 3"/>
          <p:cNvGraphicFramePr>
            <a:graphicFrameLocks noChangeAspect="1"/>
          </p:cNvGraphicFramePr>
          <p:nvPr/>
        </p:nvGraphicFramePr>
        <p:xfrm>
          <a:off x="1155700" y="1411288"/>
          <a:ext cx="2641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1257300" imgH="241300" progId="Equation.DSMT4">
                  <p:embed/>
                </p:oleObj>
              </mc:Choice>
              <mc:Fallback>
                <p:oleObj name="Equation" r:id="rId3" imgW="1257300" imgH="241300" progId="Equation.DSMT4">
                  <p:embed/>
                  <p:pic>
                    <p:nvPicPr>
                      <p:cNvPr id="0" name="图片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411288"/>
                        <a:ext cx="2641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对象 4"/>
          <p:cNvGraphicFramePr>
            <a:graphicFrameLocks noChangeAspect="1"/>
          </p:cNvGraphicFramePr>
          <p:nvPr/>
        </p:nvGraphicFramePr>
        <p:xfrm>
          <a:off x="4865688" y="1341438"/>
          <a:ext cx="29829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1536700" imgH="241300" progId="Equation.DSMT4">
                  <p:embed/>
                </p:oleObj>
              </mc:Choice>
              <mc:Fallback>
                <p:oleObj name="Equation" r:id="rId5" imgW="1536700" imgH="241300" progId="Equation.DSMT4">
                  <p:embed/>
                  <p:pic>
                    <p:nvPicPr>
                      <p:cNvPr id="0" name="图片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88" y="1341438"/>
                        <a:ext cx="298291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itchFamily="2" charset="-122"/>
              </a:rPr>
              <a:t>如何判断冒险现象的存在</a:t>
            </a:r>
            <a:endParaRPr lang="zh-CN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如果设置输入变量，使得最终输出变量存在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pos m:val="to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zh-CN" altLang="en-US" smtClean="0"/>
                  <a:t>或者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zh-CN" altLang="en-US" smtClean="0"/>
                  <a:t>，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则存在冒险现象。</a:t>
                </a:r>
                <a:endParaRPr lang="en-US" altLang="zh-CN" smtClean="0">
                  <a:solidFill>
                    <a:srgbClr val="FF0000"/>
                  </a:solidFill>
                </a:endParaRPr>
              </a:p>
              <a:p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                     存在冒险现象：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B=1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C=1</a:t>
                </a:r>
              </a:p>
              <a:p>
                <a:r>
                  <a:rPr lang="en-US" altLang="zh-CN" smtClean="0">
                    <a:solidFill>
                      <a:srgbClr val="FF0000"/>
                    </a:solidFill>
                  </a:rPr>
                  <a:t>                      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存在冒险现象：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A=1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C=0</a:t>
                </a:r>
              </a:p>
              <a:p>
                <a:r>
                  <a:rPr lang="en-US" altLang="zh-CN" smtClean="0">
                    <a:solidFill>
                      <a:srgbClr val="FF0000"/>
                    </a:solidFill>
                  </a:rPr>
                  <a:t>                                 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不存在冒险现象，无论如何设置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ABCD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的值，均不存在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pos m:val="top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zh-CN" altLang="en-US">
                    <a:solidFill>
                      <a:srgbClr val="FF0000"/>
                    </a:solidFill>
                  </a:rPr>
                  <a:t>或者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endParaRPr lang="en-US" altLang="zh-CN">
                  <a:solidFill>
                    <a:srgbClr val="FF0000"/>
                  </a:solidFill>
                </a:endParaRPr>
              </a:p>
              <a:p>
                <a:endParaRPr lang="en-US" altLang="zh-CN" smtClean="0">
                  <a:solidFill>
                    <a:srgbClr val="FF0000"/>
                  </a:solidFill>
                </a:endParaRPr>
              </a:p>
              <a:p>
                <a:endParaRPr lang="en-US" altLang="zh-CN" smtClean="0">
                  <a:solidFill>
                    <a:srgbClr val="FF0000"/>
                  </a:solidFill>
                </a:endParaRPr>
              </a:p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" name="对象 4"/>
          <p:cNvGraphicFramePr>
            <a:graphicFrameLocks noChangeAspect="1"/>
          </p:cNvGraphicFramePr>
          <p:nvPr/>
        </p:nvGraphicFramePr>
        <p:xfrm>
          <a:off x="1043608" y="3284984"/>
          <a:ext cx="17494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2" imgW="21640800" imgH="5791200" progId="Equation.DSMT4">
                  <p:embed/>
                </p:oleObj>
              </mc:Choice>
              <mc:Fallback>
                <p:oleObj name="Equation" r:id="rId2" imgW="21640800" imgH="5791200" progId="Equation.DSMT4">
                  <p:embed/>
                  <p:pic>
                    <p:nvPicPr>
                      <p:cNvPr id="0" name="图片 2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84984"/>
                        <a:ext cx="17494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43608" y="3837265"/>
          <a:ext cx="17002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4" imgW="21031200" imgH="5791200" progId="Equation.DSMT4">
                  <p:embed/>
                </p:oleObj>
              </mc:Choice>
              <mc:Fallback>
                <p:oleObj name="Equation" r:id="rId4" imgW="21031200" imgH="5791200" progId="Equation.DSMT4">
                  <p:embed/>
                  <p:pic>
                    <p:nvPicPr>
                      <p:cNvPr id="0" name="图片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837265"/>
                        <a:ext cx="17002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43608" y="4513400"/>
          <a:ext cx="2784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6" imgW="34442400" imgH="5791200" progId="Equation.DSMT4">
                  <p:embed/>
                </p:oleObj>
              </mc:Choice>
              <mc:Fallback>
                <p:oleObj name="Equation" r:id="rId6" imgW="34442400" imgH="5791200" progId="Equation.DSMT4">
                  <p:embed/>
                  <p:pic>
                    <p:nvPicPr>
                      <p:cNvPr id="0" name="图片 2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513400"/>
                        <a:ext cx="27844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itchFamily="2" charset="-122"/>
              </a:rPr>
              <a:t>20.13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itchFamily="2" charset="-122"/>
              </a:rPr>
              <a:t>组合逻辑电路中的冒险现象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二、冒险现象的产生及消除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改变电路结构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，增加或调整时延，消除信号之间的竞争。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可以引入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选通脉冲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并接滤波电容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修改逻辑设计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，增加多于项。</a:t>
            </a: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本章重点掌握内容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4</a:t>
            </a:r>
            <a:r>
              <a:rPr lang="zh-CN" altLang="en-US" smtClean="0">
                <a:solidFill>
                  <a:srgbClr val="FF0000"/>
                </a:solidFill>
              </a:rPr>
              <a:t>选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选择器实现四变量逻辑函数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rgbClr val="FF0000"/>
                </a:solidFill>
              </a:rPr>
              <a:t>3-8</a:t>
            </a:r>
            <a:r>
              <a:rPr lang="zh-CN" altLang="en-US" smtClean="0">
                <a:solidFill>
                  <a:srgbClr val="FF0000"/>
                </a:solidFill>
              </a:rPr>
              <a:t>译码器实现逻辑函数、画逻辑图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rgbClr val="FF0000"/>
                </a:solidFill>
              </a:rPr>
              <a:t>8</a:t>
            </a:r>
            <a:r>
              <a:rPr lang="zh-CN" altLang="en-US" smtClean="0">
                <a:solidFill>
                  <a:srgbClr val="FF0000"/>
                </a:solidFill>
              </a:rPr>
              <a:t>选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选择器实现逻辑函数、画电路图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逻辑</a:t>
            </a:r>
            <a:r>
              <a:rPr lang="zh-CN" altLang="en-US" smtClean="0">
                <a:solidFill>
                  <a:srgbClr val="FF0000"/>
                </a:solidFill>
              </a:rPr>
              <a:t>需求</a:t>
            </a:r>
            <a:r>
              <a:rPr lang="en-US" altLang="zh-CN" smtClean="0">
                <a:solidFill>
                  <a:srgbClr val="FF0000"/>
                </a:solidFill>
              </a:rPr>
              <a:t>-&gt;</a:t>
            </a:r>
            <a:r>
              <a:rPr lang="zh-CN" altLang="zh-CN" smtClean="0">
                <a:solidFill>
                  <a:srgbClr val="FF0000"/>
                </a:solidFill>
              </a:rPr>
              <a:t>画</a:t>
            </a:r>
            <a:r>
              <a:rPr lang="zh-CN" altLang="en-US" smtClean="0">
                <a:solidFill>
                  <a:srgbClr val="FF0000"/>
                </a:solidFill>
              </a:rPr>
              <a:t>逻辑图（与非门）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WPS 演示</Application>
  <PresentationFormat>全屏显示(4:3)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Equation.DSMT4</vt:lpstr>
      <vt:lpstr>20.13组合逻辑电路中的冒险现象</vt:lpstr>
      <vt:lpstr>20.13组合逻辑电路中的冒险现象</vt:lpstr>
      <vt:lpstr>如何判断冒险现象的存在</vt:lpstr>
      <vt:lpstr>20.13组合逻辑电路中的冒险现象</vt:lpstr>
      <vt:lpstr>本章重点掌握内容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20.13组合逻辑电路中的冒险现象</dc:title>
  <dc:creator>侯刚侯刚</dc:creator>
  <cp:lastModifiedBy>apple</cp:lastModifiedBy>
  <cp:revision>9</cp:revision>
  <dcterms:created xsi:type="dcterms:W3CDTF">2016-04-20T02:24:00Z</dcterms:created>
  <dcterms:modified xsi:type="dcterms:W3CDTF">2016-05-05T04:41:18Z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