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7"/>
  </p:notesMasterIdLst>
  <p:sldIdLst>
    <p:sldId id="293" r:id="rId2"/>
    <p:sldId id="292" r:id="rId3"/>
    <p:sldId id="385" r:id="rId4"/>
    <p:sldId id="270" r:id="rId5"/>
    <p:sldId id="271" r:id="rId6"/>
    <p:sldId id="386" r:id="rId7"/>
    <p:sldId id="294" r:id="rId8"/>
    <p:sldId id="387" r:id="rId9"/>
    <p:sldId id="388" r:id="rId10"/>
    <p:sldId id="389" r:id="rId11"/>
    <p:sldId id="390" r:id="rId12"/>
    <p:sldId id="295" r:id="rId13"/>
    <p:sldId id="392" r:id="rId14"/>
    <p:sldId id="391" r:id="rId15"/>
    <p:sldId id="272" r:id="rId16"/>
    <p:sldId id="393" r:id="rId17"/>
    <p:sldId id="394" r:id="rId18"/>
    <p:sldId id="395" r:id="rId19"/>
    <p:sldId id="396" r:id="rId20"/>
    <p:sldId id="296" r:id="rId21"/>
    <p:sldId id="409" r:id="rId22"/>
    <p:sldId id="410" r:id="rId23"/>
    <p:sldId id="397" r:id="rId24"/>
    <p:sldId id="411" r:id="rId25"/>
    <p:sldId id="297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472C4"/>
    <a:srgbClr val="00B0F0"/>
    <a:srgbClr val="FFC000"/>
    <a:srgbClr val="ED7D31"/>
    <a:srgbClr val="FFFFFF"/>
    <a:srgbClr val="FFFFC1"/>
    <a:srgbClr val="FFFF00"/>
    <a:srgbClr val="FF7979"/>
    <a:srgbClr val="FF0000"/>
    <a:srgbClr val="7030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14" autoAdjust="0"/>
    <p:restoredTop sz="84764" autoAdjust="0"/>
  </p:normalViewPr>
  <p:slideViewPr>
    <p:cSldViewPr snapToGrid="0">
      <p:cViewPr varScale="1">
        <p:scale>
          <a:sx n="90" d="100"/>
          <a:sy n="90" d="100"/>
        </p:scale>
        <p:origin x="-11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0DF6B-A8D8-49CF-9C17-8AF2DC33B4AC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53B46-DD01-4F66-8E96-0E215867BAA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33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53B46-DD01-4F66-8E96-0E215867BA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00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3a61d30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3a61d30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3a61d30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3a61d30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3a61d30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3a61d30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3a61d30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3a61d30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3a61d30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3a61d30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defTabSz="342900"/>
            <a:endParaRPr lang="it-IT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982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773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defTabSz="342900"/>
            <a:endParaRPr lang="it-IT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559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9082" y="4740317"/>
            <a:ext cx="2133599" cy="273844"/>
          </a:xfrm>
        </p:spPr>
        <p:txBody>
          <a:bodyPr/>
          <a:lstStyle/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0512" y="4737073"/>
            <a:ext cx="5187908" cy="273844"/>
          </a:xfrm>
        </p:spPr>
        <p:txBody>
          <a:bodyPr/>
          <a:lstStyle/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13343" y="4740317"/>
            <a:ext cx="789383" cy="273844"/>
          </a:xfrm>
        </p:spPr>
        <p:txBody>
          <a:bodyPr/>
          <a:lstStyle/>
          <a:p>
            <a:pPr defTabSz="342900"/>
            <a:endParaRPr lang="it-IT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563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381011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19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2">
            <a:extLst>
              <a:ext uri="{FF2B5EF4-FFF2-40B4-BE49-F238E27FC236}">
                <a16:creationId xmlns="" xmlns:a16="http://schemas.microsoft.com/office/drawing/2014/main" id="{D544BB2A-FE56-4D25-BF89-58ECBDBD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99082" y="4740317"/>
            <a:ext cx="2133599" cy="273844"/>
          </a:xfrm>
        </p:spPr>
        <p:txBody>
          <a:bodyPr/>
          <a:lstStyle/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804F174B-0A99-44BE-BFC5-AD181D77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512" y="4737073"/>
            <a:ext cx="5187908" cy="273844"/>
          </a:xfrm>
        </p:spPr>
        <p:txBody>
          <a:bodyPr/>
          <a:lstStyle/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="" xmlns:a16="http://schemas.microsoft.com/office/drawing/2014/main" id="{EB03A2BB-3E0D-478A-8DF4-FDF172E3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3343" y="4740317"/>
            <a:ext cx="789383" cy="273844"/>
          </a:xfrm>
        </p:spPr>
        <p:txBody>
          <a:bodyPr/>
          <a:lstStyle/>
          <a:p>
            <a:pPr defTabSz="342900"/>
            <a:endParaRPr lang="it-IT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58E51C4-AAF2-41C7-BE1D-A6B7854381AF}"/>
              </a:ext>
            </a:extLst>
          </p:cNvPr>
          <p:cNvSpPr>
            <a:spLocks noChangeAspect="1"/>
          </p:cNvSpPr>
          <p:nvPr userDrawn="1"/>
        </p:nvSpPr>
        <p:spPr>
          <a:xfrm>
            <a:off x="330512" y="454916"/>
            <a:ext cx="8475027" cy="563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FC5E746-748E-4F21-9B61-7C9C3010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381011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462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defTabSz="342900"/>
            <a:endParaRPr lang="it-IT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658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to Machine </a:t>
            </a:r>
            <a:r>
              <a:rPr lang="it-IT" dirty="0" err="1"/>
              <a:t>learning</a:t>
            </a:r>
            <a:r>
              <a:rPr lang="it-IT" dirty="0"/>
              <a:t> with </a:t>
            </a:r>
            <a:r>
              <a:rPr lang="it-IT" dirty="0" err="1"/>
              <a:t>tensorflow</a:t>
            </a:r>
            <a:r>
              <a:rPr lang="it-IT" dirty="0"/>
              <a:t> </a:t>
            </a:r>
            <a:r>
              <a:rPr lang="it-IT" dirty="0" err="1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10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694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44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defTabSz="342900"/>
            <a:endParaRPr lang="it-IT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027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407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defTabSz="342900"/>
            <a:endParaRPr lang="it-IT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40072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2" r:id="rId2"/>
    <p:sldLayoutId id="2147483678" r:id="rId3"/>
    <p:sldLayoutId id="2147483679" r:id="rId4"/>
    <p:sldLayoutId id="2147483680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.com/content/ccc/resource/technical/document/user_manual/98/2e/fa/4b/e0/82/43/b7/DM00105823.pdf/files/DM00105823.pdf/jcr:content/translations/en.DM00105823.pdf" TargetMode="External"/><Relationship Id="rId2" Type="http://schemas.openxmlformats.org/officeDocument/2006/relationships/hyperlink" Target="http://www.st.com/content/ccc/resource/technical/document/datasheet/30/91/86/2d/db/94/4a/d6/DM00102166.pdf/files/DM00102166.pdf/jcr:content/translations/en.DM00102166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2/folders/1tHQ5O4eaGEEBfe2oR7O2w1nYTZAlRr4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obaxterm.mobatek.net/downloa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CE53A34-F741-4BE2-B95E-4F3B2F2B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85" y="786642"/>
            <a:ext cx="8272211" cy="11231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Lab 01</a:t>
            </a:r>
            <a:br>
              <a:rPr lang="en-US" dirty="0" smtClean="0"/>
            </a:br>
            <a:r>
              <a:rPr lang="en-US" dirty="0" smtClean="0"/>
              <a:t>programming an stm32 arm </a:t>
            </a:r>
            <a:r>
              <a:rPr lang="en-US" dirty="0" err="1" smtClean="0"/>
              <a:t>coretex</a:t>
            </a:r>
            <a:r>
              <a:rPr lang="en-US" dirty="0" smtClean="0"/>
              <a:t>-m 32-bit microcontroller</a:t>
            </a:r>
            <a:endParaRPr lang="en-US" dirty="0"/>
          </a:p>
        </p:txBody>
      </p:sp>
      <p:sp>
        <p:nvSpPr>
          <p:cNvPr id="11" name="Sottotitolo 2">
            <a:extLst>
              <a:ext uri="{FF2B5EF4-FFF2-40B4-BE49-F238E27FC236}">
                <a16:creationId xmlns="" xmlns:a16="http://schemas.microsoft.com/office/drawing/2014/main" id="{F1D385DB-3EBF-4AD2-9583-02915BC427E6}"/>
              </a:ext>
            </a:extLst>
          </p:cNvPr>
          <p:cNvSpPr txBox="1">
            <a:spLocks/>
          </p:cNvSpPr>
          <p:nvPr/>
        </p:nvSpPr>
        <p:spPr>
          <a:xfrm>
            <a:off x="3224565" y="3878519"/>
            <a:ext cx="2766068" cy="93067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none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200" b="1" dirty="0">
                <a:solidFill>
                  <a:schemeClr val="bg1"/>
                </a:solidFill>
              </a:rPr>
              <a:t>Prof. Davide Brunelli</a:t>
            </a:r>
          </a:p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100" dirty="0">
                <a:solidFill>
                  <a:schemeClr val="bg1"/>
                </a:solidFill>
              </a:rPr>
              <a:t>Dept. of Industrial Engineering – DII</a:t>
            </a:r>
          </a:p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100" dirty="0">
                <a:solidFill>
                  <a:schemeClr val="bg1"/>
                </a:solidFill>
              </a:rPr>
              <a:t>University of Trento, Italy </a:t>
            </a:r>
          </a:p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100" b="1" i="1" dirty="0">
                <a:solidFill>
                  <a:schemeClr val="bg1"/>
                </a:solidFill>
              </a:rPr>
              <a:t>davide.brunelli@unitn.it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6C94990-6378-42A1-ADE5-BF73AD88FEF1}"/>
              </a:ext>
            </a:extLst>
          </p:cNvPr>
          <p:cNvSpPr/>
          <p:nvPr/>
        </p:nvSpPr>
        <p:spPr>
          <a:xfrm>
            <a:off x="1252116" y="4604351"/>
            <a:ext cx="6639768" cy="442742"/>
          </a:xfrm>
          <a:prstGeom prst="rect">
            <a:avLst/>
          </a:prstGeom>
          <a:effectLst/>
        </p:spPr>
        <p:txBody>
          <a:bodyPr vert="horz" lIns="68580" tIns="34290" rIns="68580" bIns="34290" rtlCol="0" anchor="b">
            <a:normAutofit/>
          </a:bodyPr>
          <a:lstStyle/>
          <a:p>
            <a:pPr algn="ctr" defTabSz="342900">
              <a:lnSpc>
                <a:spcPct val="120000"/>
              </a:lnSpc>
              <a:spcBef>
                <a:spcPct val="0"/>
              </a:spcBef>
            </a:pPr>
            <a:endParaRPr lang="it-IT" sz="1350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Immagine 13" descr="Unitn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9817" y="2367740"/>
            <a:ext cx="1718056" cy="676461"/>
          </a:xfrm>
          <a:prstGeom prst="rect">
            <a:avLst/>
          </a:prstGeom>
        </p:spPr>
      </p:pic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smtClean="0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172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 smtClean="0"/>
              <a:t>STM32 NUCLEO f401re</a:t>
            </a:r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5</a:t>
            </a:r>
            <a:endParaRPr lang="it-IT" dirty="0">
              <a:solidFill>
                <a:srgbClr val="4590B8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30E42D05-6B54-4623-83ED-54CB59A2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11" y="1089860"/>
            <a:ext cx="6208511" cy="3914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 smtClean="0"/>
              <a:t>STM32 NUCLEO f401re</a:t>
            </a:r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5</a:t>
            </a:r>
            <a:endParaRPr lang="it-IT" dirty="0">
              <a:solidFill>
                <a:srgbClr val="4590B8"/>
              </a:solidFill>
            </a:endParaRPr>
          </a:p>
        </p:txBody>
      </p:sp>
      <p:pic>
        <p:nvPicPr>
          <p:cNvPr id="5" name="Picture 2" descr="Risultati immagini per NUCLEO-L476RG">
            <a:extLst>
              <a:ext uri="{FF2B5EF4-FFF2-40B4-BE49-F238E27FC236}">
                <a16:creationId xmlns:a16="http://schemas.microsoft.com/office/drawing/2014/main" xmlns="" id="{BBB87C50-A461-4450-8C2A-B9933C33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2954" y="1065545"/>
            <a:ext cx="5350189" cy="401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6;p16"/>
          <p:cNvSpPr txBox="1">
            <a:spLocks/>
          </p:cNvSpPr>
          <p:nvPr/>
        </p:nvSpPr>
        <p:spPr>
          <a:xfrm>
            <a:off x="409074" y="2199214"/>
            <a:ext cx="8361947" cy="87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Stm32</a:t>
            </a:r>
            <a:r>
              <a:rPr kumimoji="0" lang="it-IT" sz="4800" b="0" i="0" u="none" strike="noStrike" kern="1200" cap="all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4800" b="0" i="0" u="none" strike="noStrike" kern="1200" cap="all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cubemx</a:t>
            </a:r>
            <a:endParaRPr kumimoji="0" lang="it-IT" sz="4800" b="0" i="0" u="none" strike="noStrike" kern="1200" cap="all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smtClean="0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Stm32 </a:t>
            </a:r>
            <a:r>
              <a:rPr lang="it-IT" dirty="0" err="1" smtClean="0"/>
              <a:t>cubemx</a:t>
            </a:r>
            <a:r>
              <a:rPr lang="it-IT" dirty="0" smtClean="0"/>
              <a:t> – </a:t>
            </a:r>
            <a:r>
              <a:rPr lang="it-IT" dirty="0" err="1" smtClean="0"/>
              <a:t>selecting</a:t>
            </a:r>
            <a:r>
              <a:rPr lang="it-IT" dirty="0" smtClean="0"/>
              <a:t> the </a:t>
            </a:r>
            <a:r>
              <a:rPr lang="it-IT" dirty="0" err="1" smtClean="0"/>
              <a:t>board</a:t>
            </a:r>
            <a:endParaRPr/>
          </a:p>
        </p:txBody>
      </p:sp>
      <p:sp>
        <p:nvSpPr>
          <p:cNvPr id="9" name="Google Shape;111;p20"/>
          <p:cNvSpPr txBox="1">
            <a:spLocks/>
          </p:cNvSpPr>
          <p:nvPr/>
        </p:nvSpPr>
        <p:spPr>
          <a:xfrm>
            <a:off x="493070" y="1321822"/>
            <a:ext cx="2724692" cy="305340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r>
              <a:rPr lang="en-US" dirty="0" smtClean="0"/>
              <a:t>A graphical tool which enables </a:t>
            </a:r>
            <a:r>
              <a:rPr lang="en-US" b="1" dirty="0" smtClean="0"/>
              <a:t>fast configuration </a:t>
            </a:r>
            <a:r>
              <a:rPr lang="en-US" dirty="0" smtClean="0"/>
              <a:t>of STM32 microcontrollers and microprocessors.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Generates</a:t>
            </a:r>
            <a:r>
              <a:rPr lang="en-US" dirty="0" smtClean="0"/>
              <a:t> the corresponding </a:t>
            </a:r>
            <a:r>
              <a:rPr lang="en-US" b="1" dirty="0" smtClean="0"/>
              <a:t>C code</a:t>
            </a:r>
            <a:r>
              <a:rPr lang="en-US" dirty="0" smtClean="0"/>
              <a:t> for the Arm </a:t>
            </a:r>
            <a:r>
              <a:rPr lang="en-US" dirty="0" err="1" smtClean="0"/>
              <a:t>Coretex</a:t>
            </a:r>
            <a:r>
              <a:rPr lang="en-US" dirty="0" smtClean="0"/>
              <a:t> core.</a:t>
            </a:r>
          </a:p>
          <a:p>
            <a:pPr lvl="0"/>
            <a:endParaRPr lang="en-US" sz="2000" dirty="0" smtClean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7</a:t>
            </a:r>
            <a:endParaRPr lang="it-IT" dirty="0">
              <a:solidFill>
                <a:srgbClr val="4590B8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C4934AB9-5C9C-4DB4-B563-123B0F0B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132" y="1192192"/>
            <a:ext cx="5434061" cy="3402957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2C5A0173-547C-487E-8E54-A0CB767D20DD}"/>
              </a:ext>
            </a:extLst>
          </p:cNvPr>
          <p:cNvSpPr/>
          <p:nvPr/>
        </p:nvSpPr>
        <p:spPr>
          <a:xfrm>
            <a:off x="5178578" y="2690417"/>
            <a:ext cx="1471270" cy="3150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attura.PNG"/>
          <p:cNvPicPr>
            <a:picLocks noChangeAspect="1"/>
          </p:cNvPicPr>
          <p:nvPr/>
        </p:nvPicPr>
        <p:blipFill>
          <a:blip r:embed="rId2"/>
          <a:srcRect l="587" r="3666"/>
          <a:stretch>
            <a:fillRect/>
          </a:stretch>
        </p:blipFill>
        <p:spPr>
          <a:xfrm>
            <a:off x="1683657" y="1111468"/>
            <a:ext cx="4927600" cy="3937689"/>
          </a:xfrm>
          <a:prstGeom prst="rect">
            <a:avLst/>
          </a:prstGeom>
        </p:spPr>
      </p:pic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Stm32 </a:t>
            </a:r>
            <a:r>
              <a:rPr lang="it-IT" dirty="0" err="1" smtClean="0"/>
              <a:t>cubemx</a:t>
            </a:r>
            <a:r>
              <a:rPr lang="it-IT" dirty="0" smtClean="0"/>
              <a:t> – </a:t>
            </a:r>
            <a:r>
              <a:rPr lang="it-IT" dirty="0" err="1" smtClean="0"/>
              <a:t>selecting</a:t>
            </a:r>
            <a:r>
              <a:rPr lang="it-IT" dirty="0" smtClean="0"/>
              <a:t> the </a:t>
            </a:r>
            <a:r>
              <a:rPr lang="it-IT" dirty="0" err="1" smtClean="0"/>
              <a:t>board</a:t>
            </a:r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7</a:t>
            </a:r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35EDDF94-85D8-4DAF-8123-E1A7451CE788}"/>
              </a:ext>
            </a:extLst>
          </p:cNvPr>
          <p:cNvSpPr/>
          <p:nvPr/>
        </p:nvSpPr>
        <p:spPr>
          <a:xfrm>
            <a:off x="1843315" y="1637047"/>
            <a:ext cx="1162366" cy="2860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4DEC35C5-86A6-413F-A7FC-04FFAE19BFBF}"/>
              </a:ext>
            </a:extLst>
          </p:cNvPr>
          <p:cNvSpPr/>
          <p:nvPr/>
        </p:nvSpPr>
        <p:spPr>
          <a:xfrm>
            <a:off x="2652454" y="3718718"/>
            <a:ext cx="4300617" cy="500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Stm32 </a:t>
            </a:r>
            <a:r>
              <a:rPr lang="it-IT" dirty="0" err="1" smtClean="0"/>
              <a:t>cubemx</a:t>
            </a:r>
            <a:r>
              <a:rPr lang="it-IT" dirty="0" smtClean="0"/>
              <a:t> – multiplexing the </a:t>
            </a:r>
            <a:r>
              <a:rPr lang="it-IT" dirty="0" err="1" smtClean="0"/>
              <a:t>pins</a:t>
            </a:r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7</a:t>
            </a:r>
            <a:endParaRPr lang="it-IT" dirty="0">
              <a:solidFill>
                <a:srgbClr val="4590B8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4DB54D42-E30E-40A4-8D70-86D4EBCE8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1643" y="1116696"/>
            <a:ext cx="6134583" cy="3841642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BA766B7A-542E-4282-B8E7-A716FE9B5BFA}"/>
              </a:ext>
            </a:extLst>
          </p:cNvPr>
          <p:cNvSpPr/>
          <p:nvPr/>
        </p:nvSpPr>
        <p:spPr>
          <a:xfrm>
            <a:off x="3350409" y="2765959"/>
            <a:ext cx="782829" cy="473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1B6FCA76-F56A-47BA-9069-CFB6A15D7D99}"/>
              </a:ext>
            </a:extLst>
          </p:cNvPr>
          <p:cNvSpPr/>
          <p:nvPr/>
        </p:nvSpPr>
        <p:spPr>
          <a:xfrm>
            <a:off x="4709913" y="2390339"/>
            <a:ext cx="777921" cy="393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xmlns="" id="{B741AE8B-8651-4233-B3E2-7970F2538F9D}"/>
              </a:ext>
            </a:extLst>
          </p:cNvPr>
          <p:cNvSpPr/>
          <p:nvPr/>
        </p:nvSpPr>
        <p:spPr>
          <a:xfrm>
            <a:off x="4050691" y="3978895"/>
            <a:ext cx="507191" cy="586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8A9304D1-D2EB-4440-9F43-8761221CA4EE}"/>
              </a:ext>
            </a:extLst>
          </p:cNvPr>
          <p:cNvSpPr/>
          <p:nvPr/>
        </p:nvSpPr>
        <p:spPr>
          <a:xfrm>
            <a:off x="3633281" y="3914694"/>
            <a:ext cx="431273" cy="193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362FD1A2-3FAF-493B-AF7F-DAC7DFF1CD71}"/>
              </a:ext>
            </a:extLst>
          </p:cNvPr>
          <p:cNvSpPr/>
          <p:nvPr/>
        </p:nvSpPr>
        <p:spPr>
          <a:xfrm>
            <a:off x="5257210" y="2824882"/>
            <a:ext cx="514939" cy="193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A0ED3229-CE20-4A42-8A4F-7161CEDFC989}"/>
              </a:ext>
            </a:extLst>
          </p:cNvPr>
          <p:cNvSpPr txBox="1"/>
          <p:nvPr/>
        </p:nvSpPr>
        <p:spPr>
          <a:xfrm>
            <a:off x="5915303" y="2301155"/>
            <a:ext cx="2288932" cy="1754326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Selected pins are preassigned, since we are using a development board, with predefined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Stm32 </a:t>
            </a:r>
            <a:r>
              <a:rPr lang="it-IT" dirty="0" err="1" smtClean="0"/>
              <a:t>cubemx</a:t>
            </a:r>
            <a:r>
              <a:rPr lang="it-IT" dirty="0" smtClean="0"/>
              <a:t> – </a:t>
            </a:r>
            <a:r>
              <a:rPr lang="it-IT" dirty="0" err="1" smtClean="0"/>
              <a:t>setting</a:t>
            </a:r>
            <a:r>
              <a:rPr lang="it-IT" dirty="0" smtClean="0"/>
              <a:t> the </a:t>
            </a:r>
            <a:r>
              <a:rPr lang="it-IT" dirty="0" err="1" smtClean="0"/>
              <a:t>clocks</a:t>
            </a:r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951010" y="3317215"/>
            <a:ext cx="569283" cy="180402"/>
          </a:xfrm>
        </p:spPr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7</a:t>
            </a:r>
            <a:endParaRPr lang="it-IT" dirty="0">
              <a:solidFill>
                <a:srgbClr val="4590B8"/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xmlns="" id="{534E937C-B8B7-4A42-89A5-64F655B6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9434" y="1173876"/>
            <a:ext cx="5451676" cy="3738367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xmlns="" id="{4DEC35C5-86A6-413F-A7FC-04FFAE19BFBF}"/>
              </a:ext>
            </a:extLst>
          </p:cNvPr>
          <p:cNvSpPr/>
          <p:nvPr/>
        </p:nvSpPr>
        <p:spPr>
          <a:xfrm>
            <a:off x="3036102" y="1606927"/>
            <a:ext cx="1047619" cy="14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xmlns="" id="{7568B61B-E4F7-456E-9A81-B52773D100B4}"/>
              </a:ext>
            </a:extLst>
          </p:cNvPr>
          <p:cNvSpPr/>
          <p:nvPr/>
        </p:nvSpPr>
        <p:spPr>
          <a:xfrm>
            <a:off x="2167676" y="2513489"/>
            <a:ext cx="940350" cy="3262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03B04961-1D32-4CE0-AAA5-BDF73DB2B2E4}"/>
              </a:ext>
            </a:extLst>
          </p:cNvPr>
          <p:cNvSpPr txBox="1"/>
          <p:nvPr/>
        </p:nvSpPr>
        <p:spPr>
          <a:xfrm>
            <a:off x="671332" y="2331243"/>
            <a:ext cx="140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CLOCK </a:t>
            </a:r>
          </a:p>
          <a:p>
            <a:pPr algn="ctr"/>
            <a:r>
              <a:rPr lang="it-IT" b="1" dirty="0"/>
              <a:t>SOURCE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xmlns="" id="{77D29CC4-C1F5-4C46-A1A2-0876CAB91247}"/>
              </a:ext>
            </a:extLst>
          </p:cNvPr>
          <p:cNvSpPr txBox="1"/>
          <p:nvPr/>
        </p:nvSpPr>
        <p:spPr>
          <a:xfrm>
            <a:off x="3831220" y="2233962"/>
            <a:ext cx="18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CPU FREQ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xmlns="" id="{68981799-9C22-45D2-AD66-D29518A7EAC5}"/>
              </a:ext>
            </a:extLst>
          </p:cNvPr>
          <p:cNvSpPr/>
          <p:nvPr/>
        </p:nvSpPr>
        <p:spPr>
          <a:xfrm>
            <a:off x="4486825" y="2663172"/>
            <a:ext cx="451508" cy="3651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49BD1774-E306-43A8-8619-22CA36971318}"/>
              </a:ext>
            </a:extLst>
          </p:cNvPr>
          <p:cNvSpPr/>
          <p:nvPr/>
        </p:nvSpPr>
        <p:spPr>
          <a:xfrm>
            <a:off x="5236333" y="2251828"/>
            <a:ext cx="1171013" cy="12567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84F7E1CF-5CDF-4A06-9CA2-4ECC5590062C}"/>
              </a:ext>
            </a:extLst>
          </p:cNvPr>
          <p:cNvSpPr txBox="1"/>
          <p:nvPr/>
        </p:nvSpPr>
        <p:spPr>
          <a:xfrm>
            <a:off x="4205714" y="1901577"/>
            <a:ext cx="342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PERIPHERAL CLOCK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xmlns="" id="{6C6FA057-8D06-4B40-8FC7-CB62C8343A4C}"/>
              </a:ext>
            </a:extLst>
          </p:cNvPr>
          <p:cNvSpPr txBox="1"/>
          <p:nvPr/>
        </p:nvSpPr>
        <p:spPr>
          <a:xfrm>
            <a:off x="3800743" y="3943171"/>
            <a:ext cx="4278386" cy="923330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Clock tab allows us to configure the clock. Here you can select your clock source, the CPU frequency and the peripheral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Stm32 </a:t>
            </a:r>
            <a:r>
              <a:rPr lang="it-IT" dirty="0" err="1" smtClean="0"/>
              <a:t>cubemx</a:t>
            </a:r>
            <a:r>
              <a:rPr lang="it-IT" dirty="0" smtClean="0"/>
              <a:t> – </a:t>
            </a:r>
            <a:r>
              <a:rPr lang="it-IT" dirty="0" err="1" smtClean="0"/>
              <a:t>configuring</a:t>
            </a:r>
            <a:r>
              <a:rPr lang="it-IT" dirty="0" smtClean="0"/>
              <a:t> the </a:t>
            </a:r>
            <a:r>
              <a:rPr lang="it-IT" dirty="0" err="1" smtClean="0"/>
              <a:t>peripherals</a:t>
            </a:r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332974" y="4821924"/>
            <a:ext cx="569283" cy="180402"/>
          </a:xfrm>
        </p:spPr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7</a:t>
            </a:r>
            <a:endParaRPr lang="it-IT" dirty="0">
              <a:solidFill>
                <a:srgbClr val="4590B8"/>
              </a:solidFill>
            </a:endParaRP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xmlns="" id="{00F3A111-0CD3-4F1A-ACA1-B006A738A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0584" y="1150360"/>
            <a:ext cx="5673042" cy="3776735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xmlns="" id="{E7488CD9-6524-4C0F-9766-982E6FB9497A}"/>
              </a:ext>
            </a:extLst>
          </p:cNvPr>
          <p:cNvSpPr txBox="1"/>
          <p:nvPr/>
        </p:nvSpPr>
        <p:spPr>
          <a:xfrm>
            <a:off x="3863775" y="3515705"/>
            <a:ext cx="4863536" cy="923330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System view tab allows us to configure all the peripheral. As you activate the peripheral from “Pinout” tab, those will be added here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xmlns="" id="{00F22994-67F9-4653-9E8B-5BCD20C9AD75}"/>
              </a:ext>
            </a:extLst>
          </p:cNvPr>
          <p:cNvSpPr/>
          <p:nvPr/>
        </p:nvSpPr>
        <p:spPr>
          <a:xfrm>
            <a:off x="4716393" y="1745625"/>
            <a:ext cx="771976" cy="268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Stm32 </a:t>
            </a:r>
            <a:r>
              <a:rPr lang="it-IT" dirty="0" err="1" smtClean="0"/>
              <a:t>cubemx</a:t>
            </a:r>
            <a:r>
              <a:rPr lang="it-IT" dirty="0" smtClean="0"/>
              <a:t> – </a:t>
            </a:r>
            <a:r>
              <a:rPr lang="it-IT" dirty="0" err="1" smtClean="0"/>
              <a:t>setting</a:t>
            </a:r>
            <a:r>
              <a:rPr lang="it-IT" dirty="0" smtClean="0"/>
              <a:t> the </a:t>
            </a:r>
            <a:r>
              <a:rPr lang="it-IT" dirty="0" err="1" smtClean="0"/>
              <a:t>toolchain</a:t>
            </a:r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951010" y="3317215"/>
            <a:ext cx="569283" cy="180402"/>
          </a:xfrm>
        </p:spPr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7</a:t>
            </a:r>
            <a:endParaRPr lang="it-IT" dirty="0">
              <a:solidFill>
                <a:srgbClr val="4590B8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xmlns="" id="{5D564B59-9DF5-4FAD-B12D-275A17F20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3754" y="1137323"/>
            <a:ext cx="5739404" cy="3902006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06394F33-7A2B-46B2-88CB-A0C004011E9F}"/>
              </a:ext>
            </a:extLst>
          </p:cNvPr>
          <p:cNvSpPr/>
          <p:nvPr/>
        </p:nvSpPr>
        <p:spPr>
          <a:xfrm>
            <a:off x="4193328" y="1579313"/>
            <a:ext cx="1588769" cy="188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182A3453-4062-4736-9B2D-798D55CBD010}"/>
              </a:ext>
            </a:extLst>
          </p:cNvPr>
          <p:cNvSpPr/>
          <p:nvPr/>
        </p:nvSpPr>
        <p:spPr>
          <a:xfrm>
            <a:off x="2003639" y="2640590"/>
            <a:ext cx="2615976" cy="258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E1F5904F-34EA-4F15-8FC0-13A64BEA46BC}"/>
              </a:ext>
            </a:extLst>
          </p:cNvPr>
          <p:cNvSpPr txBox="1"/>
          <p:nvPr/>
        </p:nvSpPr>
        <p:spPr>
          <a:xfrm>
            <a:off x="4965541" y="2408573"/>
            <a:ext cx="3703900" cy="1754326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Change the toolchain / IDE to system workbench</a:t>
            </a:r>
          </a:p>
          <a:p>
            <a:endParaRPr lang="en-US" b="1" dirty="0"/>
          </a:p>
          <a:p>
            <a:r>
              <a:rPr lang="en-US" b="1" dirty="0"/>
              <a:t>Once everything is configure, we can generate the code</a:t>
            </a:r>
          </a:p>
          <a:p>
            <a:endParaRPr lang="en-US" b="1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xmlns="" id="{CF62455D-9A1D-4CF8-A2F6-8E22A274D8F2}"/>
              </a:ext>
            </a:extLst>
          </p:cNvPr>
          <p:cNvSpPr/>
          <p:nvPr/>
        </p:nvSpPr>
        <p:spPr>
          <a:xfrm>
            <a:off x="5771722" y="1413522"/>
            <a:ext cx="847666" cy="188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6;p16"/>
          <p:cNvSpPr txBox="1">
            <a:spLocks/>
          </p:cNvSpPr>
          <p:nvPr/>
        </p:nvSpPr>
        <p:spPr>
          <a:xfrm>
            <a:off x="409074" y="1836364"/>
            <a:ext cx="8361947" cy="1375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Systemworkbench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stm32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smtClean="0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6;p16"/>
          <p:cNvSpPr txBox="1">
            <a:spLocks/>
          </p:cNvSpPr>
          <p:nvPr/>
        </p:nvSpPr>
        <p:spPr>
          <a:xfrm>
            <a:off x="409074" y="1836364"/>
            <a:ext cx="8361947" cy="1375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a: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Accessing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virtual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</a:t>
            </a:r>
            <a:endParaRPr kumimoji="0" lang="it-IT" sz="4800" b="0" i="0" u="none" strike="noStrike" kern="1200" cap="all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smtClean="0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Stm32 – system </a:t>
            </a:r>
            <a:r>
              <a:rPr lang="it-IT" dirty="0" err="1" smtClean="0"/>
              <a:t>workbench</a:t>
            </a:r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8</a:t>
            </a:r>
            <a:endParaRPr lang="it-IT" dirty="0">
              <a:solidFill>
                <a:srgbClr val="4590B8"/>
              </a:solidFill>
            </a:endParaRPr>
          </a:p>
        </p:txBody>
      </p:sp>
      <p:pic>
        <p:nvPicPr>
          <p:cNvPr id="9" name="Immagine 8" descr="Cattura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09" y="1146009"/>
            <a:ext cx="4981017" cy="3743449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39205CB4-8161-4618-8C49-4DCD5AB6B93A}"/>
              </a:ext>
            </a:extLst>
          </p:cNvPr>
          <p:cNvSpPr/>
          <p:nvPr/>
        </p:nvSpPr>
        <p:spPr>
          <a:xfrm>
            <a:off x="6605607" y="1436746"/>
            <a:ext cx="309606" cy="305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Stm32 – system </a:t>
            </a:r>
            <a:r>
              <a:rPr lang="it-IT" dirty="0" err="1" smtClean="0"/>
              <a:t>workbench</a:t>
            </a:r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8</a:t>
            </a:r>
            <a:endParaRPr lang="it-IT" dirty="0">
              <a:solidFill>
                <a:srgbClr val="4590B8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30E42D05-6B54-4623-83ED-54CB59A2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13" y="1211002"/>
            <a:ext cx="5802214" cy="377439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9A55DC91-6CE0-4014-836E-02945303A5E2}"/>
              </a:ext>
            </a:extLst>
          </p:cNvPr>
          <p:cNvSpPr txBox="1"/>
          <p:nvPr/>
        </p:nvSpPr>
        <p:spPr>
          <a:xfrm>
            <a:off x="2385551" y="1830564"/>
            <a:ext cx="5207441" cy="101566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main.c</a:t>
            </a:r>
            <a:r>
              <a:rPr lang="en-US" sz="1500" dirty="0"/>
              <a:t> 			  -&gt; Main file</a:t>
            </a:r>
          </a:p>
          <a:p>
            <a:r>
              <a:rPr lang="en-US" sz="1500" b="1" dirty="0"/>
              <a:t>stm32f4xx_it.c </a:t>
            </a:r>
            <a:r>
              <a:rPr lang="en-US" sz="1500" dirty="0"/>
              <a:t>		  -&gt; Interrupt service routine</a:t>
            </a:r>
          </a:p>
          <a:p>
            <a:r>
              <a:rPr lang="en-US" sz="1500" b="1" dirty="0"/>
              <a:t>stm32f4xx_hal_msp.c</a:t>
            </a:r>
            <a:r>
              <a:rPr lang="en-US" sz="1500" dirty="0"/>
              <a:t>	  -&gt; HAL library initialization</a:t>
            </a:r>
          </a:p>
          <a:p>
            <a:r>
              <a:rPr lang="en-US" sz="1500" b="1" dirty="0"/>
              <a:t>system_stm32f4xx.c</a:t>
            </a:r>
            <a:r>
              <a:rPr lang="en-US" sz="1500" dirty="0"/>
              <a:t>	  </a:t>
            </a:r>
            <a:r>
              <a:rPr lang="en-US" sz="1500" dirty="0" smtClean="0"/>
              <a:t>	  -&gt; </a:t>
            </a:r>
            <a:r>
              <a:rPr lang="en-US" sz="1500" dirty="0"/>
              <a:t>System low level config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39205CB4-8161-4618-8C49-4DCD5AB6B93A}"/>
              </a:ext>
            </a:extLst>
          </p:cNvPr>
          <p:cNvSpPr/>
          <p:nvPr/>
        </p:nvSpPr>
        <p:spPr>
          <a:xfrm>
            <a:off x="1327808" y="1490919"/>
            <a:ext cx="871944" cy="13714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2119972"/>
            <a:ext cx="7544074" cy="2314133"/>
          </a:xfrm>
          <a:prstGeom prst="rect">
            <a:avLst/>
          </a:prstGeom>
        </p:spPr>
      </p:pic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Stm32 – system </a:t>
            </a:r>
            <a:r>
              <a:rPr lang="it-IT" dirty="0" err="1" smtClean="0"/>
              <a:t>workbench</a:t>
            </a:r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8</a:t>
            </a:r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39205CB4-8161-4618-8C49-4DCD5AB6B93A}"/>
              </a:ext>
            </a:extLst>
          </p:cNvPr>
          <p:cNvSpPr/>
          <p:nvPr/>
        </p:nvSpPr>
        <p:spPr>
          <a:xfrm>
            <a:off x="2619579" y="2946390"/>
            <a:ext cx="2061277" cy="3483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Google Shape;111;p20"/>
          <p:cNvSpPr txBox="1">
            <a:spLocks/>
          </p:cNvSpPr>
          <p:nvPr/>
        </p:nvSpPr>
        <p:spPr>
          <a:xfrm>
            <a:off x="493069" y="1263766"/>
            <a:ext cx="8121159" cy="7537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r>
              <a:rPr lang="en-US" dirty="0" smtClean="0"/>
              <a:t>If you are using a virtual machine, before building and compiling, be sure to have enabled the STM board as a USB Device</a:t>
            </a:r>
          </a:p>
          <a:p>
            <a:pPr lvl="0"/>
            <a:endParaRPr lang="en-US" dirty="0" smtClean="0"/>
          </a:p>
          <a:p>
            <a:pPr lvl="0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Stm32 – system </a:t>
            </a:r>
            <a:r>
              <a:rPr lang="it-IT" dirty="0" err="1" smtClean="0"/>
              <a:t>workbench</a:t>
            </a:r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8</a:t>
            </a:r>
            <a:endParaRPr lang="it-IT" dirty="0">
              <a:solidFill>
                <a:srgbClr val="4590B8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30E42D05-6B54-4623-83ED-54CB59A2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35" y="1218167"/>
            <a:ext cx="5837595" cy="368230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9A55DC91-6CE0-4014-836E-02945303A5E2}"/>
              </a:ext>
            </a:extLst>
          </p:cNvPr>
          <p:cNvSpPr txBox="1"/>
          <p:nvPr/>
        </p:nvSpPr>
        <p:spPr>
          <a:xfrm>
            <a:off x="4386805" y="1938182"/>
            <a:ext cx="4271058" cy="1200329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We can build the code pressing the hammer icon, while for executing it inside our development platform, press the green arrow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CB99BF0F-052A-4139-903E-4065F84F92B1}"/>
              </a:ext>
            </a:extLst>
          </p:cNvPr>
          <p:cNvSpPr/>
          <p:nvPr/>
        </p:nvSpPr>
        <p:spPr>
          <a:xfrm>
            <a:off x="1400110" y="1270958"/>
            <a:ext cx="1296915" cy="218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65" y="1255783"/>
            <a:ext cx="4855721" cy="3608889"/>
          </a:xfrm>
          <a:prstGeom prst="rect">
            <a:avLst/>
          </a:prstGeom>
        </p:spPr>
      </p:pic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Stm32 – system </a:t>
            </a:r>
            <a:r>
              <a:rPr lang="it-IT" dirty="0" err="1" smtClean="0"/>
              <a:t>workbench</a:t>
            </a:r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8</a:t>
            </a:r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9A55DC91-6CE0-4014-836E-02945303A5E2}"/>
              </a:ext>
            </a:extLst>
          </p:cNvPr>
          <p:cNvSpPr txBox="1"/>
          <p:nvPr/>
        </p:nvSpPr>
        <p:spPr>
          <a:xfrm>
            <a:off x="4386805" y="1938182"/>
            <a:ext cx="4271058" cy="2031325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If you do not have any available options on the “Run as” menu, right click on your project folder and try a “Refresh”. </a:t>
            </a:r>
          </a:p>
          <a:p>
            <a:pPr algn="just"/>
            <a:r>
              <a:rPr lang="en-US" b="1" dirty="0" smtClean="0"/>
              <a:t>If the issue still appears, try with “Clean Project”, rebuild it and refresh it.</a:t>
            </a:r>
            <a:endParaRPr lang="en-US" b="1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CB99BF0F-052A-4139-903E-4065F84F92B1}"/>
              </a:ext>
            </a:extLst>
          </p:cNvPr>
          <p:cNvSpPr/>
          <p:nvPr/>
        </p:nvSpPr>
        <p:spPr>
          <a:xfrm>
            <a:off x="1821024" y="4209144"/>
            <a:ext cx="1074576" cy="313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 smtClean="0"/>
              <a:t>Additional</a:t>
            </a:r>
            <a:r>
              <a:rPr lang="it-IT" dirty="0" smtClean="0"/>
              <a:t> material</a:t>
            </a:r>
            <a:endParaRPr/>
          </a:p>
        </p:txBody>
      </p:sp>
      <p:sp>
        <p:nvSpPr>
          <p:cNvPr id="9" name="Google Shape;111;p20"/>
          <p:cNvSpPr txBox="1">
            <a:spLocks/>
          </p:cNvSpPr>
          <p:nvPr/>
        </p:nvSpPr>
        <p:spPr>
          <a:xfrm>
            <a:off x="482679" y="1581594"/>
            <a:ext cx="8175812" cy="27690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MCU Datasheet</a:t>
            </a:r>
          </a:p>
          <a:p>
            <a:pPr lvl="1"/>
            <a:r>
              <a:rPr lang="en-US" dirty="0" smtClean="0"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http</a:t>
            </a:r>
            <a:r>
              <a:rPr lang="en-US" dirty="0" smtClean="0"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://www.st.com/content/ccc/resource/technical/document/datasheet/30/91/86/2d/db/94/4a/d6/DM00102166.pdf/files/DM00102166.pdf/jcr:content/translations/en.DM00102166.pdf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STM32 Nucleo-64 User manual</a:t>
            </a:r>
          </a:p>
          <a:p>
            <a:pPr lvl="1"/>
            <a:r>
              <a:rPr lang="en-US" dirty="0" smtClean="0"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http://www.st.com/content/ccc/resource/technical/document/user_manual/98/2e/fa/4b/e0/82/43/b7/DM00105823.pdf/files/DM00105823.pdf/jcr:content/translations/en.DM00105823.pdf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9</a:t>
            </a:r>
            <a:endParaRPr lang="it-IT" dirty="0">
              <a:solidFill>
                <a:srgbClr val="4590B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6;p16"/>
          <p:cNvSpPr txBox="1">
            <a:spLocks/>
          </p:cNvSpPr>
          <p:nvPr/>
        </p:nvSpPr>
        <p:spPr>
          <a:xfrm>
            <a:off x="409074" y="1865392"/>
            <a:ext cx="8361947" cy="1375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</a:t>
            </a:r>
            <a:r>
              <a:rPr kumimoji="0" lang="it-IT" sz="4800" b="0" i="0" u="none" strike="noStrike" kern="1200" cap="all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b: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running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software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natively</a:t>
            </a:r>
            <a:endParaRPr kumimoji="0" lang="it-IT" sz="4800" b="0" i="0" u="none" strike="noStrike" kern="1200" cap="all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smtClean="0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S</a:t>
            </a:r>
            <a:r>
              <a:rPr lang="it" dirty="0" smtClean="0"/>
              <a:t>tm32 development environment</a:t>
            </a:r>
            <a:endParaRPr/>
          </a:p>
        </p:txBody>
      </p:sp>
      <p:sp>
        <p:nvSpPr>
          <p:cNvPr id="9" name="Google Shape;111;p20"/>
          <p:cNvSpPr txBox="1">
            <a:spLocks/>
          </p:cNvSpPr>
          <p:nvPr/>
        </p:nvSpPr>
        <p:spPr>
          <a:xfrm>
            <a:off x="436380" y="1199956"/>
            <a:ext cx="8175812" cy="36961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</a:pPr>
            <a:endParaRPr lang="en-US" dirty="0" smtClean="0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dirty="0" smtClean="0"/>
              <a:t> Download the archive from </a:t>
            </a:r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drive.google.com/drive/u/2/folders/1tHQ5O4eaGEEBfe2oR7O2w1nYTZAlRr4r</a:t>
            </a:r>
            <a:endParaRPr lang="en-US" dirty="0" smtClean="0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</a:pPr>
            <a:endParaRPr lang="en-US" dirty="0" smtClean="0"/>
          </a:p>
          <a:p>
            <a:pPr lvl="0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dirty="0" smtClean="0"/>
              <a:t> Unzip it	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3</a:t>
            </a:r>
            <a:endParaRPr lang="it-IT" dirty="0">
              <a:solidFill>
                <a:srgbClr val="4590B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it-IT" dirty="0" smtClean="0"/>
              <a:t>S</a:t>
            </a:r>
            <a:r>
              <a:rPr lang="it" dirty="0" smtClean="0"/>
              <a:t>tm32 development environment</a:t>
            </a:r>
            <a:endParaRPr/>
          </a:p>
        </p:txBody>
      </p:sp>
      <p:sp>
        <p:nvSpPr>
          <p:cNvPr id="9" name="Google Shape;111;p20"/>
          <p:cNvSpPr txBox="1">
            <a:spLocks/>
          </p:cNvSpPr>
          <p:nvPr/>
        </p:nvSpPr>
        <p:spPr>
          <a:xfrm>
            <a:off x="413231" y="2690472"/>
            <a:ext cx="8175812" cy="194454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sz="1600" dirty="0" smtClean="0"/>
              <a:t>Install the 3 software following the order</a:t>
            </a:r>
          </a:p>
          <a:p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600" dirty="0" smtClean="0"/>
              <a:t>Java </a:t>
            </a:r>
            <a:r>
              <a:rPr lang="it-IT" sz="1600" dirty="0" err="1" smtClean="0"/>
              <a:t>Runtime</a:t>
            </a:r>
            <a:r>
              <a:rPr lang="it-IT" sz="1600" dirty="0" smtClean="0"/>
              <a:t> </a:t>
            </a:r>
            <a:r>
              <a:rPr lang="it-IT" sz="1600" dirty="0" err="1" smtClean="0"/>
              <a:t>Environment</a:t>
            </a:r>
            <a:endParaRPr lang="it-IT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600" dirty="0" smtClean="0"/>
              <a:t>System </a:t>
            </a:r>
            <a:r>
              <a:rPr lang="it-IT" sz="1600" dirty="0" err="1" smtClean="0"/>
              <a:t>Workbench</a:t>
            </a:r>
            <a:endParaRPr lang="it-IT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600" dirty="0" smtClean="0"/>
              <a:t>STM32 </a:t>
            </a:r>
            <a:r>
              <a:rPr lang="it-IT" sz="1600" dirty="0" err="1" smtClean="0"/>
              <a:t>Cube-MX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sz="1600" dirty="0" smtClean="0"/>
          </a:p>
          <a:p>
            <a:r>
              <a:rPr lang="en-US" sz="1600" dirty="0" smtClean="0"/>
              <a:t>Finally, download </a:t>
            </a:r>
            <a:r>
              <a:rPr lang="en-US" sz="1600" dirty="0" err="1" smtClean="0"/>
              <a:t>MobaXterm</a:t>
            </a:r>
            <a:r>
              <a:rPr lang="en-US" sz="1600" dirty="0" smtClean="0"/>
              <a:t> from </a:t>
            </a:r>
            <a:r>
              <a:rPr lang="en-US" sz="1600" dirty="0" smtClean="0">
                <a:hlinkClick r:id="rId2"/>
              </a:rPr>
              <a:t>https://mobaxterm.mobatek.net/download.html</a:t>
            </a:r>
            <a:endParaRPr lang="en-US" dirty="0" smtClean="0"/>
          </a:p>
          <a:p>
            <a:endParaRPr lang="it-IT" dirty="0" smtClean="0"/>
          </a:p>
          <a:p>
            <a:pPr marL="800100" lvl="1" indent="-342900"/>
            <a:endParaRPr lang="it-IT" dirty="0" smtClean="0"/>
          </a:p>
          <a:p>
            <a:pPr marL="800100" lvl="1" indent="-342900">
              <a:buFont typeface="+mj-lt"/>
              <a:buAutoNum type="arabicPeriod"/>
            </a:pPr>
            <a:endParaRPr lang="it-IT" dirty="0" smtClean="0"/>
          </a:p>
          <a:p>
            <a:pPr marL="800100" lvl="1" indent="-342900"/>
            <a:endParaRPr lang="it-IT" dirty="0" smtClean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4</a:t>
            </a:r>
            <a:endParaRPr lang="it-IT" dirty="0">
              <a:solidFill>
                <a:srgbClr val="4590B8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08BCC582-442D-41CC-814C-7A21ECF94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9057" y="1124010"/>
            <a:ext cx="7603423" cy="154326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7B32429B-43F0-4A20-A041-07B0E94FFF70}"/>
              </a:ext>
            </a:extLst>
          </p:cNvPr>
          <p:cNvSpPr txBox="1"/>
          <p:nvPr/>
        </p:nvSpPr>
        <p:spPr>
          <a:xfrm>
            <a:off x="4049282" y="1256286"/>
            <a:ext cx="18409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</a:rPr>
              <a:t>Java Runtime </a:t>
            </a:r>
            <a:r>
              <a:rPr lang="it-IT" sz="1600" b="1" dirty="0" err="1">
                <a:solidFill>
                  <a:srgbClr val="FF0000"/>
                </a:solidFill>
              </a:rPr>
              <a:t>Env</a:t>
            </a:r>
            <a:r>
              <a:rPr lang="it-IT" sz="1600" b="1" dirty="0">
                <a:solidFill>
                  <a:srgbClr val="FF0000"/>
                </a:solidFill>
              </a:rPr>
              <a:t>.</a:t>
            </a:r>
          </a:p>
          <a:p>
            <a:endParaRPr lang="it-IT" sz="1600" b="1" dirty="0">
              <a:solidFill>
                <a:srgbClr val="FF0000"/>
              </a:solidFill>
            </a:endParaRPr>
          </a:p>
          <a:p>
            <a:r>
              <a:rPr lang="it-IT" sz="1600" b="1" dirty="0">
                <a:solidFill>
                  <a:srgbClr val="FF0000"/>
                </a:solidFill>
              </a:rPr>
              <a:t>System Workbench</a:t>
            </a:r>
          </a:p>
          <a:p>
            <a:endParaRPr lang="it-IT" sz="1600" b="1" dirty="0">
              <a:solidFill>
                <a:srgbClr val="FF0000"/>
              </a:solidFill>
            </a:endParaRPr>
          </a:p>
          <a:p>
            <a:r>
              <a:rPr lang="it-IT" sz="1600" b="1" dirty="0">
                <a:solidFill>
                  <a:srgbClr val="FF0000"/>
                </a:solidFill>
              </a:rPr>
              <a:t>STM32 Cube-MX</a:t>
            </a:r>
          </a:p>
          <a:p>
            <a:endParaRPr lang="it-IT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6;p16"/>
          <p:cNvSpPr txBox="1">
            <a:spLocks/>
          </p:cNvSpPr>
          <p:nvPr/>
        </p:nvSpPr>
        <p:spPr>
          <a:xfrm>
            <a:off x="409074" y="2220985"/>
            <a:ext cx="8361947" cy="97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STM32 NUCLEO L4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smtClean="0">
              <a:solidFill>
                <a:srgbClr val="4590B8"/>
              </a:solidFill>
            </a:endParaRPr>
          </a:p>
          <a:p>
            <a:pPr defTabSz="342900"/>
            <a:endParaRPr lang="it-IT" dirty="0">
              <a:solidFill>
                <a:srgbClr val="4590B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 smtClean="0"/>
              <a:t>STM32 NUCLEO FAMILY</a:t>
            </a:r>
            <a:endParaRPr/>
          </a:p>
        </p:txBody>
      </p:sp>
      <p:sp>
        <p:nvSpPr>
          <p:cNvPr id="9" name="Google Shape;111;p20"/>
          <p:cNvSpPr txBox="1">
            <a:spLocks/>
          </p:cNvSpPr>
          <p:nvPr/>
        </p:nvSpPr>
        <p:spPr>
          <a:xfrm>
            <a:off x="4456253" y="1119765"/>
            <a:ext cx="4132790" cy="379947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1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altLang="en-US" dirty="0" smtClean="0"/>
              <a:t> Ideal for </a:t>
            </a:r>
            <a:r>
              <a:rPr lang="en-US" altLang="en-US" b="1" dirty="0" smtClean="0"/>
              <a:t>quick prototyping</a:t>
            </a:r>
          </a:p>
          <a:p>
            <a:pPr marL="0" lvl="1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altLang="en-US" dirty="0" smtClean="0"/>
              <a:t> Standardized connectivity, </a:t>
            </a:r>
            <a:r>
              <a:rPr lang="en-US" altLang="en-US" b="1" dirty="0" smtClean="0"/>
              <a:t>reusable</a:t>
            </a:r>
            <a:r>
              <a:rPr lang="en-US" altLang="en-US" dirty="0" smtClean="0"/>
              <a:t> across all </a:t>
            </a:r>
            <a:r>
              <a:rPr lang="en-US" altLang="en-US" dirty="0" err="1" smtClean="0"/>
              <a:t>Nucleo</a:t>
            </a:r>
            <a:r>
              <a:rPr lang="en-US" altLang="en-US" dirty="0" smtClean="0"/>
              <a:t> boards</a:t>
            </a:r>
          </a:p>
          <a:p>
            <a:pPr marL="0" lvl="1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altLang="en-US" dirty="0" smtClean="0"/>
              <a:t> Extends connectivity even to </a:t>
            </a:r>
            <a:r>
              <a:rPr lang="en-US" altLang="en-US" b="1" dirty="0" err="1" smtClean="0"/>
              <a:t>Arduino</a:t>
            </a:r>
            <a:r>
              <a:rPr lang="en-US" altLang="en-US" dirty="0" smtClean="0"/>
              <a:t> boards</a:t>
            </a:r>
          </a:p>
          <a:p>
            <a:pPr marL="0" lvl="1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altLang="en-US" dirty="0" smtClean="0"/>
              <a:t> Each board contains an ST-LINK in-circuit </a:t>
            </a:r>
            <a:r>
              <a:rPr lang="en-US" altLang="en-US" b="1" dirty="0" smtClean="0"/>
              <a:t>debugger and programmer</a:t>
            </a:r>
            <a:r>
              <a:rPr lang="en-US" altLang="en-US" dirty="0" smtClean="0"/>
              <a:t> (usable even for external applications compatible with STM32 MCUs)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5</a:t>
            </a:r>
            <a:endParaRPr lang="it-IT" dirty="0">
              <a:solidFill>
                <a:srgbClr val="4590B8"/>
              </a:solidFill>
            </a:endParaRPr>
          </a:p>
        </p:txBody>
      </p:sp>
      <p:pic>
        <p:nvPicPr>
          <p:cNvPr id="5" name="Picture 2" descr="https://www.st.com/content/ccc/fragment/product_related/line_information/line_level_diagram/f0/b8/25/69/66/01/45/dd/ln1847_stm32_nucleo.jpg/files/ln1847_stm32_nucleo.jpg/_jcr_content/translations/en.ln1847_stm32_nucleo.jpg">
            <a:extLst>
              <a:ext uri="{FF2B5EF4-FFF2-40B4-BE49-F238E27FC236}">
                <a16:creationId xmlns:a16="http://schemas.microsoft.com/office/drawing/2014/main" xmlns="" id="{994106D4-0870-4064-A122-8E310168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099" y="1133604"/>
            <a:ext cx="2996926" cy="380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 smtClean="0"/>
              <a:t>STM32 NUCLEO f401re</a:t>
            </a:r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5</a:t>
            </a:r>
            <a:endParaRPr lang="it-IT" dirty="0">
              <a:solidFill>
                <a:srgbClr val="4590B8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30E42D05-6B54-4623-83ED-54CB59A2B7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242" y="1308110"/>
            <a:ext cx="2982364" cy="3500427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2B24DF8C-8627-4C0D-A34F-9AD0C940ACC5}"/>
              </a:ext>
            </a:extLst>
          </p:cNvPr>
          <p:cNvSpPr/>
          <p:nvPr/>
        </p:nvSpPr>
        <p:spPr>
          <a:xfrm>
            <a:off x="486137" y="1331090"/>
            <a:ext cx="3078866" cy="10185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D475D1C3-3DA1-4003-9B24-5A8AE9E24C65}"/>
              </a:ext>
            </a:extLst>
          </p:cNvPr>
          <p:cNvSpPr/>
          <p:nvPr/>
        </p:nvSpPr>
        <p:spPr>
          <a:xfrm>
            <a:off x="489690" y="2430685"/>
            <a:ext cx="3078866" cy="2419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B1B974E9-73A6-4DF6-BB74-9688506CC1DA}"/>
              </a:ext>
            </a:extLst>
          </p:cNvPr>
          <p:cNvSpPr txBox="1"/>
          <p:nvPr/>
        </p:nvSpPr>
        <p:spPr>
          <a:xfrm>
            <a:off x="5169254" y="1429075"/>
            <a:ext cx="238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ST-LINK</a:t>
            </a:r>
          </a:p>
          <a:p>
            <a:pPr algn="ctr"/>
            <a:r>
              <a:rPr lang="en-US" sz="2400" b="1" dirty="0"/>
              <a:t>(programmer)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797BADF2-DDDC-4CF7-805E-B4A935A8BC63}"/>
              </a:ext>
            </a:extLst>
          </p:cNvPr>
          <p:cNvSpPr txBox="1"/>
          <p:nvPr/>
        </p:nvSpPr>
        <p:spPr>
          <a:xfrm>
            <a:off x="4855602" y="3555629"/>
            <a:ext cx="3008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STM32 NUCLEO 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20"/>
          <p:cNvSpPr txBox="1">
            <a:spLocks noGrp="1"/>
          </p:cNvSpPr>
          <p:nvPr>
            <p:ph type="title"/>
          </p:nvPr>
        </p:nvSpPr>
        <p:spPr>
          <a:xfrm>
            <a:off x="336650" y="467202"/>
            <a:ext cx="8238707" cy="489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 smtClean="0"/>
              <a:t>STM32 NUCLEO f401re</a:t>
            </a:r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endParaRPr lang="it-IT" dirty="0" smtClean="0">
              <a:solidFill>
                <a:srgbClr val="4590B8"/>
              </a:solidFill>
            </a:endParaRPr>
          </a:p>
          <a:p>
            <a:pPr defTabSz="342900"/>
            <a:r>
              <a:rPr lang="it-IT" dirty="0" smtClean="0">
                <a:solidFill>
                  <a:srgbClr val="4590B8"/>
                </a:solidFill>
              </a:rPr>
              <a:t>5</a:t>
            </a:r>
            <a:endParaRPr lang="it-IT" dirty="0">
              <a:solidFill>
                <a:srgbClr val="4590B8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A00E63D9-06D7-4992-A8E7-03C9B66EE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549" y="1079647"/>
            <a:ext cx="4950733" cy="3887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458</Words>
  <Application>Microsoft Office PowerPoint</Application>
  <PresentationFormat>Presentazione su schermo (16:9)</PresentationFormat>
  <Paragraphs>122</Paragraphs>
  <Slides>25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6" baseType="lpstr">
      <vt:lpstr>Dividendi</vt:lpstr>
      <vt:lpstr>Lab 01 programming an stm32 arm coretex-m 32-bit microcontroller</vt:lpstr>
      <vt:lpstr>Diapositiva 2</vt:lpstr>
      <vt:lpstr>Diapositiva 3</vt:lpstr>
      <vt:lpstr>Stm32 development environment</vt:lpstr>
      <vt:lpstr>Stm32 development environment</vt:lpstr>
      <vt:lpstr>Diapositiva 6</vt:lpstr>
      <vt:lpstr>STM32 NUCLEO FAMILY</vt:lpstr>
      <vt:lpstr>STM32 NUCLEO f401re</vt:lpstr>
      <vt:lpstr>STM32 NUCLEO f401re</vt:lpstr>
      <vt:lpstr>STM32 NUCLEO f401re</vt:lpstr>
      <vt:lpstr>STM32 NUCLEO f401re</vt:lpstr>
      <vt:lpstr>Diapositiva 12</vt:lpstr>
      <vt:lpstr>Stm32 cubemx – selecting the board</vt:lpstr>
      <vt:lpstr>Stm32 cubemx – selecting the board</vt:lpstr>
      <vt:lpstr>Stm32 cubemx – multiplexing the pins</vt:lpstr>
      <vt:lpstr>Stm32 cubemx – setting the clocks</vt:lpstr>
      <vt:lpstr>Stm32 cubemx – configuring the peripherals</vt:lpstr>
      <vt:lpstr>Stm32 cubemx – setting the toolchain</vt:lpstr>
      <vt:lpstr>Diapositiva 19</vt:lpstr>
      <vt:lpstr>Stm32 – system workbench</vt:lpstr>
      <vt:lpstr>Stm32 – system workbench</vt:lpstr>
      <vt:lpstr>Stm32 – system workbench</vt:lpstr>
      <vt:lpstr>Stm32 – system workbench</vt:lpstr>
      <vt:lpstr>Stm32 – system workbench</vt:lpstr>
      <vt:lpstr>Additional material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Exercitation 1</dc:title>
  <dc:creator>andrea albanese</dc:creator>
  <cp:lastModifiedBy>PC</cp:lastModifiedBy>
  <cp:revision>278</cp:revision>
  <dcterms:created xsi:type="dcterms:W3CDTF">2020-04-03T11:22:07Z</dcterms:created>
  <dcterms:modified xsi:type="dcterms:W3CDTF">2021-06-02T11:05:13Z</dcterms:modified>
</cp:coreProperties>
</file>