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8"/>
  </p:notesMasterIdLst>
  <p:sldIdLst>
    <p:sldId id="293" r:id="rId2"/>
    <p:sldId id="295" r:id="rId3"/>
    <p:sldId id="392" r:id="rId4"/>
    <p:sldId id="410" r:id="rId5"/>
    <p:sldId id="272" r:id="rId6"/>
    <p:sldId id="393" r:id="rId7"/>
    <p:sldId id="394" r:id="rId8"/>
    <p:sldId id="395" r:id="rId9"/>
    <p:sldId id="396" r:id="rId10"/>
    <p:sldId id="296" r:id="rId11"/>
    <p:sldId id="409" r:id="rId12"/>
    <p:sldId id="397" r:id="rId13"/>
    <p:sldId id="297" r:id="rId14"/>
    <p:sldId id="398" r:id="rId15"/>
    <p:sldId id="298" r:id="rId16"/>
    <p:sldId id="399" r:id="rId17"/>
    <p:sldId id="400" r:id="rId18"/>
    <p:sldId id="299" r:id="rId19"/>
    <p:sldId id="401" r:id="rId20"/>
    <p:sldId id="402" r:id="rId21"/>
    <p:sldId id="403" r:id="rId22"/>
    <p:sldId id="404" r:id="rId23"/>
    <p:sldId id="405" r:id="rId24"/>
    <p:sldId id="406" r:id="rId25"/>
    <p:sldId id="407" r:id="rId26"/>
    <p:sldId id="408"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472C4"/>
    <a:srgbClr val="00B0F0"/>
    <a:srgbClr val="FFC000"/>
    <a:srgbClr val="ED7D31"/>
    <a:srgbClr val="FFFFFF"/>
    <a:srgbClr val="FFFFC1"/>
    <a:srgbClr val="FFFF00"/>
    <a:srgbClr val="FF7979"/>
    <a:srgbClr val="FF0000"/>
    <a:srgbClr val="7030A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814" autoAdjust="0"/>
    <p:restoredTop sz="84764" autoAdjust="0"/>
  </p:normalViewPr>
  <p:slideViewPr>
    <p:cSldViewPr snapToGrid="0">
      <p:cViewPr varScale="1">
        <p:scale>
          <a:sx n="131" d="100"/>
          <a:sy n="131" d="100"/>
        </p:scale>
        <p:origin x="-1290" y="-84"/>
      </p:cViewPr>
      <p:guideLst>
        <p:guide orient="horz" pos="1620"/>
        <p:guide pos="2880"/>
      </p:guideLst>
    </p:cSldViewPr>
  </p:slideViewPr>
  <p:notesTextViewPr>
    <p:cViewPr>
      <p:scale>
        <a:sx n="1" d="1"/>
        <a:sy n="1" d="1"/>
      </p:scale>
      <p:origin x="0" y="0"/>
    </p:cViewPr>
  </p:notesTextViewPr>
  <p:sorterViewPr>
    <p:cViewPr>
      <p:scale>
        <a:sx n="66" d="100"/>
        <a:sy n="66" d="100"/>
      </p:scale>
      <p:origin x="0" y="48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0DF6B-A8D8-49CF-9C17-8AF2DC33B4AC}" type="datetimeFigureOut">
              <a:rPr lang="en-US" smtClean="0"/>
              <a:pPr/>
              <a:t>5/27/2021</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53B46-DD01-4F66-8E96-0E215867BAA1}" type="slidenum">
              <a:rPr lang="en-US" smtClean="0"/>
              <a:pPr/>
              <a:t>‹N›</a:t>
            </a:fld>
            <a:endParaRPr lang="en-US"/>
          </a:p>
        </p:txBody>
      </p:sp>
    </p:spTree>
    <p:extLst>
      <p:ext uri="{BB962C8B-B14F-4D97-AF65-F5344CB8AC3E}">
        <p14:creationId xmlns="" xmlns:p14="http://schemas.microsoft.com/office/powerpoint/2010/main" val="180133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E0F53B46-DD01-4F66-8E96-0E215867BAA1}" type="slidenum">
              <a:rPr lang="en-US" smtClean="0"/>
              <a:pPr/>
              <a:t>1</a:t>
            </a:fld>
            <a:endParaRPr lang="en-US"/>
          </a:p>
        </p:txBody>
      </p:sp>
    </p:spTree>
    <p:extLst>
      <p:ext uri="{BB962C8B-B14F-4D97-AF65-F5344CB8AC3E}">
        <p14:creationId xmlns="" xmlns:p14="http://schemas.microsoft.com/office/powerpoint/2010/main" val="27700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13a61d30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13a61d30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13a61d30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13a61d30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13a61d30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13a61d30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13a61d30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13a61d30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it-IT" dirty="0"/>
              <a:t>Fare clic per modificare lo stile del titolo dello schema</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pPr defTabSz="342900"/>
            <a:endParaRPr lang="it-IT" dirty="0">
              <a:solidFill>
                <a:srgbClr val="4590B8"/>
              </a:solidFill>
            </a:endParaRPr>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pPr defTabSz="342900"/>
            <a:endParaRPr lang="it-IT" dirty="0">
              <a:solidFill>
                <a:srgbClr val="4590B8"/>
              </a:solidFill>
            </a:endParaRPr>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defTabSz="342900"/>
            <a:endParaRPr lang="it-IT">
              <a:solidFill>
                <a:srgbClr val="4590B8"/>
              </a:solidFill>
            </a:endParaRPr>
          </a:p>
          <a:p>
            <a:pPr defTabSz="342900"/>
            <a:endParaRPr lang="it-IT" dirty="0">
              <a:solidFill>
                <a:srgbClr val="4590B8"/>
              </a:solidFill>
            </a:endParaRPr>
          </a:p>
        </p:txBody>
      </p:sp>
    </p:spTree>
    <p:extLst>
      <p:ext uri="{BB962C8B-B14F-4D97-AF65-F5344CB8AC3E}">
        <p14:creationId xmlns="" xmlns:p14="http://schemas.microsoft.com/office/powerpoint/2010/main" val="1989829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defTabSz="342900"/>
            <a:endParaRPr lang="it-IT" dirty="0">
              <a:solidFill>
                <a:srgbClr val="4590B8"/>
              </a:solidFill>
            </a:endParaRPr>
          </a:p>
        </p:txBody>
      </p:sp>
      <p:sp>
        <p:nvSpPr>
          <p:cNvPr id="5" name="Footer Placeholder 4"/>
          <p:cNvSpPr>
            <a:spLocks noGrp="1"/>
          </p:cNvSpPr>
          <p:nvPr>
            <p:ph type="ftr" sz="quarter" idx="11"/>
          </p:nvPr>
        </p:nvSpPr>
        <p:spPr/>
        <p:txBody>
          <a:bodyPr/>
          <a:lstStyle/>
          <a:p>
            <a:pPr defTabSz="342900"/>
            <a:endParaRPr lang="it-IT" dirty="0">
              <a:solidFill>
                <a:srgbClr val="4590B8"/>
              </a:solidFill>
            </a:endParaRPr>
          </a:p>
        </p:txBody>
      </p:sp>
      <p:sp>
        <p:nvSpPr>
          <p:cNvPr id="6" name="Slide Number Placeholder 5"/>
          <p:cNvSpPr>
            <a:spLocks noGrp="1"/>
          </p:cNvSpPr>
          <p:nvPr>
            <p:ph type="sldNum" sz="quarter" idx="12"/>
          </p:nvPr>
        </p:nvSpPr>
        <p:spPr/>
        <p:txBody>
          <a:bodyPr/>
          <a:lstStyle/>
          <a:p>
            <a:pPr defTabSz="342900"/>
            <a:endParaRPr lang="it-IT">
              <a:solidFill>
                <a:srgbClr val="4590B8"/>
              </a:solidFill>
            </a:endParaRPr>
          </a:p>
          <a:p>
            <a:pPr defTabSz="342900"/>
            <a:endParaRPr lang="it-IT" dirty="0">
              <a:solidFill>
                <a:srgbClr val="4590B8"/>
              </a:solidFill>
            </a:endParaRPr>
          </a:p>
        </p:txBody>
      </p:sp>
    </p:spTree>
    <p:extLst>
      <p:ext uri="{BB962C8B-B14F-4D97-AF65-F5344CB8AC3E}">
        <p14:creationId xmlns="" xmlns:p14="http://schemas.microsoft.com/office/powerpoint/2010/main" val="201773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pPr defTabSz="342900"/>
            <a:endParaRPr lang="it-IT" dirty="0">
              <a:solidFill>
                <a:srgbClr val="4590B8"/>
              </a:solidFill>
            </a:endParaRPr>
          </a:p>
        </p:txBody>
      </p:sp>
      <p:sp>
        <p:nvSpPr>
          <p:cNvPr id="5" name="Footer Placeholder 4"/>
          <p:cNvSpPr>
            <a:spLocks noGrp="1"/>
          </p:cNvSpPr>
          <p:nvPr>
            <p:ph type="ftr" sz="quarter" idx="11"/>
          </p:nvPr>
        </p:nvSpPr>
        <p:spPr>
          <a:xfrm>
            <a:off x="581193" y="4463859"/>
            <a:ext cx="5922209" cy="273844"/>
          </a:xfrm>
        </p:spPr>
        <p:txBody>
          <a:bodyPr/>
          <a:lstStyle/>
          <a:p>
            <a:pPr defTabSz="342900"/>
            <a:endParaRPr lang="it-IT" dirty="0">
              <a:solidFill>
                <a:srgbClr val="4590B8"/>
              </a:solidFill>
            </a:endParaRPr>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defTabSz="342900"/>
            <a:endParaRPr lang="it-IT">
              <a:solidFill>
                <a:srgbClr val="4590B8"/>
              </a:solidFill>
            </a:endParaRPr>
          </a:p>
          <a:p>
            <a:pPr defTabSz="342900"/>
            <a:endParaRPr lang="it-IT" dirty="0">
              <a:solidFill>
                <a:srgbClr val="4590B8"/>
              </a:solidFill>
            </a:endParaRPr>
          </a:p>
        </p:txBody>
      </p:sp>
    </p:spTree>
    <p:extLst>
      <p:ext uri="{BB962C8B-B14F-4D97-AF65-F5344CB8AC3E}">
        <p14:creationId xmlns="" xmlns:p14="http://schemas.microsoft.com/office/powerpoint/2010/main" val="419559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5599082" y="4740317"/>
            <a:ext cx="2133599" cy="273844"/>
          </a:xfrm>
        </p:spPr>
        <p:txBody>
          <a:bodyPr/>
          <a:lstStyle/>
          <a:p>
            <a:pPr defTabSz="342900"/>
            <a:endParaRPr lang="it-IT" dirty="0">
              <a:solidFill>
                <a:srgbClr val="4590B8"/>
              </a:solidFill>
            </a:endParaRPr>
          </a:p>
        </p:txBody>
      </p:sp>
      <p:sp>
        <p:nvSpPr>
          <p:cNvPr id="4" name="Footer Placeholder 3"/>
          <p:cNvSpPr>
            <a:spLocks noGrp="1"/>
          </p:cNvSpPr>
          <p:nvPr>
            <p:ph type="ftr" sz="quarter" idx="11"/>
          </p:nvPr>
        </p:nvSpPr>
        <p:spPr>
          <a:xfrm>
            <a:off x="330512" y="4737073"/>
            <a:ext cx="5187908" cy="273844"/>
          </a:xfrm>
        </p:spPr>
        <p:txBody>
          <a:bodyPr/>
          <a:lstStyle/>
          <a:p>
            <a:pPr defTabSz="342900"/>
            <a:endParaRPr lang="it-IT" dirty="0">
              <a:solidFill>
                <a:srgbClr val="4590B8"/>
              </a:solidFill>
            </a:endParaRPr>
          </a:p>
        </p:txBody>
      </p:sp>
      <p:sp>
        <p:nvSpPr>
          <p:cNvPr id="5" name="Slide Number Placeholder 4"/>
          <p:cNvSpPr>
            <a:spLocks noGrp="1"/>
          </p:cNvSpPr>
          <p:nvPr>
            <p:ph type="sldNum" sz="quarter" idx="12"/>
          </p:nvPr>
        </p:nvSpPr>
        <p:spPr>
          <a:xfrm>
            <a:off x="7813343" y="4740317"/>
            <a:ext cx="789383" cy="273844"/>
          </a:xfrm>
        </p:spPr>
        <p:txBody>
          <a:bodyPr/>
          <a:lstStyle/>
          <a:p>
            <a:pPr defTabSz="342900"/>
            <a:endParaRPr lang="it-IT">
              <a:solidFill>
                <a:srgbClr val="4590B8"/>
              </a:solidFill>
            </a:endParaRPr>
          </a:p>
          <a:p>
            <a:pPr defTabSz="342900"/>
            <a:endParaRPr lang="it-IT" dirty="0">
              <a:solidFill>
                <a:srgbClr val="4590B8"/>
              </a:solidFill>
            </a:endParaRPr>
          </a:p>
        </p:txBody>
      </p:sp>
      <p:sp>
        <p:nvSpPr>
          <p:cNvPr id="7" name="Rectangle 6"/>
          <p:cNvSpPr>
            <a:spLocks noChangeAspect="1"/>
          </p:cNvSpPr>
          <p:nvPr/>
        </p:nvSpPr>
        <p:spPr>
          <a:xfrm>
            <a:off x="330512" y="454916"/>
            <a:ext cx="8475027" cy="5633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381011"/>
          </a:xfrm>
        </p:spPr>
        <p:txBody>
          <a:bodyPr/>
          <a:lstStyle/>
          <a:p>
            <a:r>
              <a:rPr lang="it-IT" dirty="0"/>
              <a:t>Fare clic per modificare lo stile del titolo dello schema</a:t>
            </a:r>
            <a:endParaRPr lang="en-US" dirty="0"/>
          </a:p>
        </p:txBody>
      </p:sp>
    </p:spTree>
    <p:extLst>
      <p:ext uri="{BB962C8B-B14F-4D97-AF65-F5344CB8AC3E}">
        <p14:creationId xmlns="" xmlns:p14="http://schemas.microsoft.com/office/powerpoint/2010/main" val="367199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895" y="1635373"/>
            <a:ext cx="8272211" cy="275872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2">
            <a:extLst>
              <a:ext uri="{FF2B5EF4-FFF2-40B4-BE49-F238E27FC236}">
                <a16:creationId xmlns="" xmlns:a16="http://schemas.microsoft.com/office/drawing/2014/main" id="{D544BB2A-FE56-4D25-BF89-58ECBDBD6570}"/>
              </a:ext>
            </a:extLst>
          </p:cNvPr>
          <p:cNvSpPr>
            <a:spLocks noGrp="1"/>
          </p:cNvSpPr>
          <p:nvPr>
            <p:ph type="dt" sz="half" idx="10"/>
          </p:nvPr>
        </p:nvSpPr>
        <p:spPr>
          <a:xfrm>
            <a:off x="5599082" y="4740317"/>
            <a:ext cx="2133599" cy="273844"/>
          </a:xfrm>
        </p:spPr>
        <p:txBody>
          <a:bodyPr/>
          <a:lstStyle/>
          <a:p>
            <a:pPr defTabSz="342900"/>
            <a:endParaRPr lang="it-IT" dirty="0">
              <a:solidFill>
                <a:srgbClr val="4590B8"/>
              </a:solidFill>
            </a:endParaRPr>
          </a:p>
        </p:txBody>
      </p:sp>
      <p:sp>
        <p:nvSpPr>
          <p:cNvPr id="9" name="Footer Placeholder 3">
            <a:extLst>
              <a:ext uri="{FF2B5EF4-FFF2-40B4-BE49-F238E27FC236}">
                <a16:creationId xmlns="" xmlns:a16="http://schemas.microsoft.com/office/drawing/2014/main" id="{804F174B-0A99-44BE-BFC5-AD181D7720F1}"/>
              </a:ext>
            </a:extLst>
          </p:cNvPr>
          <p:cNvSpPr>
            <a:spLocks noGrp="1"/>
          </p:cNvSpPr>
          <p:nvPr>
            <p:ph type="ftr" sz="quarter" idx="11"/>
          </p:nvPr>
        </p:nvSpPr>
        <p:spPr>
          <a:xfrm>
            <a:off x="330512" y="4737073"/>
            <a:ext cx="5187908" cy="273844"/>
          </a:xfrm>
        </p:spPr>
        <p:txBody>
          <a:bodyPr/>
          <a:lstStyle/>
          <a:p>
            <a:pPr defTabSz="342900"/>
            <a:endParaRPr lang="it-IT" dirty="0">
              <a:solidFill>
                <a:srgbClr val="4590B8"/>
              </a:solidFill>
            </a:endParaRPr>
          </a:p>
        </p:txBody>
      </p:sp>
      <p:sp>
        <p:nvSpPr>
          <p:cNvPr id="10" name="Slide Number Placeholder 4">
            <a:extLst>
              <a:ext uri="{FF2B5EF4-FFF2-40B4-BE49-F238E27FC236}">
                <a16:creationId xmlns="" xmlns:a16="http://schemas.microsoft.com/office/drawing/2014/main" id="{EB03A2BB-3E0D-478A-8DF4-FDF172E3DB3A}"/>
              </a:ext>
            </a:extLst>
          </p:cNvPr>
          <p:cNvSpPr>
            <a:spLocks noGrp="1"/>
          </p:cNvSpPr>
          <p:nvPr>
            <p:ph type="sldNum" sz="quarter" idx="12"/>
          </p:nvPr>
        </p:nvSpPr>
        <p:spPr>
          <a:xfrm>
            <a:off x="7813343" y="4740317"/>
            <a:ext cx="789383" cy="273844"/>
          </a:xfrm>
        </p:spPr>
        <p:txBody>
          <a:bodyPr/>
          <a:lstStyle/>
          <a:p>
            <a:pPr defTabSz="342900"/>
            <a:endParaRPr lang="it-IT">
              <a:solidFill>
                <a:srgbClr val="4590B8"/>
              </a:solidFill>
            </a:endParaRPr>
          </a:p>
          <a:p>
            <a:pPr defTabSz="342900"/>
            <a:endParaRPr lang="it-IT" dirty="0">
              <a:solidFill>
                <a:srgbClr val="4590B8"/>
              </a:solidFill>
            </a:endParaRPr>
          </a:p>
        </p:txBody>
      </p:sp>
      <p:sp>
        <p:nvSpPr>
          <p:cNvPr id="11" name="Rectangle 10">
            <a:extLst>
              <a:ext uri="{FF2B5EF4-FFF2-40B4-BE49-F238E27FC236}">
                <a16:creationId xmlns="" xmlns:a16="http://schemas.microsoft.com/office/drawing/2014/main" id="{558E51C4-AAF2-41C7-BE1D-A6B7854381AF}"/>
              </a:ext>
            </a:extLst>
          </p:cNvPr>
          <p:cNvSpPr>
            <a:spLocks noChangeAspect="1"/>
          </p:cNvSpPr>
          <p:nvPr userDrawn="1"/>
        </p:nvSpPr>
        <p:spPr>
          <a:xfrm>
            <a:off x="330512" y="454916"/>
            <a:ext cx="8475027" cy="5633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 xmlns:a16="http://schemas.microsoft.com/office/drawing/2014/main" id="{FFC5E746-748E-4F21-9B61-7C9C30102667}"/>
              </a:ext>
            </a:extLst>
          </p:cNvPr>
          <p:cNvSpPr>
            <a:spLocks noGrp="1"/>
          </p:cNvSpPr>
          <p:nvPr>
            <p:ph type="title"/>
          </p:nvPr>
        </p:nvSpPr>
        <p:spPr>
          <a:xfrm>
            <a:off x="431921" y="547244"/>
            <a:ext cx="8272212" cy="381011"/>
          </a:xfrm>
        </p:spPr>
        <p:txBody>
          <a:bodyPr/>
          <a:lstStyle/>
          <a:p>
            <a:r>
              <a:rPr lang="it-IT" dirty="0"/>
              <a:t>Fare clic per modificare lo stile del titolo dello schema</a:t>
            </a:r>
            <a:endParaRPr lang="en-US" dirty="0"/>
          </a:p>
        </p:txBody>
      </p:sp>
    </p:spTree>
    <p:extLst>
      <p:ext uri="{BB962C8B-B14F-4D97-AF65-F5344CB8AC3E}">
        <p14:creationId xmlns="" xmlns:p14="http://schemas.microsoft.com/office/powerpoint/2010/main" val="106462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defTabSz="342900"/>
            <a:endParaRPr lang="it-IT" dirty="0">
              <a:solidFill>
                <a:srgbClr val="4590B8"/>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defTabSz="342900"/>
            <a:endParaRPr lang="it-IT" dirty="0">
              <a:solidFill>
                <a:srgbClr val="4590B8"/>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defTabSz="342900"/>
            <a:endParaRPr lang="it-IT">
              <a:solidFill>
                <a:srgbClr val="4590B8"/>
              </a:solidFill>
            </a:endParaRPr>
          </a:p>
          <a:p>
            <a:pPr defTabSz="342900"/>
            <a:endParaRPr lang="it-IT" dirty="0">
              <a:solidFill>
                <a:srgbClr val="4590B8"/>
              </a:solidFill>
            </a:endParaRPr>
          </a:p>
        </p:txBody>
      </p:sp>
    </p:spTree>
    <p:extLst>
      <p:ext uri="{BB962C8B-B14F-4D97-AF65-F5344CB8AC3E}">
        <p14:creationId xmlns="" xmlns:p14="http://schemas.microsoft.com/office/powerpoint/2010/main" val="100658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435895" y="547244"/>
            <a:ext cx="8272212" cy="741249"/>
          </a:xfrm>
        </p:spPr>
        <p:txBody>
          <a:bodyPr/>
          <a:lstStyle/>
          <a:p>
            <a:r>
              <a:rPr lang="it-IT" dirty="0" err="1"/>
              <a:t>Introduction</a:t>
            </a:r>
            <a:r>
              <a:rPr lang="it-IT" dirty="0"/>
              <a:t> to Machine </a:t>
            </a:r>
            <a:r>
              <a:rPr lang="it-IT" dirty="0" err="1"/>
              <a:t>learning</a:t>
            </a:r>
            <a:r>
              <a:rPr lang="it-IT" dirty="0"/>
              <a:t> with </a:t>
            </a:r>
            <a:r>
              <a:rPr lang="it-IT" dirty="0" err="1"/>
              <a:t>tensorflow</a:t>
            </a:r>
            <a:r>
              <a:rPr lang="it-IT" dirty="0"/>
              <a:t> </a:t>
            </a:r>
            <a:r>
              <a:rPr lang="it-IT" dirty="0" err="1"/>
              <a:t>library</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pPr defTabSz="342900"/>
            <a:endParaRPr lang="it-IT" dirty="0">
              <a:solidFill>
                <a:srgbClr val="4590B8"/>
              </a:solidFill>
            </a:endParaRPr>
          </a:p>
        </p:txBody>
      </p:sp>
      <p:sp>
        <p:nvSpPr>
          <p:cNvPr id="6" name="Footer Placeholder 5"/>
          <p:cNvSpPr>
            <a:spLocks noGrp="1"/>
          </p:cNvSpPr>
          <p:nvPr>
            <p:ph type="ftr" sz="quarter" idx="11"/>
          </p:nvPr>
        </p:nvSpPr>
        <p:spPr/>
        <p:txBody>
          <a:bodyPr/>
          <a:lstStyle/>
          <a:p>
            <a:pPr defTabSz="342900"/>
            <a:endParaRPr lang="it-IT" dirty="0">
              <a:solidFill>
                <a:srgbClr val="4590B8"/>
              </a:solidFill>
            </a:endParaRPr>
          </a:p>
        </p:txBody>
      </p:sp>
      <p:sp>
        <p:nvSpPr>
          <p:cNvPr id="7" name="Slide Number Placeholder 6"/>
          <p:cNvSpPr>
            <a:spLocks noGrp="1"/>
          </p:cNvSpPr>
          <p:nvPr>
            <p:ph type="sldNum" sz="quarter" idx="12"/>
          </p:nvPr>
        </p:nvSpPr>
        <p:spPr/>
        <p:txBody>
          <a:bodyPr/>
          <a:lstStyle/>
          <a:p>
            <a:pPr defTabSz="342900"/>
            <a:endParaRPr lang="it-IT">
              <a:solidFill>
                <a:srgbClr val="4590B8"/>
              </a:solidFill>
            </a:endParaRPr>
          </a:p>
          <a:p>
            <a:pPr defTabSz="342900"/>
            <a:endParaRPr lang="it-IT" dirty="0">
              <a:solidFill>
                <a:srgbClr val="4590B8"/>
              </a:solidFill>
            </a:endParaRPr>
          </a:p>
        </p:txBody>
      </p:sp>
    </p:spTree>
    <p:extLst>
      <p:ext uri="{BB962C8B-B14F-4D97-AF65-F5344CB8AC3E}">
        <p14:creationId xmlns="" xmlns:p14="http://schemas.microsoft.com/office/powerpoint/2010/main" val="113610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pPr defTabSz="342900"/>
            <a:endParaRPr lang="it-IT" dirty="0">
              <a:solidFill>
                <a:srgbClr val="4590B8"/>
              </a:solidFill>
            </a:endParaRPr>
          </a:p>
        </p:txBody>
      </p:sp>
      <p:sp>
        <p:nvSpPr>
          <p:cNvPr id="8" name="Footer Placeholder 7"/>
          <p:cNvSpPr>
            <a:spLocks noGrp="1"/>
          </p:cNvSpPr>
          <p:nvPr>
            <p:ph type="ftr" sz="quarter" idx="11"/>
          </p:nvPr>
        </p:nvSpPr>
        <p:spPr/>
        <p:txBody>
          <a:bodyPr/>
          <a:lstStyle/>
          <a:p>
            <a:pPr defTabSz="342900"/>
            <a:endParaRPr lang="it-IT" dirty="0">
              <a:solidFill>
                <a:srgbClr val="4590B8"/>
              </a:solidFill>
            </a:endParaRPr>
          </a:p>
        </p:txBody>
      </p:sp>
      <p:sp>
        <p:nvSpPr>
          <p:cNvPr id="9" name="Slide Number Placeholder 8"/>
          <p:cNvSpPr>
            <a:spLocks noGrp="1"/>
          </p:cNvSpPr>
          <p:nvPr>
            <p:ph type="sldNum" sz="quarter" idx="12"/>
          </p:nvPr>
        </p:nvSpPr>
        <p:spPr/>
        <p:txBody>
          <a:bodyPr/>
          <a:lstStyle/>
          <a:p>
            <a:pPr defTabSz="342900"/>
            <a:endParaRPr lang="it-IT">
              <a:solidFill>
                <a:srgbClr val="4590B8"/>
              </a:solidFill>
            </a:endParaRPr>
          </a:p>
          <a:p>
            <a:pPr defTabSz="342900"/>
            <a:endParaRPr lang="it-IT" dirty="0">
              <a:solidFill>
                <a:srgbClr val="4590B8"/>
              </a:solidFill>
            </a:endParaRPr>
          </a:p>
        </p:txBody>
      </p:sp>
    </p:spTree>
    <p:extLst>
      <p:ext uri="{BB962C8B-B14F-4D97-AF65-F5344CB8AC3E}">
        <p14:creationId xmlns="" xmlns:p14="http://schemas.microsoft.com/office/powerpoint/2010/main" val="235694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342900"/>
            <a:endParaRPr lang="it-IT" dirty="0">
              <a:solidFill>
                <a:srgbClr val="4590B8"/>
              </a:solidFill>
            </a:endParaRPr>
          </a:p>
        </p:txBody>
      </p:sp>
      <p:sp>
        <p:nvSpPr>
          <p:cNvPr id="3" name="Footer Placeholder 2"/>
          <p:cNvSpPr>
            <a:spLocks noGrp="1"/>
          </p:cNvSpPr>
          <p:nvPr>
            <p:ph type="ftr" sz="quarter" idx="11"/>
          </p:nvPr>
        </p:nvSpPr>
        <p:spPr/>
        <p:txBody>
          <a:bodyPr/>
          <a:lstStyle/>
          <a:p>
            <a:pPr defTabSz="342900"/>
            <a:endParaRPr lang="it-IT" dirty="0">
              <a:solidFill>
                <a:srgbClr val="4590B8"/>
              </a:solidFill>
            </a:endParaRPr>
          </a:p>
        </p:txBody>
      </p:sp>
      <p:sp>
        <p:nvSpPr>
          <p:cNvPr id="4" name="Slide Number Placeholder 3"/>
          <p:cNvSpPr>
            <a:spLocks noGrp="1"/>
          </p:cNvSpPr>
          <p:nvPr>
            <p:ph type="sldNum" sz="quarter" idx="12"/>
          </p:nvPr>
        </p:nvSpPr>
        <p:spPr/>
        <p:txBody>
          <a:bodyPr/>
          <a:lstStyle/>
          <a:p>
            <a:pPr defTabSz="342900"/>
            <a:endParaRPr lang="it-IT">
              <a:solidFill>
                <a:srgbClr val="4590B8"/>
              </a:solidFill>
            </a:endParaRPr>
          </a:p>
          <a:p>
            <a:pPr defTabSz="342900"/>
            <a:endParaRPr lang="it-IT" dirty="0">
              <a:solidFill>
                <a:srgbClr val="4590B8"/>
              </a:solidFill>
            </a:endParaRPr>
          </a:p>
        </p:txBody>
      </p:sp>
    </p:spTree>
    <p:extLst>
      <p:ext uri="{BB962C8B-B14F-4D97-AF65-F5344CB8AC3E}">
        <p14:creationId xmlns="" xmlns:p14="http://schemas.microsoft.com/office/powerpoint/2010/main" val="102144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defTabSz="342900"/>
            <a:endParaRPr lang="it-IT" dirty="0">
              <a:solidFill>
                <a:srgbClr val="4590B8"/>
              </a:solidFill>
            </a:endParaRP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defTabSz="342900"/>
            <a:endParaRPr lang="it-IT" dirty="0">
              <a:solidFill>
                <a:srgbClr val="4590B8"/>
              </a:solidFill>
            </a:endParaRP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defTabSz="342900"/>
            <a:endParaRPr lang="it-IT">
              <a:solidFill>
                <a:srgbClr val="4590B8"/>
              </a:solidFill>
            </a:endParaRPr>
          </a:p>
          <a:p>
            <a:pPr defTabSz="342900"/>
            <a:endParaRPr lang="it-IT" dirty="0">
              <a:solidFill>
                <a:srgbClr val="4590B8"/>
              </a:solidFill>
            </a:endParaRPr>
          </a:p>
        </p:txBody>
      </p:sp>
    </p:spTree>
    <p:extLst>
      <p:ext uri="{BB962C8B-B14F-4D97-AF65-F5344CB8AC3E}">
        <p14:creationId xmlns="" xmlns:p14="http://schemas.microsoft.com/office/powerpoint/2010/main" val="138027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defTabSz="342900"/>
            <a:endParaRPr lang="it-IT" dirty="0">
              <a:solidFill>
                <a:srgbClr val="4590B8"/>
              </a:solidFill>
            </a:endParaRPr>
          </a:p>
        </p:txBody>
      </p:sp>
      <p:sp>
        <p:nvSpPr>
          <p:cNvPr id="6" name="Footer Placeholder 5"/>
          <p:cNvSpPr>
            <a:spLocks noGrp="1"/>
          </p:cNvSpPr>
          <p:nvPr>
            <p:ph type="ftr" sz="quarter" idx="11"/>
          </p:nvPr>
        </p:nvSpPr>
        <p:spPr/>
        <p:txBody>
          <a:bodyPr/>
          <a:lstStyle/>
          <a:p>
            <a:pPr defTabSz="342900"/>
            <a:endParaRPr lang="it-IT" dirty="0">
              <a:solidFill>
                <a:srgbClr val="4590B8"/>
              </a:solidFill>
            </a:endParaRPr>
          </a:p>
        </p:txBody>
      </p:sp>
      <p:sp>
        <p:nvSpPr>
          <p:cNvPr id="7" name="Slide Number Placeholder 6"/>
          <p:cNvSpPr>
            <a:spLocks noGrp="1"/>
          </p:cNvSpPr>
          <p:nvPr>
            <p:ph type="sldNum" sz="quarter" idx="12"/>
          </p:nvPr>
        </p:nvSpPr>
        <p:spPr/>
        <p:txBody>
          <a:bodyPr/>
          <a:lstStyle/>
          <a:p>
            <a:pPr defTabSz="342900"/>
            <a:endParaRPr lang="it-IT">
              <a:solidFill>
                <a:srgbClr val="4590B8"/>
              </a:solidFill>
            </a:endParaRPr>
          </a:p>
          <a:p>
            <a:pPr defTabSz="342900"/>
            <a:endParaRPr lang="it-IT" dirty="0">
              <a:solidFill>
                <a:srgbClr val="4590B8"/>
              </a:solidFill>
            </a:endParaRPr>
          </a:p>
        </p:txBody>
      </p:sp>
    </p:spTree>
    <p:extLst>
      <p:ext uri="{BB962C8B-B14F-4D97-AF65-F5344CB8AC3E}">
        <p14:creationId xmlns="" xmlns:p14="http://schemas.microsoft.com/office/powerpoint/2010/main" val="92407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pPr defTabSz="342900"/>
            <a:endParaRPr lang="it-IT" dirty="0">
              <a:solidFill>
                <a:srgbClr val="4590B8"/>
              </a:solidFill>
            </a:endParaRPr>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pPr defTabSz="342900"/>
            <a:endParaRPr lang="it-IT" dirty="0">
              <a:solidFill>
                <a:srgbClr val="4590B8"/>
              </a:solidFill>
            </a:endParaRPr>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defTabSz="342900"/>
            <a:endParaRPr lang="it-IT">
              <a:solidFill>
                <a:srgbClr val="4590B8"/>
              </a:solidFill>
            </a:endParaRPr>
          </a:p>
          <a:p>
            <a:pPr defTabSz="342900"/>
            <a:endParaRPr lang="it-IT" dirty="0">
              <a:solidFill>
                <a:srgbClr val="4590B8"/>
              </a:solidFill>
            </a:endParaRPr>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 xmlns:p14="http://schemas.microsoft.com/office/powerpoint/2010/main" val="1400725604"/>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78" r:id="rId3"/>
    <p:sldLayoutId id="2147483679" r:id="rId4"/>
    <p:sldLayoutId id="2147483680" r:id="rId5"/>
    <p:sldLayoutId id="2147483681" r:id="rId6"/>
    <p:sldLayoutId id="2147483683" r:id="rId7"/>
    <p:sldLayoutId id="2147483684" r:id="rId8"/>
    <p:sldLayoutId id="2147483685" r:id="rId9"/>
    <p:sldLayoutId id="2147483686" r:id="rId10"/>
    <p:sldLayoutId id="2147483687" r:id="rId11"/>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st.com/content/ccc/resource/technical/document/user_manual/98/2e/fa/4b/e0/82/43/b7/DM00105823.pdf/files/DM00105823.pdf/jcr:content/translations/en.DM00105823.pdf" TargetMode="External"/><Relationship Id="rId2" Type="http://schemas.openxmlformats.org/officeDocument/2006/relationships/hyperlink" Target="http://www.st.com/content/ccc/resource/technical/document/datasheet/30/91/86/2d/db/94/4a/d6/DM00102166.pdf/files/DM00102166.pdf/jcr:content/translations/en.DM00102166.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2CE53A34-F741-4BE2-B95E-4F3B2F2BCAE7}"/>
              </a:ext>
            </a:extLst>
          </p:cNvPr>
          <p:cNvSpPr>
            <a:spLocks noGrp="1"/>
          </p:cNvSpPr>
          <p:nvPr>
            <p:ph type="title"/>
          </p:nvPr>
        </p:nvSpPr>
        <p:spPr>
          <a:xfrm>
            <a:off x="446285" y="786642"/>
            <a:ext cx="8272211" cy="1123130"/>
          </a:xfrm>
        </p:spPr>
        <p:txBody>
          <a:bodyPr>
            <a:noAutofit/>
          </a:bodyPr>
          <a:lstStyle/>
          <a:p>
            <a:pPr algn="ctr"/>
            <a:r>
              <a:rPr lang="en-US" sz="3600" dirty="0" smtClean="0"/>
              <a:t>Lab 02</a:t>
            </a:r>
            <a:br>
              <a:rPr lang="en-US" sz="3600" dirty="0" smtClean="0"/>
            </a:br>
            <a:r>
              <a:rPr lang="en-US" sz="3600" dirty="0" err="1" smtClean="0"/>
              <a:t>gpio</a:t>
            </a:r>
            <a:r>
              <a:rPr lang="en-US" sz="3600" dirty="0" smtClean="0"/>
              <a:t> AND led</a:t>
            </a:r>
            <a:endParaRPr lang="en-US" sz="3600" dirty="0"/>
          </a:p>
        </p:txBody>
      </p:sp>
      <p:sp>
        <p:nvSpPr>
          <p:cNvPr id="4" name="Rectangle 3">
            <a:extLst>
              <a:ext uri="{FF2B5EF4-FFF2-40B4-BE49-F238E27FC236}">
                <a16:creationId xmlns="" xmlns:a16="http://schemas.microsoft.com/office/drawing/2014/main" id="{C6C94990-6378-42A1-ADE5-BF73AD88FEF1}"/>
              </a:ext>
            </a:extLst>
          </p:cNvPr>
          <p:cNvSpPr/>
          <p:nvPr/>
        </p:nvSpPr>
        <p:spPr>
          <a:xfrm>
            <a:off x="1252116" y="4604351"/>
            <a:ext cx="6639768" cy="442742"/>
          </a:xfrm>
          <a:prstGeom prst="rect">
            <a:avLst/>
          </a:prstGeom>
          <a:effectLst/>
        </p:spPr>
        <p:txBody>
          <a:bodyPr vert="horz" lIns="68580" tIns="34290" rIns="68580" bIns="34290" rtlCol="0" anchor="b">
            <a:normAutofit/>
          </a:bodyPr>
          <a:lstStyle/>
          <a:p>
            <a:pPr algn="ctr" defTabSz="342900">
              <a:lnSpc>
                <a:spcPct val="120000"/>
              </a:lnSpc>
              <a:spcBef>
                <a:spcPct val="0"/>
              </a:spcBef>
            </a:pPr>
            <a:endParaRPr lang="it-IT" sz="1350" cap="all" dirty="0">
              <a:solidFill>
                <a:schemeClr val="accent1"/>
              </a:solidFill>
              <a:latin typeface="+mj-lt"/>
              <a:ea typeface="+mj-ea"/>
              <a:cs typeface="+mj-cs"/>
            </a:endParaRPr>
          </a:p>
        </p:txBody>
      </p:sp>
      <p:pic>
        <p:nvPicPr>
          <p:cNvPr id="14" name="Immagine 13" descr="Unitn_logo.jpg"/>
          <p:cNvPicPr>
            <a:picLocks noChangeAspect="1"/>
          </p:cNvPicPr>
          <p:nvPr/>
        </p:nvPicPr>
        <p:blipFill>
          <a:blip r:embed="rId3" cstate="print"/>
          <a:stretch>
            <a:fillRect/>
          </a:stretch>
        </p:blipFill>
        <p:spPr>
          <a:xfrm>
            <a:off x="3659817" y="2367740"/>
            <a:ext cx="1718056" cy="676461"/>
          </a:xfrm>
          <a:prstGeom prst="rect">
            <a:avLst/>
          </a:prstGeom>
        </p:spPr>
      </p:pic>
      <p:sp>
        <p:nvSpPr>
          <p:cNvPr id="8" name="Segnaposto numero diapositiva 7"/>
          <p:cNvSpPr>
            <a:spLocks noGrp="1"/>
          </p:cNvSpPr>
          <p:nvPr>
            <p:ph type="sldNum" sz="quarter" idx="12"/>
          </p:nvPr>
        </p:nvSpPr>
        <p:spPr/>
        <p:txBody>
          <a:bodyPr/>
          <a:lstStyle/>
          <a:p>
            <a:pPr defTabSz="342900"/>
            <a:endParaRPr lang="it-IT" smtClean="0">
              <a:solidFill>
                <a:srgbClr val="4590B8"/>
              </a:solidFill>
            </a:endParaRPr>
          </a:p>
          <a:p>
            <a:pPr defTabSz="342900"/>
            <a:endParaRPr lang="it-IT" dirty="0">
              <a:solidFill>
                <a:srgbClr val="4590B8"/>
              </a:solidFill>
            </a:endParaRPr>
          </a:p>
        </p:txBody>
      </p:sp>
      <p:sp>
        <p:nvSpPr>
          <p:cNvPr id="9" name="Sottotitolo 2">
            <a:extLst>
              <a:ext uri="{FF2B5EF4-FFF2-40B4-BE49-F238E27FC236}">
                <a16:creationId xmlns="" xmlns:a16="http://schemas.microsoft.com/office/drawing/2014/main" id="{F1D385DB-3EBF-4AD2-9583-02915BC427E6}"/>
              </a:ext>
            </a:extLst>
          </p:cNvPr>
          <p:cNvSpPr txBox="1">
            <a:spLocks/>
          </p:cNvSpPr>
          <p:nvPr/>
        </p:nvSpPr>
        <p:spPr>
          <a:xfrm>
            <a:off x="3224565" y="3878519"/>
            <a:ext cx="2766068" cy="930670"/>
          </a:xfrm>
          <a:prstGeom prst="rect">
            <a:avLst/>
          </a:prstGeom>
        </p:spPr>
        <p:txBody>
          <a:bodyPr vert="horz" lIns="68580" tIns="34290" rIns="68580" bIns="3429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none" baseline="0">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spcBef>
                <a:spcPts val="0"/>
              </a:spcBef>
              <a:spcAft>
                <a:spcPts val="225"/>
              </a:spcAft>
            </a:pPr>
            <a:r>
              <a:rPr lang="en-US" sz="1200" b="1" dirty="0">
                <a:solidFill>
                  <a:schemeClr val="bg1"/>
                </a:solidFill>
              </a:rPr>
              <a:t>Prof. Davide Brunelli</a:t>
            </a:r>
          </a:p>
          <a:p>
            <a:pPr algn="ctr">
              <a:spcBef>
                <a:spcPts val="0"/>
              </a:spcBef>
              <a:spcAft>
                <a:spcPts val="225"/>
              </a:spcAft>
            </a:pPr>
            <a:r>
              <a:rPr lang="en-US" sz="1100" dirty="0">
                <a:solidFill>
                  <a:schemeClr val="bg1"/>
                </a:solidFill>
              </a:rPr>
              <a:t>Dept. of Industrial Engineering – DII</a:t>
            </a:r>
          </a:p>
          <a:p>
            <a:pPr algn="ctr">
              <a:spcBef>
                <a:spcPts val="0"/>
              </a:spcBef>
              <a:spcAft>
                <a:spcPts val="225"/>
              </a:spcAft>
            </a:pPr>
            <a:r>
              <a:rPr lang="en-US" sz="1100" dirty="0">
                <a:solidFill>
                  <a:schemeClr val="bg1"/>
                </a:solidFill>
              </a:rPr>
              <a:t>University of Trento, Italy </a:t>
            </a:r>
          </a:p>
          <a:p>
            <a:pPr algn="ctr">
              <a:spcBef>
                <a:spcPts val="0"/>
              </a:spcBef>
              <a:spcAft>
                <a:spcPts val="225"/>
              </a:spcAft>
            </a:pPr>
            <a:r>
              <a:rPr lang="en-US" sz="1100" b="1" i="1" dirty="0">
                <a:solidFill>
                  <a:schemeClr val="bg1"/>
                </a:solidFill>
              </a:rPr>
              <a:t>davide.brunelli@unitn.it</a:t>
            </a:r>
          </a:p>
        </p:txBody>
      </p:sp>
    </p:spTree>
    <p:extLst>
      <p:ext uri="{BB962C8B-B14F-4D97-AF65-F5344CB8AC3E}">
        <p14:creationId xmlns="" xmlns:p14="http://schemas.microsoft.com/office/powerpoint/2010/main" val="125172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 system </a:t>
            </a:r>
            <a:r>
              <a:rPr lang="it-IT" dirty="0" err="1" smtClean="0"/>
              <a:t>workbench</a:t>
            </a:r>
            <a:endParaRPr/>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8</a:t>
            </a:r>
            <a:endParaRPr lang="it-IT" dirty="0">
              <a:solidFill>
                <a:srgbClr val="4590B8"/>
              </a:solidFill>
            </a:endParaRPr>
          </a:p>
        </p:txBody>
      </p:sp>
      <p:pic>
        <p:nvPicPr>
          <p:cNvPr id="9" name="Immagine 8" descr="Cattura2.JPG"/>
          <p:cNvPicPr>
            <a:picLocks noChangeAspect="1"/>
          </p:cNvPicPr>
          <p:nvPr/>
        </p:nvPicPr>
        <p:blipFill>
          <a:blip r:embed="rId2"/>
          <a:stretch>
            <a:fillRect/>
          </a:stretch>
        </p:blipFill>
        <p:spPr>
          <a:xfrm>
            <a:off x="2053809" y="1146009"/>
            <a:ext cx="4981017" cy="3743449"/>
          </a:xfrm>
          <a:prstGeom prst="rect">
            <a:avLst/>
          </a:prstGeom>
        </p:spPr>
      </p:pic>
      <p:sp>
        <p:nvSpPr>
          <p:cNvPr id="10" name="Rettangolo 9">
            <a:extLst>
              <a:ext uri="{FF2B5EF4-FFF2-40B4-BE49-F238E27FC236}">
                <a16:creationId xmlns:a16="http://schemas.microsoft.com/office/drawing/2014/main" xmlns="" id="{39205CB4-8161-4618-8C49-4DCD5AB6B93A}"/>
              </a:ext>
            </a:extLst>
          </p:cNvPr>
          <p:cNvSpPr/>
          <p:nvPr/>
        </p:nvSpPr>
        <p:spPr>
          <a:xfrm>
            <a:off x="6605607" y="1436746"/>
            <a:ext cx="309606" cy="305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 system </a:t>
            </a:r>
            <a:r>
              <a:rPr lang="it-IT" dirty="0" err="1" smtClean="0"/>
              <a:t>workbench</a:t>
            </a:r>
            <a:endParaRPr/>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8</a:t>
            </a:r>
            <a:endParaRPr lang="it-IT" dirty="0">
              <a:solidFill>
                <a:srgbClr val="4590B8"/>
              </a:solidFill>
            </a:endParaRPr>
          </a:p>
        </p:txBody>
      </p:sp>
      <p:pic>
        <p:nvPicPr>
          <p:cNvPr id="5" name="Immagine 4">
            <a:extLst>
              <a:ext uri="{FF2B5EF4-FFF2-40B4-BE49-F238E27FC236}">
                <a16:creationId xmlns:a16="http://schemas.microsoft.com/office/drawing/2014/main" xmlns="" id="{30E42D05-6B54-4623-83ED-54CB59A2B7C8}"/>
              </a:ext>
            </a:extLst>
          </p:cNvPr>
          <p:cNvPicPr>
            <a:picLocks noChangeAspect="1"/>
          </p:cNvPicPr>
          <p:nvPr/>
        </p:nvPicPr>
        <p:blipFill>
          <a:blip r:embed="rId2"/>
          <a:stretch>
            <a:fillRect/>
          </a:stretch>
        </p:blipFill>
        <p:spPr>
          <a:xfrm>
            <a:off x="1428413" y="1211002"/>
            <a:ext cx="5802214" cy="3774390"/>
          </a:xfrm>
          <a:prstGeom prst="rect">
            <a:avLst/>
          </a:prstGeom>
        </p:spPr>
      </p:pic>
      <p:sp>
        <p:nvSpPr>
          <p:cNvPr id="6" name="CasellaDiTesto 5">
            <a:extLst>
              <a:ext uri="{FF2B5EF4-FFF2-40B4-BE49-F238E27FC236}">
                <a16:creationId xmlns:a16="http://schemas.microsoft.com/office/drawing/2014/main" xmlns="" id="{9A55DC91-6CE0-4014-836E-02945303A5E2}"/>
              </a:ext>
            </a:extLst>
          </p:cNvPr>
          <p:cNvSpPr txBox="1"/>
          <p:nvPr/>
        </p:nvSpPr>
        <p:spPr>
          <a:xfrm>
            <a:off x="2385551" y="1830564"/>
            <a:ext cx="5207441" cy="1015663"/>
          </a:xfrm>
          <a:prstGeom prst="rect">
            <a:avLst/>
          </a:prstGeom>
          <a:solidFill>
            <a:srgbClr val="FFC000">
              <a:alpha val="50000"/>
            </a:srgbClr>
          </a:solidFill>
        </p:spPr>
        <p:txBody>
          <a:bodyPr wrap="square" rtlCol="0">
            <a:spAutoFit/>
          </a:bodyPr>
          <a:lstStyle/>
          <a:p>
            <a:r>
              <a:rPr lang="en-US" sz="1500" b="1" dirty="0" err="1"/>
              <a:t>main.c</a:t>
            </a:r>
            <a:r>
              <a:rPr lang="en-US" sz="1500" dirty="0"/>
              <a:t> 			  -&gt; Main file</a:t>
            </a:r>
          </a:p>
          <a:p>
            <a:r>
              <a:rPr lang="en-US" sz="1500" b="1" dirty="0"/>
              <a:t>stm32f4xx_it.c </a:t>
            </a:r>
            <a:r>
              <a:rPr lang="en-US" sz="1500" dirty="0"/>
              <a:t>		  -&gt; Interrupt service routine</a:t>
            </a:r>
          </a:p>
          <a:p>
            <a:r>
              <a:rPr lang="en-US" sz="1500" b="1" dirty="0"/>
              <a:t>stm32f4xx_hal_msp.c</a:t>
            </a:r>
            <a:r>
              <a:rPr lang="en-US" sz="1500" dirty="0"/>
              <a:t>	  -&gt; HAL library initialization</a:t>
            </a:r>
          </a:p>
          <a:p>
            <a:r>
              <a:rPr lang="en-US" sz="1500" b="1" dirty="0"/>
              <a:t>system_stm32f4xx.c</a:t>
            </a:r>
            <a:r>
              <a:rPr lang="en-US" sz="1500" dirty="0"/>
              <a:t>	  </a:t>
            </a:r>
            <a:r>
              <a:rPr lang="en-US" sz="1500" dirty="0" smtClean="0"/>
              <a:t>	  -&gt; </a:t>
            </a:r>
            <a:r>
              <a:rPr lang="en-US" sz="1500" dirty="0"/>
              <a:t>System low level config</a:t>
            </a:r>
          </a:p>
        </p:txBody>
      </p:sp>
      <p:sp>
        <p:nvSpPr>
          <p:cNvPr id="10" name="Rettangolo 9">
            <a:extLst>
              <a:ext uri="{FF2B5EF4-FFF2-40B4-BE49-F238E27FC236}">
                <a16:creationId xmlns:a16="http://schemas.microsoft.com/office/drawing/2014/main" xmlns="" id="{39205CB4-8161-4618-8C49-4DCD5AB6B93A}"/>
              </a:ext>
            </a:extLst>
          </p:cNvPr>
          <p:cNvSpPr/>
          <p:nvPr/>
        </p:nvSpPr>
        <p:spPr>
          <a:xfrm>
            <a:off x="1327808" y="1490919"/>
            <a:ext cx="871944" cy="13714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 system </a:t>
            </a:r>
            <a:r>
              <a:rPr lang="it-IT" dirty="0" err="1" smtClean="0"/>
              <a:t>workbench</a:t>
            </a:r>
            <a:endParaRPr/>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8</a:t>
            </a:r>
            <a:endParaRPr lang="it-IT" dirty="0">
              <a:solidFill>
                <a:srgbClr val="4590B8"/>
              </a:solidFill>
            </a:endParaRPr>
          </a:p>
        </p:txBody>
      </p:sp>
      <p:pic>
        <p:nvPicPr>
          <p:cNvPr id="9" name="Immagine 8">
            <a:extLst>
              <a:ext uri="{FF2B5EF4-FFF2-40B4-BE49-F238E27FC236}">
                <a16:creationId xmlns:a16="http://schemas.microsoft.com/office/drawing/2014/main" xmlns="" id="{30E42D05-6B54-4623-83ED-54CB59A2B7C8}"/>
              </a:ext>
            </a:extLst>
          </p:cNvPr>
          <p:cNvPicPr>
            <a:picLocks noChangeAspect="1"/>
          </p:cNvPicPr>
          <p:nvPr/>
        </p:nvPicPr>
        <p:blipFill>
          <a:blip r:embed="rId2"/>
          <a:stretch>
            <a:fillRect/>
          </a:stretch>
        </p:blipFill>
        <p:spPr>
          <a:xfrm>
            <a:off x="1280835" y="1218167"/>
            <a:ext cx="5837595" cy="3682303"/>
          </a:xfrm>
          <a:prstGeom prst="rect">
            <a:avLst/>
          </a:prstGeom>
        </p:spPr>
      </p:pic>
      <p:sp>
        <p:nvSpPr>
          <p:cNvPr id="11" name="CasellaDiTesto 10">
            <a:extLst>
              <a:ext uri="{FF2B5EF4-FFF2-40B4-BE49-F238E27FC236}">
                <a16:creationId xmlns:a16="http://schemas.microsoft.com/office/drawing/2014/main" xmlns="" id="{9A55DC91-6CE0-4014-836E-02945303A5E2}"/>
              </a:ext>
            </a:extLst>
          </p:cNvPr>
          <p:cNvSpPr txBox="1"/>
          <p:nvPr/>
        </p:nvSpPr>
        <p:spPr>
          <a:xfrm>
            <a:off x="4386805" y="1938182"/>
            <a:ext cx="4271058" cy="1200329"/>
          </a:xfrm>
          <a:prstGeom prst="rect">
            <a:avLst/>
          </a:prstGeom>
          <a:solidFill>
            <a:srgbClr val="FFC000">
              <a:alpha val="50000"/>
            </a:srgbClr>
          </a:solidFill>
        </p:spPr>
        <p:txBody>
          <a:bodyPr wrap="square" rtlCol="0">
            <a:spAutoFit/>
          </a:bodyPr>
          <a:lstStyle/>
          <a:p>
            <a:pPr algn="just"/>
            <a:r>
              <a:rPr lang="en-US" b="1" dirty="0"/>
              <a:t>We can build the code pressing the hammer icon, while for executing it inside our development platform, press the green arrow</a:t>
            </a:r>
          </a:p>
        </p:txBody>
      </p:sp>
      <p:sp>
        <p:nvSpPr>
          <p:cNvPr id="12" name="Rettangolo 11">
            <a:extLst>
              <a:ext uri="{FF2B5EF4-FFF2-40B4-BE49-F238E27FC236}">
                <a16:creationId xmlns:a16="http://schemas.microsoft.com/office/drawing/2014/main" xmlns="" id="{CB99BF0F-052A-4139-903E-4065F84F92B1}"/>
              </a:ext>
            </a:extLst>
          </p:cNvPr>
          <p:cNvSpPr/>
          <p:nvPr/>
        </p:nvSpPr>
        <p:spPr>
          <a:xfrm>
            <a:off x="1400110" y="1270958"/>
            <a:ext cx="1296915" cy="2180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smtClean="0"/>
              <a:t>Additional</a:t>
            </a:r>
            <a:r>
              <a:rPr lang="it-IT" dirty="0" smtClean="0"/>
              <a:t> material</a:t>
            </a:r>
            <a:endParaRPr/>
          </a:p>
        </p:txBody>
      </p:sp>
      <p:sp>
        <p:nvSpPr>
          <p:cNvPr id="9" name="Google Shape;111;p20"/>
          <p:cNvSpPr txBox="1">
            <a:spLocks/>
          </p:cNvSpPr>
          <p:nvPr/>
        </p:nvSpPr>
        <p:spPr>
          <a:xfrm>
            <a:off x="482679" y="1581594"/>
            <a:ext cx="8175812" cy="2769019"/>
          </a:xfrm>
          <a:prstGeom prst="rect">
            <a:avLst/>
          </a:prstGeom>
        </p:spPr>
        <p:txBody>
          <a:bodyPr spcFirstLastPara="1" vert="horz" wrap="square" lIns="91425" tIns="91425" rIns="91425" bIns="91425" rtlCol="0" anchor="t" anchorCtr="0">
            <a:noAutofit/>
          </a:bodyPr>
          <a:lstStyle/>
          <a:p>
            <a:pPr>
              <a:buFont typeface="Arial" panose="020B0604020202020204" pitchFamily="34" charset="0"/>
              <a:buChar char="•"/>
            </a:pPr>
            <a:r>
              <a:rPr lang="en-US" b="1" dirty="0" smtClean="0"/>
              <a:t> MCU Datasheet</a:t>
            </a:r>
          </a:p>
          <a:p>
            <a:pPr lvl="1"/>
            <a:r>
              <a:rPr lang="en-US" dirty="0" smtClean="0">
                <a:hlinkClick r:id="rId2">
                  <a:extLst>
                    <a:ext uri="{A12FA001-AC4F-418D-AE19-62706E023703}">
                      <ahyp:hlinkClr xmlns="" xmlns:ahyp="http://schemas.microsoft.com/office/drawing/2018/hyperlinkcolor" xmlns:lc="http://schemas.openxmlformats.org/drawingml/2006/lockedCanvas" val="tx"/>
                    </a:ext>
                  </a:extLst>
                </a:hlinkClick>
              </a:rPr>
              <a:t>http</a:t>
            </a:r>
            <a:r>
              <a:rPr lang="en-US" dirty="0" smtClean="0">
                <a:hlinkClick r:id="rId2">
                  <a:extLst>
                    <a:ext uri="{A12FA001-AC4F-418D-AE19-62706E023703}">
                      <ahyp:hlinkClr xmlns="" xmlns:ahyp="http://schemas.microsoft.com/office/drawing/2018/hyperlinkcolor" xmlns:lc="http://schemas.openxmlformats.org/drawingml/2006/lockedCanvas" val="tx"/>
                    </a:ext>
                  </a:extLst>
                </a:hlinkClick>
              </a:rPr>
              <a:t>://www.st.com/content/ccc/resource/technical/document/datasheet/30/91/86/2d/db/94/4a/d6/DM00102166.pdf/files/DM00102166.pdf/jcr:content/translations/en.DM00102166.pdf</a:t>
            </a:r>
            <a:r>
              <a:rPr lang="en-US" dirty="0" smtClean="0"/>
              <a:t> </a:t>
            </a:r>
          </a:p>
          <a:p>
            <a:pPr lvl="1">
              <a:buFont typeface="Arial" panose="020B0604020202020204" pitchFamily="34" charset="0"/>
              <a:buChar char="•"/>
            </a:pPr>
            <a:endParaRPr lang="en-US" dirty="0" smtClean="0"/>
          </a:p>
          <a:p>
            <a:pPr>
              <a:buFont typeface="Arial" panose="020B0604020202020204" pitchFamily="34" charset="0"/>
              <a:buChar char="•"/>
            </a:pPr>
            <a:r>
              <a:rPr lang="en-US" b="1" dirty="0" smtClean="0"/>
              <a:t> STM32 Nucleo-64 User manual</a:t>
            </a:r>
          </a:p>
          <a:p>
            <a:pPr lvl="1"/>
            <a:r>
              <a:rPr lang="en-US" dirty="0" smtClean="0">
                <a:hlinkClick r:id="rId3">
                  <a:extLst>
                    <a:ext uri="{A12FA001-AC4F-418D-AE19-62706E023703}">
                      <ahyp:hlinkClr xmlns="" xmlns:ahyp="http://schemas.microsoft.com/office/drawing/2018/hyperlinkcolor" xmlns:lc="http://schemas.openxmlformats.org/drawingml/2006/lockedCanvas" val="tx"/>
                    </a:ext>
                  </a:extLst>
                </a:hlinkClick>
              </a:rPr>
              <a:t>http://www.st.com/content/ccc/resource/technical/document/user_manual/98/2e/fa/4b/e0/82/43/b7/DM00105823.pdf/files/DM00105823.pdf/jcr:content/translations/en.DM00105823.pdf</a:t>
            </a:r>
            <a:endParaRPr lang="en-US" dirty="0"/>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9</a:t>
            </a:r>
            <a:endParaRPr lang="it-IT" dirty="0">
              <a:solidFill>
                <a:srgbClr val="4590B8"/>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Google Shape;86;p16"/>
          <p:cNvSpPr txBox="1">
            <a:spLocks/>
          </p:cNvSpPr>
          <p:nvPr/>
        </p:nvSpPr>
        <p:spPr>
          <a:xfrm>
            <a:off x="409074" y="2155672"/>
            <a:ext cx="8361947" cy="856036"/>
          </a:xfrm>
          <a:prstGeom prst="rect">
            <a:avLst/>
          </a:prstGeom>
        </p:spPr>
        <p:txBody>
          <a:bodyPr spcFirstLastPara="1" wrap="square" lIns="91425" tIns="91425" rIns="91425" bIns="91425" anchor="t" anchorCtr="0">
            <a:no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it-IT" sz="4800" b="0" i="0" u="none" strike="noStrike" kern="1200" cap="all" spc="0" normalizeH="0" baseline="0" noProof="0" dirty="0" err="1" smtClean="0">
                <a:ln>
                  <a:noFill/>
                </a:ln>
                <a:solidFill>
                  <a:schemeClr val="accent1"/>
                </a:solidFill>
                <a:effectLst/>
                <a:uLnTx/>
                <a:uFillTx/>
                <a:latin typeface="+mj-lt"/>
                <a:ea typeface="+mj-ea"/>
                <a:cs typeface="+mj-cs"/>
              </a:rPr>
              <a:t>Exercise</a:t>
            </a:r>
            <a:r>
              <a:rPr kumimoji="0" lang="it-IT" sz="4800" b="0" i="0" u="none" strike="noStrike" kern="1200" cap="all" spc="0" normalizeH="0" baseline="0" noProof="0" dirty="0" smtClean="0">
                <a:ln>
                  <a:noFill/>
                </a:ln>
                <a:solidFill>
                  <a:schemeClr val="accent1"/>
                </a:solidFill>
                <a:effectLst/>
                <a:uLnTx/>
                <a:uFillTx/>
                <a:latin typeface="+mj-lt"/>
                <a:ea typeface="+mj-ea"/>
                <a:cs typeface="+mj-cs"/>
              </a:rPr>
              <a:t> 1:</a:t>
            </a:r>
            <a:r>
              <a:rPr kumimoji="0" lang="it-IT" sz="4800" b="0" i="0" u="none" strike="noStrike" kern="1200" cap="all" spc="0" normalizeH="0" noProof="0" dirty="0" smtClean="0">
                <a:ln>
                  <a:noFill/>
                </a:ln>
                <a:solidFill>
                  <a:schemeClr val="accent1"/>
                </a:solidFill>
                <a:effectLst/>
                <a:uLnTx/>
                <a:uFillTx/>
                <a:latin typeface="+mj-lt"/>
                <a:ea typeface="+mj-ea"/>
                <a:cs typeface="+mj-cs"/>
              </a:rPr>
              <a:t> </a:t>
            </a:r>
            <a:r>
              <a:rPr kumimoji="0" lang="it-IT" sz="4800" b="0" i="0" u="none" strike="noStrike" kern="1200" cap="all" spc="0" normalizeH="0" noProof="0" dirty="0" err="1" smtClean="0">
                <a:ln>
                  <a:noFill/>
                </a:ln>
                <a:solidFill>
                  <a:schemeClr val="accent1"/>
                </a:solidFill>
                <a:effectLst/>
                <a:uLnTx/>
                <a:uFillTx/>
                <a:latin typeface="+mj-lt"/>
                <a:ea typeface="+mj-ea"/>
                <a:cs typeface="+mj-cs"/>
              </a:rPr>
              <a:t>toggle</a:t>
            </a:r>
            <a:r>
              <a:rPr kumimoji="0" lang="it-IT" sz="4800" b="0" i="0" u="none" strike="noStrike" kern="1200" cap="all" spc="0" normalizeH="0" noProof="0" dirty="0" smtClean="0">
                <a:ln>
                  <a:noFill/>
                </a:ln>
                <a:solidFill>
                  <a:schemeClr val="accent1"/>
                </a:solidFill>
                <a:effectLst/>
                <a:uLnTx/>
                <a:uFillTx/>
                <a:latin typeface="+mj-lt"/>
                <a:ea typeface="+mj-ea"/>
                <a:cs typeface="+mj-cs"/>
              </a:rPr>
              <a:t> the led</a:t>
            </a:r>
            <a:endParaRPr kumimoji="0" lang="it-IT" sz="2400" b="0" i="0" u="none" strike="noStrike" kern="1200" cap="all" spc="0" normalizeH="0" baseline="0" noProof="0" dirty="0">
              <a:ln>
                <a:noFill/>
              </a:ln>
              <a:solidFill>
                <a:schemeClr val="accent1"/>
              </a:solidFill>
              <a:effectLst/>
              <a:uLnTx/>
              <a:uFillTx/>
              <a:latin typeface="+mj-lt"/>
              <a:ea typeface="+mj-ea"/>
              <a:cs typeface="+mj-cs"/>
            </a:endParaRPr>
          </a:p>
        </p:txBody>
      </p:sp>
      <p:sp>
        <p:nvSpPr>
          <p:cNvPr id="6" name="Segnaposto numero diapositiva 5"/>
          <p:cNvSpPr>
            <a:spLocks noGrp="1"/>
          </p:cNvSpPr>
          <p:nvPr>
            <p:ph type="sldNum" sz="quarter" idx="12"/>
          </p:nvPr>
        </p:nvSpPr>
        <p:spPr/>
        <p:txBody>
          <a:bodyPr/>
          <a:lstStyle/>
          <a:p>
            <a:pPr defTabSz="342900"/>
            <a:endParaRPr lang="it-IT" smtClean="0">
              <a:solidFill>
                <a:srgbClr val="4590B8"/>
              </a:solidFill>
            </a:endParaRPr>
          </a:p>
          <a:p>
            <a:pPr defTabSz="342900"/>
            <a:endParaRPr lang="it-IT" dirty="0">
              <a:solidFill>
                <a:srgbClr val="4590B8"/>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Ex 1 – </a:t>
            </a:r>
            <a:r>
              <a:rPr lang="it-IT" dirty="0" err="1" smtClean="0"/>
              <a:t>toggle</a:t>
            </a:r>
            <a:r>
              <a:rPr lang="it-IT" dirty="0" smtClean="0"/>
              <a:t> the led</a:t>
            </a:r>
            <a:endParaRPr/>
          </a:p>
        </p:txBody>
      </p:sp>
      <p:sp>
        <p:nvSpPr>
          <p:cNvPr id="9" name="Google Shape;111;p20"/>
          <p:cNvSpPr txBox="1">
            <a:spLocks/>
          </p:cNvSpPr>
          <p:nvPr/>
        </p:nvSpPr>
        <p:spPr>
          <a:xfrm>
            <a:off x="471104" y="1350100"/>
            <a:ext cx="8175812" cy="2769019"/>
          </a:xfrm>
          <a:prstGeom prst="rect">
            <a:avLst/>
          </a:prstGeom>
        </p:spPr>
        <p:txBody>
          <a:bodyPr spcFirstLastPara="1" vert="horz" wrap="square" lIns="91425" tIns="91425" rIns="91425" bIns="91425" rtlCol="0" anchor="t" anchorCtr="0">
            <a:noAutofit/>
          </a:bodyPr>
          <a:lstStyle/>
          <a:p>
            <a:pPr>
              <a:lnSpc>
                <a:spcPct val="80000"/>
              </a:lnSpc>
              <a:spcBef>
                <a:spcPct val="0"/>
              </a:spcBef>
            </a:pPr>
            <a:r>
              <a:rPr lang="en-US" altLang="en-US" sz="1600" dirty="0" smtClean="0"/>
              <a:t>This demo is focused on </a:t>
            </a:r>
            <a:r>
              <a:rPr lang="en-US" altLang="en-US" sz="1600" b="1" dirty="0" smtClean="0"/>
              <a:t>GPIO</a:t>
            </a:r>
            <a:r>
              <a:rPr lang="en-US" altLang="en-US" sz="1600" dirty="0" smtClean="0"/>
              <a:t>, in particular 2 GPIO already wired to</a:t>
            </a:r>
          </a:p>
          <a:p>
            <a:pPr>
              <a:lnSpc>
                <a:spcPct val="80000"/>
              </a:lnSpc>
              <a:spcBef>
                <a:spcPct val="0"/>
              </a:spcBef>
            </a:pPr>
            <a:endParaRPr lang="en-US" altLang="en-US" sz="1600" dirty="0" smtClean="0"/>
          </a:p>
          <a:p>
            <a:pPr>
              <a:lnSpc>
                <a:spcPct val="80000"/>
              </a:lnSpc>
              <a:spcBef>
                <a:spcPct val="0"/>
              </a:spcBef>
              <a:buFont typeface="Arial" panose="020B0604020202020204" pitchFamily="34" charset="0"/>
              <a:buChar char="•"/>
            </a:pPr>
            <a:r>
              <a:rPr lang="en-US" altLang="en-US" sz="1600" dirty="0" smtClean="0"/>
              <a:t> the </a:t>
            </a:r>
            <a:r>
              <a:rPr lang="en-US" altLang="en-US" sz="1600" b="1" dirty="0" smtClean="0"/>
              <a:t>Green Led (LD2)</a:t>
            </a:r>
            <a:r>
              <a:rPr lang="en-US" altLang="en-US" sz="1600" dirty="0" smtClean="0"/>
              <a:t> through  </a:t>
            </a:r>
            <a:r>
              <a:rPr lang="en-US" altLang="en-US" sz="1600" b="1" dirty="0" smtClean="0"/>
              <a:t>PIN 5</a:t>
            </a:r>
            <a:r>
              <a:rPr lang="en-US" altLang="en-US" sz="1600" dirty="0" smtClean="0"/>
              <a:t>,</a:t>
            </a:r>
          </a:p>
          <a:p>
            <a:pPr>
              <a:lnSpc>
                <a:spcPct val="80000"/>
              </a:lnSpc>
              <a:spcBef>
                <a:spcPct val="0"/>
              </a:spcBef>
              <a:buFont typeface="Arial" panose="020B0604020202020204" pitchFamily="34" charset="0"/>
              <a:buChar char="•"/>
            </a:pPr>
            <a:r>
              <a:rPr lang="en-US" altLang="en-US" sz="1600" dirty="0" smtClean="0"/>
              <a:t> the </a:t>
            </a:r>
            <a:r>
              <a:rPr lang="en-US" altLang="en-US" sz="1600" b="1" dirty="0" smtClean="0"/>
              <a:t>Blue Button (B1)</a:t>
            </a:r>
            <a:r>
              <a:rPr lang="en-US" altLang="en-US" sz="1600" dirty="0" smtClean="0"/>
              <a:t> through </a:t>
            </a:r>
            <a:r>
              <a:rPr lang="en-US" altLang="en-US" sz="1600" b="1" dirty="0" smtClean="0"/>
              <a:t>PIN 13</a:t>
            </a:r>
            <a:r>
              <a:rPr lang="en-US" altLang="en-US" sz="1600" dirty="0" smtClean="0"/>
              <a:t>.</a:t>
            </a:r>
          </a:p>
          <a:p>
            <a:pPr marL="0" lvl="2" indent="0">
              <a:lnSpc>
                <a:spcPct val="80000"/>
              </a:lnSpc>
              <a:buNone/>
            </a:pPr>
            <a:endParaRPr lang="en-US" altLang="en-US" sz="1600" dirty="0" smtClean="0"/>
          </a:p>
          <a:p>
            <a:pPr>
              <a:spcBef>
                <a:spcPct val="0"/>
              </a:spcBef>
            </a:pPr>
            <a:r>
              <a:rPr lang="en-US" altLang="en-US" sz="1600" b="1" dirty="0" smtClean="0"/>
              <a:t>GPIO</a:t>
            </a:r>
            <a:r>
              <a:rPr lang="en-US" altLang="en-US" sz="1600" dirty="0" smtClean="0"/>
              <a:t> (General Purpose Input Output) is the interface that allows microprocessor / memory to communicate through Input-Output channels.  In our case, Input and Output are managed by two 2-state Pins (5 and 13)  </a:t>
            </a:r>
          </a:p>
          <a:p>
            <a:pPr>
              <a:spcBef>
                <a:spcPct val="0"/>
              </a:spcBef>
              <a:buFontTx/>
              <a:buNone/>
            </a:pPr>
            <a:endParaRPr lang="en-US" altLang="en-US" sz="1600" dirty="0" smtClean="0"/>
          </a:p>
          <a:p>
            <a:pPr>
              <a:spcBef>
                <a:spcPct val="0"/>
              </a:spcBef>
              <a:buFontTx/>
              <a:buNone/>
            </a:pPr>
            <a:r>
              <a:rPr lang="en-US" altLang="en-US" sz="1600" b="1" dirty="0" smtClean="0"/>
              <a:t>We will se how to switch the led in 3 way:</a:t>
            </a:r>
          </a:p>
          <a:p>
            <a:pPr>
              <a:spcBef>
                <a:spcPct val="0"/>
              </a:spcBef>
              <a:buFontTx/>
              <a:buNone/>
            </a:pPr>
            <a:endParaRPr lang="en-US" altLang="en-US" sz="1600" b="1" dirty="0" smtClean="0"/>
          </a:p>
          <a:p>
            <a:pPr>
              <a:spcBef>
                <a:spcPct val="0"/>
              </a:spcBef>
              <a:buFont typeface="Arial" panose="020B0604020202020204" pitchFamily="34" charset="0"/>
              <a:buChar char="•"/>
            </a:pPr>
            <a:r>
              <a:rPr lang="en-US" altLang="en-US" sz="1600" b="1" dirty="0" smtClean="0"/>
              <a:t> Polling the Blue Button   </a:t>
            </a:r>
          </a:p>
          <a:p>
            <a:pPr>
              <a:spcBef>
                <a:spcPct val="0"/>
              </a:spcBef>
              <a:buFont typeface="Arial" panose="020B0604020202020204" pitchFamily="34" charset="0"/>
              <a:buChar char="•"/>
            </a:pPr>
            <a:r>
              <a:rPr lang="en-US" altLang="en-US" sz="1600" b="1" dirty="0" smtClean="0"/>
              <a:t> By direct Read/Write on Pin using a delay</a:t>
            </a:r>
          </a:p>
          <a:p>
            <a:pPr>
              <a:spcBef>
                <a:spcPct val="0"/>
              </a:spcBef>
              <a:buFont typeface="Arial" panose="020B0604020202020204" pitchFamily="34" charset="0"/>
              <a:buChar char="•"/>
            </a:pPr>
            <a:r>
              <a:rPr lang="en-US" altLang="en-US" sz="1600" b="1" dirty="0" smtClean="0"/>
              <a:t> Capture an Interrupt generated by the Blue Button</a:t>
            </a:r>
            <a:r>
              <a:rPr lang="en-US" altLang="en-US" sz="1400" b="1" dirty="0" smtClean="0"/>
              <a:t>.</a:t>
            </a:r>
          </a:p>
          <a:p>
            <a:pPr marL="0" lvl="2" indent="0">
              <a:lnSpc>
                <a:spcPct val="80000"/>
              </a:lnSpc>
              <a:buNone/>
            </a:pPr>
            <a:endParaRPr lang="it-IT" altLang="en-US" sz="1100" dirty="0"/>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10</a:t>
            </a:r>
            <a:endParaRPr lang="it-IT" dirty="0">
              <a:solidFill>
                <a:srgbClr val="4590B8"/>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gpio</a:t>
            </a:r>
            <a:r>
              <a:rPr lang="it-IT" dirty="0" smtClean="0"/>
              <a:t> – set/reset</a:t>
            </a:r>
            <a:endParaRPr/>
          </a:p>
        </p:txBody>
      </p:sp>
      <p:sp>
        <p:nvSpPr>
          <p:cNvPr id="9" name="Google Shape;111;p20"/>
          <p:cNvSpPr txBox="1">
            <a:spLocks/>
          </p:cNvSpPr>
          <p:nvPr/>
        </p:nvSpPr>
        <p:spPr>
          <a:xfrm>
            <a:off x="471104" y="1350100"/>
            <a:ext cx="8175812" cy="2769019"/>
          </a:xfrm>
          <a:prstGeom prst="rect">
            <a:avLst/>
          </a:prstGeom>
        </p:spPr>
        <p:txBody>
          <a:bodyPr spcFirstLastPara="1" vert="horz" wrap="square" lIns="91425" tIns="91425" rIns="91425" bIns="91425" rtlCol="0" anchor="t" anchorCtr="0">
            <a:noAutofit/>
          </a:bodyPr>
          <a:lstStyle/>
          <a:p>
            <a:r>
              <a:rPr lang="it-IT" sz="1600" b="1" dirty="0" err="1" smtClean="0"/>
              <a:t>void</a:t>
            </a:r>
            <a:r>
              <a:rPr lang="it-IT" sz="1600" b="1" dirty="0" smtClean="0"/>
              <a:t> </a:t>
            </a:r>
            <a:r>
              <a:rPr lang="it-IT" sz="1600" b="1" dirty="0" smtClean="0">
                <a:solidFill>
                  <a:srgbClr val="008000"/>
                </a:solidFill>
              </a:rPr>
              <a:t>HAL_GPIO_TogglePin</a:t>
            </a:r>
            <a:r>
              <a:rPr lang="it-IT" sz="1600" b="1" dirty="0" smtClean="0"/>
              <a:t>( </a:t>
            </a:r>
            <a:r>
              <a:rPr lang="it-IT" sz="1600" b="1" dirty="0" smtClean="0">
                <a:solidFill>
                  <a:srgbClr val="008000"/>
                </a:solidFill>
              </a:rPr>
              <a:t>GPIO_TypeDef* </a:t>
            </a:r>
            <a:r>
              <a:rPr lang="it-IT" sz="1600" b="1" dirty="0" err="1" smtClean="0"/>
              <a:t>GPIOx</a:t>
            </a:r>
            <a:r>
              <a:rPr lang="it-IT" sz="1600" b="1" dirty="0" smtClean="0"/>
              <a:t>,  </a:t>
            </a:r>
            <a:r>
              <a:rPr lang="it-IT" sz="1600" b="1" dirty="0" smtClean="0">
                <a:solidFill>
                  <a:srgbClr val="008000"/>
                </a:solidFill>
              </a:rPr>
              <a:t>uint16_t</a:t>
            </a:r>
            <a:r>
              <a:rPr lang="it-IT" sz="1600" b="1" dirty="0" smtClean="0"/>
              <a:t> </a:t>
            </a:r>
            <a:r>
              <a:rPr lang="it-IT" sz="1600" b="1" dirty="0" err="1" smtClean="0"/>
              <a:t>GPIO_Pin</a:t>
            </a:r>
            <a:r>
              <a:rPr lang="it-IT" sz="1600" b="1" dirty="0" smtClean="0"/>
              <a:t>)</a:t>
            </a:r>
            <a:endParaRPr lang="it-IT" sz="1200" dirty="0" smtClean="0"/>
          </a:p>
          <a:p>
            <a:endParaRPr lang="it-IT" sz="1200" dirty="0" smtClean="0"/>
          </a:p>
          <a:p>
            <a:r>
              <a:rPr lang="it-IT" sz="1200" dirty="0" smtClean="0"/>
              <a:t>/**</a:t>
            </a:r>
          </a:p>
          <a:p>
            <a:r>
              <a:rPr lang="en-US" sz="1600" dirty="0" smtClean="0"/>
              <a:t>  * @brief  Toggles the specified GPIO pins.</a:t>
            </a:r>
          </a:p>
          <a:p>
            <a:r>
              <a:rPr lang="en-US" sz="1600" dirty="0" smtClean="0"/>
              <a:t>  * @</a:t>
            </a:r>
            <a:r>
              <a:rPr lang="en-US" sz="1600" u="sng" dirty="0" err="1" smtClean="0"/>
              <a:t>param</a:t>
            </a:r>
            <a:r>
              <a:rPr lang="en-US" sz="1600" u="sng" dirty="0" smtClean="0"/>
              <a:t>  </a:t>
            </a:r>
            <a:r>
              <a:rPr lang="en-US" sz="1600" b="1" u="sng" dirty="0" err="1" smtClean="0"/>
              <a:t>GPIOx</a:t>
            </a:r>
            <a:r>
              <a:rPr lang="en-US" sz="1600" u="sng" dirty="0" smtClean="0"/>
              <a:t> Where x can be (A..K) </a:t>
            </a:r>
          </a:p>
          <a:p>
            <a:r>
              <a:rPr lang="en-US" sz="1600" dirty="0" smtClean="0"/>
              <a:t>  * @</a:t>
            </a:r>
            <a:r>
              <a:rPr lang="en-US" sz="1600" u="sng" dirty="0" err="1" smtClean="0"/>
              <a:t>param</a:t>
            </a:r>
            <a:r>
              <a:rPr lang="en-US" sz="1600" u="sng" dirty="0" smtClean="0"/>
              <a:t>  </a:t>
            </a:r>
            <a:r>
              <a:rPr lang="en-US" sz="1600" b="1" u="sng" dirty="0" err="1" smtClean="0"/>
              <a:t>GPIO_Pin</a:t>
            </a:r>
            <a:r>
              <a:rPr lang="en-US" sz="1600" b="1" u="sng" dirty="0" smtClean="0"/>
              <a:t> </a:t>
            </a:r>
            <a:r>
              <a:rPr lang="en-US" sz="1600" u="sng" dirty="0" smtClean="0"/>
              <a:t>Specifies the pins to be toggled.</a:t>
            </a:r>
          </a:p>
          <a:p>
            <a:r>
              <a:rPr lang="it-IT" sz="1600" dirty="0" smtClean="0"/>
              <a:t>  * </a:t>
            </a:r>
            <a:r>
              <a:rPr lang="it-IT" sz="1600" dirty="0" err="1" smtClean="0"/>
              <a:t>@</a:t>
            </a:r>
            <a:r>
              <a:rPr lang="it-IT" sz="1600" u="sng" dirty="0" err="1" smtClean="0"/>
              <a:t>retval</a:t>
            </a:r>
            <a:r>
              <a:rPr lang="it-IT" sz="1600" u="sng" dirty="0" smtClean="0"/>
              <a:t> None</a:t>
            </a:r>
          </a:p>
          <a:p>
            <a:r>
              <a:rPr lang="it-IT" sz="1400" dirty="0" smtClean="0"/>
              <a:t> */</a:t>
            </a:r>
          </a:p>
          <a:p>
            <a:endParaRPr lang="it-IT" sz="1400" dirty="0" smtClean="0"/>
          </a:p>
          <a:p>
            <a:endParaRPr lang="it-IT" sz="1600" dirty="0"/>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10</a:t>
            </a:r>
            <a:endParaRPr lang="it-IT" dirty="0">
              <a:solidFill>
                <a:srgbClr val="4590B8"/>
              </a:solidFill>
            </a:endParaRPr>
          </a:p>
        </p:txBody>
      </p:sp>
      <p:pic>
        <p:nvPicPr>
          <p:cNvPr id="5" name="Picture 30" descr="gpiostate">
            <a:extLst>
              <a:ext uri="{FF2B5EF4-FFF2-40B4-BE49-F238E27FC236}">
                <a16:creationId xmlns:a16="http://schemas.microsoft.com/office/drawing/2014/main" xmlns="" id="{1E0E3E46-5A92-497D-828A-E63C1F910E5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968156" y="2861624"/>
            <a:ext cx="2087563" cy="1079500"/>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gpio</a:t>
            </a:r>
            <a:r>
              <a:rPr lang="it-IT" dirty="0" smtClean="0"/>
              <a:t> – set/reset</a:t>
            </a:r>
            <a:endParaRPr/>
          </a:p>
        </p:txBody>
      </p:sp>
      <p:sp>
        <p:nvSpPr>
          <p:cNvPr id="9" name="Google Shape;111;p20"/>
          <p:cNvSpPr txBox="1">
            <a:spLocks/>
          </p:cNvSpPr>
          <p:nvPr/>
        </p:nvSpPr>
        <p:spPr>
          <a:xfrm>
            <a:off x="471104" y="1350100"/>
            <a:ext cx="8175812" cy="2769019"/>
          </a:xfrm>
          <a:prstGeom prst="rect">
            <a:avLst/>
          </a:prstGeom>
        </p:spPr>
        <p:txBody>
          <a:bodyPr spcFirstLastPara="1" vert="horz" wrap="square" lIns="91425" tIns="91425" rIns="91425" bIns="91425" rtlCol="0" anchor="t" anchorCtr="0">
            <a:noAutofit/>
          </a:bodyPr>
          <a:lstStyle/>
          <a:p>
            <a:r>
              <a:rPr lang="it-IT" sz="1400" b="1" dirty="0" err="1" smtClean="0"/>
              <a:t>void</a:t>
            </a:r>
            <a:r>
              <a:rPr lang="it-IT" sz="1400" b="1" dirty="0" smtClean="0">
                <a:solidFill>
                  <a:srgbClr val="008000"/>
                </a:solidFill>
              </a:rPr>
              <a:t> HAL_GPIO_WritePin</a:t>
            </a:r>
            <a:r>
              <a:rPr lang="it-IT" sz="1400" b="1" dirty="0" smtClean="0"/>
              <a:t>(</a:t>
            </a:r>
            <a:r>
              <a:rPr lang="it-IT" sz="1400" b="1" dirty="0" smtClean="0">
                <a:solidFill>
                  <a:srgbClr val="008000"/>
                </a:solidFill>
              </a:rPr>
              <a:t>GPIO_TypeDef*</a:t>
            </a:r>
            <a:r>
              <a:rPr lang="it-IT" sz="1400" b="1" dirty="0" smtClean="0"/>
              <a:t> </a:t>
            </a:r>
            <a:r>
              <a:rPr lang="it-IT" sz="1400" b="1" dirty="0" err="1" smtClean="0"/>
              <a:t>GPIOx</a:t>
            </a:r>
            <a:r>
              <a:rPr lang="it-IT" sz="1400" b="1" dirty="0" smtClean="0"/>
              <a:t>, </a:t>
            </a:r>
            <a:r>
              <a:rPr lang="it-IT" sz="1400" b="1" dirty="0" smtClean="0">
                <a:solidFill>
                  <a:srgbClr val="008000"/>
                </a:solidFill>
              </a:rPr>
              <a:t>uint16_t</a:t>
            </a:r>
            <a:r>
              <a:rPr lang="it-IT" sz="1400" b="1" dirty="0" smtClean="0"/>
              <a:t> </a:t>
            </a:r>
            <a:r>
              <a:rPr lang="it-IT" sz="1400" b="1" dirty="0" err="1" smtClean="0"/>
              <a:t>GPIO_Pin</a:t>
            </a:r>
            <a:r>
              <a:rPr lang="it-IT" sz="1400" b="1" dirty="0" smtClean="0"/>
              <a:t>, </a:t>
            </a:r>
            <a:r>
              <a:rPr lang="it-IT" sz="1400" b="1" dirty="0" err="1" smtClean="0">
                <a:solidFill>
                  <a:srgbClr val="008000"/>
                </a:solidFill>
              </a:rPr>
              <a:t>GPIO_PinState</a:t>
            </a:r>
            <a:r>
              <a:rPr lang="it-IT" sz="1400" b="1" dirty="0" smtClean="0">
                <a:solidFill>
                  <a:srgbClr val="008000"/>
                </a:solidFill>
              </a:rPr>
              <a:t> </a:t>
            </a:r>
            <a:r>
              <a:rPr lang="it-IT" sz="1400" b="1" dirty="0" err="1" smtClean="0"/>
              <a:t>PinState</a:t>
            </a:r>
            <a:r>
              <a:rPr lang="it-IT" sz="1400" b="1" dirty="0" smtClean="0"/>
              <a:t>)</a:t>
            </a:r>
          </a:p>
          <a:p>
            <a:endParaRPr lang="it-IT" sz="1400" b="1" dirty="0" smtClean="0">
              <a:solidFill>
                <a:srgbClr val="000000"/>
              </a:solidFill>
            </a:endParaRPr>
          </a:p>
          <a:p>
            <a:r>
              <a:rPr lang="en-US" sz="1400" dirty="0" smtClean="0"/>
              <a:t>  * @brief  Sets or clears the selected data port bit.</a:t>
            </a:r>
            <a:endParaRPr lang="it-IT" sz="1400" dirty="0" smtClean="0"/>
          </a:p>
          <a:p>
            <a:r>
              <a:rPr lang="en-US" sz="1400" dirty="0" smtClean="0"/>
              <a:t>  * @note   This function uses </a:t>
            </a:r>
            <a:r>
              <a:rPr lang="en-US" sz="1400" dirty="0" err="1" smtClean="0"/>
              <a:t>GPIOx_BSRR</a:t>
            </a:r>
            <a:r>
              <a:rPr lang="en-US" sz="1400" dirty="0" smtClean="0"/>
              <a:t> register to allow atomic read/modify accesses. In  this way,</a:t>
            </a:r>
          </a:p>
          <a:p>
            <a:r>
              <a:rPr lang="en-US" sz="1400" dirty="0" smtClean="0"/>
              <a:t>  * 		there is no risk of an IRQ occurring between the read and the modify access.</a:t>
            </a:r>
            <a:endParaRPr lang="it-IT" sz="1400" dirty="0" smtClean="0"/>
          </a:p>
          <a:p>
            <a:r>
              <a:rPr lang="en-US" sz="1400" dirty="0" smtClean="0"/>
              <a:t>  * @</a:t>
            </a:r>
            <a:r>
              <a:rPr lang="en-US" sz="1400" u="sng" dirty="0" err="1" smtClean="0"/>
              <a:t>param</a:t>
            </a:r>
            <a:r>
              <a:rPr lang="en-US" sz="1400" u="sng" dirty="0" smtClean="0"/>
              <a:t>  </a:t>
            </a:r>
            <a:r>
              <a:rPr lang="en-US" sz="1400" b="1" u="sng" dirty="0" err="1" smtClean="0"/>
              <a:t>GPIOx</a:t>
            </a:r>
            <a:r>
              <a:rPr lang="en-US" sz="1400" u="sng" dirty="0" smtClean="0"/>
              <a:t> where x can be (A..K) </a:t>
            </a:r>
          </a:p>
          <a:p>
            <a:r>
              <a:rPr lang="en-US" sz="1400" dirty="0" smtClean="0"/>
              <a:t>  * @</a:t>
            </a:r>
            <a:r>
              <a:rPr lang="en-US" sz="1400" u="sng" dirty="0" err="1" smtClean="0"/>
              <a:t>param</a:t>
            </a:r>
            <a:r>
              <a:rPr lang="en-US" sz="1400" u="sng" dirty="0" smtClean="0"/>
              <a:t>  </a:t>
            </a:r>
            <a:r>
              <a:rPr lang="en-US" sz="1400" b="1" u="sng" dirty="0" err="1" smtClean="0"/>
              <a:t>GPIO_Pin</a:t>
            </a:r>
            <a:r>
              <a:rPr lang="en-US" sz="1400" b="1" u="sng" dirty="0" smtClean="0"/>
              <a:t> </a:t>
            </a:r>
            <a:r>
              <a:rPr lang="en-US" sz="1400" u="sng" dirty="0" smtClean="0"/>
              <a:t>specifies the port bit to be written.</a:t>
            </a:r>
          </a:p>
          <a:p>
            <a:r>
              <a:rPr lang="en-US" sz="1400" dirty="0" smtClean="0"/>
              <a:t>  *     		This parameter can be one of </a:t>
            </a:r>
            <a:r>
              <a:rPr lang="en-US" sz="1400" b="1" dirty="0" err="1" smtClean="0"/>
              <a:t>GPIO_PIN_x</a:t>
            </a:r>
            <a:r>
              <a:rPr lang="en-US" sz="1400" b="1" dirty="0" smtClean="0"/>
              <a:t> </a:t>
            </a:r>
            <a:r>
              <a:rPr lang="en-US" sz="1400" dirty="0" smtClean="0"/>
              <a:t>where x can be (0..15).</a:t>
            </a:r>
          </a:p>
          <a:p>
            <a:r>
              <a:rPr lang="en-US" sz="1400" dirty="0" smtClean="0"/>
              <a:t>  * @</a:t>
            </a:r>
            <a:r>
              <a:rPr lang="en-US" sz="1400" u="sng" dirty="0" err="1" smtClean="0"/>
              <a:t>param</a:t>
            </a:r>
            <a:r>
              <a:rPr lang="en-US" sz="1400" u="sng" dirty="0" smtClean="0"/>
              <a:t>  </a:t>
            </a:r>
            <a:r>
              <a:rPr lang="en-US" sz="1400" b="1" u="sng" dirty="0" err="1" smtClean="0"/>
              <a:t>PinState</a:t>
            </a:r>
            <a:r>
              <a:rPr lang="en-US" sz="1400" u="sng" dirty="0" smtClean="0"/>
              <a:t> specifies the value to be written to the selected bit.</a:t>
            </a:r>
          </a:p>
          <a:p>
            <a:r>
              <a:rPr lang="en-US" sz="1400" dirty="0" smtClean="0"/>
              <a:t>  *          	This parameter can be one of the </a:t>
            </a:r>
            <a:r>
              <a:rPr lang="en-US" sz="1400" b="1" dirty="0" err="1" smtClean="0"/>
              <a:t>GPIO_PinState</a:t>
            </a:r>
            <a:r>
              <a:rPr lang="en-US" sz="1400" b="1" dirty="0" smtClean="0"/>
              <a:t> </a:t>
            </a:r>
            <a:r>
              <a:rPr lang="en-US" sz="1400" u="sng" dirty="0" err="1" smtClean="0"/>
              <a:t>enum</a:t>
            </a:r>
            <a:r>
              <a:rPr lang="en-US" sz="1400" u="sng" dirty="0" smtClean="0"/>
              <a:t> values:</a:t>
            </a:r>
          </a:p>
          <a:p>
            <a:r>
              <a:rPr lang="en-US" sz="1400" dirty="0" smtClean="0"/>
              <a:t>  * 			@</a:t>
            </a:r>
            <a:r>
              <a:rPr lang="en-US" sz="1400" u="sng" dirty="0" err="1" smtClean="0"/>
              <a:t>arg</a:t>
            </a:r>
            <a:r>
              <a:rPr lang="en-US" sz="1400" u="sng" dirty="0" smtClean="0"/>
              <a:t> </a:t>
            </a:r>
            <a:r>
              <a:rPr lang="en-US" sz="1400" b="1" u="sng" dirty="0" smtClean="0"/>
              <a:t>GPIO_PIN_RESET</a:t>
            </a:r>
            <a:r>
              <a:rPr lang="en-US" sz="1400" u="sng" dirty="0" smtClean="0"/>
              <a:t>: to clear the port pin</a:t>
            </a:r>
          </a:p>
          <a:p>
            <a:r>
              <a:rPr lang="en-US" sz="1400" dirty="0" smtClean="0"/>
              <a:t>  *  			@</a:t>
            </a:r>
            <a:r>
              <a:rPr lang="en-US" sz="1400" u="sng" dirty="0" err="1" smtClean="0"/>
              <a:t>arg</a:t>
            </a:r>
            <a:r>
              <a:rPr lang="en-US" sz="1400" u="sng" dirty="0" smtClean="0"/>
              <a:t> </a:t>
            </a:r>
            <a:r>
              <a:rPr lang="en-US" sz="1400" b="1" u="sng" dirty="0" smtClean="0"/>
              <a:t>GPIO_PIN_SET</a:t>
            </a:r>
            <a:r>
              <a:rPr lang="en-US" sz="1400" u="sng" dirty="0" smtClean="0"/>
              <a:t>: to set the port pin</a:t>
            </a:r>
          </a:p>
          <a:p>
            <a:r>
              <a:rPr lang="it-IT" sz="1400" dirty="0" smtClean="0"/>
              <a:t>  * </a:t>
            </a:r>
            <a:r>
              <a:rPr lang="it-IT" sz="1400" dirty="0" err="1" smtClean="0"/>
              <a:t>@</a:t>
            </a:r>
            <a:r>
              <a:rPr lang="it-IT" sz="1400" u="sng" dirty="0" err="1" smtClean="0"/>
              <a:t>retval</a:t>
            </a:r>
            <a:r>
              <a:rPr lang="it-IT" sz="1400" u="sng" dirty="0" smtClean="0"/>
              <a:t> None</a:t>
            </a:r>
            <a:endParaRPr lang="it-IT" sz="1400" dirty="0" smtClean="0"/>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10</a:t>
            </a:r>
            <a:endParaRPr lang="it-IT" dirty="0">
              <a:solidFill>
                <a:srgbClr val="4590B8"/>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gpio</a:t>
            </a:r>
            <a:r>
              <a:rPr lang="it-IT" dirty="0" smtClean="0"/>
              <a:t> - </a:t>
            </a:r>
            <a:r>
              <a:rPr lang="it-IT" dirty="0" err="1" smtClean="0"/>
              <a:t>read</a:t>
            </a:r>
            <a:endParaRPr/>
          </a:p>
        </p:txBody>
      </p:sp>
      <p:sp>
        <p:nvSpPr>
          <p:cNvPr id="9" name="Google Shape;111;p20"/>
          <p:cNvSpPr txBox="1">
            <a:spLocks/>
          </p:cNvSpPr>
          <p:nvPr/>
        </p:nvSpPr>
        <p:spPr>
          <a:xfrm>
            <a:off x="471104" y="1465848"/>
            <a:ext cx="8175812" cy="2769019"/>
          </a:xfrm>
          <a:prstGeom prst="rect">
            <a:avLst/>
          </a:prstGeom>
        </p:spPr>
        <p:txBody>
          <a:bodyPr spcFirstLastPara="1" vert="horz" wrap="square" lIns="91425" tIns="91425" rIns="91425" bIns="91425" rtlCol="0" anchor="t" anchorCtr="0">
            <a:noAutofit/>
          </a:bodyPr>
          <a:lstStyle/>
          <a:p>
            <a:r>
              <a:rPr lang="it-IT" sz="1600" b="1" dirty="0" err="1" smtClean="0">
                <a:solidFill>
                  <a:srgbClr val="008000"/>
                </a:solidFill>
              </a:rPr>
              <a:t>GPIO_PinState</a:t>
            </a:r>
            <a:r>
              <a:rPr lang="it-IT" sz="1600" b="1" dirty="0" smtClean="0">
                <a:solidFill>
                  <a:srgbClr val="008000"/>
                </a:solidFill>
              </a:rPr>
              <a:t> HAL_GPIO_ReadPin (GPIO_TypeDef* </a:t>
            </a:r>
            <a:r>
              <a:rPr lang="en-US" sz="1600" b="1" dirty="0" err="1" smtClean="0"/>
              <a:t>GPIOx</a:t>
            </a:r>
            <a:r>
              <a:rPr lang="en-US" sz="1600" b="1" dirty="0" smtClean="0"/>
              <a:t>,</a:t>
            </a:r>
            <a:r>
              <a:rPr lang="it-IT" sz="1600" b="1" dirty="0" smtClean="0">
                <a:solidFill>
                  <a:srgbClr val="008000"/>
                </a:solidFill>
              </a:rPr>
              <a:t> uint16_t</a:t>
            </a:r>
            <a:r>
              <a:rPr lang="en-US" sz="1600" b="1" dirty="0" smtClean="0"/>
              <a:t> </a:t>
            </a:r>
            <a:r>
              <a:rPr lang="en-US" sz="1600" b="1" dirty="0" err="1" smtClean="0"/>
              <a:t>GPIO_Pin</a:t>
            </a:r>
            <a:r>
              <a:rPr lang="en-US" sz="1600" b="1" dirty="0" smtClean="0"/>
              <a:t>)</a:t>
            </a:r>
            <a:endParaRPr lang="it-IT" sz="1600" dirty="0" smtClean="0"/>
          </a:p>
          <a:p>
            <a:endParaRPr lang="it-IT" sz="1400" dirty="0" smtClean="0"/>
          </a:p>
          <a:p>
            <a:r>
              <a:rPr lang="it-IT" sz="1600" dirty="0" smtClean="0"/>
              <a:t>/**</a:t>
            </a:r>
            <a:endParaRPr lang="it-IT" sz="1400" dirty="0" smtClean="0"/>
          </a:p>
          <a:p>
            <a:r>
              <a:rPr lang="en-US" dirty="0" smtClean="0"/>
              <a:t>  * @brief  Reads the specified input port pin.</a:t>
            </a:r>
          </a:p>
          <a:p>
            <a:r>
              <a:rPr lang="en-US" dirty="0" smtClean="0"/>
              <a:t>  * @</a:t>
            </a:r>
            <a:r>
              <a:rPr lang="en-US" dirty="0" err="1" smtClean="0"/>
              <a:t>param</a:t>
            </a:r>
            <a:r>
              <a:rPr lang="en-US" dirty="0" smtClean="0"/>
              <a:t>  </a:t>
            </a:r>
            <a:r>
              <a:rPr lang="en-US" b="1" dirty="0" err="1" smtClean="0"/>
              <a:t>GPIOx</a:t>
            </a:r>
            <a:r>
              <a:rPr lang="en-US" dirty="0" smtClean="0"/>
              <a:t> where x can be (A..K) to select the GPIO peripheral for STM32F429X </a:t>
            </a:r>
          </a:p>
          <a:p>
            <a:r>
              <a:rPr lang="en-US" dirty="0" smtClean="0"/>
              <a:t>  * @</a:t>
            </a:r>
            <a:r>
              <a:rPr lang="en-US" u="sng" dirty="0" err="1" smtClean="0"/>
              <a:t>param</a:t>
            </a:r>
            <a:r>
              <a:rPr lang="en-US" u="sng" dirty="0" smtClean="0"/>
              <a:t>  </a:t>
            </a:r>
            <a:r>
              <a:rPr lang="en-US" b="1" u="sng" dirty="0" err="1" smtClean="0"/>
              <a:t>GPIO_Pin</a:t>
            </a:r>
            <a:r>
              <a:rPr lang="en-US" b="1" u="sng" dirty="0" smtClean="0"/>
              <a:t> </a:t>
            </a:r>
            <a:r>
              <a:rPr lang="en-US" u="sng" dirty="0" smtClean="0"/>
              <a:t>specifies the port bit to read. T</a:t>
            </a:r>
            <a:r>
              <a:rPr lang="en-US" dirty="0" smtClean="0"/>
              <a:t>his parameter can be </a:t>
            </a:r>
            <a:r>
              <a:rPr lang="en-US" dirty="0" err="1" smtClean="0"/>
              <a:t>GPIO_PIN_x</a:t>
            </a:r>
            <a:endParaRPr lang="en-US" dirty="0" smtClean="0"/>
          </a:p>
          <a:p>
            <a:r>
              <a:rPr lang="en-US" dirty="0" smtClean="0"/>
              <a:t>		where x can be (0..15).</a:t>
            </a:r>
          </a:p>
          <a:p>
            <a:r>
              <a:rPr lang="en-US" dirty="0" smtClean="0"/>
              <a:t>  * @</a:t>
            </a:r>
            <a:r>
              <a:rPr lang="en-US" u="sng" dirty="0" err="1" smtClean="0"/>
              <a:t>retval</a:t>
            </a:r>
            <a:r>
              <a:rPr lang="en-US" u="sng" dirty="0" smtClean="0"/>
              <a:t> The input port pin value.</a:t>
            </a:r>
          </a:p>
          <a:p>
            <a:r>
              <a:rPr lang="en-US" dirty="0" smtClean="0"/>
              <a:t>  */</a:t>
            </a:r>
            <a:endParaRPr lang="en-US" dirty="0"/>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11</a:t>
            </a:r>
            <a:endParaRPr lang="it-IT" dirty="0">
              <a:solidFill>
                <a:srgbClr val="4590B8"/>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gpio</a:t>
            </a:r>
            <a:r>
              <a:rPr lang="it-IT" dirty="0" smtClean="0"/>
              <a:t> – </a:t>
            </a:r>
            <a:r>
              <a:rPr lang="it-IT" dirty="0" err="1" smtClean="0"/>
              <a:t>toggle</a:t>
            </a:r>
            <a:r>
              <a:rPr lang="it-IT" dirty="0" smtClean="0"/>
              <a:t> </a:t>
            </a:r>
            <a:r>
              <a:rPr lang="it-IT" dirty="0" err="1" smtClean="0"/>
              <a:t>by</a:t>
            </a:r>
            <a:r>
              <a:rPr lang="it-IT" dirty="0" smtClean="0"/>
              <a:t> interrupt</a:t>
            </a:r>
            <a:endParaRPr/>
          </a:p>
        </p:txBody>
      </p:sp>
      <p:sp>
        <p:nvSpPr>
          <p:cNvPr id="9" name="Google Shape;111;p20"/>
          <p:cNvSpPr txBox="1">
            <a:spLocks/>
          </p:cNvSpPr>
          <p:nvPr/>
        </p:nvSpPr>
        <p:spPr>
          <a:xfrm>
            <a:off x="447955" y="1708916"/>
            <a:ext cx="8175812" cy="1798214"/>
          </a:xfrm>
          <a:prstGeom prst="rect">
            <a:avLst/>
          </a:prstGeom>
        </p:spPr>
        <p:txBody>
          <a:bodyPr spcFirstLastPara="1" vert="horz" wrap="square" lIns="91425" tIns="91425" rIns="91425" bIns="91425" rtlCol="0" anchor="t" anchorCtr="0">
            <a:noAutofit/>
          </a:bodyPr>
          <a:lstStyle/>
          <a:p>
            <a:pPr>
              <a:spcBef>
                <a:spcPct val="0"/>
              </a:spcBef>
              <a:buFontTx/>
              <a:buNone/>
            </a:pPr>
            <a:r>
              <a:rPr lang="en-US" altLang="en-US" sz="1600" dirty="0" smtClean="0"/>
              <a:t>Checking the LED, you can notice that the behavior isn’t always as expected: most times it toggles correctly, but sometimes the LED looks like switching ON (or OFF), erroneously. This because we can miss Blue Button press event or we can double read it.</a:t>
            </a:r>
          </a:p>
          <a:p>
            <a:pPr>
              <a:lnSpc>
                <a:spcPct val="90000"/>
              </a:lnSpc>
              <a:spcBef>
                <a:spcPct val="0"/>
              </a:spcBef>
              <a:buFontTx/>
              <a:buNone/>
            </a:pPr>
            <a:endParaRPr lang="en-US" altLang="en-US" sz="1600" dirty="0" smtClean="0"/>
          </a:p>
          <a:p>
            <a:pPr>
              <a:lnSpc>
                <a:spcPct val="90000"/>
              </a:lnSpc>
              <a:spcBef>
                <a:spcPct val="0"/>
              </a:spcBef>
              <a:buFontTx/>
              <a:buNone/>
            </a:pPr>
            <a:endParaRPr lang="en-US" altLang="en-US" sz="1600" dirty="0" smtClean="0"/>
          </a:p>
          <a:p>
            <a:pPr>
              <a:buFontTx/>
              <a:buNone/>
            </a:pPr>
            <a:r>
              <a:rPr lang="en-US" altLang="en-US" sz="1600" dirty="0" smtClean="0"/>
              <a:t>To solve this trouble, we introduce the </a:t>
            </a:r>
            <a:r>
              <a:rPr lang="en-US" altLang="en-US" sz="1600" b="1" dirty="0" smtClean="0"/>
              <a:t>Interrupt</a:t>
            </a:r>
            <a:r>
              <a:rPr lang="en-US" altLang="en-US" sz="1600" dirty="0" smtClean="0"/>
              <a:t> technique. The generates a  signal alerting the system of the Pin 13 activation. When the Interrupts is received, the Led toggles.</a:t>
            </a:r>
          </a:p>
          <a:p>
            <a:pPr>
              <a:buFontTx/>
              <a:buNone/>
            </a:pPr>
            <a:endParaRPr lang="it-IT" altLang="en-US" sz="1600" dirty="0" smtClean="0"/>
          </a:p>
          <a:p>
            <a:pPr>
              <a:buFontTx/>
              <a:buNone/>
            </a:pPr>
            <a:endParaRPr lang="it-IT" altLang="en-US" sz="1600" dirty="0" smtClean="0"/>
          </a:p>
          <a:p>
            <a:pPr>
              <a:buFontTx/>
              <a:buNone/>
            </a:pPr>
            <a:endParaRPr lang="it-IT" altLang="en-US" sz="1600" dirty="0" smtClean="0"/>
          </a:p>
          <a:p>
            <a:pPr>
              <a:buFontTx/>
              <a:buNone/>
            </a:pPr>
            <a:endParaRPr lang="en-US" altLang="en-US" sz="1600" dirty="0"/>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11</a:t>
            </a:r>
            <a:endParaRPr lang="it-IT" dirty="0">
              <a:solidFill>
                <a:srgbClr val="4590B8"/>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Google Shape;86;p16"/>
          <p:cNvSpPr txBox="1">
            <a:spLocks/>
          </p:cNvSpPr>
          <p:nvPr/>
        </p:nvSpPr>
        <p:spPr>
          <a:xfrm>
            <a:off x="409074" y="2199214"/>
            <a:ext cx="8361947" cy="877807"/>
          </a:xfrm>
          <a:prstGeom prst="rect">
            <a:avLst/>
          </a:prstGeom>
        </p:spPr>
        <p:txBody>
          <a:bodyPr spcFirstLastPara="1" wrap="square" lIns="91425" tIns="91425" rIns="91425" bIns="91425" anchor="t" anchorCtr="0">
            <a:no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it-IT" sz="4800" b="0" i="0" u="none" strike="noStrike" kern="1200" cap="all" spc="0" normalizeH="0" baseline="0" noProof="0" dirty="0" smtClean="0">
                <a:ln>
                  <a:noFill/>
                </a:ln>
                <a:solidFill>
                  <a:schemeClr val="accent1"/>
                </a:solidFill>
                <a:effectLst/>
                <a:uLnTx/>
                <a:uFillTx/>
                <a:latin typeface="+mj-lt"/>
                <a:ea typeface="+mj-ea"/>
                <a:cs typeface="+mj-cs"/>
              </a:rPr>
              <a:t>Stm32</a:t>
            </a:r>
            <a:r>
              <a:rPr kumimoji="0" lang="it-IT" sz="4800" b="0" i="0" u="none" strike="noStrike" kern="1200" cap="all" spc="0" normalizeH="0" noProof="0" dirty="0" smtClean="0">
                <a:ln>
                  <a:noFill/>
                </a:ln>
                <a:solidFill>
                  <a:schemeClr val="accent1"/>
                </a:solidFill>
                <a:effectLst/>
                <a:uLnTx/>
                <a:uFillTx/>
                <a:latin typeface="+mj-lt"/>
                <a:ea typeface="+mj-ea"/>
                <a:cs typeface="+mj-cs"/>
              </a:rPr>
              <a:t> </a:t>
            </a:r>
            <a:r>
              <a:rPr kumimoji="0" lang="it-IT" sz="4800" b="0" i="0" u="none" strike="noStrike" kern="1200" cap="all" spc="0" normalizeH="0" noProof="0" dirty="0" err="1" smtClean="0">
                <a:ln>
                  <a:noFill/>
                </a:ln>
                <a:solidFill>
                  <a:schemeClr val="accent1"/>
                </a:solidFill>
                <a:effectLst/>
                <a:uLnTx/>
                <a:uFillTx/>
                <a:latin typeface="+mj-lt"/>
                <a:ea typeface="+mj-ea"/>
                <a:cs typeface="+mj-cs"/>
              </a:rPr>
              <a:t>cubemx</a:t>
            </a:r>
            <a:endParaRPr kumimoji="0" lang="it-IT" sz="4800" b="0" i="0" u="none" strike="noStrike" kern="1200" cap="all" spc="0" normalizeH="0" baseline="0" noProof="0" dirty="0" smtClean="0">
              <a:ln>
                <a:noFill/>
              </a:ln>
              <a:solidFill>
                <a:schemeClr val="accent1"/>
              </a:solidFill>
              <a:effectLst/>
              <a:uLnTx/>
              <a:uFillTx/>
              <a:latin typeface="+mj-lt"/>
              <a:ea typeface="+mj-ea"/>
              <a:cs typeface="+mj-cs"/>
            </a:endParaRPr>
          </a:p>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it-IT" sz="2400" b="0" i="0" u="none" strike="noStrike" kern="1200" cap="all" spc="0" normalizeH="0" baseline="0" noProof="0" dirty="0">
              <a:ln>
                <a:noFill/>
              </a:ln>
              <a:solidFill>
                <a:schemeClr val="accent1"/>
              </a:solidFill>
              <a:effectLst/>
              <a:uLnTx/>
              <a:uFillTx/>
              <a:latin typeface="+mj-lt"/>
              <a:ea typeface="+mj-ea"/>
              <a:cs typeface="+mj-cs"/>
            </a:endParaRPr>
          </a:p>
        </p:txBody>
      </p:sp>
      <p:sp>
        <p:nvSpPr>
          <p:cNvPr id="6" name="Segnaposto numero diapositiva 5"/>
          <p:cNvSpPr>
            <a:spLocks noGrp="1"/>
          </p:cNvSpPr>
          <p:nvPr>
            <p:ph type="sldNum" sz="quarter" idx="12"/>
          </p:nvPr>
        </p:nvSpPr>
        <p:spPr/>
        <p:txBody>
          <a:bodyPr/>
          <a:lstStyle/>
          <a:p>
            <a:pPr defTabSz="342900"/>
            <a:endParaRPr lang="it-IT" smtClean="0">
              <a:solidFill>
                <a:srgbClr val="4590B8"/>
              </a:solidFill>
            </a:endParaRPr>
          </a:p>
          <a:p>
            <a:pPr defTabSz="342900"/>
            <a:endParaRPr lang="it-IT" dirty="0">
              <a:solidFill>
                <a:srgbClr val="4590B8"/>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gpio</a:t>
            </a:r>
            <a:r>
              <a:rPr lang="it-IT" dirty="0" smtClean="0"/>
              <a:t> – </a:t>
            </a:r>
            <a:r>
              <a:rPr lang="it-IT" dirty="0" err="1" smtClean="0"/>
              <a:t>toggle</a:t>
            </a:r>
            <a:r>
              <a:rPr lang="it-IT" dirty="0" smtClean="0"/>
              <a:t> </a:t>
            </a:r>
            <a:r>
              <a:rPr lang="it-IT" dirty="0" err="1" smtClean="0"/>
              <a:t>by</a:t>
            </a:r>
            <a:r>
              <a:rPr lang="it-IT" dirty="0" smtClean="0"/>
              <a:t> interrupt</a:t>
            </a:r>
            <a:endParaRPr/>
          </a:p>
        </p:txBody>
      </p:sp>
      <p:sp>
        <p:nvSpPr>
          <p:cNvPr id="9" name="Google Shape;111;p20"/>
          <p:cNvSpPr txBox="1">
            <a:spLocks/>
          </p:cNvSpPr>
          <p:nvPr/>
        </p:nvSpPr>
        <p:spPr>
          <a:xfrm>
            <a:off x="447955" y="1708916"/>
            <a:ext cx="2584612" cy="1798214"/>
          </a:xfrm>
          <a:prstGeom prst="rect">
            <a:avLst/>
          </a:prstGeom>
        </p:spPr>
        <p:txBody>
          <a:bodyPr spcFirstLastPara="1" vert="horz" wrap="square" lIns="91425" tIns="91425" rIns="91425" bIns="91425" rtlCol="0" anchor="t" anchorCtr="0">
            <a:noAutofit/>
          </a:bodyPr>
          <a:lstStyle/>
          <a:p>
            <a:r>
              <a:rPr lang="en-US" altLang="en-US" sz="1600" dirty="0" smtClean="0"/>
              <a:t>To enable the interrupt, go back to </a:t>
            </a:r>
            <a:r>
              <a:rPr lang="en-US" altLang="en-US" sz="1600" dirty="0" err="1" smtClean="0"/>
              <a:t>cubeMX</a:t>
            </a:r>
            <a:r>
              <a:rPr lang="en-US" altLang="en-US" sz="1600" dirty="0" smtClean="0"/>
              <a:t> and under </a:t>
            </a:r>
          </a:p>
          <a:p>
            <a:r>
              <a:rPr lang="en-US" altLang="en-US" sz="1600" b="1" dirty="0" smtClean="0"/>
              <a:t>NVIC </a:t>
            </a:r>
            <a:r>
              <a:rPr lang="en-US" altLang="en-US" sz="1600" dirty="0" smtClean="0"/>
              <a:t>activate Interrupts </a:t>
            </a:r>
            <a:r>
              <a:rPr lang="en-US" altLang="en-US" sz="1600" b="1" dirty="0" smtClean="0"/>
              <a:t>EXTI Line [15:10]</a:t>
            </a:r>
            <a:r>
              <a:rPr lang="en-US" altLang="en-US" sz="1600" dirty="0" smtClean="0"/>
              <a:t>.	</a:t>
            </a:r>
          </a:p>
          <a:p>
            <a:endParaRPr lang="en-US" altLang="en-US" sz="1600" dirty="0" smtClean="0"/>
          </a:p>
          <a:p>
            <a:r>
              <a:rPr lang="en-US" altLang="en-US" sz="1600" dirty="0" smtClean="0"/>
              <a:t>Once done, </a:t>
            </a:r>
          </a:p>
          <a:p>
            <a:r>
              <a:rPr lang="en-US" altLang="en-US" sz="1600" dirty="0" smtClean="0"/>
              <a:t>re-generate the code.</a:t>
            </a:r>
            <a:endParaRPr lang="en-US" altLang="en-US" sz="1600" dirty="0"/>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11</a:t>
            </a:r>
            <a:endParaRPr lang="it-IT" dirty="0">
              <a:solidFill>
                <a:srgbClr val="4590B8"/>
              </a:solidFill>
            </a:endParaRPr>
          </a:p>
        </p:txBody>
      </p:sp>
      <p:pic>
        <p:nvPicPr>
          <p:cNvPr id="5" name="Immagine 4">
            <a:extLst>
              <a:ext uri="{FF2B5EF4-FFF2-40B4-BE49-F238E27FC236}">
                <a16:creationId xmlns:a16="http://schemas.microsoft.com/office/drawing/2014/main" xmlns="" id="{0DBB81F2-78F7-4EA9-950D-85AEBDC28DE0}"/>
              </a:ext>
            </a:extLst>
          </p:cNvPr>
          <p:cNvPicPr>
            <a:picLocks noChangeAspect="1"/>
          </p:cNvPicPr>
          <p:nvPr/>
        </p:nvPicPr>
        <p:blipFill>
          <a:blip r:embed="rId2"/>
          <a:stretch>
            <a:fillRect/>
          </a:stretch>
        </p:blipFill>
        <p:spPr>
          <a:xfrm>
            <a:off x="3067337" y="1423690"/>
            <a:ext cx="5624498" cy="2951544"/>
          </a:xfrm>
          <a:prstGeom prst="rect">
            <a:avLst/>
          </a:prstGeom>
        </p:spPr>
      </p:pic>
      <p:sp>
        <p:nvSpPr>
          <p:cNvPr id="6" name="Rettangolo 5">
            <a:extLst>
              <a:ext uri="{FF2B5EF4-FFF2-40B4-BE49-F238E27FC236}">
                <a16:creationId xmlns:a16="http://schemas.microsoft.com/office/drawing/2014/main" xmlns="" id="{8E4BD686-A1D5-42FD-8323-37EE2EEDF495}"/>
              </a:ext>
            </a:extLst>
          </p:cNvPr>
          <p:cNvSpPr/>
          <p:nvPr/>
        </p:nvSpPr>
        <p:spPr>
          <a:xfrm>
            <a:off x="6237596" y="2110359"/>
            <a:ext cx="1077603" cy="2836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xmlns="" id="{1241E003-DAD1-418E-AA66-D72E1314A686}"/>
              </a:ext>
            </a:extLst>
          </p:cNvPr>
          <p:cNvSpPr/>
          <p:nvPr/>
        </p:nvSpPr>
        <p:spPr>
          <a:xfrm>
            <a:off x="3139185" y="2509792"/>
            <a:ext cx="2567134" cy="3792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gpio</a:t>
            </a:r>
            <a:r>
              <a:rPr lang="it-IT" dirty="0" smtClean="0"/>
              <a:t> – </a:t>
            </a:r>
            <a:r>
              <a:rPr lang="it-IT" dirty="0" err="1" smtClean="0"/>
              <a:t>toggle</a:t>
            </a:r>
            <a:r>
              <a:rPr lang="it-IT" dirty="0" smtClean="0"/>
              <a:t> </a:t>
            </a:r>
            <a:r>
              <a:rPr lang="it-IT" dirty="0" err="1" smtClean="0"/>
              <a:t>by</a:t>
            </a:r>
            <a:r>
              <a:rPr lang="it-IT" dirty="0" smtClean="0"/>
              <a:t> interrupt</a:t>
            </a:r>
            <a:endParaRPr/>
          </a:p>
        </p:txBody>
      </p:sp>
      <p:sp>
        <p:nvSpPr>
          <p:cNvPr id="9" name="Google Shape;111;p20"/>
          <p:cNvSpPr txBox="1">
            <a:spLocks/>
          </p:cNvSpPr>
          <p:nvPr/>
        </p:nvSpPr>
        <p:spPr>
          <a:xfrm>
            <a:off x="447954" y="1373241"/>
            <a:ext cx="8256207" cy="1798214"/>
          </a:xfrm>
          <a:prstGeom prst="rect">
            <a:avLst/>
          </a:prstGeom>
        </p:spPr>
        <p:txBody>
          <a:bodyPr spcFirstLastPara="1" vert="horz" wrap="square" lIns="91425" tIns="91425" rIns="91425" bIns="91425" rtlCol="0" anchor="t" anchorCtr="0">
            <a:noAutofit/>
          </a:bodyPr>
          <a:lstStyle/>
          <a:p>
            <a:pPr>
              <a:lnSpc>
                <a:spcPct val="90000"/>
              </a:lnSpc>
              <a:spcBef>
                <a:spcPct val="0"/>
              </a:spcBef>
              <a:buFontTx/>
              <a:buNone/>
            </a:pPr>
            <a:r>
              <a:rPr lang="en-US" altLang="en-US" sz="1600" dirty="0" smtClean="0"/>
              <a:t>Once activated the interrupt, we have to add the callback that is called when the interrupt is fired.  Inside this function, we toggle the LED status</a:t>
            </a:r>
          </a:p>
          <a:p>
            <a:pPr>
              <a:lnSpc>
                <a:spcPct val="90000"/>
              </a:lnSpc>
              <a:spcBef>
                <a:spcPct val="0"/>
              </a:spcBef>
              <a:buFontTx/>
              <a:buNone/>
            </a:pPr>
            <a:endParaRPr lang="it-IT" altLang="en-US" sz="1600" dirty="0" smtClean="0"/>
          </a:p>
          <a:p>
            <a:pPr>
              <a:lnSpc>
                <a:spcPct val="90000"/>
              </a:lnSpc>
              <a:spcBef>
                <a:spcPct val="0"/>
              </a:spcBef>
              <a:buFontTx/>
              <a:buNone/>
            </a:pPr>
            <a:endParaRPr lang="it-IT" altLang="en-US" sz="1600" dirty="0" smtClean="0"/>
          </a:p>
          <a:p>
            <a:pPr>
              <a:lnSpc>
                <a:spcPct val="90000"/>
              </a:lnSpc>
              <a:spcBef>
                <a:spcPct val="0"/>
              </a:spcBef>
              <a:buFontTx/>
              <a:buNone/>
            </a:pPr>
            <a:endParaRPr lang="en-US" altLang="en-US" sz="1600" dirty="0" smtClean="0"/>
          </a:p>
          <a:p>
            <a:pPr>
              <a:buFontTx/>
              <a:buNone/>
            </a:pPr>
            <a:endParaRPr lang="en-US" altLang="en-US" sz="1600" dirty="0" smtClean="0"/>
          </a:p>
          <a:p>
            <a:pPr>
              <a:buFontTx/>
              <a:buNone/>
            </a:pPr>
            <a:endParaRPr lang="en-US" altLang="en-US" sz="1600" dirty="0" smtClean="0"/>
          </a:p>
          <a:p>
            <a:pPr>
              <a:buFontTx/>
              <a:buNone/>
            </a:pPr>
            <a:endParaRPr lang="en-US" altLang="en-US" sz="1600" dirty="0" smtClean="0"/>
          </a:p>
          <a:p>
            <a:pPr>
              <a:buFontTx/>
              <a:buNone/>
            </a:pPr>
            <a:endParaRPr lang="en-US" altLang="en-US" sz="1600" dirty="0" smtClean="0"/>
          </a:p>
          <a:p>
            <a:pPr>
              <a:buFontTx/>
              <a:buNone/>
            </a:pPr>
            <a:endParaRPr lang="en-US" altLang="en-US" sz="1600" dirty="0" smtClean="0"/>
          </a:p>
          <a:p>
            <a:pPr>
              <a:spcBef>
                <a:spcPct val="0"/>
              </a:spcBef>
              <a:buFontTx/>
              <a:buNone/>
            </a:pPr>
            <a:r>
              <a:rPr lang="en-US" altLang="en-US" sz="1600" dirty="0" smtClean="0"/>
              <a:t>You can see that the troubles of before are solved. There aren’t “false” reads and lags. Each Blue Button push generate 1 univocal Interrupt and a  corresponding univocal Led toggle. (of course we can still have bouncing)</a:t>
            </a:r>
          </a:p>
          <a:p>
            <a:pPr>
              <a:buFontTx/>
              <a:buNone/>
            </a:pPr>
            <a:endParaRPr lang="en-US" altLang="en-US" sz="1600" dirty="0"/>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11</a:t>
            </a:r>
            <a:endParaRPr lang="it-IT" dirty="0">
              <a:solidFill>
                <a:srgbClr val="4590B8"/>
              </a:solidFill>
            </a:endParaRPr>
          </a:p>
        </p:txBody>
      </p:sp>
      <p:pic>
        <p:nvPicPr>
          <p:cNvPr id="11" name="Picture 10" descr="12-butt-led-interrupt">
            <a:extLst>
              <a:ext uri="{FF2B5EF4-FFF2-40B4-BE49-F238E27FC236}">
                <a16:creationId xmlns:a16="http://schemas.microsoft.com/office/drawing/2014/main" xmlns="" id="{4F53AACC-2777-4B30-82F2-82FBA51E5F8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a:xfrm>
            <a:off x="590664" y="2233831"/>
            <a:ext cx="7895906" cy="127329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Google Shape;86;p16"/>
          <p:cNvSpPr txBox="1">
            <a:spLocks/>
          </p:cNvSpPr>
          <p:nvPr/>
        </p:nvSpPr>
        <p:spPr>
          <a:xfrm>
            <a:off x="409074" y="2242756"/>
            <a:ext cx="8361947" cy="841522"/>
          </a:xfrm>
          <a:prstGeom prst="rect">
            <a:avLst/>
          </a:prstGeom>
        </p:spPr>
        <p:txBody>
          <a:bodyPr spcFirstLastPara="1" wrap="square" lIns="91425" tIns="91425" rIns="91425" bIns="91425" anchor="t" anchorCtr="0">
            <a:no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it-IT" sz="4800" b="0" i="0" u="none" strike="noStrike" kern="1200" cap="all" spc="0" normalizeH="0" baseline="0" noProof="0" dirty="0" err="1" smtClean="0">
                <a:ln>
                  <a:noFill/>
                </a:ln>
                <a:solidFill>
                  <a:schemeClr val="accent1"/>
                </a:solidFill>
                <a:effectLst/>
                <a:uLnTx/>
                <a:uFillTx/>
                <a:latin typeface="+mj-lt"/>
                <a:ea typeface="+mj-ea"/>
                <a:cs typeface="+mj-cs"/>
              </a:rPr>
              <a:t>debug</a:t>
            </a:r>
            <a:endParaRPr kumimoji="0" lang="it-IT" sz="2400" b="0" i="0" u="none" strike="noStrike" kern="1200" cap="all" spc="0" normalizeH="0" baseline="0" noProof="0" dirty="0">
              <a:ln>
                <a:noFill/>
              </a:ln>
              <a:solidFill>
                <a:schemeClr val="accent1"/>
              </a:solidFill>
              <a:effectLst/>
              <a:uLnTx/>
              <a:uFillTx/>
              <a:latin typeface="+mj-lt"/>
              <a:ea typeface="+mj-ea"/>
              <a:cs typeface="+mj-cs"/>
            </a:endParaRPr>
          </a:p>
        </p:txBody>
      </p:sp>
      <p:sp>
        <p:nvSpPr>
          <p:cNvPr id="6" name="Segnaposto numero diapositiva 5"/>
          <p:cNvSpPr>
            <a:spLocks noGrp="1"/>
          </p:cNvSpPr>
          <p:nvPr>
            <p:ph type="sldNum" sz="quarter" idx="12"/>
          </p:nvPr>
        </p:nvSpPr>
        <p:spPr/>
        <p:txBody>
          <a:bodyPr/>
          <a:lstStyle/>
          <a:p>
            <a:pPr defTabSz="342900"/>
            <a:endParaRPr lang="it-IT" smtClean="0">
              <a:solidFill>
                <a:srgbClr val="4590B8"/>
              </a:solidFill>
            </a:endParaRPr>
          </a:p>
          <a:p>
            <a:pPr defTabSz="342900"/>
            <a:endParaRPr lang="it-IT" dirty="0">
              <a:solidFill>
                <a:srgbClr val="4590B8"/>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debug</a:t>
            </a:r>
            <a:endParaRPr/>
          </a:p>
        </p:txBody>
      </p:sp>
      <p:sp>
        <p:nvSpPr>
          <p:cNvPr id="9" name="Google Shape;111;p20"/>
          <p:cNvSpPr txBox="1">
            <a:spLocks/>
          </p:cNvSpPr>
          <p:nvPr/>
        </p:nvSpPr>
        <p:spPr>
          <a:xfrm>
            <a:off x="447954" y="1245916"/>
            <a:ext cx="8256207" cy="1798214"/>
          </a:xfrm>
          <a:prstGeom prst="rect">
            <a:avLst/>
          </a:prstGeom>
        </p:spPr>
        <p:txBody>
          <a:bodyPr spcFirstLastPara="1" vert="horz" wrap="square" lIns="91425" tIns="91425" rIns="91425" bIns="91425" rtlCol="0" anchor="t" anchorCtr="0">
            <a:noAutofit/>
          </a:bodyPr>
          <a:lstStyle/>
          <a:p>
            <a:pPr algn="ctr">
              <a:lnSpc>
                <a:spcPct val="90000"/>
              </a:lnSpc>
              <a:spcBef>
                <a:spcPct val="0"/>
              </a:spcBef>
              <a:buFontTx/>
              <a:buNone/>
            </a:pPr>
            <a:r>
              <a:rPr lang="en-US" altLang="en-US" sz="1600" dirty="0" smtClean="0"/>
              <a:t>Sometimes we are interested in knowing what is happening inside our microcontroller. </a:t>
            </a:r>
          </a:p>
          <a:p>
            <a:pPr algn="ctr">
              <a:lnSpc>
                <a:spcPct val="90000"/>
              </a:lnSpc>
              <a:spcBef>
                <a:spcPct val="0"/>
              </a:spcBef>
              <a:buFontTx/>
              <a:buNone/>
            </a:pPr>
            <a:r>
              <a:rPr lang="en-US" altLang="en-US" sz="1600" b="1" dirty="0" smtClean="0"/>
              <a:t>We can start a debug session by pressing the bug icon</a:t>
            </a:r>
          </a:p>
          <a:p>
            <a:pPr algn="ctr">
              <a:buFontTx/>
              <a:buNone/>
            </a:pPr>
            <a:endParaRPr lang="en-US" altLang="en-US" sz="1600" dirty="0"/>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11</a:t>
            </a:r>
            <a:endParaRPr lang="it-IT" dirty="0">
              <a:solidFill>
                <a:srgbClr val="4590B8"/>
              </a:solidFill>
            </a:endParaRPr>
          </a:p>
        </p:txBody>
      </p:sp>
      <p:pic>
        <p:nvPicPr>
          <p:cNvPr id="6" name="Immagine 5">
            <a:extLst>
              <a:ext uri="{FF2B5EF4-FFF2-40B4-BE49-F238E27FC236}">
                <a16:creationId xmlns:a16="http://schemas.microsoft.com/office/drawing/2014/main" xmlns="" id="{96F04077-817B-4B39-B53A-150D66BD1E6A}"/>
              </a:ext>
            </a:extLst>
          </p:cNvPr>
          <p:cNvPicPr>
            <a:picLocks noChangeAspect="1"/>
          </p:cNvPicPr>
          <p:nvPr/>
        </p:nvPicPr>
        <p:blipFill>
          <a:blip r:embed="rId2"/>
          <a:stretch>
            <a:fillRect/>
          </a:stretch>
        </p:blipFill>
        <p:spPr>
          <a:xfrm>
            <a:off x="2032759" y="1956489"/>
            <a:ext cx="5050947" cy="2968163"/>
          </a:xfrm>
          <a:prstGeom prst="rect">
            <a:avLst/>
          </a:prstGeom>
        </p:spPr>
      </p:pic>
      <p:sp>
        <p:nvSpPr>
          <p:cNvPr id="10" name="Rettangolo 9">
            <a:extLst>
              <a:ext uri="{FF2B5EF4-FFF2-40B4-BE49-F238E27FC236}">
                <a16:creationId xmlns:a16="http://schemas.microsoft.com/office/drawing/2014/main" xmlns="" id="{720DE99E-E7CA-4659-9DC8-E69AE8CCF830}"/>
              </a:ext>
            </a:extLst>
          </p:cNvPr>
          <p:cNvSpPr/>
          <p:nvPr/>
        </p:nvSpPr>
        <p:spPr>
          <a:xfrm>
            <a:off x="3554971" y="2114088"/>
            <a:ext cx="300356" cy="2211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Freccia in su 11">
            <a:extLst>
              <a:ext uri="{FF2B5EF4-FFF2-40B4-BE49-F238E27FC236}">
                <a16:creationId xmlns:a16="http://schemas.microsoft.com/office/drawing/2014/main" xmlns="" id="{1BFF4535-FE27-485D-A910-C3659238B8A0}"/>
              </a:ext>
            </a:extLst>
          </p:cNvPr>
          <p:cNvSpPr/>
          <p:nvPr/>
        </p:nvSpPr>
        <p:spPr>
          <a:xfrm>
            <a:off x="3668838" y="2381343"/>
            <a:ext cx="79339" cy="384155"/>
          </a:xfrm>
          <a:prstGeom prst="upArrow">
            <a:avLst>
              <a:gd name="adj1" fmla="val 50000"/>
              <a:gd name="adj2" fmla="val 933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tangolo 12">
            <a:extLst>
              <a:ext uri="{FF2B5EF4-FFF2-40B4-BE49-F238E27FC236}">
                <a16:creationId xmlns:a16="http://schemas.microsoft.com/office/drawing/2014/main" xmlns="" id="{8E5454F0-9A79-45D1-BDA2-95E8DA6043B8}"/>
              </a:ext>
            </a:extLst>
          </p:cNvPr>
          <p:cNvSpPr/>
          <p:nvPr/>
        </p:nvSpPr>
        <p:spPr>
          <a:xfrm>
            <a:off x="3486202" y="3654003"/>
            <a:ext cx="856517" cy="2211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xmlns="" id="{7CD8812A-8D0F-42BC-81AE-E11BCA0163EE}"/>
              </a:ext>
            </a:extLst>
          </p:cNvPr>
          <p:cNvSpPr/>
          <p:nvPr/>
        </p:nvSpPr>
        <p:spPr>
          <a:xfrm>
            <a:off x="5185654" y="4327947"/>
            <a:ext cx="2731431" cy="590931"/>
          </a:xfrm>
          <a:prstGeom prst="rect">
            <a:avLst/>
          </a:prstGeom>
          <a:solidFill>
            <a:srgbClr val="FFC000">
              <a:alpha val="50000"/>
            </a:srgbClr>
          </a:solidFill>
        </p:spPr>
        <p:txBody>
          <a:bodyPr wrap="square">
            <a:spAutoFit/>
          </a:bodyPr>
          <a:lstStyle/>
          <a:p>
            <a:pPr algn="ctr">
              <a:lnSpc>
                <a:spcPct val="90000"/>
              </a:lnSpc>
              <a:spcBef>
                <a:spcPct val="0"/>
              </a:spcBef>
              <a:buFontTx/>
              <a:buNone/>
            </a:pPr>
            <a:r>
              <a:rPr lang="en-US" altLang="en-US" dirty="0"/>
              <a:t>What is the value of </a:t>
            </a:r>
            <a:r>
              <a:rPr lang="en-US" altLang="en-US" b="1" dirty="0">
                <a:solidFill>
                  <a:srgbClr val="FF0000"/>
                </a:solidFill>
              </a:rPr>
              <a:t>J</a:t>
            </a:r>
            <a:r>
              <a:rPr lang="en-US" altLang="en-US" dirty="0"/>
              <a:t> during run time</a:t>
            </a:r>
            <a:r>
              <a:rPr lang="it-IT" altLang="en-US" dirty="0"/>
              <a:t>?</a:t>
            </a:r>
            <a:endParaRPr lang="en-US" altLang="en-US" dirty="0"/>
          </a:p>
        </p:txBody>
      </p:sp>
      <p:sp>
        <p:nvSpPr>
          <p:cNvPr id="15" name="Freccia in su 14">
            <a:extLst>
              <a:ext uri="{FF2B5EF4-FFF2-40B4-BE49-F238E27FC236}">
                <a16:creationId xmlns:a16="http://schemas.microsoft.com/office/drawing/2014/main" xmlns="" id="{5E4EE478-4CD6-41D5-B070-1B644835102A}"/>
              </a:ext>
            </a:extLst>
          </p:cNvPr>
          <p:cNvSpPr/>
          <p:nvPr/>
        </p:nvSpPr>
        <p:spPr>
          <a:xfrm rot="18242955" flipH="1">
            <a:off x="4686086" y="3717757"/>
            <a:ext cx="130040" cy="806318"/>
          </a:xfrm>
          <a:prstGeom prst="upArrow">
            <a:avLst>
              <a:gd name="adj1" fmla="val 50000"/>
              <a:gd name="adj2" fmla="val 933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debug</a:t>
            </a:r>
            <a:endParaRPr/>
          </a:p>
        </p:txBody>
      </p:sp>
      <p:sp>
        <p:nvSpPr>
          <p:cNvPr id="9" name="Google Shape;111;p20"/>
          <p:cNvSpPr txBox="1">
            <a:spLocks/>
          </p:cNvSpPr>
          <p:nvPr/>
        </p:nvSpPr>
        <p:spPr>
          <a:xfrm>
            <a:off x="447954" y="1245916"/>
            <a:ext cx="8256207" cy="1798214"/>
          </a:xfrm>
          <a:prstGeom prst="rect">
            <a:avLst/>
          </a:prstGeom>
        </p:spPr>
        <p:txBody>
          <a:bodyPr spcFirstLastPara="1" vert="horz" wrap="square" lIns="91425" tIns="91425" rIns="91425" bIns="91425" rtlCol="0" anchor="t" anchorCtr="0">
            <a:noAutofit/>
          </a:bodyPr>
          <a:lstStyle/>
          <a:p>
            <a:pPr algn="ctr">
              <a:lnSpc>
                <a:spcPct val="90000"/>
              </a:lnSpc>
              <a:spcBef>
                <a:spcPct val="0"/>
              </a:spcBef>
              <a:buFontTx/>
              <a:buNone/>
            </a:pPr>
            <a:r>
              <a:rPr lang="en-US" altLang="en-US" sz="1600" dirty="0" smtClean="0"/>
              <a:t>We can run the code step by step, or use breakpoints to stop the code at specific points</a:t>
            </a:r>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11</a:t>
            </a:r>
            <a:endParaRPr lang="it-IT" dirty="0">
              <a:solidFill>
                <a:srgbClr val="4590B8"/>
              </a:solidFill>
            </a:endParaRPr>
          </a:p>
        </p:txBody>
      </p:sp>
      <p:pic>
        <p:nvPicPr>
          <p:cNvPr id="11" name="Immagine 10">
            <a:extLst>
              <a:ext uri="{FF2B5EF4-FFF2-40B4-BE49-F238E27FC236}">
                <a16:creationId xmlns:a16="http://schemas.microsoft.com/office/drawing/2014/main" xmlns="" id="{8FAA204C-4FF2-4CD5-961E-569A62950836}"/>
              </a:ext>
            </a:extLst>
          </p:cNvPr>
          <p:cNvPicPr>
            <a:picLocks noChangeAspect="1"/>
          </p:cNvPicPr>
          <p:nvPr/>
        </p:nvPicPr>
        <p:blipFill>
          <a:blip r:embed="rId2"/>
          <a:stretch>
            <a:fillRect/>
          </a:stretch>
        </p:blipFill>
        <p:spPr>
          <a:xfrm>
            <a:off x="1879586" y="1737577"/>
            <a:ext cx="5331442" cy="3132994"/>
          </a:xfrm>
          <a:prstGeom prst="rect">
            <a:avLst/>
          </a:prstGeom>
        </p:spPr>
      </p:pic>
      <p:sp>
        <p:nvSpPr>
          <p:cNvPr id="16" name="Rettangolo 15">
            <a:extLst>
              <a:ext uri="{FF2B5EF4-FFF2-40B4-BE49-F238E27FC236}">
                <a16:creationId xmlns:a16="http://schemas.microsoft.com/office/drawing/2014/main" xmlns="" id="{720DE99E-E7CA-4659-9DC8-E69AE8CCF830}"/>
              </a:ext>
            </a:extLst>
          </p:cNvPr>
          <p:cNvSpPr/>
          <p:nvPr/>
        </p:nvSpPr>
        <p:spPr>
          <a:xfrm>
            <a:off x="3879158" y="1880564"/>
            <a:ext cx="907905" cy="2699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Rettangolo 16">
            <a:extLst>
              <a:ext uri="{FF2B5EF4-FFF2-40B4-BE49-F238E27FC236}">
                <a16:creationId xmlns:a16="http://schemas.microsoft.com/office/drawing/2014/main" xmlns="" id="{9B0926A0-8215-4C59-B711-DD076BA9E777}"/>
              </a:ext>
            </a:extLst>
          </p:cNvPr>
          <p:cNvSpPr/>
          <p:nvPr/>
        </p:nvSpPr>
        <p:spPr>
          <a:xfrm>
            <a:off x="2476717" y="2940950"/>
            <a:ext cx="2974959" cy="590931"/>
          </a:xfrm>
          <a:prstGeom prst="rect">
            <a:avLst/>
          </a:prstGeom>
          <a:solidFill>
            <a:srgbClr val="FFC000">
              <a:alpha val="50000"/>
            </a:srgbClr>
          </a:solidFill>
        </p:spPr>
        <p:txBody>
          <a:bodyPr wrap="square">
            <a:spAutoFit/>
          </a:bodyPr>
          <a:lstStyle/>
          <a:p>
            <a:pPr algn="ctr">
              <a:lnSpc>
                <a:spcPct val="90000"/>
              </a:lnSpc>
              <a:spcBef>
                <a:spcPct val="0"/>
              </a:spcBef>
              <a:buFontTx/>
              <a:buNone/>
            </a:pPr>
            <a:r>
              <a:rPr lang="en-US" altLang="en-US" dirty="0"/>
              <a:t>Interactive code execution control buttons</a:t>
            </a:r>
          </a:p>
        </p:txBody>
      </p:sp>
      <p:sp>
        <p:nvSpPr>
          <p:cNvPr id="18" name="Freccia in su 17">
            <a:extLst>
              <a:ext uri="{FF2B5EF4-FFF2-40B4-BE49-F238E27FC236}">
                <a16:creationId xmlns:a16="http://schemas.microsoft.com/office/drawing/2014/main" xmlns="" id="{FB916B70-8D80-4646-ADB8-3A2144794DD2}"/>
              </a:ext>
            </a:extLst>
          </p:cNvPr>
          <p:cNvSpPr/>
          <p:nvPr/>
        </p:nvSpPr>
        <p:spPr>
          <a:xfrm rot="2018925">
            <a:off x="4036171" y="2263060"/>
            <a:ext cx="111773" cy="548117"/>
          </a:xfrm>
          <a:prstGeom prst="upArrow">
            <a:avLst>
              <a:gd name="adj1" fmla="val 50000"/>
              <a:gd name="adj2" fmla="val 933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debug</a:t>
            </a:r>
            <a:endParaRPr/>
          </a:p>
        </p:txBody>
      </p:sp>
      <p:sp>
        <p:nvSpPr>
          <p:cNvPr id="9" name="Google Shape;111;p20"/>
          <p:cNvSpPr txBox="1">
            <a:spLocks/>
          </p:cNvSpPr>
          <p:nvPr/>
        </p:nvSpPr>
        <p:spPr>
          <a:xfrm>
            <a:off x="447954" y="1245916"/>
            <a:ext cx="8256207" cy="1798214"/>
          </a:xfrm>
          <a:prstGeom prst="rect">
            <a:avLst/>
          </a:prstGeom>
        </p:spPr>
        <p:txBody>
          <a:bodyPr spcFirstLastPara="1" vert="horz" wrap="square" lIns="91425" tIns="91425" rIns="91425" bIns="91425" rtlCol="0" anchor="t" anchorCtr="0">
            <a:noAutofit/>
          </a:bodyPr>
          <a:lstStyle/>
          <a:p>
            <a:pPr algn="ctr">
              <a:lnSpc>
                <a:spcPct val="90000"/>
              </a:lnSpc>
              <a:spcBef>
                <a:spcPct val="0"/>
              </a:spcBef>
              <a:buFontTx/>
              <a:buNone/>
            </a:pPr>
            <a:r>
              <a:rPr lang="en-US" altLang="en-US" sz="1600" dirty="0" smtClean="0"/>
              <a:t>Debug functionality allow us to </a:t>
            </a:r>
            <a:r>
              <a:rPr lang="en-US" altLang="en-US" sz="1600" b="1" dirty="0" smtClean="0"/>
              <a:t>interactively</a:t>
            </a:r>
            <a:r>
              <a:rPr lang="en-US" altLang="en-US" sz="1600" dirty="0" smtClean="0"/>
              <a:t> run the code and to check register and variable actual values </a:t>
            </a:r>
          </a:p>
          <a:p>
            <a:pPr algn="ctr">
              <a:buFontTx/>
              <a:buNone/>
            </a:pPr>
            <a:endParaRPr lang="en-US" altLang="en-US" sz="1600" dirty="0"/>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11</a:t>
            </a:r>
            <a:endParaRPr lang="it-IT" dirty="0">
              <a:solidFill>
                <a:srgbClr val="4590B8"/>
              </a:solidFill>
            </a:endParaRPr>
          </a:p>
        </p:txBody>
      </p:sp>
      <p:pic>
        <p:nvPicPr>
          <p:cNvPr id="10" name="Immagine 9">
            <a:extLst>
              <a:ext uri="{FF2B5EF4-FFF2-40B4-BE49-F238E27FC236}">
                <a16:creationId xmlns:a16="http://schemas.microsoft.com/office/drawing/2014/main" xmlns="" id="{8FAA204C-4FF2-4CD5-961E-569A62950836}"/>
              </a:ext>
            </a:extLst>
          </p:cNvPr>
          <p:cNvPicPr>
            <a:picLocks noChangeAspect="1"/>
          </p:cNvPicPr>
          <p:nvPr/>
        </p:nvPicPr>
        <p:blipFill>
          <a:blip r:embed="rId2"/>
          <a:stretch>
            <a:fillRect/>
          </a:stretch>
        </p:blipFill>
        <p:spPr>
          <a:xfrm>
            <a:off x="1810146" y="1863522"/>
            <a:ext cx="5266408" cy="3094778"/>
          </a:xfrm>
          <a:prstGeom prst="rect">
            <a:avLst/>
          </a:prstGeom>
        </p:spPr>
      </p:pic>
      <p:sp>
        <p:nvSpPr>
          <p:cNvPr id="12" name="Rettangolo 11">
            <a:extLst>
              <a:ext uri="{FF2B5EF4-FFF2-40B4-BE49-F238E27FC236}">
                <a16:creationId xmlns:a16="http://schemas.microsoft.com/office/drawing/2014/main" xmlns="" id="{B754FD50-595A-4147-B546-B4E89F71BE0A}"/>
              </a:ext>
            </a:extLst>
          </p:cNvPr>
          <p:cNvSpPr/>
          <p:nvPr/>
        </p:nvSpPr>
        <p:spPr>
          <a:xfrm>
            <a:off x="1941607" y="3729898"/>
            <a:ext cx="1018242" cy="2157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Rettangolo 12">
            <a:extLst>
              <a:ext uri="{FF2B5EF4-FFF2-40B4-BE49-F238E27FC236}">
                <a16:creationId xmlns:a16="http://schemas.microsoft.com/office/drawing/2014/main" xmlns="" id="{720DE99E-E7CA-4659-9DC8-E69AE8CCF830}"/>
              </a:ext>
            </a:extLst>
          </p:cNvPr>
          <p:cNvSpPr/>
          <p:nvPr/>
        </p:nvSpPr>
        <p:spPr>
          <a:xfrm>
            <a:off x="4211838" y="2330135"/>
            <a:ext cx="1786656" cy="2157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debug</a:t>
            </a:r>
            <a:endParaRPr/>
          </a:p>
        </p:txBody>
      </p:sp>
      <p:sp>
        <p:nvSpPr>
          <p:cNvPr id="9" name="Google Shape;111;p20"/>
          <p:cNvSpPr txBox="1">
            <a:spLocks/>
          </p:cNvSpPr>
          <p:nvPr/>
        </p:nvSpPr>
        <p:spPr>
          <a:xfrm>
            <a:off x="447954" y="1245916"/>
            <a:ext cx="8256207" cy="1798214"/>
          </a:xfrm>
          <a:prstGeom prst="rect">
            <a:avLst/>
          </a:prstGeom>
        </p:spPr>
        <p:txBody>
          <a:bodyPr spcFirstLastPara="1" vert="horz" wrap="square" lIns="91425" tIns="91425" rIns="91425" bIns="91425" rtlCol="0" anchor="t" anchorCtr="0">
            <a:noAutofit/>
          </a:bodyPr>
          <a:lstStyle/>
          <a:p>
            <a:pPr algn="ctr">
              <a:lnSpc>
                <a:spcPct val="90000"/>
              </a:lnSpc>
              <a:spcBef>
                <a:spcPct val="0"/>
              </a:spcBef>
              <a:buFontTx/>
              <a:buNone/>
            </a:pPr>
            <a:r>
              <a:rPr lang="en-US" altLang="en-US" sz="1600" dirty="0" smtClean="0"/>
              <a:t>We can also inspect I/O registers to check specific configuration or input/output values. </a:t>
            </a:r>
          </a:p>
          <a:p>
            <a:pPr algn="ctr">
              <a:buFontTx/>
              <a:buNone/>
            </a:pPr>
            <a:endParaRPr lang="en-US" altLang="en-US" sz="1600" dirty="0"/>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11</a:t>
            </a:r>
            <a:endParaRPr lang="it-IT" dirty="0">
              <a:solidFill>
                <a:srgbClr val="4590B8"/>
              </a:solidFill>
            </a:endParaRPr>
          </a:p>
        </p:txBody>
      </p:sp>
      <p:pic>
        <p:nvPicPr>
          <p:cNvPr id="11" name="Immagine 10">
            <a:extLst>
              <a:ext uri="{FF2B5EF4-FFF2-40B4-BE49-F238E27FC236}">
                <a16:creationId xmlns:a16="http://schemas.microsoft.com/office/drawing/2014/main" xmlns="" id="{4034DBB3-2186-49E7-A8B6-62393FD6A87E}"/>
              </a:ext>
            </a:extLst>
          </p:cNvPr>
          <p:cNvPicPr>
            <a:picLocks noChangeAspect="1"/>
          </p:cNvPicPr>
          <p:nvPr/>
        </p:nvPicPr>
        <p:blipFill>
          <a:blip r:embed="rId2"/>
          <a:stretch>
            <a:fillRect/>
          </a:stretch>
        </p:blipFill>
        <p:spPr>
          <a:xfrm>
            <a:off x="1777691" y="1713959"/>
            <a:ext cx="5294443" cy="3186471"/>
          </a:xfrm>
          <a:prstGeom prst="rect">
            <a:avLst/>
          </a:prstGeom>
        </p:spPr>
      </p:pic>
      <p:sp>
        <p:nvSpPr>
          <p:cNvPr id="14" name="Rettangolo 13">
            <a:extLst>
              <a:ext uri="{FF2B5EF4-FFF2-40B4-BE49-F238E27FC236}">
                <a16:creationId xmlns:a16="http://schemas.microsoft.com/office/drawing/2014/main" xmlns="" id="{B754FD50-595A-4147-B546-B4E89F71BE0A}"/>
              </a:ext>
            </a:extLst>
          </p:cNvPr>
          <p:cNvSpPr/>
          <p:nvPr/>
        </p:nvSpPr>
        <p:spPr>
          <a:xfrm>
            <a:off x="2223053" y="3878902"/>
            <a:ext cx="1869690" cy="1808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ttangolo 14">
            <a:extLst>
              <a:ext uri="{FF2B5EF4-FFF2-40B4-BE49-F238E27FC236}">
                <a16:creationId xmlns:a16="http://schemas.microsoft.com/office/drawing/2014/main" xmlns="" id="{720DE99E-E7CA-4659-9DC8-E69AE8CCF830}"/>
              </a:ext>
            </a:extLst>
          </p:cNvPr>
          <p:cNvSpPr/>
          <p:nvPr/>
        </p:nvSpPr>
        <p:spPr>
          <a:xfrm>
            <a:off x="3090244" y="1754268"/>
            <a:ext cx="860001" cy="2830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Rettangolo 15">
            <a:extLst>
              <a:ext uri="{FF2B5EF4-FFF2-40B4-BE49-F238E27FC236}">
                <a16:creationId xmlns:a16="http://schemas.microsoft.com/office/drawing/2014/main" xmlns="" id="{DB419C31-B688-48EE-B4E0-8A2BE40C850E}"/>
              </a:ext>
            </a:extLst>
          </p:cNvPr>
          <p:cNvSpPr/>
          <p:nvPr/>
        </p:nvSpPr>
        <p:spPr>
          <a:xfrm>
            <a:off x="4034769" y="2852289"/>
            <a:ext cx="2817444" cy="590931"/>
          </a:xfrm>
          <a:prstGeom prst="rect">
            <a:avLst/>
          </a:prstGeom>
          <a:solidFill>
            <a:srgbClr val="FFC000">
              <a:alpha val="50000"/>
            </a:srgbClr>
          </a:solidFill>
        </p:spPr>
        <p:txBody>
          <a:bodyPr wrap="square">
            <a:spAutoFit/>
          </a:bodyPr>
          <a:lstStyle/>
          <a:p>
            <a:pPr algn="ctr">
              <a:lnSpc>
                <a:spcPct val="90000"/>
              </a:lnSpc>
              <a:spcBef>
                <a:spcPct val="0"/>
              </a:spcBef>
              <a:buFontTx/>
              <a:buNone/>
            </a:pPr>
            <a:r>
              <a:rPr lang="en-US" altLang="en-US" dirty="0"/>
              <a:t>When the LED is ON the associated register bit is set</a:t>
            </a:r>
          </a:p>
        </p:txBody>
      </p:sp>
      <p:sp>
        <p:nvSpPr>
          <p:cNvPr id="17" name="Freccia in su 16">
            <a:extLst>
              <a:ext uri="{FF2B5EF4-FFF2-40B4-BE49-F238E27FC236}">
                <a16:creationId xmlns:a16="http://schemas.microsoft.com/office/drawing/2014/main" xmlns="" id="{9721FFE9-FE1A-4BB3-A630-9E3194CCF579}"/>
              </a:ext>
            </a:extLst>
          </p:cNvPr>
          <p:cNvSpPr/>
          <p:nvPr/>
        </p:nvSpPr>
        <p:spPr>
          <a:xfrm rot="13397917">
            <a:off x="3986289" y="3574575"/>
            <a:ext cx="66207" cy="278146"/>
          </a:xfrm>
          <a:prstGeom prst="upArrow">
            <a:avLst>
              <a:gd name="adj1" fmla="val 50000"/>
              <a:gd name="adj2" fmla="val 933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cubemx</a:t>
            </a:r>
            <a:r>
              <a:rPr lang="it-IT" dirty="0" smtClean="0"/>
              <a:t> – </a:t>
            </a:r>
            <a:r>
              <a:rPr lang="it-IT" dirty="0" err="1" smtClean="0"/>
              <a:t>selecting</a:t>
            </a:r>
            <a:r>
              <a:rPr lang="it-IT" dirty="0" smtClean="0"/>
              <a:t> the </a:t>
            </a:r>
            <a:r>
              <a:rPr lang="it-IT" dirty="0" err="1" smtClean="0"/>
              <a:t>board</a:t>
            </a:r>
            <a:endParaRPr/>
          </a:p>
        </p:txBody>
      </p:sp>
      <p:sp>
        <p:nvSpPr>
          <p:cNvPr id="9" name="Google Shape;111;p20"/>
          <p:cNvSpPr txBox="1">
            <a:spLocks/>
          </p:cNvSpPr>
          <p:nvPr/>
        </p:nvSpPr>
        <p:spPr>
          <a:xfrm>
            <a:off x="493070" y="1321822"/>
            <a:ext cx="2724692" cy="3053407"/>
          </a:xfrm>
          <a:prstGeom prst="rect">
            <a:avLst/>
          </a:prstGeom>
        </p:spPr>
        <p:txBody>
          <a:bodyPr spcFirstLastPara="1" vert="horz" wrap="square" lIns="91425" tIns="91425" rIns="91425" bIns="91425" rtlCol="0" anchor="t" anchorCtr="0">
            <a:noAutofit/>
          </a:bodyPr>
          <a:lstStyle/>
          <a:p>
            <a:pPr lvl="0"/>
            <a:r>
              <a:rPr lang="en-US" dirty="0" smtClean="0"/>
              <a:t>A graphical tool which enables </a:t>
            </a:r>
            <a:r>
              <a:rPr lang="en-US" b="1" dirty="0" smtClean="0"/>
              <a:t>fast configuration </a:t>
            </a:r>
            <a:r>
              <a:rPr lang="en-US" dirty="0" smtClean="0"/>
              <a:t>of STM32 microcontrollers and microprocessors.</a:t>
            </a:r>
          </a:p>
          <a:p>
            <a:pPr lvl="0"/>
            <a:endParaRPr lang="en-US" dirty="0" smtClean="0"/>
          </a:p>
          <a:p>
            <a:pPr lvl="0"/>
            <a:r>
              <a:rPr lang="en-US" b="1" dirty="0" smtClean="0"/>
              <a:t>Generates</a:t>
            </a:r>
            <a:r>
              <a:rPr lang="en-US" dirty="0" smtClean="0"/>
              <a:t> the corresponding </a:t>
            </a:r>
            <a:r>
              <a:rPr lang="en-US" b="1" dirty="0" smtClean="0"/>
              <a:t>C code</a:t>
            </a:r>
            <a:r>
              <a:rPr lang="en-US" dirty="0" smtClean="0"/>
              <a:t> for the Arm </a:t>
            </a:r>
            <a:r>
              <a:rPr lang="en-US" dirty="0" err="1" smtClean="0"/>
              <a:t>Coretex</a:t>
            </a:r>
            <a:r>
              <a:rPr lang="en-US" dirty="0" smtClean="0"/>
              <a:t> core.</a:t>
            </a:r>
          </a:p>
          <a:p>
            <a:pPr lvl="0"/>
            <a:endParaRPr lang="en-US" sz="2000" dirty="0" smtClean="0"/>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7</a:t>
            </a:r>
            <a:endParaRPr lang="it-IT" dirty="0">
              <a:solidFill>
                <a:srgbClr val="4590B8"/>
              </a:solidFill>
            </a:endParaRPr>
          </a:p>
        </p:txBody>
      </p:sp>
      <p:pic>
        <p:nvPicPr>
          <p:cNvPr id="5" name="Immagine 4">
            <a:extLst>
              <a:ext uri="{FF2B5EF4-FFF2-40B4-BE49-F238E27FC236}">
                <a16:creationId xmlns:a16="http://schemas.microsoft.com/office/drawing/2014/main" xmlns="" id="{C4934AB9-5C9C-4DB4-B563-123B0F0B1033}"/>
              </a:ext>
            </a:extLst>
          </p:cNvPr>
          <p:cNvPicPr>
            <a:picLocks noChangeAspect="1"/>
          </p:cNvPicPr>
          <p:nvPr/>
        </p:nvPicPr>
        <p:blipFill>
          <a:blip r:embed="rId2"/>
          <a:stretch>
            <a:fillRect/>
          </a:stretch>
        </p:blipFill>
        <p:spPr>
          <a:xfrm>
            <a:off x="3339132" y="1192192"/>
            <a:ext cx="5434061" cy="3402957"/>
          </a:xfrm>
          <a:prstGeom prst="rect">
            <a:avLst/>
          </a:prstGeom>
        </p:spPr>
      </p:pic>
      <p:sp>
        <p:nvSpPr>
          <p:cNvPr id="6" name="Rettangolo 5">
            <a:extLst>
              <a:ext uri="{FF2B5EF4-FFF2-40B4-BE49-F238E27FC236}">
                <a16:creationId xmlns:a16="http://schemas.microsoft.com/office/drawing/2014/main" xmlns="" id="{2C5A0173-547C-487E-8E54-A0CB767D20DD}"/>
              </a:ext>
            </a:extLst>
          </p:cNvPr>
          <p:cNvSpPr/>
          <p:nvPr/>
        </p:nvSpPr>
        <p:spPr>
          <a:xfrm>
            <a:off x="5178578" y="2690417"/>
            <a:ext cx="1471270" cy="3150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Cattura.PNG"/>
          <p:cNvPicPr>
            <a:picLocks noChangeAspect="1"/>
          </p:cNvPicPr>
          <p:nvPr/>
        </p:nvPicPr>
        <p:blipFill>
          <a:blip r:embed="rId2"/>
          <a:srcRect l="587" r="3666"/>
          <a:stretch>
            <a:fillRect/>
          </a:stretch>
        </p:blipFill>
        <p:spPr>
          <a:xfrm>
            <a:off x="1683657" y="1111468"/>
            <a:ext cx="4927600" cy="3937689"/>
          </a:xfrm>
          <a:prstGeom prst="rect">
            <a:avLst/>
          </a:prstGeom>
        </p:spPr>
      </p:pic>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cubemx</a:t>
            </a:r>
            <a:r>
              <a:rPr lang="it-IT" dirty="0" smtClean="0"/>
              <a:t> – </a:t>
            </a:r>
            <a:r>
              <a:rPr lang="it-IT" dirty="0" err="1" smtClean="0"/>
              <a:t>selecting</a:t>
            </a:r>
            <a:r>
              <a:rPr lang="it-IT" dirty="0" smtClean="0"/>
              <a:t> the </a:t>
            </a:r>
            <a:r>
              <a:rPr lang="it-IT" dirty="0" err="1" smtClean="0"/>
              <a:t>board</a:t>
            </a:r>
            <a:endParaRPr/>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7</a:t>
            </a:r>
            <a:endParaRPr lang="it-IT" dirty="0">
              <a:solidFill>
                <a:srgbClr val="4590B8"/>
              </a:solidFill>
            </a:endParaRPr>
          </a:p>
        </p:txBody>
      </p:sp>
      <p:sp>
        <p:nvSpPr>
          <p:cNvPr id="11" name="Rettangolo 10">
            <a:extLst>
              <a:ext uri="{FF2B5EF4-FFF2-40B4-BE49-F238E27FC236}">
                <a16:creationId xmlns="" xmlns:a16="http://schemas.microsoft.com/office/drawing/2014/main" id="{35EDDF94-85D8-4DAF-8123-E1A7451CE788}"/>
              </a:ext>
            </a:extLst>
          </p:cNvPr>
          <p:cNvSpPr/>
          <p:nvPr/>
        </p:nvSpPr>
        <p:spPr>
          <a:xfrm>
            <a:off x="1843315" y="1637047"/>
            <a:ext cx="1162366" cy="28609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 xmlns:a16="http://schemas.microsoft.com/office/drawing/2014/main" id="{4DEC35C5-86A6-413F-A7FC-04FFAE19BFBF}"/>
              </a:ext>
            </a:extLst>
          </p:cNvPr>
          <p:cNvSpPr/>
          <p:nvPr/>
        </p:nvSpPr>
        <p:spPr>
          <a:xfrm>
            <a:off x="2652454" y="3718718"/>
            <a:ext cx="4300617" cy="500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cubemx</a:t>
            </a:r>
            <a:r>
              <a:rPr lang="it-IT" dirty="0" smtClean="0"/>
              <a:t> – multiplexing the </a:t>
            </a:r>
            <a:r>
              <a:rPr lang="it-IT" dirty="0" err="1" smtClean="0"/>
              <a:t>pins</a:t>
            </a:r>
            <a:endParaRPr/>
          </a:p>
        </p:txBody>
      </p:sp>
      <p:sp>
        <p:nvSpPr>
          <p:cNvPr id="7" name="Segnaposto numero diapositiva 6"/>
          <p:cNvSpPr>
            <a:spLocks noGrp="1"/>
          </p:cNvSpPr>
          <p:nvPr>
            <p:ph type="sldNum" sz="quarter" idx="12"/>
          </p:nvPr>
        </p:nvSpPr>
        <p:spPr/>
        <p:txBody>
          <a:bodyPr/>
          <a:lstStyle/>
          <a:p>
            <a:pPr defTabSz="342900"/>
            <a:endParaRPr lang="it-IT" dirty="0" smtClean="0">
              <a:solidFill>
                <a:srgbClr val="4590B8"/>
              </a:solidFill>
            </a:endParaRPr>
          </a:p>
          <a:p>
            <a:pPr defTabSz="342900"/>
            <a:r>
              <a:rPr lang="it-IT" dirty="0" smtClean="0">
                <a:solidFill>
                  <a:srgbClr val="4590B8"/>
                </a:solidFill>
              </a:rPr>
              <a:t>7</a:t>
            </a:r>
            <a:endParaRPr lang="it-IT" dirty="0">
              <a:solidFill>
                <a:srgbClr val="4590B8"/>
              </a:solidFill>
            </a:endParaRPr>
          </a:p>
        </p:txBody>
      </p:sp>
      <p:pic>
        <p:nvPicPr>
          <p:cNvPr id="10" name="Immagine 9">
            <a:extLst>
              <a:ext uri="{FF2B5EF4-FFF2-40B4-BE49-F238E27FC236}">
                <a16:creationId xmlns:a16="http://schemas.microsoft.com/office/drawing/2014/main" xmlns="" id="{4DB54D42-E30E-40A4-8D70-86D4EBCE833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61643" y="1116696"/>
            <a:ext cx="6134583" cy="3841642"/>
          </a:xfrm>
          <a:prstGeom prst="rect">
            <a:avLst/>
          </a:prstGeom>
        </p:spPr>
      </p:pic>
      <p:sp>
        <p:nvSpPr>
          <p:cNvPr id="11" name="Rettangolo 10">
            <a:extLst>
              <a:ext uri="{FF2B5EF4-FFF2-40B4-BE49-F238E27FC236}">
                <a16:creationId xmlns:a16="http://schemas.microsoft.com/office/drawing/2014/main" xmlns="" id="{BA766B7A-542E-4282-B8E7-A716FE9B5BFA}"/>
              </a:ext>
            </a:extLst>
          </p:cNvPr>
          <p:cNvSpPr/>
          <p:nvPr/>
        </p:nvSpPr>
        <p:spPr>
          <a:xfrm>
            <a:off x="3350409" y="2765959"/>
            <a:ext cx="782829" cy="473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tangolo 11">
            <a:extLst>
              <a:ext uri="{FF2B5EF4-FFF2-40B4-BE49-F238E27FC236}">
                <a16:creationId xmlns:a16="http://schemas.microsoft.com/office/drawing/2014/main" xmlns="" id="{1B6FCA76-F56A-47BA-9069-CFB6A15D7D99}"/>
              </a:ext>
            </a:extLst>
          </p:cNvPr>
          <p:cNvSpPr/>
          <p:nvPr/>
        </p:nvSpPr>
        <p:spPr>
          <a:xfrm>
            <a:off x="4709913" y="2390339"/>
            <a:ext cx="777921" cy="393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tangolo 12">
            <a:extLst>
              <a:ext uri="{FF2B5EF4-FFF2-40B4-BE49-F238E27FC236}">
                <a16:creationId xmlns:a16="http://schemas.microsoft.com/office/drawing/2014/main" xmlns="" id="{B741AE8B-8651-4233-B3E2-7970F2538F9D}"/>
              </a:ext>
            </a:extLst>
          </p:cNvPr>
          <p:cNvSpPr/>
          <p:nvPr/>
        </p:nvSpPr>
        <p:spPr>
          <a:xfrm>
            <a:off x="4050691" y="3978895"/>
            <a:ext cx="507191" cy="5868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ttangolo 13">
            <a:extLst>
              <a:ext uri="{FF2B5EF4-FFF2-40B4-BE49-F238E27FC236}">
                <a16:creationId xmlns:a16="http://schemas.microsoft.com/office/drawing/2014/main" xmlns="" id="{8A9304D1-D2EB-4440-9F43-8761221CA4EE}"/>
              </a:ext>
            </a:extLst>
          </p:cNvPr>
          <p:cNvSpPr/>
          <p:nvPr/>
        </p:nvSpPr>
        <p:spPr>
          <a:xfrm>
            <a:off x="3633281" y="3914694"/>
            <a:ext cx="431273" cy="193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ttangolo 14">
            <a:extLst>
              <a:ext uri="{FF2B5EF4-FFF2-40B4-BE49-F238E27FC236}">
                <a16:creationId xmlns:a16="http://schemas.microsoft.com/office/drawing/2014/main" xmlns="" id="{362FD1A2-3FAF-493B-AF7F-DAC7DFF1CD71}"/>
              </a:ext>
            </a:extLst>
          </p:cNvPr>
          <p:cNvSpPr/>
          <p:nvPr/>
        </p:nvSpPr>
        <p:spPr>
          <a:xfrm>
            <a:off x="5257210" y="2824882"/>
            <a:ext cx="514939" cy="193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asellaDiTesto 15">
            <a:extLst>
              <a:ext uri="{FF2B5EF4-FFF2-40B4-BE49-F238E27FC236}">
                <a16:creationId xmlns:a16="http://schemas.microsoft.com/office/drawing/2014/main" xmlns="" id="{A0ED3229-CE20-4A42-8A4F-7161CEDFC989}"/>
              </a:ext>
            </a:extLst>
          </p:cNvPr>
          <p:cNvSpPr txBox="1"/>
          <p:nvPr/>
        </p:nvSpPr>
        <p:spPr>
          <a:xfrm>
            <a:off x="5915303" y="2301155"/>
            <a:ext cx="2288932" cy="1754326"/>
          </a:xfrm>
          <a:prstGeom prst="rect">
            <a:avLst/>
          </a:prstGeom>
          <a:solidFill>
            <a:srgbClr val="FFC000">
              <a:alpha val="50000"/>
            </a:srgbClr>
          </a:solidFill>
        </p:spPr>
        <p:txBody>
          <a:bodyPr wrap="square" rtlCol="0">
            <a:spAutoFit/>
          </a:bodyPr>
          <a:lstStyle/>
          <a:p>
            <a:r>
              <a:rPr lang="en-US" dirty="0"/>
              <a:t>Selected pins are preassigned, since we are using a development board, with predefined connections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cubemx</a:t>
            </a:r>
            <a:r>
              <a:rPr lang="it-IT" dirty="0" smtClean="0"/>
              <a:t> – </a:t>
            </a:r>
            <a:r>
              <a:rPr lang="it-IT" dirty="0" err="1" smtClean="0"/>
              <a:t>setting</a:t>
            </a:r>
            <a:r>
              <a:rPr lang="it-IT" dirty="0" smtClean="0"/>
              <a:t> the </a:t>
            </a:r>
            <a:r>
              <a:rPr lang="it-IT" dirty="0" err="1" smtClean="0"/>
              <a:t>clocks</a:t>
            </a:r>
            <a:endParaRPr/>
          </a:p>
        </p:txBody>
      </p:sp>
      <p:sp>
        <p:nvSpPr>
          <p:cNvPr id="7" name="Segnaposto numero diapositiva 6"/>
          <p:cNvSpPr>
            <a:spLocks noGrp="1"/>
          </p:cNvSpPr>
          <p:nvPr>
            <p:ph type="sldNum" sz="quarter" idx="12"/>
          </p:nvPr>
        </p:nvSpPr>
        <p:spPr>
          <a:xfrm>
            <a:off x="7951010" y="3317215"/>
            <a:ext cx="569283" cy="180402"/>
          </a:xfrm>
        </p:spPr>
        <p:txBody>
          <a:bodyPr/>
          <a:lstStyle/>
          <a:p>
            <a:pPr defTabSz="342900"/>
            <a:endParaRPr lang="it-IT" dirty="0" smtClean="0">
              <a:solidFill>
                <a:srgbClr val="4590B8"/>
              </a:solidFill>
            </a:endParaRPr>
          </a:p>
          <a:p>
            <a:pPr defTabSz="342900"/>
            <a:r>
              <a:rPr lang="it-IT" dirty="0" smtClean="0">
                <a:solidFill>
                  <a:srgbClr val="4590B8"/>
                </a:solidFill>
              </a:rPr>
              <a:t>7</a:t>
            </a:r>
            <a:endParaRPr lang="it-IT" dirty="0">
              <a:solidFill>
                <a:srgbClr val="4590B8"/>
              </a:solidFill>
            </a:endParaRPr>
          </a:p>
        </p:txBody>
      </p:sp>
      <p:pic>
        <p:nvPicPr>
          <p:cNvPr id="17" name="Immagine 16">
            <a:extLst>
              <a:ext uri="{FF2B5EF4-FFF2-40B4-BE49-F238E27FC236}">
                <a16:creationId xmlns:a16="http://schemas.microsoft.com/office/drawing/2014/main" xmlns="" id="{534E937C-B8B7-4A42-89A5-64F655B6C4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39434" y="1173876"/>
            <a:ext cx="5451676" cy="3738367"/>
          </a:xfrm>
          <a:prstGeom prst="rect">
            <a:avLst/>
          </a:prstGeom>
        </p:spPr>
      </p:pic>
      <p:sp>
        <p:nvSpPr>
          <p:cNvPr id="18" name="Rettangolo 17">
            <a:extLst>
              <a:ext uri="{FF2B5EF4-FFF2-40B4-BE49-F238E27FC236}">
                <a16:creationId xmlns:a16="http://schemas.microsoft.com/office/drawing/2014/main" xmlns="" id="{4DEC35C5-86A6-413F-A7FC-04FFAE19BFBF}"/>
              </a:ext>
            </a:extLst>
          </p:cNvPr>
          <p:cNvSpPr/>
          <p:nvPr/>
        </p:nvSpPr>
        <p:spPr>
          <a:xfrm>
            <a:off x="3036102" y="1606927"/>
            <a:ext cx="1047619" cy="1481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xmlns="" id="{7568B61B-E4F7-456E-9A81-B52773D100B4}"/>
              </a:ext>
            </a:extLst>
          </p:cNvPr>
          <p:cNvSpPr/>
          <p:nvPr/>
        </p:nvSpPr>
        <p:spPr>
          <a:xfrm>
            <a:off x="2167676" y="2513489"/>
            <a:ext cx="940350" cy="3262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0" name="CasellaDiTesto 19">
            <a:extLst>
              <a:ext uri="{FF2B5EF4-FFF2-40B4-BE49-F238E27FC236}">
                <a16:creationId xmlns:a16="http://schemas.microsoft.com/office/drawing/2014/main" xmlns="" id="{03B04961-1D32-4CE0-AAA5-BDF73DB2B2E4}"/>
              </a:ext>
            </a:extLst>
          </p:cNvPr>
          <p:cNvSpPr txBox="1"/>
          <p:nvPr/>
        </p:nvSpPr>
        <p:spPr>
          <a:xfrm>
            <a:off x="671332" y="2331243"/>
            <a:ext cx="1407616" cy="646331"/>
          </a:xfrm>
          <a:prstGeom prst="rect">
            <a:avLst/>
          </a:prstGeom>
          <a:noFill/>
        </p:spPr>
        <p:txBody>
          <a:bodyPr wrap="square" rtlCol="0">
            <a:spAutoFit/>
          </a:bodyPr>
          <a:lstStyle/>
          <a:p>
            <a:pPr algn="ctr"/>
            <a:r>
              <a:rPr lang="it-IT" b="1" dirty="0"/>
              <a:t>CLOCK </a:t>
            </a:r>
          </a:p>
          <a:p>
            <a:pPr algn="ctr"/>
            <a:r>
              <a:rPr lang="it-IT" b="1" dirty="0"/>
              <a:t>SOURCE</a:t>
            </a:r>
          </a:p>
        </p:txBody>
      </p:sp>
      <p:sp>
        <p:nvSpPr>
          <p:cNvPr id="21" name="CasellaDiTesto 20">
            <a:extLst>
              <a:ext uri="{FF2B5EF4-FFF2-40B4-BE49-F238E27FC236}">
                <a16:creationId xmlns:a16="http://schemas.microsoft.com/office/drawing/2014/main" xmlns="" id="{77D29CC4-C1F5-4C46-A1A2-0876CAB91247}"/>
              </a:ext>
            </a:extLst>
          </p:cNvPr>
          <p:cNvSpPr txBox="1"/>
          <p:nvPr/>
        </p:nvSpPr>
        <p:spPr>
          <a:xfrm>
            <a:off x="3831220" y="2233962"/>
            <a:ext cx="1817225" cy="369332"/>
          </a:xfrm>
          <a:prstGeom prst="rect">
            <a:avLst/>
          </a:prstGeom>
          <a:noFill/>
        </p:spPr>
        <p:txBody>
          <a:bodyPr wrap="square" rtlCol="0">
            <a:spAutoFit/>
          </a:bodyPr>
          <a:lstStyle/>
          <a:p>
            <a:r>
              <a:rPr lang="it-IT" b="1" dirty="0"/>
              <a:t>CPU FREQ</a:t>
            </a:r>
          </a:p>
        </p:txBody>
      </p:sp>
      <p:sp>
        <p:nvSpPr>
          <p:cNvPr id="22" name="Rettangolo 21">
            <a:extLst>
              <a:ext uri="{FF2B5EF4-FFF2-40B4-BE49-F238E27FC236}">
                <a16:creationId xmlns:a16="http://schemas.microsoft.com/office/drawing/2014/main" xmlns="" id="{68981799-9C22-45D2-AD66-D29518A7EAC5}"/>
              </a:ext>
            </a:extLst>
          </p:cNvPr>
          <p:cNvSpPr/>
          <p:nvPr/>
        </p:nvSpPr>
        <p:spPr>
          <a:xfrm>
            <a:off x="4486825" y="2663172"/>
            <a:ext cx="451508" cy="3651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Rettangolo 22">
            <a:extLst>
              <a:ext uri="{FF2B5EF4-FFF2-40B4-BE49-F238E27FC236}">
                <a16:creationId xmlns:a16="http://schemas.microsoft.com/office/drawing/2014/main" xmlns="" id="{49BD1774-E306-43A8-8619-22CA36971318}"/>
              </a:ext>
            </a:extLst>
          </p:cNvPr>
          <p:cNvSpPr/>
          <p:nvPr/>
        </p:nvSpPr>
        <p:spPr>
          <a:xfrm>
            <a:off x="5236333" y="2251828"/>
            <a:ext cx="1171013" cy="12567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CasellaDiTesto 23">
            <a:extLst>
              <a:ext uri="{FF2B5EF4-FFF2-40B4-BE49-F238E27FC236}">
                <a16:creationId xmlns:a16="http://schemas.microsoft.com/office/drawing/2014/main" xmlns="" id="{84F7E1CF-5CDF-4A06-9CA2-4ECC5590062C}"/>
              </a:ext>
            </a:extLst>
          </p:cNvPr>
          <p:cNvSpPr txBox="1"/>
          <p:nvPr/>
        </p:nvSpPr>
        <p:spPr>
          <a:xfrm>
            <a:off x="4205714" y="1901577"/>
            <a:ext cx="3422002" cy="369332"/>
          </a:xfrm>
          <a:prstGeom prst="rect">
            <a:avLst/>
          </a:prstGeom>
          <a:noFill/>
        </p:spPr>
        <p:txBody>
          <a:bodyPr wrap="square" rtlCol="0">
            <a:spAutoFit/>
          </a:bodyPr>
          <a:lstStyle/>
          <a:p>
            <a:pPr algn="ctr"/>
            <a:r>
              <a:rPr lang="it-IT" b="1" dirty="0"/>
              <a:t>PERIPHERAL CLOCK</a:t>
            </a:r>
          </a:p>
        </p:txBody>
      </p:sp>
      <p:sp>
        <p:nvSpPr>
          <p:cNvPr id="25" name="CasellaDiTesto 24">
            <a:extLst>
              <a:ext uri="{FF2B5EF4-FFF2-40B4-BE49-F238E27FC236}">
                <a16:creationId xmlns:a16="http://schemas.microsoft.com/office/drawing/2014/main" xmlns="" id="{6C6FA057-8D06-4B40-8FC7-CB62C8343A4C}"/>
              </a:ext>
            </a:extLst>
          </p:cNvPr>
          <p:cNvSpPr txBox="1"/>
          <p:nvPr/>
        </p:nvSpPr>
        <p:spPr>
          <a:xfrm>
            <a:off x="3800743" y="3943171"/>
            <a:ext cx="4278386" cy="923330"/>
          </a:xfrm>
          <a:prstGeom prst="rect">
            <a:avLst/>
          </a:prstGeom>
          <a:solidFill>
            <a:srgbClr val="FFC000">
              <a:alpha val="50000"/>
            </a:srgbClr>
          </a:solidFill>
        </p:spPr>
        <p:txBody>
          <a:bodyPr wrap="square" rtlCol="0">
            <a:spAutoFit/>
          </a:bodyPr>
          <a:lstStyle/>
          <a:p>
            <a:pPr algn="just"/>
            <a:r>
              <a:rPr lang="en-US" dirty="0"/>
              <a:t>Clock tab allows us to configure the clock. Here you can select your clock source, the CPU frequency and the peripheral clock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cubemx</a:t>
            </a:r>
            <a:r>
              <a:rPr lang="it-IT" dirty="0" smtClean="0"/>
              <a:t> – </a:t>
            </a:r>
            <a:r>
              <a:rPr lang="it-IT" dirty="0" err="1" smtClean="0"/>
              <a:t>configuring</a:t>
            </a:r>
            <a:r>
              <a:rPr lang="it-IT" dirty="0" smtClean="0"/>
              <a:t> the </a:t>
            </a:r>
            <a:r>
              <a:rPr lang="it-IT" dirty="0" err="1" smtClean="0"/>
              <a:t>peripherals</a:t>
            </a:r>
            <a:endParaRPr/>
          </a:p>
        </p:txBody>
      </p:sp>
      <p:sp>
        <p:nvSpPr>
          <p:cNvPr id="7" name="Segnaposto numero diapositiva 6"/>
          <p:cNvSpPr>
            <a:spLocks noGrp="1"/>
          </p:cNvSpPr>
          <p:nvPr>
            <p:ph type="sldNum" sz="quarter" idx="12"/>
          </p:nvPr>
        </p:nvSpPr>
        <p:spPr>
          <a:xfrm>
            <a:off x="8332974" y="4821924"/>
            <a:ext cx="569283" cy="180402"/>
          </a:xfrm>
        </p:spPr>
        <p:txBody>
          <a:bodyPr/>
          <a:lstStyle/>
          <a:p>
            <a:pPr defTabSz="342900"/>
            <a:endParaRPr lang="it-IT" dirty="0" smtClean="0">
              <a:solidFill>
                <a:srgbClr val="4590B8"/>
              </a:solidFill>
            </a:endParaRPr>
          </a:p>
          <a:p>
            <a:pPr defTabSz="342900"/>
            <a:r>
              <a:rPr lang="it-IT" dirty="0" smtClean="0">
                <a:solidFill>
                  <a:srgbClr val="4590B8"/>
                </a:solidFill>
              </a:rPr>
              <a:t>7</a:t>
            </a:r>
            <a:endParaRPr lang="it-IT" dirty="0">
              <a:solidFill>
                <a:srgbClr val="4590B8"/>
              </a:solidFill>
            </a:endParaRPr>
          </a:p>
        </p:txBody>
      </p:sp>
      <p:pic>
        <p:nvPicPr>
          <p:cNvPr id="27" name="Immagine 26">
            <a:extLst>
              <a:ext uri="{FF2B5EF4-FFF2-40B4-BE49-F238E27FC236}">
                <a16:creationId xmlns:a16="http://schemas.microsoft.com/office/drawing/2014/main" xmlns="" id="{00F3A111-0CD3-4F1A-ACA1-B006A738ADC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30584" y="1150360"/>
            <a:ext cx="5673042" cy="3776735"/>
          </a:xfrm>
          <a:prstGeom prst="rect">
            <a:avLst/>
          </a:prstGeom>
        </p:spPr>
      </p:pic>
      <p:sp>
        <p:nvSpPr>
          <p:cNvPr id="28" name="CasellaDiTesto 27">
            <a:extLst>
              <a:ext uri="{FF2B5EF4-FFF2-40B4-BE49-F238E27FC236}">
                <a16:creationId xmlns:a16="http://schemas.microsoft.com/office/drawing/2014/main" xmlns="" id="{E7488CD9-6524-4C0F-9766-982E6FB9497A}"/>
              </a:ext>
            </a:extLst>
          </p:cNvPr>
          <p:cNvSpPr txBox="1"/>
          <p:nvPr/>
        </p:nvSpPr>
        <p:spPr>
          <a:xfrm>
            <a:off x="3863775" y="3515705"/>
            <a:ext cx="4863536" cy="923330"/>
          </a:xfrm>
          <a:prstGeom prst="rect">
            <a:avLst/>
          </a:prstGeom>
          <a:solidFill>
            <a:srgbClr val="FFC000">
              <a:alpha val="50000"/>
            </a:srgbClr>
          </a:solidFill>
        </p:spPr>
        <p:txBody>
          <a:bodyPr wrap="square" rtlCol="0">
            <a:spAutoFit/>
          </a:bodyPr>
          <a:lstStyle/>
          <a:p>
            <a:pPr algn="just"/>
            <a:r>
              <a:rPr lang="en-US" dirty="0"/>
              <a:t>System view tab allows us to configure all the peripheral. As you activate the peripheral from “Pinout” tab, those will be added here</a:t>
            </a:r>
          </a:p>
        </p:txBody>
      </p:sp>
      <p:sp>
        <p:nvSpPr>
          <p:cNvPr id="29" name="Rettangolo 28">
            <a:extLst>
              <a:ext uri="{FF2B5EF4-FFF2-40B4-BE49-F238E27FC236}">
                <a16:creationId xmlns:a16="http://schemas.microsoft.com/office/drawing/2014/main" xmlns="" id="{00F22994-67F9-4653-9E8B-5BCD20C9AD75}"/>
              </a:ext>
            </a:extLst>
          </p:cNvPr>
          <p:cNvSpPr/>
          <p:nvPr/>
        </p:nvSpPr>
        <p:spPr>
          <a:xfrm>
            <a:off x="4716393" y="1745625"/>
            <a:ext cx="771976" cy="2683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20"/>
          <p:cNvSpPr txBox="1">
            <a:spLocks noGrp="1"/>
          </p:cNvSpPr>
          <p:nvPr>
            <p:ph type="title"/>
          </p:nvPr>
        </p:nvSpPr>
        <p:spPr>
          <a:xfrm>
            <a:off x="336650" y="467202"/>
            <a:ext cx="8238707" cy="489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Stm32 </a:t>
            </a:r>
            <a:r>
              <a:rPr lang="it-IT" dirty="0" err="1" smtClean="0"/>
              <a:t>cubemx</a:t>
            </a:r>
            <a:r>
              <a:rPr lang="it-IT" dirty="0" smtClean="0"/>
              <a:t> – </a:t>
            </a:r>
            <a:r>
              <a:rPr lang="it-IT" dirty="0" err="1" smtClean="0"/>
              <a:t>setting</a:t>
            </a:r>
            <a:r>
              <a:rPr lang="it-IT" dirty="0" smtClean="0"/>
              <a:t> the </a:t>
            </a:r>
            <a:r>
              <a:rPr lang="it-IT" dirty="0" err="1" smtClean="0"/>
              <a:t>toolchain</a:t>
            </a:r>
            <a:endParaRPr/>
          </a:p>
        </p:txBody>
      </p:sp>
      <p:sp>
        <p:nvSpPr>
          <p:cNvPr id="7" name="Segnaposto numero diapositiva 6"/>
          <p:cNvSpPr>
            <a:spLocks noGrp="1"/>
          </p:cNvSpPr>
          <p:nvPr>
            <p:ph type="sldNum" sz="quarter" idx="12"/>
          </p:nvPr>
        </p:nvSpPr>
        <p:spPr>
          <a:xfrm>
            <a:off x="7951010" y="3317215"/>
            <a:ext cx="569283" cy="180402"/>
          </a:xfrm>
        </p:spPr>
        <p:txBody>
          <a:bodyPr/>
          <a:lstStyle/>
          <a:p>
            <a:pPr defTabSz="342900"/>
            <a:endParaRPr lang="it-IT" dirty="0" smtClean="0">
              <a:solidFill>
                <a:srgbClr val="4590B8"/>
              </a:solidFill>
            </a:endParaRPr>
          </a:p>
          <a:p>
            <a:pPr defTabSz="342900"/>
            <a:r>
              <a:rPr lang="it-IT" dirty="0" smtClean="0">
                <a:solidFill>
                  <a:srgbClr val="4590B8"/>
                </a:solidFill>
              </a:rPr>
              <a:t>7</a:t>
            </a:r>
            <a:endParaRPr lang="it-IT" dirty="0">
              <a:solidFill>
                <a:srgbClr val="4590B8"/>
              </a:solidFill>
            </a:endParaRPr>
          </a:p>
        </p:txBody>
      </p:sp>
      <p:pic>
        <p:nvPicPr>
          <p:cNvPr id="13" name="Immagine 12">
            <a:extLst>
              <a:ext uri="{FF2B5EF4-FFF2-40B4-BE49-F238E27FC236}">
                <a16:creationId xmlns:a16="http://schemas.microsoft.com/office/drawing/2014/main" xmlns="" id="{5D564B59-9DF5-4FAD-B12D-275A17F202A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13754" y="1137323"/>
            <a:ext cx="5739404" cy="3902006"/>
          </a:xfrm>
          <a:prstGeom prst="rect">
            <a:avLst/>
          </a:prstGeom>
        </p:spPr>
      </p:pic>
      <p:sp>
        <p:nvSpPr>
          <p:cNvPr id="14" name="Rettangolo 13">
            <a:extLst>
              <a:ext uri="{FF2B5EF4-FFF2-40B4-BE49-F238E27FC236}">
                <a16:creationId xmlns:a16="http://schemas.microsoft.com/office/drawing/2014/main" xmlns="" id="{06394F33-7A2B-46B2-88CB-A0C004011E9F}"/>
              </a:ext>
            </a:extLst>
          </p:cNvPr>
          <p:cNvSpPr/>
          <p:nvPr/>
        </p:nvSpPr>
        <p:spPr>
          <a:xfrm>
            <a:off x="4193328" y="1579313"/>
            <a:ext cx="1588769" cy="1888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ttangolo 14">
            <a:extLst>
              <a:ext uri="{FF2B5EF4-FFF2-40B4-BE49-F238E27FC236}">
                <a16:creationId xmlns:a16="http://schemas.microsoft.com/office/drawing/2014/main" xmlns="" id="{182A3453-4062-4736-9B2D-798D55CBD010}"/>
              </a:ext>
            </a:extLst>
          </p:cNvPr>
          <p:cNvSpPr/>
          <p:nvPr/>
        </p:nvSpPr>
        <p:spPr>
          <a:xfrm>
            <a:off x="2003639" y="2640590"/>
            <a:ext cx="2615976" cy="2589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CasellaDiTesto 15">
            <a:extLst>
              <a:ext uri="{FF2B5EF4-FFF2-40B4-BE49-F238E27FC236}">
                <a16:creationId xmlns:a16="http://schemas.microsoft.com/office/drawing/2014/main" xmlns="" id="{E1F5904F-34EA-4F15-8FC0-13A64BEA46BC}"/>
              </a:ext>
            </a:extLst>
          </p:cNvPr>
          <p:cNvSpPr txBox="1"/>
          <p:nvPr/>
        </p:nvSpPr>
        <p:spPr>
          <a:xfrm>
            <a:off x="4965541" y="2408573"/>
            <a:ext cx="3703900" cy="1754326"/>
          </a:xfrm>
          <a:prstGeom prst="rect">
            <a:avLst/>
          </a:prstGeom>
          <a:solidFill>
            <a:srgbClr val="FFC000">
              <a:alpha val="50000"/>
            </a:srgbClr>
          </a:solidFill>
        </p:spPr>
        <p:txBody>
          <a:bodyPr wrap="square" rtlCol="0">
            <a:spAutoFit/>
          </a:bodyPr>
          <a:lstStyle/>
          <a:p>
            <a:r>
              <a:rPr lang="en-US" b="1" dirty="0"/>
              <a:t>Change the toolchain / IDE to system workbench</a:t>
            </a:r>
          </a:p>
          <a:p>
            <a:endParaRPr lang="en-US" b="1" dirty="0"/>
          </a:p>
          <a:p>
            <a:r>
              <a:rPr lang="en-US" b="1" dirty="0"/>
              <a:t>Once everything is configure, we can generate the code</a:t>
            </a:r>
          </a:p>
          <a:p>
            <a:endParaRPr lang="en-US" b="1" dirty="0"/>
          </a:p>
        </p:txBody>
      </p:sp>
      <p:sp>
        <p:nvSpPr>
          <p:cNvPr id="26" name="Rettangolo 25">
            <a:extLst>
              <a:ext uri="{FF2B5EF4-FFF2-40B4-BE49-F238E27FC236}">
                <a16:creationId xmlns:a16="http://schemas.microsoft.com/office/drawing/2014/main" xmlns="" id="{CF62455D-9A1D-4CF8-A2F6-8E22A274D8F2}"/>
              </a:ext>
            </a:extLst>
          </p:cNvPr>
          <p:cNvSpPr/>
          <p:nvPr/>
        </p:nvSpPr>
        <p:spPr>
          <a:xfrm>
            <a:off x="5771722" y="1413522"/>
            <a:ext cx="847666" cy="1888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Google Shape;86;p16"/>
          <p:cNvSpPr txBox="1">
            <a:spLocks/>
          </p:cNvSpPr>
          <p:nvPr/>
        </p:nvSpPr>
        <p:spPr>
          <a:xfrm>
            <a:off x="409074" y="1836364"/>
            <a:ext cx="8361947" cy="1375728"/>
          </a:xfrm>
          <a:prstGeom prst="rect">
            <a:avLst/>
          </a:prstGeom>
        </p:spPr>
        <p:txBody>
          <a:bodyPr spcFirstLastPara="1" wrap="square" lIns="91425" tIns="91425" rIns="91425" bIns="91425" anchor="t" anchorCtr="0">
            <a:no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it-IT" sz="4800" b="0" i="0" u="none" strike="noStrike" kern="1200" cap="all" spc="0" normalizeH="0" baseline="0" noProof="0" dirty="0" err="1" smtClean="0">
                <a:ln>
                  <a:noFill/>
                </a:ln>
                <a:solidFill>
                  <a:schemeClr val="accent1"/>
                </a:solidFill>
                <a:effectLst/>
                <a:uLnTx/>
                <a:uFillTx/>
                <a:latin typeface="+mj-lt"/>
                <a:ea typeface="+mj-ea"/>
                <a:cs typeface="+mj-cs"/>
              </a:rPr>
              <a:t>Systemworkbench</a:t>
            </a:r>
            <a:r>
              <a:rPr kumimoji="0" lang="it-IT" sz="4800" b="0" i="0" u="none" strike="noStrike" kern="1200" cap="all" spc="0" normalizeH="0" baseline="0" noProof="0" dirty="0" smtClean="0">
                <a:ln>
                  <a:noFill/>
                </a:ln>
                <a:solidFill>
                  <a:schemeClr val="accent1"/>
                </a:solidFill>
                <a:effectLst/>
                <a:uLnTx/>
                <a:uFillTx/>
                <a:latin typeface="+mj-lt"/>
                <a:ea typeface="+mj-ea"/>
                <a:cs typeface="+mj-cs"/>
              </a:rPr>
              <a:t> </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it-IT" sz="4800" b="0" i="0" u="none" strike="noStrike" kern="1200" cap="all" spc="0" normalizeH="0" baseline="0" noProof="0" dirty="0" err="1" smtClean="0">
                <a:ln>
                  <a:noFill/>
                </a:ln>
                <a:solidFill>
                  <a:schemeClr val="accent1"/>
                </a:solidFill>
                <a:effectLst/>
                <a:uLnTx/>
                <a:uFillTx/>
                <a:latin typeface="+mj-lt"/>
                <a:ea typeface="+mj-ea"/>
                <a:cs typeface="+mj-cs"/>
              </a:rPr>
              <a:t>for</a:t>
            </a:r>
            <a:r>
              <a:rPr kumimoji="0" lang="it-IT" sz="4800" b="0" i="0" u="none" strike="noStrike" kern="1200" cap="all" spc="0" normalizeH="0" baseline="0" noProof="0" dirty="0" smtClean="0">
                <a:ln>
                  <a:noFill/>
                </a:ln>
                <a:solidFill>
                  <a:schemeClr val="accent1"/>
                </a:solidFill>
                <a:effectLst/>
                <a:uLnTx/>
                <a:uFillTx/>
                <a:latin typeface="+mj-lt"/>
                <a:ea typeface="+mj-ea"/>
                <a:cs typeface="+mj-cs"/>
              </a:rPr>
              <a:t> stm32</a:t>
            </a:r>
          </a:p>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it-IT" sz="2400" b="0" i="0" u="none" strike="noStrike" kern="1200" cap="all" spc="0" normalizeH="0" baseline="0" noProof="0" dirty="0">
              <a:ln>
                <a:noFill/>
              </a:ln>
              <a:solidFill>
                <a:schemeClr val="accent1"/>
              </a:solidFill>
              <a:effectLst/>
              <a:uLnTx/>
              <a:uFillTx/>
              <a:latin typeface="+mj-lt"/>
              <a:ea typeface="+mj-ea"/>
              <a:cs typeface="+mj-cs"/>
            </a:endParaRPr>
          </a:p>
        </p:txBody>
      </p:sp>
      <p:sp>
        <p:nvSpPr>
          <p:cNvPr id="6" name="Segnaposto numero diapositiva 5"/>
          <p:cNvSpPr>
            <a:spLocks noGrp="1"/>
          </p:cNvSpPr>
          <p:nvPr>
            <p:ph type="sldNum" sz="quarter" idx="12"/>
          </p:nvPr>
        </p:nvSpPr>
        <p:spPr/>
        <p:txBody>
          <a:bodyPr/>
          <a:lstStyle/>
          <a:p>
            <a:pPr defTabSz="342900"/>
            <a:endParaRPr lang="it-IT" smtClean="0">
              <a:solidFill>
                <a:srgbClr val="4590B8"/>
              </a:solidFill>
            </a:endParaRPr>
          </a:p>
          <a:p>
            <a:pPr defTabSz="342900"/>
            <a:endParaRPr lang="it-IT" dirty="0">
              <a:solidFill>
                <a:srgbClr val="4590B8"/>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i">
  <a:themeElements>
    <a:clrScheme name="Dividendi">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i">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i">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2448</TotalTime>
  <Words>847</Words>
  <Application>Microsoft Office PowerPoint</Application>
  <PresentationFormat>Presentazione su schermo (16:9)</PresentationFormat>
  <Paragraphs>168</Paragraphs>
  <Slides>26</Slides>
  <Notes>5</Notes>
  <HiddenSlides>0</HiddenSlides>
  <MMClips>0</MMClips>
  <ScaleCrop>false</ScaleCrop>
  <HeadingPairs>
    <vt:vector size="4" baseType="variant">
      <vt:variant>
        <vt:lpstr>Tema</vt:lpstr>
      </vt:variant>
      <vt:variant>
        <vt:i4>1</vt:i4>
      </vt:variant>
      <vt:variant>
        <vt:lpstr>Titoli diapositive</vt:lpstr>
      </vt:variant>
      <vt:variant>
        <vt:i4>26</vt:i4>
      </vt:variant>
    </vt:vector>
  </HeadingPairs>
  <TitlesOfParts>
    <vt:vector size="27" baseType="lpstr">
      <vt:lpstr>Dividendi</vt:lpstr>
      <vt:lpstr>Lab 02 gpio AND led</vt:lpstr>
      <vt:lpstr>Diapositiva 2</vt:lpstr>
      <vt:lpstr>Stm32 cubemx – selecting the board</vt:lpstr>
      <vt:lpstr>Stm32 cubemx – selecting the board</vt:lpstr>
      <vt:lpstr>Stm32 cubemx – multiplexing the pins</vt:lpstr>
      <vt:lpstr>Stm32 cubemx – setting the clocks</vt:lpstr>
      <vt:lpstr>Stm32 cubemx – configuring the peripherals</vt:lpstr>
      <vt:lpstr>Stm32 cubemx – setting the toolchain</vt:lpstr>
      <vt:lpstr>Diapositiva 9</vt:lpstr>
      <vt:lpstr>Stm32 – system workbench</vt:lpstr>
      <vt:lpstr>Stm32 – system workbench</vt:lpstr>
      <vt:lpstr>Stm32 – system workbench</vt:lpstr>
      <vt:lpstr>Additional material</vt:lpstr>
      <vt:lpstr>Diapositiva 14</vt:lpstr>
      <vt:lpstr>Ex 1 – toggle the led</vt:lpstr>
      <vt:lpstr>Stm32 gpio – set/reset</vt:lpstr>
      <vt:lpstr>Stm32 gpio – set/reset</vt:lpstr>
      <vt:lpstr>Stm32 gpio - read</vt:lpstr>
      <vt:lpstr>Stm32 gpio – toggle by interrupt</vt:lpstr>
      <vt:lpstr>Stm32 gpio – toggle by interrupt</vt:lpstr>
      <vt:lpstr>Stm32 gpio – toggle by interrupt</vt:lpstr>
      <vt:lpstr>Diapositiva 22</vt:lpstr>
      <vt:lpstr>Stm32 debug</vt:lpstr>
      <vt:lpstr>Stm32 debug</vt:lpstr>
      <vt:lpstr>Stm32 debug</vt:lpstr>
      <vt:lpstr>Stm32 debug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Exercitation 1</dc:title>
  <dc:creator>andrea albanese</dc:creator>
  <cp:lastModifiedBy>PC</cp:lastModifiedBy>
  <cp:revision>272</cp:revision>
  <dcterms:created xsi:type="dcterms:W3CDTF">2020-04-03T11:22:07Z</dcterms:created>
  <dcterms:modified xsi:type="dcterms:W3CDTF">2021-05-27T12:22:48Z</dcterms:modified>
</cp:coreProperties>
</file>