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9"/>
  </p:notesMasterIdLst>
  <p:handoutMasterIdLst>
    <p:handoutMasterId r:id="rId20"/>
  </p:handoutMasterIdLst>
  <p:sldIdLst>
    <p:sldId id="283" r:id="rId2"/>
    <p:sldId id="602" r:id="rId3"/>
    <p:sldId id="619" r:id="rId4"/>
    <p:sldId id="620" r:id="rId5"/>
    <p:sldId id="621" r:id="rId6"/>
    <p:sldId id="624" r:id="rId7"/>
    <p:sldId id="612" r:id="rId8"/>
    <p:sldId id="613" r:id="rId9"/>
    <p:sldId id="614" r:id="rId10"/>
    <p:sldId id="615" r:id="rId11"/>
    <p:sldId id="616" r:id="rId12"/>
    <p:sldId id="618" r:id="rId13"/>
    <p:sldId id="622" r:id="rId14"/>
    <p:sldId id="458" r:id="rId15"/>
    <p:sldId id="617" r:id="rId16"/>
    <p:sldId id="625" r:id="rId17"/>
    <p:sldId id="626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Nardello" initials="MN" lastIdx="1" clrIdx="0">
    <p:extLst>
      <p:ext uri="{19B8F6BF-5375-455C-9EA6-DF929625EA0E}">
        <p15:presenceInfo xmlns:p15="http://schemas.microsoft.com/office/powerpoint/2012/main" xmlns="" userId="Matteo Nard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587" autoAdjust="0"/>
    <p:restoredTop sz="94713" autoAdjust="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90D15456-5C75-4BBD-8925-7BB62D6E4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35BD718-BE66-4384-B53A-4950C6B00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6464-4AC4-463A-A663-ED6A612A1886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80B5F83-1E64-4D2F-9334-667DD4D4F2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7A340D8B-22E2-44F3-9292-75E3F84B19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9A67-9C12-4A55-813C-DA2A1916E4E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30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F956-E227-4118-8401-4566C1C75F6F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FE7-EB68-44EA-A736-820A2C89F0C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526766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31109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449952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88843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44500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716650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3641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91928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065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9105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2624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4448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3856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5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4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4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6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7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3" y="449795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3" y="506796"/>
            <a:ext cx="1503123" cy="388730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5" y="506796"/>
            <a:ext cx="5922209" cy="388730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4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5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4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5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9084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512" y="4737074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3345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4" y="454917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9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97" y="1635374"/>
            <a:ext cx="8272211" cy="275872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xmlns="" id="{D544BB2A-FE56-4D25-BF89-58ECBDB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9084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804F174B-0A99-44BE-BFC5-AD181D77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12" y="4737074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EB03A2BB-3E0D-478A-8DF4-FDF172E3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3345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8E51C4-AAF2-41C7-BE1D-A6B7854381AF}"/>
              </a:ext>
            </a:extLst>
          </p:cNvPr>
          <p:cNvSpPr>
            <a:spLocks noChangeAspect="1"/>
          </p:cNvSpPr>
          <p:nvPr/>
        </p:nvSpPr>
        <p:spPr>
          <a:xfrm>
            <a:off x="330514" y="454917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FC5E746-748E-4F21-9B61-7C9C3010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6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5" y="3856482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7" y="2282934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7" y="3406064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5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89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Machine </a:t>
            </a:r>
            <a:r>
              <a:rPr lang="it-IT" dirty="0" err="1"/>
              <a:t>learning</a:t>
            </a:r>
            <a:r>
              <a:rPr lang="it-IT" dirty="0"/>
              <a:t> with </a:t>
            </a:r>
            <a:r>
              <a:rPr lang="it-IT" dirty="0" err="1"/>
              <a:t>tensorflow</a:t>
            </a:r>
            <a:r>
              <a:rPr lang="it-IT" dirty="0"/>
              <a:t> </a:t>
            </a:r>
            <a:r>
              <a:rPr lang="it-IT" dirty="0" err="1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4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4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1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89" y="454917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898" y="2194541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4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4" y="2194541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9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44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1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3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2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5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6" y="3945097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0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4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3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66" y="4467104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5/27/2021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7" y="4467104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3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00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microelectronics.com.cn/content/ccc/resource/technical/document/application_note/group0/91/01/84/3f/7c/67/41/3f/DM00236305/files/DM00236305.pdf/jcr:content/translations/en.DM00236305.pdf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t.com/content/ccc/resource/training/technical/product_training/c4/1b/56/83/3a/a1/47/64/STM32L4_WDG_TIMERS_GPTIM.pdf/files/STM32L4_WDG_TIMERS_GPTIM.pdf/jcr:content/translations/en.STM32L4_WDG_TIMERS_GPTIM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="" xmlns:a16="http://schemas.microsoft.com/office/drawing/2014/main" id="{2CE53A34-F741-4BE2-B95E-4F3B2F2BCAE7}"/>
              </a:ext>
            </a:extLst>
          </p:cNvPr>
          <p:cNvSpPr txBox="1">
            <a:spLocks/>
          </p:cNvSpPr>
          <p:nvPr/>
        </p:nvSpPr>
        <p:spPr>
          <a:xfrm>
            <a:off x="446285" y="786642"/>
            <a:ext cx="8272211" cy="112313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 03</a:t>
            </a:r>
            <a:b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timers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" name="Immagine 9" descr="Unitn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9817" y="2367740"/>
            <a:ext cx="1718056" cy="676461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="" xmlns:a16="http://schemas.microsoft.com/office/drawing/2014/main" id="{F1D385DB-3EBF-4AD2-9583-02915BC427E6}"/>
              </a:ext>
            </a:extLst>
          </p:cNvPr>
          <p:cNvSpPr txBox="1">
            <a:spLocks/>
          </p:cNvSpPr>
          <p:nvPr/>
        </p:nvSpPr>
        <p:spPr>
          <a:xfrm>
            <a:off x="3224565" y="3878519"/>
            <a:ext cx="2766068" cy="9306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200" b="1" dirty="0">
                <a:solidFill>
                  <a:schemeClr val="bg1"/>
                </a:solidFill>
              </a:rPr>
              <a:t>Prof. Davide Brunelli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Dept. of Industrial Engineering – DII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University of Trento, Italy 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b="1" i="1" dirty="0">
                <a:solidFill>
                  <a:schemeClr val="bg1"/>
                </a:solidFill>
              </a:rPr>
              <a:t>davide.brunelli@unitn.it</a:t>
            </a:r>
          </a:p>
        </p:txBody>
      </p:sp>
    </p:spTree>
    <p:extLst>
      <p:ext uri="{BB962C8B-B14F-4D97-AF65-F5344CB8AC3E}">
        <p14:creationId xmlns:p14="http://schemas.microsoft.com/office/powerpoint/2010/main" xmlns="" val="303129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Cattura4.PNG"/>
          <p:cNvPicPr>
            <a:picLocks noChangeAspect="1"/>
          </p:cNvPicPr>
          <p:nvPr/>
        </p:nvPicPr>
        <p:blipFill>
          <a:blip r:embed="rId3"/>
          <a:srcRect r="1161"/>
          <a:stretch>
            <a:fillRect/>
          </a:stretch>
        </p:blipFill>
        <p:spPr>
          <a:xfrm>
            <a:off x="330619" y="1047908"/>
            <a:ext cx="5518947" cy="3939949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10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xmlns="" id="{5B5965A1-4EA5-4AC2-8B19-932DFD4E2246}"/>
              </a:ext>
            </a:extLst>
          </p:cNvPr>
          <p:cNvSpPr/>
          <p:nvPr/>
        </p:nvSpPr>
        <p:spPr>
          <a:xfrm>
            <a:off x="1478604" y="3826213"/>
            <a:ext cx="2140085" cy="4539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magine 12" descr="Cattura3.JPG"/>
          <p:cNvPicPr>
            <a:picLocks noChangeAspect="1"/>
          </p:cNvPicPr>
          <p:nvPr/>
        </p:nvPicPr>
        <p:blipFill>
          <a:blip r:embed="rId4"/>
          <a:srcRect r="45977"/>
          <a:stretch>
            <a:fillRect/>
          </a:stretch>
        </p:blipFill>
        <p:spPr>
          <a:xfrm>
            <a:off x="6047802" y="1800033"/>
            <a:ext cx="2150867" cy="592971"/>
          </a:xfrm>
          <a:prstGeom prst="rect">
            <a:avLst/>
          </a:prstGeom>
        </p:spPr>
      </p:pic>
      <p:pic>
        <p:nvPicPr>
          <p:cNvPr id="14" name="Immagine 13" descr="Cattura3.JPG"/>
          <p:cNvPicPr>
            <a:picLocks noChangeAspect="1"/>
          </p:cNvPicPr>
          <p:nvPr/>
        </p:nvPicPr>
        <p:blipFill>
          <a:blip r:embed="rId4"/>
          <a:srcRect l="60832"/>
          <a:stretch>
            <a:fillRect/>
          </a:stretch>
        </p:blipFill>
        <p:spPr>
          <a:xfrm>
            <a:off x="6283262" y="2878620"/>
            <a:ext cx="1559437" cy="592971"/>
          </a:xfrm>
          <a:prstGeom prst="rect">
            <a:avLst/>
          </a:prstGeom>
        </p:spPr>
      </p:pic>
      <p:pic>
        <p:nvPicPr>
          <p:cNvPr id="16" name="Immagine 15" descr="Cattura4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8500" y="2445452"/>
            <a:ext cx="2168011" cy="66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6096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 descr="Cattura5.PNG"/>
          <p:cNvPicPr>
            <a:picLocks noChangeAspect="1"/>
          </p:cNvPicPr>
          <p:nvPr/>
        </p:nvPicPr>
        <p:blipFill>
          <a:blip r:embed="rId3"/>
          <a:srcRect r="18315"/>
          <a:stretch>
            <a:fillRect/>
          </a:stretch>
        </p:blipFill>
        <p:spPr>
          <a:xfrm>
            <a:off x="1115438" y="1430269"/>
            <a:ext cx="6368375" cy="3601151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916663" y="1043441"/>
            <a:ext cx="7559041" cy="319639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endParaRPr lang="en-US" altLang="en-US" sz="1600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 – Interrupt 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11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xmlns="" id="{5B5965A1-4EA5-4AC2-8B19-932DFD4E2246}"/>
              </a:ext>
            </a:extLst>
          </p:cNvPr>
          <p:cNvSpPr/>
          <p:nvPr/>
        </p:nvSpPr>
        <p:spPr>
          <a:xfrm>
            <a:off x="2564754" y="4584967"/>
            <a:ext cx="4983909" cy="3177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xmlns="" id="{F4C343E3-9E4F-4E48-947E-97A1DBE8052C}"/>
              </a:ext>
            </a:extLst>
          </p:cNvPr>
          <p:cNvSpPr/>
          <p:nvPr/>
        </p:nvSpPr>
        <p:spPr>
          <a:xfrm>
            <a:off x="1220589" y="2769947"/>
            <a:ext cx="1185386" cy="252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xmlns="" id="{8767A8EB-07A2-478B-BF5A-F258E78DB21A}"/>
              </a:ext>
            </a:extLst>
          </p:cNvPr>
          <p:cNvSpPr/>
          <p:nvPr/>
        </p:nvSpPr>
        <p:spPr>
          <a:xfrm>
            <a:off x="2587557" y="2080032"/>
            <a:ext cx="544749" cy="25201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xmlns="" id="{BFCDA86D-FCF9-4E66-8CD4-D4FFAD5B3196}"/>
              </a:ext>
            </a:extLst>
          </p:cNvPr>
          <p:cNvSpPr/>
          <p:nvPr/>
        </p:nvSpPr>
        <p:spPr>
          <a:xfrm>
            <a:off x="479899" y="1059724"/>
            <a:ext cx="819068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en-US" sz="1400" dirty="0"/>
              <a:t>We can activate the interrupt using the NVIC configuration tab in CubeMX</a:t>
            </a:r>
            <a:endParaRPr lang="en-US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xmlns="" val="3660585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 descr="Cattura7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097" y="3696559"/>
            <a:ext cx="4153480" cy="733527"/>
          </a:xfrm>
          <a:prstGeom prst="rect">
            <a:avLst/>
          </a:prstGeom>
        </p:spPr>
      </p:pic>
      <p:pic>
        <p:nvPicPr>
          <p:cNvPr id="12" name="Immagine 11" descr="Cattura8.PNG"/>
          <p:cNvPicPr>
            <a:picLocks noChangeAspect="1"/>
          </p:cNvPicPr>
          <p:nvPr/>
        </p:nvPicPr>
        <p:blipFill>
          <a:blip r:embed="rId4"/>
          <a:srcRect b="5363"/>
          <a:stretch>
            <a:fillRect/>
          </a:stretch>
        </p:blipFill>
        <p:spPr>
          <a:xfrm>
            <a:off x="1414021" y="2038275"/>
            <a:ext cx="6315957" cy="1009725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 – Interrupt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12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244665"/>
            <a:ext cx="7265413" cy="1163782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/>
              <a:t>Once the timer has </a:t>
            </a:r>
            <a:r>
              <a:rPr lang="en-US" altLang="en-US" sz="1600" dirty="0" smtClean="0"/>
              <a:t>reached its </a:t>
            </a:r>
            <a:r>
              <a:rPr lang="en-US" altLang="en-US" sz="1600" dirty="0"/>
              <a:t>counting period, an interrupt will be fired. Using the proper callback function we can </a:t>
            </a:r>
            <a:r>
              <a:rPr lang="en-US" altLang="en-US" sz="1600" dirty="0" smtClean="0"/>
              <a:t>create </a:t>
            </a:r>
            <a:r>
              <a:rPr lang="en-US" altLang="en-US" sz="1600" dirty="0"/>
              <a:t>timed tasks </a:t>
            </a:r>
            <a:r>
              <a:rPr lang="it-IT" altLang="en-US" sz="1600" dirty="0"/>
              <a:t>(</a:t>
            </a:r>
            <a:r>
              <a:rPr lang="en-US" altLang="en-US" sz="1600" dirty="0"/>
              <a:t>like </a:t>
            </a:r>
            <a:r>
              <a:rPr lang="en-US" altLang="en-US" sz="1600" dirty="0" smtClean="0"/>
              <a:t>the </a:t>
            </a:r>
            <a:r>
              <a:rPr lang="en-US" altLang="en-US" sz="1600" dirty="0"/>
              <a:t>blinking </a:t>
            </a:r>
            <a:r>
              <a:rPr lang="en-US" altLang="en-US" sz="1600" dirty="0" smtClean="0"/>
              <a:t>of a LED</a:t>
            </a:r>
            <a:r>
              <a:rPr lang="it-IT" altLang="en-US" sz="1600" dirty="0"/>
              <a:t>)</a:t>
            </a:r>
            <a:endParaRPr lang="en-US" altLang="en-US" sz="1600" dirty="0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xmlns="" id="{B091E686-6D0F-4D03-A4AE-6B9B82A8D262}"/>
              </a:ext>
            </a:extLst>
          </p:cNvPr>
          <p:cNvSpPr/>
          <p:nvPr/>
        </p:nvSpPr>
        <p:spPr>
          <a:xfrm>
            <a:off x="1316477" y="1984823"/>
            <a:ext cx="6543472" cy="106966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Box 7">
            <a:extLst>
              <a:ext uri="{FF2B5EF4-FFF2-40B4-BE49-F238E27FC236}">
                <a16:creationId xmlns:a16="http://schemas.microsoft.com/office/drawing/2014/main" xmlns="" id="{E85824AB-AEDB-4DC1-91C1-00632FBF7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051" y="3616996"/>
            <a:ext cx="33123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/>
            <a:r>
              <a:rPr lang="en-US" altLang="en-US" sz="1600" dirty="0">
                <a:latin typeface="+mn-lt"/>
              </a:rPr>
              <a:t>After the Peripheral  Initializations, remember to start </a:t>
            </a:r>
            <a:r>
              <a:rPr lang="en-US" altLang="en-US" sz="1600" dirty="0" smtClean="0">
                <a:latin typeface="+mn-lt"/>
              </a:rPr>
              <a:t>TIM6 </a:t>
            </a:r>
            <a:r>
              <a:rPr lang="en-US" altLang="en-US" sz="1600" dirty="0">
                <a:latin typeface="+mn-lt"/>
              </a:rPr>
              <a:t>In Interrupt Mode.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B3015410-BCBD-4DF6-B527-DFEAD87D1352}"/>
              </a:ext>
            </a:extLst>
          </p:cNvPr>
          <p:cNvSpPr/>
          <p:nvPr/>
        </p:nvSpPr>
        <p:spPr>
          <a:xfrm>
            <a:off x="4456259" y="3673477"/>
            <a:ext cx="4259723" cy="77530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19366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 – Resources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13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336E7C5F-C180-46EC-A050-24DB873B3D08}"/>
              </a:ext>
            </a:extLst>
          </p:cNvPr>
          <p:cNvSpPr/>
          <p:nvPr/>
        </p:nvSpPr>
        <p:spPr>
          <a:xfrm>
            <a:off x="1028700" y="1288906"/>
            <a:ext cx="72009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General-purpose timer cookbook for STM32 microcontrollers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3"/>
              </a:rPr>
              <a:t>https://www.stmicroelectronics.com.cn/content/ccc/resource/technical/document/application_note/group0/91/01/84/3f/7c/67/41/3f/DM00236305/files/DM00236305.pdf/jcr:content/translations/en.DM00236305.pdf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S</a:t>
            </a:r>
            <a:r>
              <a:rPr lang="en-US" sz="1600" dirty="0"/>
              <a:t>TM32L4 Timers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hlinkClick r:id="rId4"/>
              </a:rPr>
              <a:t>https://www.st.com/content/ccc/resource/training/technical/product_training/c4/1b/56/83/3a/a1/47/64/STM32L4_WDG_TIMERS_GPTIM.pdf/files/STM32L4_WDG_TIMERS_GPTIM.pdf/jcr:content/translations/en.STM32L4_WDG_TIMERS_GPTIM.pdf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309681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TOGGLE THE LED </a:t>
            </a:r>
          </a:p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USING</a:t>
            </a:r>
            <a:r>
              <a:rPr kumimoji="0" lang="it-IT" sz="48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 TIMER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72389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defRPr/>
            </a:pPr>
            <a:r>
              <a:rPr lang="it-IT" sz="3600" dirty="0" smtClean="0"/>
              <a:t>TOGGLE  THE LED USING A TIMER</a:t>
            </a:r>
            <a:endParaRPr lang="it-IT" sz="1600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15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230810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 smtClean="0"/>
              <a:t>Use </a:t>
            </a:r>
            <a:r>
              <a:rPr lang="en-US" altLang="en-US" sz="1600" dirty="0"/>
              <a:t>the previously configured timer to toggle the green LED every 1 second.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</a:t>
            </a:r>
            <a:r>
              <a:rPr lang="en-US" altLang="en-US" sz="1600" b="1" dirty="0"/>
              <a:t>a simple timer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Configure the board clock to provide an </a:t>
            </a:r>
            <a:r>
              <a:rPr lang="en-US" altLang="en-US" sz="1600" b="1" dirty="0"/>
              <a:t>APB clock equal to 60 MHz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If needed, pre-scale </a:t>
            </a:r>
            <a:r>
              <a:rPr lang="en-US" altLang="en-US" sz="1600" dirty="0"/>
              <a:t>the clock to a suitable frequency for the timer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Set the timer counting period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it-IT" altLang="en-US" sz="1600" dirty="0"/>
              <a:t>S</a:t>
            </a:r>
            <a:r>
              <a:rPr lang="en-US" altLang="en-US" sz="1600" dirty="0"/>
              <a:t>tart the timer </a:t>
            </a:r>
            <a:r>
              <a:rPr lang="en-US" altLang="en-US" sz="1600" b="1" dirty="0"/>
              <a:t>using the blue button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Using the interrupt callback, </a:t>
            </a:r>
            <a:r>
              <a:rPr lang="en-US" altLang="en-US" sz="1600" b="1" dirty="0"/>
              <a:t>toggle the green </a:t>
            </a:r>
            <a:r>
              <a:rPr lang="en-US" altLang="en-US" sz="1600" b="1" dirty="0" smtClean="0"/>
              <a:t>LED</a:t>
            </a: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677740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6;p16"/>
          <p:cNvSpPr txBox="1">
            <a:spLocks/>
          </p:cNvSpPr>
          <p:nvPr/>
        </p:nvSpPr>
        <p:spPr>
          <a:xfrm>
            <a:off x="409074" y="1991389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CHANGE</a:t>
            </a:r>
            <a:r>
              <a:rPr kumimoji="0" lang="it-IT" sz="4800" b="0" i="0" u="none" strike="noStrike" kern="1200" cap="all" spc="0" normalizeH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THE TIMER COUNTING PERIOD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46694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36" y="514350"/>
            <a:ext cx="8118764" cy="508635"/>
          </a:xfrm>
        </p:spPr>
        <p:txBody>
          <a:bodyPr>
            <a:normAutofit fontScale="90000"/>
          </a:bodyPr>
          <a:lstStyle/>
          <a:p>
            <a:pPr lvl="0">
              <a:spcBef>
                <a:spcPts val="0"/>
              </a:spcBef>
              <a:defRPr/>
            </a:pPr>
            <a:r>
              <a:rPr lang="it-IT" sz="3600" dirty="0" smtClean="0"/>
              <a:t>CHANGE  THE TIMER COUNTING PERIOD</a:t>
            </a:r>
            <a:endParaRPr lang="it-IT" sz="1600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17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5" y="1216955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/>
              <a:t>Using an interrupt generated by an external input, cycle the timer counting period between 0 – 0.25s – 0.5s – 1s – 2s</a:t>
            </a:r>
          </a:p>
          <a:p>
            <a:pPr marL="0" indent="0" algn="just">
              <a:spcBef>
                <a:spcPct val="0"/>
              </a:spcBef>
              <a:buFontTx/>
              <a:buNone/>
            </a:pPr>
            <a:endParaRPr lang="en-US" altLang="en-US" sz="1600" dirty="0"/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Use </a:t>
            </a:r>
            <a:r>
              <a:rPr lang="en-US" altLang="en-US" sz="1600" dirty="0" err="1"/>
              <a:t>CubeMX</a:t>
            </a:r>
            <a:r>
              <a:rPr lang="en-US" altLang="en-US" sz="1600" dirty="0"/>
              <a:t> </a:t>
            </a:r>
            <a:r>
              <a:rPr lang="en-US" altLang="en-US" sz="1600" dirty="0" smtClean="0"/>
              <a:t>to </a:t>
            </a:r>
            <a:r>
              <a:rPr lang="en-US" altLang="en-US" sz="1600" b="1" dirty="0" smtClean="0"/>
              <a:t>configure </a:t>
            </a:r>
            <a:r>
              <a:rPr lang="en-US" altLang="en-US" sz="1600" b="1" dirty="0"/>
              <a:t>a simple timer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Configure the board clock to provide an </a:t>
            </a:r>
            <a:r>
              <a:rPr lang="en-US" altLang="en-US" sz="1600" b="1" dirty="0"/>
              <a:t>APB clock equal to 60 MHz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 smtClean="0"/>
              <a:t>If needed, pre-scale </a:t>
            </a:r>
            <a:r>
              <a:rPr lang="en-US" altLang="en-US" sz="1600" dirty="0"/>
              <a:t>the clock to a suitable frequency for the timer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Set the timer counting period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r>
              <a:rPr lang="en-US" altLang="en-US" sz="1600" dirty="0"/>
              <a:t>Using the interrupt callback, </a:t>
            </a:r>
            <a:r>
              <a:rPr lang="en-US" altLang="en-US" sz="1600" b="1" dirty="0"/>
              <a:t>cycle the counting period</a:t>
            </a:r>
            <a:r>
              <a:rPr lang="en-US" altLang="en-US" sz="1600" dirty="0"/>
              <a:t> of the configured timer by updating the relative register.</a:t>
            </a:r>
          </a:p>
          <a:p>
            <a:pPr marL="457200" indent="-457200" algn="just">
              <a:spcBef>
                <a:spcPct val="0"/>
              </a:spcBef>
              <a:buFont typeface="+mj-lt"/>
              <a:buAutoNum type="arabicPeriod"/>
            </a:pPr>
            <a:endParaRPr lang="en-US" altLang="en-US" sz="16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579566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6;p16"/>
          <p:cNvSpPr txBox="1">
            <a:spLocks/>
          </p:cNvSpPr>
          <p:nvPr/>
        </p:nvSpPr>
        <p:spPr>
          <a:xfrm>
            <a:off x="409074" y="2199214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TIMERS</a:t>
            </a:r>
            <a:endParaRPr kumimoji="0" lang="it-IT" sz="24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299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3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985135" y="1099185"/>
            <a:ext cx="7200900" cy="87439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sz="1600" dirty="0"/>
              <a:t>A hardware timer is essentially an </a:t>
            </a:r>
            <a:r>
              <a:rPr lang="en-US" sz="1600" b="1" dirty="0"/>
              <a:t>independent counter</a:t>
            </a:r>
            <a:r>
              <a:rPr lang="en-US" sz="1600" dirty="0"/>
              <a:t> that counts from zero to its maximum value at a given speed and generates various events. It runs in the background independently from your C/C++ program and its value typically follows the sequence depicted below:</a:t>
            </a:r>
            <a:endParaRPr lang="it-IT" altLang="en-US" sz="16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</p:txBody>
      </p:sp>
      <p:pic>
        <p:nvPicPr>
          <p:cNvPr id="1026" name="Picture 2" descr="01-timer">
            <a:extLst>
              <a:ext uri="{FF2B5EF4-FFF2-40B4-BE49-F238E27FC236}">
                <a16:creationId xmlns:a16="http://schemas.microsoft.com/office/drawing/2014/main" xmlns="" id="{89AC923C-9208-4689-A0E3-B5F51372A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53905" y="2223399"/>
            <a:ext cx="5745597" cy="1778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xmlns="" id="{29DFE431-CAA7-49E8-9FE1-7BBBBC20BD50}"/>
              </a:ext>
            </a:extLst>
          </p:cNvPr>
          <p:cNvSpPr/>
          <p:nvPr/>
        </p:nvSpPr>
        <p:spPr>
          <a:xfrm>
            <a:off x="1058299" y="4026756"/>
            <a:ext cx="7127736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It is basically a </a:t>
            </a:r>
            <a:r>
              <a:rPr lang="en-US" sz="16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global variable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(timer counter) that </a:t>
            </a:r>
            <a:r>
              <a:rPr lang="en-US" sz="16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increments 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(or </a:t>
            </a:r>
            <a:r>
              <a:rPr lang="en-US" sz="16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decrements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) on the basis of a </a:t>
            </a:r>
            <a:r>
              <a:rPr lang="en-US" sz="16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programmable clock source</a:t>
            </a:r>
            <a: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05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9477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4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0197EE51-FEF0-448E-A97C-683CD0451787}"/>
              </a:ext>
            </a:extLst>
          </p:cNvPr>
          <p:cNvSpPr/>
          <p:nvPr/>
        </p:nvSpPr>
        <p:spPr>
          <a:xfrm>
            <a:off x="1028700" y="1292235"/>
            <a:ext cx="7200900" cy="28205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tx2"/>
                </a:solidFill>
              </a:rPr>
              <a:t>The hardware </a:t>
            </a:r>
            <a:r>
              <a:rPr lang="en-US" sz="1600" dirty="0" smtClean="0">
                <a:solidFill>
                  <a:schemeClr val="tx2"/>
                </a:solidFill>
              </a:rPr>
              <a:t>of a timer </a:t>
            </a:r>
            <a:r>
              <a:rPr lang="en-US" sz="1600" dirty="0">
                <a:solidFill>
                  <a:schemeClr val="tx2"/>
                </a:solidFill>
              </a:rPr>
              <a:t>is composed </a:t>
            </a:r>
            <a:r>
              <a:rPr lang="en-US" sz="1600" dirty="0" smtClean="0">
                <a:solidFill>
                  <a:schemeClr val="tx2"/>
                </a:solidFill>
              </a:rPr>
              <a:t>of </a:t>
            </a:r>
            <a:r>
              <a:rPr lang="en-US" sz="1600" b="1" dirty="0">
                <a:solidFill>
                  <a:schemeClr val="tx2"/>
                </a:solidFill>
              </a:rPr>
              <a:t>three basic programmable parts</a:t>
            </a:r>
            <a:r>
              <a:rPr lang="en-US" sz="1600" dirty="0">
                <a:solidFill>
                  <a:schemeClr val="tx2"/>
                </a:solidFill>
              </a:rPr>
              <a:t>: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clock </a:t>
            </a:r>
            <a:r>
              <a:rPr lang="en-US" sz="1600" b="1" dirty="0" smtClean="0">
                <a:solidFill>
                  <a:schemeClr val="tx2"/>
                </a:solidFill>
              </a:rPr>
              <a:t>source</a:t>
            </a:r>
            <a:r>
              <a:rPr lang="en-US" sz="1600" dirty="0" smtClean="0">
                <a:solidFill>
                  <a:schemeClr val="tx2"/>
                </a:solidFill>
              </a:rPr>
              <a:t>: the </a:t>
            </a:r>
            <a:r>
              <a:rPr lang="en-US" sz="1600" dirty="0">
                <a:solidFill>
                  <a:schemeClr val="tx2"/>
                </a:solidFill>
              </a:rPr>
              <a:t>circuit that </a:t>
            </a:r>
            <a:r>
              <a:rPr lang="en-US" sz="1600" b="1" dirty="0">
                <a:solidFill>
                  <a:schemeClr val="tx2"/>
                </a:solidFill>
              </a:rPr>
              <a:t>generates the clock tick</a:t>
            </a:r>
            <a:r>
              <a:rPr lang="en-US" sz="1600" dirty="0">
                <a:solidFill>
                  <a:schemeClr val="tx2"/>
                </a:solidFill>
              </a:rPr>
              <a:t> for the timer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time </a:t>
            </a:r>
            <a:r>
              <a:rPr lang="en-US" sz="1600" b="1" dirty="0" smtClean="0">
                <a:solidFill>
                  <a:schemeClr val="tx2"/>
                </a:solidFill>
              </a:rPr>
              <a:t>base</a:t>
            </a:r>
            <a:r>
              <a:rPr lang="en-US" sz="1600" dirty="0" smtClean="0">
                <a:solidFill>
                  <a:schemeClr val="tx2"/>
                </a:solidFill>
              </a:rPr>
              <a:t>: the </a:t>
            </a:r>
            <a:r>
              <a:rPr lang="en-US" sz="1600" dirty="0">
                <a:solidFill>
                  <a:schemeClr val="tx2"/>
                </a:solidFill>
              </a:rPr>
              <a:t>circuit that </a:t>
            </a:r>
            <a:r>
              <a:rPr lang="en-US" sz="1600" b="1" dirty="0" smtClean="0">
                <a:solidFill>
                  <a:schemeClr val="tx2"/>
                </a:solidFill>
              </a:rPr>
              <a:t>derives </a:t>
            </a:r>
            <a:r>
              <a:rPr lang="en-US" sz="1600" b="1" dirty="0">
                <a:solidFill>
                  <a:schemeClr val="tx2"/>
                </a:solidFill>
              </a:rPr>
              <a:t>the time granularity</a:t>
            </a:r>
            <a:r>
              <a:rPr lang="en-US" sz="1600" dirty="0">
                <a:solidFill>
                  <a:schemeClr val="tx2"/>
                </a:solidFill>
              </a:rPr>
              <a:t> from the clock source and contains the timer counter variable</a:t>
            </a: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2"/>
                </a:solidFill>
              </a:rPr>
              <a:t>The </a:t>
            </a:r>
            <a:r>
              <a:rPr lang="en-US" sz="1600" b="1" dirty="0">
                <a:solidFill>
                  <a:schemeClr val="tx2"/>
                </a:solidFill>
              </a:rPr>
              <a:t>slave </a:t>
            </a:r>
            <a:r>
              <a:rPr lang="en-US" sz="1600" b="1" dirty="0" smtClean="0">
                <a:solidFill>
                  <a:schemeClr val="tx2"/>
                </a:solidFill>
              </a:rPr>
              <a:t>circuits</a:t>
            </a:r>
            <a:r>
              <a:rPr lang="en-US" sz="1600" dirty="0" smtClean="0">
                <a:solidFill>
                  <a:schemeClr val="tx2"/>
                </a:solidFill>
              </a:rPr>
              <a:t>: provide </a:t>
            </a:r>
            <a:r>
              <a:rPr lang="en-US" sz="1600" b="1" dirty="0">
                <a:solidFill>
                  <a:schemeClr val="tx2"/>
                </a:solidFill>
              </a:rPr>
              <a:t>additional functions</a:t>
            </a:r>
            <a:r>
              <a:rPr lang="en-US" sz="1600" dirty="0">
                <a:solidFill>
                  <a:schemeClr val="tx2"/>
                </a:solidFill>
              </a:rPr>
              <a:t> (pulse measure, signal generation, etc.) by exploiting the timer variable</a:t>
            </a:r>
          </a:p>
        </p:txBody>
      </p:sp>
    </p:spTree>
    <p:extLst>
      <p:ext uri="{BB962C8B-B14F-4D97-AF65-F5344CB8AC3E}">
        <p14:creationId xmlns:p14="http://schemas.microsoft.com/office/powerpoint/2010/main" xmlns="" val="670708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5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0197EE51-FEF0-448E-A97C-683CD0451787}"/>
              </a:ext>
            </a:extLst>
          </p:cNvPr>
          <p:cNvSpPr/>
          <p:nvPr/>
        </p:nvSpPr>
        <p:spPr>
          <a:xfrm>
            <a:off x="1028700" y="1209104"/>
            <a:ext cx="7200900" cy="34501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Aft>
                <a:spcPts val="800"/>
              </a:spcAft>
            </a:pPr>
            <a:r>
              <a:rPr lang="en-US" sz="1600" dirty="0" smtClean="0"/>
              <a:t>The</a:t>
            </a:r>
            <a:r>
              <a:rPr lang="en-US" sz="1600" b="1" dirty="0" smtClean="0"/>
              <a:t> STM32 MCU </a:t>
            </a:r>
            <a:r>
              <a:rPr lang="en-US" sz="1600" dirty="0" smtClean="0"/>
              <a:t>offers </a:t>
            </a:r>
            <a:r>
              <a:rPr lang="en-US" sz="1600" dirty="0"/>
              <a:t>up to 11 different </a:t>
            </a:r>
            <a:r>
              <a:rPr lang="en-US" sz="1600" b="1" dirty="0"/>
              <a:t>timer/counters </a:t>
            </a:r>
            <a:r>
              <a:rPr lang="en-US" sz="1600" dirty="0"/>
              <a:t>with the following features:</a:t>
            </a:r>
          </a:p>
          <a:p>
            <a:pPr marL="285750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Clock selection </a:t>
            </a:r>
            <a:r>
              <a:rPr lang="en-US" sz="1600" dirty="0"/>
              <a:t>(internal, external, other)</a:t>
            </a:r>
          </a:p>
          <a:p>
            <a:pPr marL="285750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16/32-bit counter resolution</a:t>
            </a:r>
          </a:p>
          <a:p>
            <a:pPr marL="285750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Programmable prescaler</a:t>
            </a:r>
          </a:p>
          <a:p>
            <a:pPr marL="285750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Four independent channels </a:t>
            </a:r>
            <a:r>
              <a:rPr lang="en-US" sz="1600" dirty="0"/>
              <a:t>configurable as:</a:t>
            </a:r>
          </a:p>
          <a:p>
            <a:pPr marL="742950" lvl="1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Input Capture</a:t>
            </a:r>
          </a:p>
          <a:p>
            <a:pPr marL="742950" lvl="1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Output Compare</a:t>
            </a:r>
          </a:p>
          <a:p>
            <a:pPr marL="742950" lvl="1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PWM Mode</a:t>
            </a:r>
          </a:p>
          <a:p>
            <a:pPr marL="742950" lvl="1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One-pulse Output</a:t>
            </a:r>
          </a:p>
          <a:p>
            <a:pPr marL="285750" indent="-285750">
              <a:lnSpc>
                <a:spcPct val="8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Interrupt generation </a:t>
            </a:r>
            <a:r>
              <a:rPr lang="en-US" sz="1600" dirty="0"/>
              <a:t>on the basis of the various events that can occur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05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77926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6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xmlns="" id="{0197EE51-FEF0-448E-A97C-683CD0451787}"/>
              </a:ext>
            </a:extLst>
          </p:cNvPr>
          <p:cNvSpPr/>
          <p:nvPr/>
        </p:nvSpPr>
        <p:spPr>
          <a:xfrm>
            <a:off x="1028700" y="1147680"/>
            <a:ext cx="72009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/>
              <a:t>Counting is handled in the </a:t>
            </a:r>
            <a:r>
              <a:rPr lang="en-US" sz="1600" b="1" dirty="0"/>
              <a:t>time-base</a:t>
            </a:r>
            <a:r>
              <a:rPr lang="en-US" sz="1600" dirty="0"/>
              <a:t> by the following registers:</a:t>
            </a:r>
          </a:p>
          <a:p>
            <a:pPr algn="just"/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TIMx</a:t>
            </a:r>
            <a:r>
              <a:rPr lang="en-US" sz="1600" b="1" dirty="0"/>
              <a:t>-&gt;PSC</a:t>
            </a:r>
            <a:r>
              <a:rPr lang="en-US" sz="1600" dirty="0"/>
              <a:t>: the </a:t>
            </a:r>
            <a:r>
              <a:rPr lang="en-US" sz="1600" dirty="0" err="1"/>
              <a:t>prescaler</a:t>
            </a:r>
            <a:r>
              <a:rPr lang="en-US" sz="1600" dirty="0"/>
              <a:t> </a:t>
            </a:r>
            <a:r>
              <a:rPr lang="en-US" sz="1600" dirty="0" smtClean="0"/>
              <a:t>register; </a:t>
            </a:r>
            <a:r>
              <a:rPr lang="en-US" sz="1600" dirty="0"/>
              <a:t>it directly </a:t>
            </a:r>
            <a:r>
              <a:rPr lang="en-US" sz="1600" dirty="0" smtClean="0"/>
              <a:t>specifies </a:t>
            </a:r>
            <a:r>
              <a:rPr lang="en-US" sz="1600" dirty="0"/>
              <a:t>the </a:t>
            </a:r>
            <a:r>
              <a:rPr lang="en-US" sz="1600" b="1" dirty="0"/>
              <a:t>division factor</a:t>
            </a: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TIMx</a:t>
            </a:r>
            <a:r>
              <a:rPr lang="en-US" sz="1600" b="1" dirty="0"/>
              <a:t>-&gt;CNT</a:t>
            </a:r>
            <a:r>
              <a:rPr lang="en-US" sz="1600" dirty="0"/>
              <a:t>: the counter </a:t>
            </a:r>
            <a:r>
              <a:rPr lang="en-US" sz="1600" dirty="0" smtClean="0"/>
              <a:t>register; </a:t>
            </a:r>
            <a:r>
              <a:rPr lang="en-US" sz="1600" dirty="0"/>
              <a:t>it holds the counter value and increments (or decrements</a:t>
            </a:r>
            <a:r>
              <a:rPr lang="en-US" sz="1600" dirty="0" smtClean="0"/>
              <a:t>) it </a:t>
            </a:r>
            <a:r>
              <a:rPr lang="en-US" sz="1600" dirty="0"/>
              <a:t>according to the input clock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/>
              <a:t>TIMx</a:t>
            </a:r>
            <a:r>
              <a:rPr lang="en-US" sz="1600" b="1" dirty="0"/>
              <a:t>-&gt;ARR</a:t>
            </a:r>
            <a:r>
              <a:rPr lang="en-US" sz="1600" dirty="0"/>
              <a:t>: the auto-reload </a:t>
            </a:r>
            <a:r>
              <a:rPr lang="en-US" sz="1600" dirty="0" smtClean="0"/>
              <a:t>register; </a:t>
            </a:r>
            <a:r>
              <a:rPr lang="en-US" sz="1600" b="1" dirty="0" smtClean="0"/>
              <a:t>CNT </a:t>
            </a:r>
            <a:r>
              <a:rPr lang="en-US" sz="1600" dirty="0"/>
              <a:t>counts from 0 to </a:t>
            </a:r>
            <a:r>
              <a:rPr lang="en-US" sz="1600" b="1" dirty="0"/>
              <a:t>ARR</a:t>
            </a:r>
            <a:r>
              <a:rPr lang="en-US" sz="1600" dirty="0"/>
              <a:t>, then </a:t>
            </a:r>
            <a:r>
              <a:rPr lang="en-US" sz="1600" b="1" dirty="0"/>
              <a:t>CNT </a:t>
            </a:r>
            <a:r>
              <a:rPr lang="en-US" sz="1600" dirty="0"/>
              <a:t>is set to 0 again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When </a:t>
            </a:r>
            <a:r>
              <a:rPr lang="en-US" sz="1600" b="1" dirty="0"/>
              <a:t>CNT </a:t>
            </a:r>
            <a:r>
              <a:rPr lang="en-US" sz="1600" dirty="0"/>
              <a:t>is </a:t>
            </a:r>
            <a:r>
              <a:rPr lang="en-US" sz="1600" b="1" dirty="0" smtClean="0"/>
              <a:t>reloaded, </a:t>
            </a:r>
            <a:r>
              <a:rPr lang="en-US" sz="1600" dirty="0"/>
              <a:t>an </a:t>
            </a:r>
            <a:r>
              <a:rPr lang="en-US" sz="1600" b="1" dirty="0"/>
              <a:t>update event </a:t>
            </a:r>
            <a:r>
              <a:rPr lang="en-US" sz="1600" dirty="0"/>
              <a:t>is generated (the “</a:t>
            </a:r>
            <a:r>
              <a:rPr lang="en-US" sz="1600" b="1" dirty="0"/>
              <a:t>U</a:t>
            </a:r>
            <a:r>
              <a:rPr lang="en-US" sz="1600" dirty="0"/>
              <a:t>” in figure</a:t>
            </a:r>
            <a:r>
              <a:rPr lang="en-US" sz="1600" dirty="0" smtClean="0"/>
              <a:t>) which can trigger an </a:t>
            </a:r>
            <a:r>
              <a:rPr lang="en-US" sz="1600" b="1" dirty="0"/>
              <a:t>interrupt generation</a:t>
            </a:r>
            <a:endParaRPr lang="en-US" sz="16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032373C0-6FCF-450C-84D3-D414A6BAE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147" y="3516733"/>
            <a:ext cx="5516504" cy="138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9056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8517FDBB-A98A-452B-B7B0-E6B1563F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973" y="1111380"/>
            <a:ext cx="4992810" cy="352989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7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623445" y="1351965"/>
            <a:ext cx="2971800" cy="3196391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400" dirty="0"/>
              <a:t>The STM32 embeds </a:t>
            </a:r>
            <a:r>
              <a:rPr lang="en-US" sz="1400" b="1" dirty="0"/>
              <a:t>multiple timers</a:t>
            </a:r>
            <a:r>
              <a:rPr lang="en-US" sz="1400" dirty="0"/>
              <a:t> providing timing resources for software or hardware tasks. 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The </a:t>
            </a:r>
            <a:r>
              <a:rPr lang="en-US" sz="1400" dirty="0"/>
              <a:t>software tasks mainly consist of providing </a:t>
            </a:r>
            <a:r>
              <a:rPr lang="en-US" sz="1400" b="1" dirty="0"/>
              <a:t>time bases, timeout event generation and time-triggers</a:t>
            </a:r>
            <a:r>
              <a:rPr lang="en-US" sz="1400" dirty="0"/>
              <a:t>. </a:t>
            </a:r>
            <a:endParaRPr lang="en-US" sz="1400" dirty="0" smtClean="0"/>
          </a:p>
          <a:p>
            <a:pPr marL="0" indent="0" algn="just">
              <a:buNone/>
            </a:pPr>
            <a:r>
              <a:rPr lang="en-US" sz="1400" dirty="0" smtClean="0"/>
              <a:t>The </a:t>
            </a:r>
            <a:r>
              <a:rPr lang="en-US" sz="1400" dirty="0"/>
              <a:t>hardware tasks are related to I/Os: the timers can </a:t>
            </a:r>
            <a:r>
              <a:rPr lang="en-US" sz="1400" b="1" dirty="0"/>
              <a:t>generate waveforms</a:t>
            </a:r>
            <a:r>
              <a:rPr lang="en-US" sz="1400" dirty="0"/>
              <a:t> on their outputs, </a:t>
            </a:r>
            <a:r>
              <a:rPr lang="en-US" sz="1400" b="1" dirty="0"/>
              <a:t>measure incoming signal </a:t>
            </a:r>
            <a:r>
              <a:rPr lang="en-US" sz="1400" dirty="0"/>
              <a:t>parameters and </a:t>
            </a:r>
            <a:r>
              <a:rPr lang="en-US" sz="1400" b="1" dirty="0"/>
              <a:t>react to external events</a:t>
            </a:r>
            <a:r>
              <a:rPr lang="en-US" sz="1400" dirty="0"/>
              <a:t> on their inputs.</a:t>
            </a:r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xmlns="" id="{5B5965A1-4EA5-4AC2-8B19-932DFD4E2246}"/>
              </a:ext>
            </a:extLst>
          </p:cNvPr>
          <p:cNvSpPr/>
          <p:nvPr/>
        </p:nvSpPr>
        <p:spPr>
          <a:xfrm>
            <a:off x="3960317" y="2382985"/>
            <a:ext cx="888774" cy="113607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10919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706672ED-2038-46E4-ADAC-0A209E966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803" y="1136380"/>
            <a:ext cx="4378051" cy="372727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8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325985" y="1286230"/>
            <a:ext cx="3470135" cy="300868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endParaRPr lang="en-US" altLang="en-US" sz="1600" dirty="0" smtClean="0"/>
          </a:p>
          <a:p>
            <a:pPr marL="0" indent="0" algn="just">
              <a:lnSpc>
                <a:spcPct val="80000"/>
              </a:lnSpc>
              <a:buFontTx/>
              <a:buNone/>
            </a:pPr>
            <a:r>
              <a:rPr lang="en-US" altLang="en-US" sz="1600" dirty="0" smtClean="0"/>
              <a:t>We </a:t>
            </a:r>
            <a:r>
              <a:rPr lang="en-US" altLang="en-US" sz="1600" dirty="0"/>
              <a:t>will use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TIM6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>
                <a:solidFill>
                  <a:schemeClr val="tx1"/>
                </a:solidFill>
              </a:rPr>
              <a:t>for </a:t>
            </a:r>
            <a:r>
              <a:rPr lang="en-US" altLang="en-US" sz="1600" dirty="0" smtClean="0">
                <a:solidFill>
                  <a:schemeClr val="tx1"/>
                </a:solidFill>
              </a:rPr>
              <a:t>our board</a:t>
            </a:r>
            <a:r>
              <a:rPr lang="en-US" altLang="en-US" sz="1600" dirty="0" smtClean="0"/>
              <a:t>. </a:t>
            </a:r>
            <a:endParaRPr lang="en-US" altLang="en-US" sz="1600" dirty="0"/>
          </a:p>
          <a:p>
            <a:pPr marL="0" indent="0" algn="just">
              <a:buNone/>
            </a:pPr>
            <a:r>
              <a:rPr lang="en-US" altLang="en-US" sz="1600" b="1" dirty="0" smtClean="0">
                <a:solidFill>
                  <a:srgbClr val="FF0000"/>
                </a:solidFill>
              </a:rPr>
              <a:t>TIM6</a:t>
            </a:r>
            <a:r>
              <a:rPr lang="en-US" altLang="en-US" sz="1600" dirty="0" smtClean="0">
                <a:solidFill>
                  <a:schemeClr val="tx1"/>
                </a:solidFill>
              </a:rPr>
              <a:t> </a:t>
            </a:r>
            <a:r>
              <a:rPr lang="en-US" altLang="en-US" sz="1600" dirty="0" smtClean="0">
                <a:solidFill>
                  <a:schemeClr val="tx1"/>
                </a:solidFill>
              </a:rPr>
              <a:t>is a </a:t>
            </a:r>
            <a:r>
              <a:rPr lang="en-US" altLang="en-US" sz="1600" dirty="0">
                <a:solidFill>
                  <a:schemeClr val="tx1"/>
                </a:solidFill>
              </a:rPr>
              <a:t>simple </a:t>
            </a:r>
            <a:r>
              <a:rPr lang="en-US" altLang="en-US" sz="1600" dirty="0" smtClean="0">
                <a:solidFill>
                  <a:schemeClr val="tx1"/>
                </a:solidFill>
              </a:rPr>
              <a:t>Timer </a:t>
            </a:r>
            <a:r>
              <a:rPr lang="en-US" altLang="en-US" sz="1600" dirty="0">
                <a:solidFill>
                  <a:schemeClr val="tx1"/>
                </a:solidFill>
              </a:rPr>
              <a:t>acting as </a:t>
            </a:r>
            <a:r>
              <a:rPr lang="en-US" altLang="en-US" sz="1600" dirty="0" smtClean="0">
                <a:solidFill>
                  <a:schemeClr val="tx1"/>
                </a:solidFill>
              </a:rPr>
              <a:t>a </a:t>
            </a:r>
            <a:r>
              <a:rPr lang="en-US" altLang="en-US" sz="1600" b="1" dirty="0" smtClean="0">
                <a:solidFill>
                  <a:srgbClr val="FF0000"/>
                </a:solidFill>
              </a:rPr>
              <a:t>Counter</a:t>
            </a:r>
            <a:r>
              <a:rPr lang="en-US" altLang="en-US" sz="1600" dirty="0" smtClean="0">
                <a:solidFill>
                  <a:srgbClr val="FF0000"/>
                </a:solidFill>
              </a:rPr>
              <a:t>.</a:t>
            </a:r>
            <a:r>
              <a:rPr lang="en-US" altLang="en-US" sz="1600" dirty="0" smtClean="0">
                <a:solidFill>
                  <a:schemeClr val="tx1"/>
                </a:solidFill>
              </a:rPr>
              <a:t> It </a:t>
            </a:r>
            <a:r>
              <a:rPr lang="en-US" altLang="en-US" sz="1600" dirty="0">
                <a:solidFill>
                  <a:schemeClr val="tx1"/>
                </a:solidFill>
              </a:rPr>
              <a:t>just </a:t>
            </a:r>
            <a:r>
              <a:rPr lang="en-US" altLang="en-US" sz="1600" dirty="0" smtClean="0">
                <a:solidFill>
                  <a:schemeClr val="tx1"/>
                </a:solidFill>
              </a:rPr>
              <a:t>counts </a:t>
            </a:r>
            <a:r>
              <a:rPr lang="en-US" altLang="en-US" sz="1600" dirty="0">
                <a:solidFill>
                  <a:schemeClr val="tx1"/>
                </a:solidFill>
              </a:rPr>
              <a:t>the clock cycles up to the maximum value set and then reset.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1600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xmlns="" id="{FA924772-D996-431D-8479-3AF776972092}"/>
              </a:ext>
            </a:extLst>
          </p:cNvPr>
          <p:cNvSpPr/>
          <p:nvPr/>
        </p:nvSpPr>
        <p:spPr>
          <a:xfrm>
            <a:off x="4095083" y="3127869"/>
            <a:ext cx="1370853" cy="3725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456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</a:t>
            </a:r>
            <a:r>
              <a:rPr lang="en-US" sz="3600" dirty="0"/>
              <a:t>Timers</a:t>
            </a:r>
            <a:r>
              <a:rPr lang="it-IT" sz="3600" dirty="0"/>
              <a:t> 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9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060301" y="1410925"/>
            <a:ext cx="7277507" cy="874395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FontTx/>
              <a:buNone/>
            </a:pPr>
            <a:r>
              <a:rPr lang="en-US" altLang="en-US" sz="1600" dirty="0"/>
              <a:t>Timer tick time (or timer resolution) is base on </a:t>
            </a:r>
            <a:r>
              <a:rPr lang="en-US" altLang="en-US" sz="1600" b="1" dirty="0" err="1">
                <a:solidFill>
                  <a:srgbClr val="FF0000"/>
                </a:solidFill>
              </a:rPr>
              <a:t>APBx</a:t>
            </a:r>
            <a:r>
              <a:rPr lang="en-US" altLang="en-US" sz="1600" dirty="0"/>
              <a:t> clock. It can be scaled using a </a:t>
            </a:r>
            <a:r>
              <a:rPr lang="en-US" altLang="en-US" sz="1600" b="1" dirty="0">
                <a:solidFill>
                  <a:srgbClr val="FF0000"/>
                </a:solidFill>
              </a:rPr>
              <a:t>16 Bit </a:t>
            </a:r>
            <a:r>
              <a:rPr lang="en-US" altLang="en-US" sz="1600" b="1" dirty="0" err="1">
                <a:solidFill>
                  <a:srgbClr val="FF0000"/>
                </a:solidFill>
              </a:rPr>
              <a:t>prescaler</a:t>
            </a:r>
            <a:r>
              <a:rPr lang="en-US" altLang="en-US" sz="1600" dirty="0">
                <a:solidFill>
                  <a:srgbClr val="FF0000"/>
                </a:solidFill>
              </a:rPr>
              <a:t>.</a:t>
            </a:r>
            <a:r>
              <a:rPr lang="en-US" altLang="en-US" sz="1600" dirty="0"/>
              <a:t> We can modify the base clock, to simplify the pre-scaler division.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xmlns="" id="{9AE12C60-7F7B-40D4-9394-A4D88E11E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29491" y="2380034"/>
            <a:ext cx="8299715" cy="1545383"/>
          </a:xfrm>
          <a:prstGeom prst="rect">
            <a:avLst/>
          </a:prstGeom>
        </p:spPr>
      </p:pic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xmlns="" id="{00132290-121D-4BFB-9D11-880951217C55}"/>
              </a:ext>
            </a:extLst>
          </p:cNvPr>
          <p:cNvSpPr/>
          <p:nvPr/>
        </p:nvSpPr>
        <p:spPr>
          <a:xfrm>
            <a:off x="1941474" y="3172068"/>
            <a:ext cx="2032901" cy="35373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magine 11" descr="Cattura5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1571" y="4115427"/>
            <a:ext cx="2131269" cy="664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0419482"/>
      </p:ext>
    </p:extLst>
  </p:cSld>
  <p:clrMapOvr>
    <a:masterClrMapping/>
  </p:clrMapOvr>
</p:sld>
</file>

<file path=ppt/theme/theme1.xml><?xml version="1.0" encoding="utf-8"?>
<a:theme xmlns:a="http://schemas.openxmlformats.org/drawingml/2006/main" name="UniTn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UniTn</Template>
  <TotalTime>2943</TotalTime>
  <Words>679</Words>
  <Application>Microsoft Office PowerPoint</Application>
  <PresentationFormat>Presentazione su schermo (16:9)</PresentationFormat>
  <Paragraphs>117</Paragraphs>
  <Slides>17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18" baseType="lpstr">
      <vt:lpstr>UniTn</vt:lpstr>
      <vt:lpstr>Diapositiva 1</vt:lpstr>
      <vt:lpstr>Diapositiva 2</vt:lpstr>
      <vt:lpstr>Timers </vt:lpstr>
      <vt:lpstr>Timers </vt:lpstr>
      <vt:lpstr>Timers </vt:lpstr>
      <vt:lpstr>Timers </vt:lpstr>
      <vt:lpstr>STM32 Timers </vt:lpstr>
      <vt:lpstr>STM32 Timers </vt:lpstr>
      <vt:lpstr>STM32 Timers </vt:lpstr>
      <vt:lpstr>STM32 Timers </vt:lpstr>
      <vt:lpstr>STM32 Timers – Interrupt  </vt:lpstr>
      <vt:lpstr>STM32 Timers – Interrupt </vt:lpstr>
      <vt:lpstr>STM32 Timers – Resources </vt:lpstr>
      <vt:lpstr>Diapositiva 14</vt:lpstr>
      <vt:lpstr>TOGGLE  THE LED USING A TIMER</vt:lpstr>
      <vt:lpstr>Diapositiva 16</vt:lpstr>
      <vt:lpstr>CHANGE  THE TIMER COUNTING PERIOD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LAB03 - Timers</dc:title>
  <dc:creator>Nardello, Matteo</dc:creator>
  <cp:lastModifiedBy>PC</cp:lastModifiedBy>
  <cp:revision>121</cp:revision>
  <dcterms:created xsi:type="dcterms:W3CDTF">2018-10-11T11:45:59Z</dcterms:created>
  <dcterms:modified xsi:type="dcterms:W3CDTF">2021-05-27T13:45:47Z</dcterms:modified>
</cp:coreProperties>
</file>