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18"/>
  </p:notesMasterIdLst>
  <p:handoutMasterIdLst>
    <p:handoutMasterId r:id="rId19"/>
  </p:handoutMasterIdLst>
  <p:sldIdLst>
    <p:sldId id="283" r:id="rId2"/>
    <p:sldId id="257" r:id="rId3"/>
    <p:sldId id="622" r:id="rId4"/>
    <p:sldId id="623" r:id="rId5"/>
    <p:sldId id="620" r:id="rId6"/>
    <p:sldId id="636" r:id="rId7"/>
    <p:sldId id="621" r:id="rId8"/>
    <p:sldId id="624" r:id="rId9"/>
    <p:sldId id="625" r:id="rId10"/>
    <p:sldId id="637" r:id="rId11"/>
    <p:sldId id="629" r:id="rId12"/>
    <p:sldId id="631" r:id="rId13"/>
    <p:sldId id="634" r:id="rId14"/>
    <p:sldId id="635" r:id="rId15"/>
    <p:sldId id="628" r:id="rId16"/>
    <p:sldId id="633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eo Nardello" initials="MN" lastIdx="1" clrIdx="0">
    <p:extLst>
      <p:ext uri="{19B8F6BF-5375-455C-9EA6-DF929625EA0E}">
        <p15:presenceInfo xmlns:p15="http://schemas.microsoft.com/office/powerpoint/2012/main" xmlns="" userId="Matteo Nardell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-59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84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xmlns="" id="{90D15456-5C75-4BBD-8925-7BB62D6E483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xmlns="" id="{535BD718-BE66-4384-B53A-4950C6B007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26464-4AC4-463A-A663-ED6A612A1886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xmlns="" id="{D80B5F83-1E64-4D2F-9334-667DD4D4F2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xmlns="" id="{7A340D8B-22E2-44F3-9292-75E3F84B192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99A67-9C12-4A55-813C-DA2A1916E4E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47309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1F956-E227-4118-8401-4566C1C75F6F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35FE7-EB68-44EA-A736-820A2C89F0C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8418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35FE7-EB68-44EA-A736-820A2C89F0C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832521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35FE7-EB68-44EA-A736-820A2C89F0C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035990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35FE7-EB68-44EA-A736-820A2C89F0C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95331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35FE7-EB68-44EA-A736-820A2C89F0C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76811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35FE7-EB68-44EA-A736-820A2C89F0C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12665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35FE7-EB68-44EA-A736-820A2C89F0C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65274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35FE7-EB68-44EA-A736-820A2C89F0C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07927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35FE7-EB68-44EA-A736-820A2C89F0C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36668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35FE7-EB68-44EA-A736-820A2C89F0C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52056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35FE7-EB68-44EA-A736-820A2C89F0C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85797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35FE7-EB68-44EA-A736-820A2C89F0C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51040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2314324"/>
            <a:ext cx="8447150" cy="247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765324"/>
            <a:ext cx="8245162" cy="1106260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1871585"/>
            <a:ext cx="8245160" cy="442741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4467104"/>
            <a:ext cx="2133600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EF0CB01-1E0B-4701-A1CF-D24A888E9B9D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4463859"/>
            <a:ext cx="5187908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467104"/>
            <a:ext cx="762330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49674F2-5549-4429-B1F8-7F463D1F6520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89829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460806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CB01-1E0B-4701-A1CF-D24A888E9B9D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674F2-5549-4429-B1F8-7F463D1F6520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17730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3" y="449795"/>
            <a:ext cx="2180113" cy="4362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3" y="506796"/>
            <a:ext cx="1503123" cy="388730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5" y="506796"/>
            <a:ext cx="5922209" cy="3887305"/>
          </a:xfrm>
        </p:spPr>
        <p:txBody>
          <a:bodyPr vert="eaVert" anchor="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4467104"/>
            <a:ext cx="996106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EF0CB01-1E0B-4701-A1CF-D24A888E9B9D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5" y="4463859"/>
            <a:ext cx="592220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4467104"/>
            <a:ext cx="873146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49674F2-5549-4429-B1F8-7F463D1F6520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95597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99084" y="4740318"/>
            <a:ext cx="2133599" cy="273844"/>
          </a:xfrm>
        </p:spPr>
        <p:txBody>
          <a:bodyPr/>
          <a:lstStyle/>
          <a:p>
            <a:fld id="{0EF0CB01-1E0B-4701-A1CF-D24A888E9B9D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0512" y="4737074"/>
            <a:ext cx="5187908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13345" y="4740318"/>
            <a:ext cx="789383" cy="273844"/>
          </a:xfrm>
        </p:spPr>
        <p:txBody>
          <a:bodyPr/>
          <a:lstStyle/>
          <a:p>
            <a:fld id="{749674F2-5549-4429-B1F8-7F463D1F6520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330514" y="454917"/>
            <a:ext cx="8475027" cy="56339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547245"/>
            <a:ext cx="8272212" cy="381011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71995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7" y="1635374"/>
            <a:ext cx="8272211" cy="2758727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8" name="Date Placeholder 2">
            <a:extLst>
              <a:ext uri="{FF2B5EF4-FFF2-40B4-BE49-F238E27FC236}">
                <a16:creationId xmlns:a16="http://schemas.microsoft.com/office/drawing/2014/main" xmlns="" id="{D544BB2A-FE56-4D25-BF89-58ECBDBD65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99084" y="4740318"/>
            <a:ext cx="2133599" cy="273844"/>
          </a:xfrm>
        </p:spPr>
        <p:txBody>
          <a:bodyPr/>
          <a:lstStyle/>
          <a:p>
            <a:fld id="{0EF0CB01-1E0B-4701-A1CF-D24A888E9B9D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xmlns="" id="{804F174B-0A99-44BE-BFC5-AD181D772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512" y="4737074"/>
            <a:ext cx="5187908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xmlns="" id="{EB03A2BB-3E0D-478A-8DF4-FDF172E3D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13345" y="4740318"/>
            <a:ext cx="789383" cy="273844"/>
          </a:xfrm>
        </p:spPr>
        <p:txBody>
          <a:bodyPr/>
          <a:lstStyle/>
          <a:p>
            <a:fld id="{749674F2-5549-4429-B1F8-7F463D1F6520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58E51C4-AAF2-41C7-BE1D-A6B7854381AF}"/>
              </a:ext>
            </a:extLst>
          </p:cNvPr>
          <p:cNvSpPr>
            <a:spLocks noChangeAspect="1"/>
          </p:cNvSpPr>
          <p:nvPr/>
        </p:nvSpPr>
        <p:spPr>
          <a:xfrm>
            <a:off x="330514" y="454917"/>
            <a:ext cx="8475027" cy="56339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FFC5E746-748E-4F21-9B61-7C9C30102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21" y="547245"/>
            <a:ext cx="8272212" cy="381011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64621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5" y="3856482"/>
            <a:ext cx="8468145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7" y="2282934"/>
            <a:ext cx="8272211" cy="1123130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7" y="3406064"/>
            <a:ext cx="8272211" cy="450417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EF0CB01-1E0B-4701-A1CF-D24A888E9B9D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49674F2-5549-4429-B1F8-7F463D1F6520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06585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9" y="454917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it-IT" dirty="0" err="1"/>
              <a:t>Introduction</a:t>
            </a:r>
            <a:r>
              <a:rPr lang="it-IT" dirty="0"/>
              <a:t> to Machine </a:t>
            </a:r>
            <a:r>
              <a:rPr lang="it-IT" dirty="0" err="1"/>
              <a:t>learning</a:t>
            </a:r>
            <a:r>
              <a:rPr lang="it-IT" dirty="0"/>
              <a:t> with </a:t>
            </a:r>
            <a:r>
              <a:rPr lang="it-IT" dirty="0" err="1"/>
              <a:t>tensorflow</a:t>
            </a:r>
            <a:r>
              <a:rPr lang="it-IT" dirty="0"/>
              <a:t> </a:t>
            </a:r>
            <a:r>
              <a:rPr lang="it-IT" dirty="0" err="1"/>
              <a:t>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5" y="1671004"/>
            <a:ext cx="4066793" cy="2724785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1671004"/>
            <a:ext cx="4066794" cy="2724785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CB01-1E0B-4701-A1CF-D24A888E9B9D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674F2-5549-4429-B1F8-7F463D1F6520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6106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89" y="454917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5" y="1688169"/>
            <a:ext cx="3815306" cy="402004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8" y="2194541"/>
            <a:ext cx="4044825" cy="2201249"/>
          </a:xfrm>
        </p:spPr>
        <p:txBody>
          <a:bodyPr anchor="t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4" y="1688169"/>
            <a:ext cx="3815305" cy="415030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4" y="2194541"/>
            <a:ext cx="4044825" cy="2201249"/>
          </a:xfrm>
        </p:spPr>
        <p:txBody>
          <a:bodyPr anchor="t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CB01-1E0B-4701-A1CF-D24A888E9B9D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674F2-5549-4429-B1F8-7F463D1F6520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56944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CB01-1E0B-4701-A1CF-D24A888E9B9D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674F2-5549-4429-B1F8-7F463D1F6520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21447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3856481"/>
            <a:ext cx="8473650" cy="9560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3946723"/>
            <a:ext cx="3682084" cy="517136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450900"/>
            <a:ext cx="8469630" cy="31536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3946723"/>
            <a:ext cx="4402490" cy="517136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EF0CB01-1E0B-4701-A1CF-D24A888E9B9D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49674F2-5549-4429-B1F8-7F463D1F6520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80270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520042"/>
            <a:ext cx="8272212" cy="425054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449795"/>
            <a:ext cx="8468144" cy="266793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6" y="3945097"/>
            <a:ext cx="8272213" cy="449003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CB01-1E0B-4701-A1CF-D24A888E9B9D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674F2-5549-4429-B1F8-7F463D1F6520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24076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528844"/>
            <a:ext cx="8272212" cy="8921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1752003"/>
            <a:ext cx="8272212" cy="2642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6" y="4467104"/>
            <a:ext cx="21335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0EF0CB01-1E0B-4701-A1CF-D24A888E9B9D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4463859"/>
            <a:ext cx="51879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7" y="4467104"/>
            <a:ext cx="78938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749674F2-5549-4429-B1F8-7F463D1F6520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4901" y="342900"/>
            <a:ext cx="2777490" cy="712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340233"/>
            <a:ext cx="2777490" cy="7391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1400725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defTabSz="342900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xmlns="" id="{2CE53A34-F741-4BE2-B95E-4F3B2F2BCAE7}"/>
              </a:ext>
            </a:extLst>
          </p:cNvPr>
          <p:cNvSpPr txBox="1">
            <a:spLocks/>
          </p:cNvSpPr>
          <p:nvPr/>
        </p:nvSpPr>
        <p:spPr>
          <a:xfrm>
            <a:off x="446285" y="786642"/>
            <a:ext cx="8272211" cy="112313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Lab 04</a:t>
            </a:r>
            <a:br>
              <a:rPr kumimoji="0" lang="en-US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3600" b="0" i="0" u="none" strike="noStrike" kern="1200" cap="all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pwm</a:t>
            </a:r>
            <a:endParaRPr kumimoji="0" lang="en-US" sz="3600" b="0" i="0" u="none" strike="noStrike" kern="1200" cap="all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Immagine 8" descr="Unitn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59817" y="2367740"/>
            <a:ext cx="1718056" cy="676461"/>
          </a:xfrm>
          <a:prstGeom prst="rect">
            <a:avLst/>
          </a:prstGeom>
        </p:spPr>
      </p:pic>
      <p:sp>
        <p:nvSpPr>
          <p:cNvPr id="6" name="Sottotitolo 2">
            <a:extLst>
              <a:ext uri="{FF2B5EF4-FFF2-40B4-BE49-F238E27FC236}">
                <a16:creationId xmlns="" xmlns:a16="http://schemas.microsoft.com/office/drawing/2014/main" id="{F1D385DB-3EBF-4AD2-9583-02915BC427E6}"/>
              </a:ext>
            </a:extLst>
          </p:cNvPr>
          <p:cNvSpPr txBox="1">
            <a:spLocks/>
          </p:cNvSpPr>
          <p:nvPr/>
        </p:nvSpPr>
        <p:spPr>
          <a:xfrm>
            <a:off x="3224565" y="3878519"/>
            <a:ext cx="2766068" cy="930670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none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225"/>
              </a:spcAft>
            </a:pPr>
            <a:r>
              <a:rPr lang="en-US" sz="1200" b="1" dirty="0">
                <a:solidFill>
                  <a:schemeClr val="bg1"/>
                </a:solidFill>
              </a:rPr>
              <a:t>Prof. Davide Brunelli</a:t>
            </a:r>
          </a:p>
          <a:p>
            <a:pPr algn="ctr">
              <a:spcBef>
                <a:spcPts val="0"/>
              </a:spcBef>
              <a:spcAft>
                <a:spcPts val="225"/>
              </a:spcAft>
            </a:pPr>
            <a:r>
              <a:rPr lang="en-US" sz="1100" dirty="0">
                <a:solidFill>
                  <a:schemeClr val="bg1"/>
                </a:solidFill>
              </a:rPr>
              <a:t>Dept. of Industrial Engineering – DII</a:t>
            </a:r>
          </a:p>
          <a:p>
            <a:pPr algn="ctr">
              <a:spcBef>
                <a:spcPts val="0"/>
              </a:spcBef>
              <a:spcAft>
                <a:spcPts val="225"/>
              </a:spcAft>
            </a:pPr>
            <a:r>
              <a:rPr lang="en-US" sz="1100" dirty="0">
                <a:solidFill>
                  <a:schemeClr val="bg1"/>
                </a:solidFill>
              </a:rPr>
              <a:t>University of Trento, Italy </a:t>
            </a:r>
          </a:p>
          <a:p>
            <a:pPr algn="ctr">
              <a:spcBef>
                <a:spcPts val="0"/>
              </a:spcBef>
              <a:spcAft>
                <a:spcPts val="225"/>
              </a:spcAft>
            </a:pPr>
            <a:r>
              <a:rPr lang="en-US" sz="1100" b="1" i="1" dirty="0">
                <a:solidFill>
                  <a:schemeClr val="bg1"/>
                </a:solidFill>
              </a:rPr>
              <a:t>davide.brunelli@unitn.it</a:t>
            </a:r>
          </a:p>
        </p:txBody>
      </p:sp>
    </p:spTree>
    <p:extLst>
      <p:ext uri="{BB962C8B-B14F-4D97-AF65-F5344CB8AC3E}">
        <p14:creationId xmlns:p14="http://schemas.microsoft.com/office/powerpoint/2010/main" xmlns="" val="3031293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Cattura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773" y="2412459"/>
            <a:ext cx="4859028" cy="1154930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xmlns="" id="{BA160C70-9FA6-4ED0-9974-FBF905CA5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508635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STM32 </a:t>
            </a:r>
            <a:r>
              <a:rPr lang="en-US" sz="3600" dirty="0"/>
              <a:t>Timers</a:t>
            </a:r>
            <a:r>
              <a:rPr lang="it-IT" sz="3600" dirty="0"/>
              <a:t> – PWM   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xmlns="" id="{F7768EE7-B530-46F9-8644-80E9D37C52E5}"/>
              </a:ext>
            </a:extLst>
          </p:cNvPr>
          <p:cNvSpPr txBox="1">
            <a:spLocks/>
          </p:cNvSpPr>
          <p:nvPr/>
        </p:nvSpPr>
        <p:spPr>
          <a:xfrm>
            <a:off x="8017232" y="4693707"/>
            <a:ext cx="77046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>
              <a:solidFill>
                <a:srgbClr val="4590B8"/>
              </a:solidFill>
            </a:endParaRPr>
          </a:p>
          <a:p>
            <a:fld id="{3A28D914-0410-426A-AD04-87C28022A739}" type="slidenum">
              <a:rPr lang="it-IT" smtClean="0">
                <a:solidFill>
                  <a:srgbClr val="4590B8"/>
                </a:solidFill>
              </a:rPr>
              <a:pPr/>
              <a:t>10</a:t>
            </a:fld>
            <a:endParaRPr lang="it-IT" dirty="0">
              <a:solidFill>
                <a:srgbClr val="4590B8"/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xmlns="" id="{00A19EEB-AC53-48A9-9C60-C2F5B93BB47D}"/>
              </a:ext>
            </a:extLst>
          </p:cNvPr>
          <p:cNvSpPr/>
          <p:nvPr/>
        </p:nvSpPr>
        <p:spPr>
          <a:xfrm>
            <a:off x="752271" y="1285552"/>
            <a:ext cx="749201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solidFill>
                  <a:srgbClr val="191B0E"/>
                </a:solidFill>
                <a:latin typeface="+mj-lt"/>
              </a:rPr>
              <a:t>After the configurations are done using CubeMX, we can regenerate the code and open it using System Workbench.</a:t>
            </a:r>
            <a:r>
              <a:rPr lang="en-US" sz="1600" dirty="0">
                <a:latin typeface="+mj-lt"/>
              </a:rPr>
              <a:t>  </a:t>
            </a:r>
            <a:r>
              <a:rPr lang="en-US" sz="1600" dirty="0" smtClean="0">
                <a:latin typeface="+mj-lt"/>
              </a:rPr>
              <a:t>Then, we </a:t>
            </a:r>
            <a:r>
              <a:rPr lang="en-US" sz="1600" dirty="0">
                <a:latin typeface="+mj-lt"/>
              </a:rPr>
              <a:t>just have to start the timer in PWM mode</a:t>
            </a:r>
          </a:p>
          <a:p>
            <a:pPr algn="just"/>
            <a:r>
              <a:rPr lang="en-US" sz="1600" dirty="0">
                <a:latin typeface="+mj-lt"/>
              </a:rPr>
              <a:t/>
            </a:r>
            <a:br>
              <a:rPr lang="en-US" sz="1600" dirty="0">
                <a:latin typeface="+mj-lt"/>
              </a:rPr>
            </a:br>
            <a:endParaRPr lang="en-US" sz="1600" dirty="0">
              <a:latin typeface="+mj-lt"/>
            </a:endParaRPr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xmlns="" id="{B983F048-D251-476D-BAC9-CFC1538B05FA}"/>
              </a:ext>
            </a:extLst>
          </p:cNvPr>
          <p:cNvSpPr/>
          <p:nvPr/>
        </p:nvSpPr>
        <p:spPr>
          <a:xfrm>
            <a:off x="2375383" y="3232589"/>
            <a:ext cx="4589621" cy="3796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84836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xmlns="" id="{025014C0-55ED-4E93-9E18-9A81FB8C430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282825"/>
            <a:ext cx="8270875" cy="1123950"/>
          </a:xfrm>
        </p:spPr>
        <p:txBody>
          <a:bodyPr/>
          <a:lstStyle/>
          <a:p>
            <a:r>
              <a:rPr lang="en-US" dirty="0"/>
              <a:t>Exercise 4	</a:t>
            </a:r>
          </a:p>
        </p:txBody>
      </p:sp>
      <p:sp>
        <p:nvSpPr>
          <p:cNvPr id="6" name="Google Shape;86;p16"/>
          <p:cNvSpPr txBox="1">
            <a:spLocks/>
          </p:cNvSpPr>
          <p:nvPr/>
        </p:nvSpPr>
        <p:spPr>
          <a:xfrm>
            <a:off x="409074" y="1991389"/>
            <a:ext cx="8361947" cy="8778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4800" cap="all" dirty="0" err="1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Change</a:t>
            </a:r>
            <a:r>
              <a:rPr lang="it-IT" sz="4800" cap="all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the duty </a:t>
            </a:r>
            <a:r>
              <a:rPr lang="it-IT" sz="4800" cap="all" dirty="0" err="1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cycle</a:t>
            </a:r>
            <a:r>
              <a:rPr lang="it-IT" sz="4800" cap="all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4800" cap="all" dirty="0" err="1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dynamically</a:t>
            </a:r>
            <a:endParaRPr kumimoji="0" lang="it-IT" sz="2400" b="0" i="0" u="none" strike="noStrike" kern="1200" cap="all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5734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xmlns="" id="{BA160C70-9FA6-4ED0-9974-FBF905CA5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773" y="514350"/>
            <a:ext cx="8316097" cy="508635"/>
          </a:xfrm>
        </p:spPr>
        <p:txBody>
          <a:bodyPr>
            <a:normAutofit fontScale="90000"/>
          </a:bodyPr>
          <a:lstStyle/>
          <a:p>
            <a:r>
              <a:rPr lang="it-IT" sz="3600" dirty="0" err="1" smtClean="0"/>
              <a:t>Change</a:t>
            </a:r>
            <a:r>
              <a:rPr lang="it-IT" sz="3600" dirty="0" smtClean="0"/>
              <a:t> the duty </a:t>
            </a:r>
            <a:r>
              <a:rPr lang="it-IT" sz="3600" dirty="0" err="1" smtClean="0"/>
              <a:t>cycle</a:t>
            </a:r>
            <a:r>
              <a:rPr lang="it-IT" sz="3600" dirty="0" smtClean="0"/>
              <a:t> </a:t>
            </a:r>
            <a:r>
              <a:rPr lang="it-IT" sz="3600" dirty="0" err="1" smtClean="0"/>
              <a:t>dynamically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xmlns="" id="{F7768EE7-B530-46F9-8644-80E9D37C52E5}"/>
              </a:ext>
            </a:extLst>
          </p:cNvPr>
          <p:cNvSpPr txBox="1">
            <a:spLocks/>
          </p:cNvSpPr>
          <p:nvPr/>
        </p:nvSpPr>
        <p:spPr>
          <a:xfrm>
            <a:off x="8017232" y="4693707"/>
            <a:ext cx="77046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>
              <a:solidFill>
                <a:srgbClr val="4590B8"/>
              </a:solidFill>
            </a:endParaRPr>
          </a:p>
          <a:p>
            <a:fld id="{3A28D914-0410-426A-AD04-87C28022A739}" type="slidenum">
              <a:rPr lang="it-IT" smtClean="0">
                <a:solidFill>
                  <a:srgbClr val="4590B8"/>
                </a:solidFill>
              </a:rPr>
              <a:pPr/>
              <a:t>12</a:t>
            </a:fld>
            <a:endParaRPr lang="it-IT" dirty="0">
              <a:solidFill>
                <a:srgbClr val="4590B8"/>
              </a:solidFill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xmlns="" id="{B910AABE-0EB4-4E17-9B1B-0D5FBBB7854F}"/>
              </a:ext>
            </a:extLst>
          </p:cNvPr>
          <p:cNvSpPr txBox="1">
            <a:spLocks noChangeArrowheads="1"/>
          </p:cNvSpPr>
          <p:nvPr/>
        </p:nvSpPr>
        <p:spPr>
          <a:xfrm>
            <a:off x="1063958" y="2477852"/>
            <a:ext cx="3495228" cy="950698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spcBef>
                <a:spcPct val="0"/>
              </a:spcBef>
              <a:buClr>
                <a:schemeClr val="tx1"/>
              </a:buClr>
              <a:buFont typeface="+mj-lt"/>
              <a:buAutoNum type="arabicPeriod" startAt="2"/>
            </a:pPr>
            <a:endParaRPr lang="it-IT" altLang="en-US" sz="2000" dirty="0"/>
          </a:p>
        </p:txBody>
      </p:sp>
      <p:sp>
        <p:nvSpPr>
          <p:cNvPr id="7" name="Rectangle 8">
            <a:extLst>
              <a:ext uri="{FF2B5EF4-FFF2-40B4-BE49-F238E27FC236}">
                <a16:creationId xmlns="" xmlns:a16="http://schemas.microsoft.com/office/drawing/2014/main" id="{CD63A7C0-44F8-4957-8625-4973E22472E3}"/>
              </a:ext>
            </a:extLst>
          </p:cNvPr>
          <p:cNvSpPr txBox="1">
            <a:spLocks noChangeArrowheads="1"/>
          </p:cNvSpPr>
          <p:nvPr/>
        </p:nvSpPr>
        <p:spPr>
          <a:xfrm>
            <a:off x="1101865" y="1230810"/>
            <a:ext cx="7265413" cy="3416980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Use </a:t>
            </a:r>
            <a:r>
              <a:rPr lang="en-US" altLang="en-US" sz="1600" dirty="0"/>
              <a:t>the previously configured timer to </a:t>
            </a:r>
            <a:r>
              <a:rPr lang="en-US" altLang="en-US" sz="1600" dirty="0" smtClean="0"/>
              <a:t>generate a PWM signal to drive the LED.</a:t>
            </a:r>
            <a:endParaRPr lang="en-US" altLang="en-US" sz="1600" dirty="0"/>
          </a:p>
          <a:p>
            <a:pPr marL="0" indent="0" algn="just"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 marL="457200" indent="-457200" algn="just">
              <a:spcBef>
                <a:spcPct val="0"/>
              </a:spcBef>
              <a:buFont typeface="+mj-lt"/>
              <a:buAutoNum type="arabicPeriod"/>
            </a:pPr>
            <a:r>
              <a:rPr lang="en-US" altLang="en-US" sz="1600" dirty="0" smtClean="0"/>
              <a:t>Use </a:t>
            </a:r>
            <a:r>
              <a:rPr lang="en-US" altLang="en-US" sz="1600" dirty="0" err="1"/>
              <a:t>CubeMX</a:t>
            </a:r>
            <a:r>
              <a:rPr lang="en-US" altLang="en-US" sz="1600" dirty="0"/>
              <a:t> </a:t>
            </a:r>
            <a:r>
              <a:rPr lang="en-US" altLang="en-US" sz="1600" dirty="0" smtClean="0"/>
              <a:t>to </a:t>
            </a:r>
            <a:r>
              <a:rPr lang="en-US" altLang="en-US" sz="1600" b="1" dirty="0" smtClean="0"/>
              <a:t>configure </a:t>
            </a:r>
            <a:r>
              <a:rPr lang="en-US" altLang="en-US" sz="1600" b="1" dirty="0"/>
              <a:t>a </a:t>
            </a:r>
            <a:r>
              <a:rPr lang="en-US" altLang="en-US" sz="1600" b="1" dirty="0" smtClean="0"/>
              <a:t>timer which can generate a PWM</a:t>
            </a:r>
            <a:endParaRPr lang="en-US" altLang="en-US" sz="1600" b="1" dirty="0"/>
          </a:p>
          <a:p>
            <a:pPr marL="457200" indent="-457200" algn="just">
              <a:spcBef>
                <a:spcPct val="0"/>
              </a:spcBef>
              <a:buFont typeface="+mj-lt"/>
              <a:buAutoNum type="arabicPeriod"/>
            </a:pPr>
            <a:r>
              <a:rPr lang="en-US" altLang="en-US" sz="1600" dirty="0"/>
              <a:t>Configure the </a:t>
            </a:r>
            <a:r>
              <a:rPr lang="en-US" altLang="en-US" sz="1600" dirty="0" smtClean="0"/>
              <a:t>timer </a:t>
            </a:r>
            <a:r>
              <a:rPr lang="en-US" altLang="en-US" sz="1600" b="1" dirty="0" smtClean="0"/>
              <a:t>as previously shown</a:t>
            </a:r>
          </a:p>
          <a:p>
            <a:pPr marL="457200" indent="-457200" algn="just">
              <a:spcBef>
                <a:spcPct val="0"/>
              </a:spcBef>
              <a:buFont typeface="+mj-lt"/>
              <a:buAutoNum type="arabicPeriod"/>
            </a:pPr>
            <a:r>
              <a:rPr lang="en-US" altLang="en-US" sz="1600" b="1" dirty="0" smtClean="0"/>
              <a:t>Enable an interrupt for the blue pushbutton</a:t>
            </a:r>
            <a:endParaRPr lang="en-US" altLang="en-US" sz="1600" b="1" dirty="0"/>
          </a:p>
          <a:p>
            <a:pPr marL="457200" indent="-457200" algn="just">
              <a:spcBef>
                <a:spcPct val="0"/>
              </a:spcBef>
              <a:buFont typeface="+mj-lt"/>
              <a:buAutoNum type="arabicPeriod"/>
            </a:pPr>
            <a:r>
              <a:rPr lang="it-IT" altLang="en-US" sz="1600" dirty="0" err="1" smtClean="0"/>
              <a:t>Using</a:t>
            </a:r>
            <a:r>
              <a:rPr lang="it-IT" altLang="en-US" sz="1600" dirty="0" smtClean="0"/>
              <a:t> </a:t>
            </a:r>
            <a:r>
              <a:rPr lang="it-IT" altLang="en-US" sz="1600" dirty="0" err="1" smtClean="0"/>
              <a:t>proper</a:t>
            </a:r>
            <a:r>
              <a:rPr lang="it-IT" altLang="en-US" sz="1600" dirty="0" smtClean="0"/>
              <a:t> </a:t>
            </a:r>
            <a:r>
              <a:rPr lang="it-IT" altLang="en-US" sz="1600" dirty="0" err="1" smtClean="0"/>
              <a:t>callbacks</a:t>
            </a:r>
            <a:r>
              <a:rPr lang="it-IT" altLang="en-US" sz="1600" dirty="0" smtClean="0"/>
              <a:t>, </a:t>
            </a:r>
            <a:r>
              <a:rPr lang="it-IT" altLang="en-US" sz="1600" dirty="0" err="1" smtClean="0"/>
              <a:t>modify</a:t>
            </a:r>
            <a:r>
              <a:rPr lang="it-IT" altLang="en-US" sz="1600" dirty="0" smtClean="0"/>
              <a:t> the duty </a:t>
            </a:r>
            <a:r>
              <a:rPr lang="it-IT" altLang="en-US" sz="1600" dirty="0" err="1" smtClean="0"/>
              <a:t>cycle</a:t>
            </a:r>
            <a:r>
              <a:rPr lang="it-IT" altLang="en-US" sz="1600" dirty="0" smtClean="0"/>
              <a:t> </a:t>
            </a:r>
            <a:r>
              <a:rPr lang="it-IT" altLang="en-US" sz="1600" dirty="0" err="1" smtClean="0"/>
              <a:t>of</a:t>
            </a:r>
            <a:r>
              <a:rPr lang="it-IT" altLang="en-US" sz="1600" dirty="0" smtClean="0"/>
              <a:t> the PWM </a:t>
            </a:r>
            <a:r>
              <a:rPr lang="it-IT" altLang="en-US" sz="1600" dirty="0" err="1" smtClean="0"/>
              <a:t>when</a:t>
            </a:r>
            <a:r>
              <a:rPr lang="it-IT" altLang="en-US" sz="1600" dirty="0" smtClean="0"/>
              <a:t> the </a:t>
            </a:r>
            <a:r>
              <a:rPr lang="it-IT" altLang="en-US" sz="1600" dirty="0" err="1" smtClean="0"/>
              <a:t>button</a:t>
            </a:r>
            <a:r>
              <a:rPr lang="it-IT" altLang="en-US" sz="1600" dirty="0" smtClean="0"/>
              <a:t> </a:t>
            </a:r>
            <a:r>
              <a:rPr lang="it-IT" altLang="en-US" sz="1600" dirty="0" err="1" smtClean="0"/>
              <a:t>is</a:t>
            </a:r>
            <a:r>
              <a:rPr lang="it-IT" altLang="en-US" sz="1600" dirty="0" smtClean="0"/>
              <a:t> </a:t>
            </a:r>
            <a:r>
              <a:rPr lang="it-IT" altLang="en-US" sz="1600" dirty="0" err="1" smtClean="0"/>
              <a:t>pressed</a:t>
            </a:r>
            <a:endParaRPr lang="en-US" altLang="en-US" sz="1600" b="1" dirty="0"/>
          </a:p>
          <a:p>
            <a:pPr marL="457200" indent="-457200" algn="just">
              <a:spcBef>
                <a:spcPct val="0"/>
              </a:spcBef>
              <a:buNone/>
            </a:pPr>
            <a:r>
              <a:rPr lang="en-US" altLang="en-US" sz="1600" dirty="0" smtClean="0"/>
              <a:t>	(To modify the duty cycle:  </a:t>
            </a:r>
            <a:r>
              <a:rPr lang="en-US" altLang="en-US" sz="1600" b="1" dirty="0" smtClean="0"/>
              <a:t>TIM2 -&gt; CCR1</a:t>
            </a:r>
            <a:r>
              <a:rPr lang="en-US" altLang="en-US" sz="1600" dirty="0" smtClean="0"/>
              <a:t> . </a:t>
            </a:r>
          </a:p>
          <a:p>
            <a:pPr marL="457200" indent="-457200" algn="just">
              <a:spcBef>
                <a:spcPct val="0"/>
              </a:spcBef>
              <a:buNone/>
            </a:pPr>
            <a:r>
              <a:rPr lang="en-US" altLang="en-US" sz="1600" b="1" dirty="0" smtClean="0"/>
              <a:t>	  Remember to restart the timer after this change each time</a:t>
            </a:r>
            <a:r>
              <a:rPr lang="en-US" altLang="en-US" sz="1600" dirty="0" smtClean="0"/>
              <a:t>.)</a:t>
            </a:r>
            <a:endParaRPr lang="en-US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xmlns="" val="783328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xmlns="" id="{025014C0-55ED-4E93-9E18-9A81FB8C430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282825"/>
            <a:ext cx="8270875" cy="1123950"/>
          </a:xfrm>
        </p:spPr>
        <p:txBody>
          <a:bodyPr/>
          <a:lstStyle/>
          <a:p>
            <a:r>
              <a:rPr lang="en-US" dirty="0"/>
              <a:t>Exercise 5	</a:t>
            </a:r>
          </a:p>
        </p:txBody>
      </p:sp>
      <p:sp>
        <p:nvSpPr>
          <p:cNvPr id="4" name="Google Shape;86;p16"/>
          <p:cNvSpPr txBox="1">
            <a:spLocks/>
          </p:cNvSpPr>
          <p:nvPr/>
        </p:nvSpPr>
        <p:spPr>
          <a:xfrm>
            <a:off x="409074" y="1991389"/>
            <a:ext cx="8361947" cy="8778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8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Fading led </a:t>
            </a:r>
            <a:r>
              <a:rPr kumimoji="0" lang="it-IT" sz="4800" b="0" i="0" u="none" strike="noStrike" kern="1200" cap="all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through</a:t>
            </a:r>
            <a:r>
              <a:rPr kumimoji="0" lang="it-IT" sz="48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it-IT" sz="4800" b="0" i="0" u="none" strike="noStrike" kern="1200" cap="all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pwm</a:t>
            </a:r>
            <a:endParaRPr kumimoji="0" lang="it-IT" sz="2400" b="0" i="0" u="none" strike="noStrike" kern="1200" cap="all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85585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xmlns="" id="{BA160C70-9FA6-4ED0-9974-FBF905CA5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508635"/>
          </a:xfrm>
        </p:spPr>
        <p:txBody>
          <a:bodyPr>
            <a:normAutofit fontScale="90000"/>
          </a:bodyPr>
          <a:lstStyle/>
          <a:p>
            <a:r>
              <a:rPr lang="it-IT" sz="3600" dirty="0" smtClean="0"/>
              <a:t>Fading led </a:t>
            </a:r>
            <a:r>
              <a:rPr lang="it-IT" sz="3600" dirty="0" err="1" smtClean="0"/>
              <a:t>through</a:t>
            </a:r>
            <a:r>
              <a:rPr lang="it-IT" sz="3600" dirty="0" smtClean="0"/>
              <a:t> </a:t>
            </a:r>
            <a:r>
              <a:rPr lang="it-IT" sz="3600" dirty="0" err="1" smtClean="0"/>
              <a:t>pwm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xmlns="" id="{F7768EE7-B530-46F9-8644-80E9D37C52E5}"/>
              </a:ext>
            </a:extLst>
          </p:cNvPr>
          <p:cNvSpPr txBox="1">
            <a:spLocks/>
          </p:cNvSpPr>
          <p:nvPr/>
        </p:nvSpPr>
        <p:spPr>
          <a:xfrm>
            <a:off x="8017232" y="4693707"/>
            <a:ext cx="77046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>
              <a:solidFill>
                <a:srgbClr val="4590B8"/>
              </a:solidFill>
            </a:endParaRPr>
          </a:p>
          <a:p>
            <a:fld id="{3A28D914-0410-426A-AD04-87C28022A739}" type="slidenum">
              <a:rPr lang="it-IT" smtClean="0">
                <a:solidFill>
                  <a:srgbClr val="4590B8"/>
                </a:solidFill>
              </a:rPr>
              <a:pPr/>
              <a:t>14</a:t>
            </a:fld>
            <a:endParaRPr lang="it-IT" dirty="0">
              <a:solidFill>
                <a:srgbClr val="4590B8"/>
              </a:solidFill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xmlns="" id="{B910AABE-0EB4-4E17-9B1B-0D5FBBB7854F}"/>
              </a:ext>
            </a:extLst>
          </p:cNvPr>
          <p:cNvSpPr txBox="1">
            <a:spLocks noChangeArrowheads="1"/>
          </p:cNvSpPr>
          <p:nvPr/>
        </p:nvSpPr>
        <p:spPr>
          <a:xfrm>
            <a:off x="1063958" y="2477852"/>
            <a:ext cx="3495228" cy="950698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spcBef>
                <a:spcPct val="0"/>
              </a:spcBef>
              <a:buClr>
                <a:schemeClr val="tx1"/>
              </a:buClr>
              <a:buFont typeface="+mj-lt"/>
              <a:buAutoNum type="arabicPeriod" startAt="2"/>
            </a:pPr>
            <a:endParaRPr lang="it-IT" altLang="en-US" sz="2000" dirty="0"/>
          </a:p>
        </p:txBody>
      </p:sp>
      <p:sp>
        <p:nvSpPr>
          <p:cNvPr id="7" name="Rectangle 8">
            <a:extLst>
              <a:ext uri="{FF2B5EF4-FFF2-40B4-BE49-F238E27FC236}">
                <a16:creationId xmlns="" xmlns:a16="http://schemas.microsoft.com/office/drawing/2014/main" id="{CD63A7C0-44F8-4957-8625-4973E22472E3}"/>
              </a:ext>
            </a:extLst>
          </p:cNvPr>
          <p:cNvSpPr txBox="1">
            <a:spLocks noChangeArrowheads="1"/>
          </p:cNvSpPr>
          <p:nvPr/>
        </p:nvSpPr>
        <p:spPr>
          <a:xfrm>
            <a:off x="1101865" y="1230810"/>
            <a:ext cx="7265413" cy="3416980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Use </a:t>
            </a:r>
            <a:r>
              <a:rPr lang="en-US" altLang="en-US" sz="1600" dirty="0"/>
              <a:t>the previously configured timer to </a:t>
            </a:r>
            <a:r>
              <a:rPr lang="en-US" altLang="en-US" sz="1600" dirty="0" smtClean="0"/>
              <a:t>generate a PWM signal to fade the LED.</a:t>
            </a:r>
            <a:endParaRPr lang="en-US" altLang="en-US" sz="1600" dirty="0"/>
          </a:p>
          <a:p>
            <a:pPr marL="0" indent="0" algn="just"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 marL="457200" indent="-457200" algn="just">
              <a:spcBef>
                <a:spcPct val="0"/>
              </a:spcBef>
              <a:buFont typeface="+mj-lt"/>
              <a:buAutoNum type="arabicPeriod"/>
            </a:pPr>
            <a:r>
              <a:rPr lang="en-US" altLang="en-US" sz="1600" dirty="0" smtClean="0"/>
              <a:t>Use </a:t>
            </a:r>
            <a:r>
              <a:rPr lang="en-US" altLang="en-US" sz="1600" dirty="0" err="1"/>
              <a:t>CubeMX</a:t>
            </a:r>
            <a:r>
              <a:rPr lang="en-US" altLang="en-US" sz="1600" dirty="0"/>
              <a:t> </a:t>
            </a:r>
            <a:r>
              <a:rPr lang="en-US" altLang="en-US" sz="1600" dirty="0" smtClean="0"/>
              <a:t>to </a:t>
            </a:r>
            <a:r>
              <a:rPr lang="en-US" altLang="en-US" sz="1600" b="1" dirty="0" smtClean="0"/>
              <a:t>configure </a:t>
            </a:r>
            <a:r>
              <a:rPr lang="en-US" altLang="en-US" sz="1600" b="1" dirty="0"/>
              <a:t>a </a:t>
            </a:r>
            <a:r>
              <a:rPr lang="en-US" altLang="en-US" sz="1600" b="1" dirty="0" smtClean="0"/>
              <a:t>timer which can generate a PWM</a:t>
            </a:r>
            <a:endParaRPr lang="en-US" altLang="en-US" sz="1600" b="1" dirty="0"/>
          </a:p>
          <a:p>
            <a:pPr marL="457200" indent="-457200" algn="just">
              <a:spcBef>
                <a:spcPct val="0"/>
              </a:spcBef>
              <a:buFont typeface="+mj-lt"/>
              <a:buAutoNum type="arabicPeriod"/>
            </a:pPr>
            <a:r>
              <a:rPr lang="en-US" altLang="en-US" sz="1600" dirty="0"/>
              <a:t>Configure the </a:t>
            </a:r>
            <a:r>
              <a:rPr lang="en-US" altLang="en-US" sz="1600" dirty="0" smtClean="0"/>
              <a:t>timer </a:t>
            </a:r>
            <a:r>
              <a:rPr lang="en-US" altLang="en-US" sz="1600" b="1" dirty="0" smtClean="0"/>
              <a:t>as previously shown</a:t>
            </a:r>
            <a:endParaRPr lang="en-US" altLang="en-US" sz="1600" b="1" dirty="0"/>
          </a:p>
          <a:p>
            <a:pPr marL="457200" indent="-457200" algn="just">
              <a:spcBef>
                <a:spcPct val="0"/>
              </a:spcBef>
              <a:buFont typeface="+mj-lt"/>
              <a:buAutoNum type="arabicPeriod"/>
            </a:pPr>
            <a:r>
              <a:rPr lang="it-IT" altLang="en-US" sz="1600" dirty="0" err="1" smtClean="0"/>
              <a:t>Using</a:t>
            </a:r>
            <a:r>
              <a:rPr lang="it-IT" altLang="en-US" sz="1600" dirty="0" smtClean="0"/>
              <a:t> the </a:t>
            </a:r>
            <a:r>
              <a:rPr lang="it-IT" altLang="en-US" sz="1600" dirty="0" err="1" smtClean="0"/>
              <a:t>proper</a:t>
            </a:r>
            <a:r>
              <a:rPr lang="it-IT" altLang="en-US" sz="1600" dirty="0" smtClean="0"/>
              <a:t> </a:t>
            </a:r>
            <a:r>
              <a:rPr lang="it-IT" altLang="en-US" sz="1600" dirty="0" err="1" smtClean="0"/>
              <a:t>callback</a:t>
            </a:r>
            <a:r>
              <a:rPr lang="it-IT" altLang="en-US" sz="1600" dirty="0" smtClean="0"/>
              <a:t>, </a:t>
            </a:r>
            <a:r>
              <a:rPr lang="it-IT" altLang="en-US" sz="1600" b="1" dirty="0" err="1" smtClean="0"/>
              <a:t>cycle</a:t>
            </a:r>
            <a:r>
              <a:rPr lang="it-IT" altLang="en-US" sz="1600" b="1" dirty="0" smtClean="0"/>
              <a:t> the duty </a:t>
            </a:r>
            <a:r>
              <a:rPr lang="it-IT" altLang="en-US" sz="1600" b="1" dirty="0" err="1" smtClean="0"/>
              <a:t>cycle</a:t>
            </a:r>
            <a:r>
              <a:rPr lang="it-IT" altLang="en-US" sz="1600" b="1" dirty="0" smtClean="0"/>
              <a:t> </a:t>
            </a:r>
            <a:r>
              <a:rPr lang="it-IT" altLang="en-US" sz="1600" b="1" dirty="0" err="1" smtClean="0"/>
              <a:t>of</a:t>
            </a:r>
            <a:r>
              <a:rPr lang="it-IT" altLang="en-US" sz="1600" b="1" dirty="0" smtClean="0"/>
              <a:t> the PWM </a:t>
            </a:r>
            <a:r>
              <a:rPr lang="it-IT" altLang="en-US" sz="1600" b="1" dirty="0" err="1" smtClean="0"/>
              <a:t>to</a:t>
            </a:r>
            <a:r>
              <a:rPr lang="it-IT" altLang="en-US" sz="1600" b="1" dirty="0" smtClean="0"/>
              <a:t> </a:t>
            </a:r>
            <a:r>
              <a:rPr lang="it-IT" altLang="en-US" sz="1600" b="1" dirty="0" err="1" smtClean="0"/>
              <a:t>get</a:t>
            </a:r>
            <a:r>
              <a:rPr lang="it-IT" altLang="en-US" sz="1600" b="1" dirty="0" smtClean="0"/>
              <a:t> a fading </a:t>
            </a:r>
            <a:r>
              <a:rPr lang="it-IT" altLang="en-US" sz="1600" b="1" dirty="0" err="1" smtClean="0"/>
              <a:t>effect</a:t>
            </a:r>
            <a:r>
              <a:rPr lang="it-IT" altLang="en-US" sz="1600" b="1" dirty="0" smtClean="0"/>
              <a:t> </a:t>
            </a:r>
            <a:r>
              <a:rPr lang="it-IT" altLang="en-US" sz="1600" b="1" dirty="0" err="1" smtClean="0"/>
              <a:t>of</a:t>
            </a:r>
            <a:r>
              <a:rPr lang="it-IT" altLang="en-US" sz="1600" b="1" dirty="0" smtClean="0"/>
              <a:t> the LED</a:t>
            </a:r>
            <a:r>
              <a:rPr lang="it-IT" altLang="en-US" sz="1600" dirty="0" smtClean="0"/>
              <a:t>, i.e. </a:t>
            </a:r>
            <a:r>
              <a:rPr lang="it-IT" altLang="en-US" sz="1600" dirty="0" err="1" smtClean="0"/>
              <a:t>increase</a:t>
            </a:r>
            <a:r>
              <a:rPr lang="it-IT" altLang="en-US" sz="1600" dirty="0" smtClean="0"/>
              <a:t> </a:t>
            </a:r>
            <a:r>
              <a:rPr lang="it-IT" altLang="en-US" sz="1600" dirty="0" err="1" smtClean="0"/>
              <a:t>gradually</a:t>
            </a:r>
            <a:r>
              <a:rPr lang="it-IT" altLang="en-US" sz="1600" dirty="0" smtClean="0"/>
              <a:t> the PWM duty </a:t>
            </a:r>
            <a:r>
              <a:rPr lang="it-IT" altLang="en-US" sz="1600" dirty="0" err="1" smtClean="0"/>
              <a:t>cycle</a:t>
            </a:r>
            <a:r>
              <a:rPr lang="it-IT" altLang="en-US" sz="1600" dirty="0" smtClean="0"/>
              <a:t> up </a:t>
            </a:r>
            <a:r>
              <a:rPr lang="it-IT" altLang="en-US" sz="1600" dirty="0" err="1" smtClean="0"/>
              <a:t>to</a:t>
            </a:r>
            <a:r>
              <a:rPr lang="it-IT" altLang="en-US" sz="1600" dirty="0" smtClean="0"/>
              <a:t> a </a:t>
            </a:r>
            <a:r>
              <a:rPr lang="it-IT" altLang="en-US" sz="1600" dirty="0" err="1" smtClean="0"/>
              <a:t>maximum</a:t>
            </a:r>
            <a:r>
              <a:rPr lang="it-IT" altLang="en-US" sz="1600" dirty="0" smtClean="0"/>
              <a:t> and </a:t>
            </a:r>
            <a:r>
              <a:rPr lang="it-IT" altLang="en-US" sz="1600" dirty="0" err="1" smtClean="0"/>
              <a:t>then</a:t>
            </a:r>
            <a:r>
              <a:rPr lang="it-IT" altLang="en-US" sz="1600" dirty="0" smtClean="0"/>
              <a:t> </a:t>
            </a:r>
            <a:r>
              <a:rPr lang="it-IT" altLang="en-US" sz="1600" dirty="0" err="1" smtClean="0"/>
              <a:t>decrease</a:t>
            </a:r>
            <a:r>
              <a:rPr lang="it-IT" altLang="en-US" sz="1600" dirty="0" smtClean="0"/>
              <a:t> </a:t>
            </a:r>
            <a:r>
              <a:rPr lang="it-IT" altLang="en-US" sz="1600" dirty="0" err="1" smtClean="0"/>
              <a:t>it</a:t>
            </a:r>
            <a:r>
              <a:rPr lang="it-IT" altLang="en-US" sz="1600" dirty="0" smtClean="0"/>
              <a:t> down </a:t>
            </a:r>
            <a:r>
              <a:rPr lang="it-IT" altLang="en-US" sz="1600" dirty="0" err="1" smtClean="0"/>
              <a:t>to</a:t>
            </a:r>
            <a:r>
              <a:rPr lang="it-IT" altLang="en-US" sz="1600" dirty="0" smtClean="0"/>
              <a:t> a minimum and </a:t>
            </a:r>
            <a:r>
              <a:rPr lang="it-IT" altLang="en-US" sz="1600" dirty="0" err="1" smtClean="0"/>
              <a:t>keep</a:t>
            </a:r>
            <a:r>
              <a:rPr lang="it-IT" altLang="en-US" sz="1600" dirty="0" smtClean="0"/>
              <a:t> </a:t>
            </a:r>
            <a:r>
              <a:rPr lang="it-IT" altLang="en-US" sz="1600" dirty="0" err="1" smtClean="0"/>
              <a:t>repeating</a:t>
            </a:r>
            <a:r>
              <a:rPr lang="it-IT" altLang="en-US" sz="1600" dirty="0" smtClean="0"/>
              <a:t> </a:t>
            </a:r>
            <a:r>
              <a:rPr lang="it-IT" altLang="en-US" sz="1600" dirty="0" err="1" smtClean="0"/>
              <a:t>this</a:t>
            </a:r>
            <a:r>
              <a:rPr lang="it-IT" altLang="en-US" sz="1600" dirty="0" smtClean="0"/>
              <a:t> </a:t>
            </a:r>
            <a:r>
              <a:rPr lang="it-IT" altLang="en-US" sz="1600" dirty="0" err="1" smtClean="0"/>
              <a:t>loop</a:t>
            </a:r>
            <a:r>
              <a:rPr lang="it-IT" altLang="en-US" sz="1600" dirty="0" smtClean="0"/>
              <a:t>.</a:t>
            </a:r>
            <a:endParaRPr lang="en-US" altLang="en-US" sz="1600" b="1" dirty="0"/>
          </a:p>
          <a:p>
            <a:pPr marL="457200" indent="-457200" algn="just">
              <a:spcBef>
                <a:spcPct val="0"/>
              </a:spcBef>
              <a:buNone/>
            </a:pPr>
            <a:r>
              <a:rPr lang="en-US" altLang="en-US" sz="1600" dirty="0" smtClean="0"/>
              <a:t>	(To modify the duty cycle:  </a:t>
            </a:r>
            <a:r>
              <a:rPr lang="en-US" altLang="en-US" sz="1600" b="1" dirty="0" smtClean="0"/>
              <a:t>TIM2 -&gt; CCR1</a:t>
            </a:r>
            <a:r>
              <a:rPr lang="en-US" altLang="en-US" sz="1600" dirty="0" smtClean="0"/>
              <a:t> . </a:t>
            </a:r>
          </a:p>
          <a:p>
            <a:pPr marL="457200" indent="-457200" algn="just">
              <a:spcBef>
                <a:spcPct val="0"/>
              </a:spcBef>
              <a:buNone/>
            </a:pPr>
            <a:r>
              <a:rPr lang="en-US" altLang="en-US" sz="1600" b="1" dirty="0" smtClean="0"/>
              <a:t>	  Remember to restart the timer after this change each time</a:t>
            </a:r>
            <a:r>
              <a:rPr lang="en-US" altLang="en-US" sz="1600" dirty="0" smtClean="0"/>
              <a:t>.)</a:t>
            </a:r>
            <a:endParaRPr lang="en-US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xmlns="" val="1848888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xmlns="" id="{025014C0-55ED-4E93-9E18-9A81FB8C430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282825"/>
            <a:ext cx="8270875" cy="1123950"/>
          </a:xfrm>
        </p:spPr>
        <p:txBody>
          <a:bodyPr/>
          <a:lstStyle/>
          <a:p>
            <a:r>
              <a:rPr lang="en-US" dirty="0"/>
              <a:t>Exercise 6	</a:t>
            </a:r>
          </a:p>
        </p:txBody>
      </p:sp>
      <p:sp>
        <p:nvSpPr>
          <p:cNvPr id="4" name="Google Shape;86;p16"/>
          <p:cNvSpPr txBox="1">
            <a:spLocks/>
          </p:cNvSpPr>
          <p:nvPr/>
        </p:nvSpPr>
        <p:spPr>
          <a:xfrm>
            <a:off x="409074" y="1991389"/>
            <a:ext cx="8361947" cy="8778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8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Fading led </a:t>
            </a:r>
            <a:r>
              <a:rPr kumimoji="0" lang="it-IT" sz="4800" b="0" i="0" u="none" strike="noStrike" kern="1200" cap="all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through</a:t>
            </a:r>
            <a:r>
              <a:rPr kumimoji="0" lang="it-IT" sz="48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it-IT" sz="4800" b="0" i="0" u="none" strike="noStrike" kern="1200" cap="all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pwm</a:t>
            </a:r>
            <a:r>
              <a:rPr kumimoji="0" lang="it-IT" sz="48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it-IT" sz="4800" b="0" i="0" u="none" strike="noStrike" kern="1200" cap="all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with</a:t>
            </a:r>
            <a:r>
              <a:rPr kumimoji="0" lang="it-IT" sz="48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it-IT" sz="4800" b="0" i="0" u="none" strike="noStrike" kern="1200" cap="all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interrupts</a:t>
            </a:r>
            <a:endParaRPr kumimoji="0" lang="it-IT" sz="2400" b="0" i="0" u="none" strike="noStrike" kern="1200" cap="all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9820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xmlns="" id="{BA160C70-9FA6-4ED0-9974-FBF905CA5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059" y="514350"/>
            <a:ext cx="8390237" cy="508635"/>
          </a:xfrm>
        </p:spPr>
        <p:txBody>
          <a:bodyPr>
            <a:normAutofit fontScale="90000"/>
          </a:bodyPr>
          <a:lstStyle/>
          <a:p>
            <a:r>
              <a:rPr lang="it-IT" sz="3600" dirty="0" smtClean="0"/>
              <a:t>Led fading </a:t>
            </a:r>
            <a:r>
              <a:rPr lang="it-IT" sz="3600" dirty="0" err="1" smtClean="0"/>
              <a:t>with</a:t>
            </a:r>
            <a:r>
              <a:rPr lang="it-IT" sz="3600" dirty="0" smtClean="0"/>
              <a:t> </a:t>
            </a:r>
            <a:r>
              <a:rPr lang="it-IT" sz="3600" dirty="0" err="1" smtClean="0"/>
              <a:t>pwm</a:t>
            </a:r>
            <a:r>
              <a:rPr lang="it-IT" sz="3600" dirty="0" smtClean="0"/>
              <a:t> </a:t>
            </a:r>
            <a:r>
              <a:rPr lang="it-IT" sz="3600" dirty="0" err="1" smtClean="0"/>
              <a:t>using</a:t>
            </a:r>
            <a:r>
              <a:rPr lang="it-IT" sz="3600" dirty="0" smtClean="0"/>
              <a:t> </a:t>
            </a:r>
            <a:r>
              <a:rPr lang="it-IT" sz="3600" dirty="0" err="1" smtClean="0"/>
              <a:t>interrupts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xmlns="" id="{F7768EE7-B530-46F9-8644-80E9D37C52E5}"/>
              </a:ext>
            </a:extLst>
          </p:cNvPr>
          <p:cNvSpPr txBox="1">
            <a:spLocks/>
          </p:cNvSpPr>
          <p:nvPr/>
        </p:nvSpPr>
        <p:spPr>
          <a:xfrm>
            <a:off x="8017232" y="4693707"/>
            <a:ext cx="77046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>
              <a:solidFill>
                <a:srgbClr val="4590B8"/>
              </a:solidFill>
            </a:endParaRPr>
          </a:p>
          <a:p>
            <a:fld id="{3A28D914-0410-426A-AD04-87C28022A739}" type="slidenum">
              <a:rPr lang="it-IT" smtClean="0">
                <a:solidFill>
                  <a:srgbClr val="4590B8"/>
                </a:solidFill>
              </a:rPr>
              <a:pPr/>
              <a:t>16</a:t>
            </a:fld>
            <a:endParaRPr lang="it-IT" dirty="0">
              <a:solidFill>
                <a:srgbClr val="4590B8"/>
              </a:solidFill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xmlns="" id="{B910AABE-0EB4-4E17-9B1B-0D5FBBB7854F}"/>
              </a:ext>
            </a:extLst>
          </p:cNvPr>
          <p:cNvSpPr txBox="1">
            <a:spLocks noChangeArrowheads="1"/>
          </p:cNvSpPr>
          <p:nvPr/>
        </p:nvSpPr>
        <p:spPr>
          <a:xfrm>
            <a:off x="1063958" y="2477852"/>
            <a:ext cx="3495228" cy="950698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spcBef>
                <a:spcPct val="0"/>
              </a:spcBef>
              <a:buClr>
                <a:schemeClr val="tx1"/>
              </a:buClr>
              <a:buFont typeface="+mj-lt"/>
              <a:buAutoNum type="arabicPeriod" startAt="2"/>
            </a:pPr>
            <a:endParaRPr lang="it-IT" altLang="en-US" sz="2000" dirty="0"/>
          </a:p>
        </p:txBody>
      </p:sp>
      <p:sp>
        <p:nvSpPr>
          <p:cNvPr id="6" name="Rectangle 8">
            <a:extLst>
              <a:ext uri="{FF2B5EF4-FFF2-40B4-BE49-F238E27FC236}">
                <a16:creationId xmlns="" xmlns:a16="http://schemas.microsoft.com/office/drawing/2014/main" id="{CD63A7C0-44F8-4957-8625-4973E22472E3}"/>
              </a:ext>
            </a:extLst>
          </p:cNvPr>
          <p:cNvSpPr txBox="1">
            <a:spLocks noChangeArrowheads="1"/>
          </p:cNvSpPr>
          <p:nvPr/>
        </p:nvSpPr>
        <p:spPr>
          <a:xfrm>
            <a:off x="1101865" y="1230810"/>
            <a:ext cx="7265413" cy="3416980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Use a second timer to drive the fading generated by the previously </a:t>
            </a:r>
            <a:r>
              <a:rPr lang="en-US" altLang="en-US" sz="1600" dirty="0"/>
              <a:t>configured </a:t>
            </a:r>
            <a:r>
              <a:rPr lang="en-US" altLang="en-US" sz="1600" dirty="0" smtClean="0"/>
              <a:t>timer.</a:t>
            </a:r>
            <a:endParaRPr lang="en-US" altLang="en-US" sz="1600" dirty="0"/>
          </a:p>
          <a:p>
            <a:pPr marL="0" indent="0" algn="just"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 marL="457200" indent="-457200" algn="just">
              <a:spcBef>
                <a:spcPct val="0"/>
              </a:spcBef>
              <a:buFont typeface="+mj-lt"/>
              <a:buAutoNum type="arabicPeriod"/>
            </a:pPr>
            <a:r>
              <a:rPr lang="en-US" altLang="en-US" sz="1600" dirty="0" smtClean="0"/>
              <a:t>Use </a:t>
            </a:r>
            <a:r>
              <a:rPr lang="en-US" altLang="en-US" sz="1600" dirty="0" err="1"/>
              <a:t>CubeMX</a:t>
            </a:r>
            <a:r>
              <a:rPr lang="en-US" altLang="en-US" sz="1600" dirty="0"/>
              <a:t> </a:t>
            </a:r>
            <a:r>
              <a:rPr lang="en-US" altLang="en-US" sz="1600" dirty="0" smtClean="0"/>
              <a:t>to </a:t>
            </a:r>
            <a:r>
              <a:rPr lang="en-US" altLang="en-US" sz="1600" b="1" dirty="0" smtClean="0"/>
              <a:t>configure a second timer</a:t>
            </a:r>
            <a:endParaRPr lang="en-US" altLang="en-US" sz="1600" b="1" dirty="0"/>
          </a:p>
          <a:p>
            <a:pPr marL="457200" indent="-457200" algn="just">
              <a:spcBef>
                <a:spcPct val="0"/>
              </a:spcBef>
              <a:buFont typeface="+mj-lt"/>
              <a:buAutoNum type="arabicPeriod"/>
            </a:pPr>
            <a:r>
              <a:rPr lang="it-IT" altLang="en-US" sz="1600" dirty="0" err="1" smtClean="0"/>
              <a:t>Using</a:t>
            </a:r>
            <a:r>
              <a:rPr lang="it-IT" altLang="en-US" sz="1600" dirty="0" smtClean="0"/>
              <a:t> the </a:t>
            </a:r>
            <a:r>
              <a:rPr lang="it-IT" altLang="en-US" sz="1600" dirty="0" err="1" smtClean="0"/>
              <a:t>callback</a:t>
            </a:r>
            <a:r>
              <a:rPr lang="it-IT" altLang="en-US" sz="1600" dirty="0" smtClean="0"/>
              <a:t> </a:t>
            </a:r>
            <a:r>
              <a:rPr lang="it-IT" altLang="en-US" sz="1600" dirty="0" err="1" smtClean="0"/>
              <a:t>of</a:t>
            </a:r>
            <a:r>
              <a:rPr lang="it-IT" altLang="en-US" sz="1600" dirty="0" smtClean="0"/>
              <a:t> the </a:t>
            </a:r>
            <a:r>
              <a:rPr lang="it-IT" altLang="en-US" sz="1600" dirty="0" err="1" smtClean="0"/>
              <a:t>second</a:t>
            </a:r>
            <a:r>
              <a:rPr lang="it-IT" altLang="en-US" sz="1600" dirty="0" smtClean="0"/>
              <a:t> timer, </a:t>
            </a:r>
            <a:r>
              <a:rPr lang="it-IT" altLang="en-US" sz="1600" b="1" dirty="0" err="1" smtClean="0"/>
              <a:t>cycle</a:t>
            </a:r>
            <a:r>
              <a:rPr lang="it-IT" altLang="en-US" sz="1600" b="1" dirty="0" smtClean="0"/>
              <a:t> the duty </a:t>
            </a:r>
            <a:r>
              <a:rPr lang="it-IT" altLang="en-US" sz="1600" b="1" dirty="0" err="1" smtClean="0"/>
              <a:t>cycle</a:t>
            </a:r>
            <a:r>
              <a:rPr lang="it-IT" altLang="en-US" sz="1600" b="1" dirty="0" smtClean="0"/>
              <a:t> </a:t>
            </a:r>
            <a:r>
              <a:rPr lang="it-IT" altLang="en-US" sz="1600" b="1" dirty="0" err="1" smtClean="0"/>
              <a:t>of</a:t>
            </a:r>
            <a:r>
              <a:rPr lang="it-IT" altLang="en-US" sz="1600" b="1" dirty="0" smtClean="0"/>
              <a:t> the PWM </a:t>
            </a:r>
            <a:r>
              <a:rPr lang="it-IT" altLang="en-US" sz="1600" b="1" dirty="0" err="1" smtClean="0"/>
              <a:t>to</a:t>
            </a:r>
            <a:r>
              <a:rPr lang="it-IT" altLang="en-US" sz="1600" b="1" dirty="0" smtClean="0"/>
              <a:t> </a:t>
            </a:r>
            <a:r>
              <a:rPr lang="it-IT" altLang="en-US" sz="1600" b="1" dirty="0" err="1" smtClean="0"/>
              <a:t>get</a:t>
            </a:r>
            <a:r>
              <a:rPr lang="it-IT" altLang="en-US" sz="1600" b="1" dirty="0" smtClean="0"/>
              <a:t> a fading </a:t>
            </a:r>
            <a:r>
              <a:rPr lang="it-IT" altLang="en-US" sz="1600" b="1" dirty="0" err="1" smtClean="0"/>
              <a:t>effect</a:t>
            </a:r>
            <a:r>
              <a:rPr lang="it-IT" altLang="en-US" sz="1600" b="1" dirty="0" smtClean="0"/>
              <a:t> </a:t>
            </a:r>
            <a:r>
              <a:rPr lang="it-IT" altLang="en-US" sz="1600" b="1" dirty="0" err="1" smtClean="0"/>
              <a:t>of</a:t>
            </a:r>
            <a:r>
              <a:rPr lang="it-IT" altLang="en-US" sz="1600" b="1" dirty="0" smtClean="0"/>
              <a:t> the LED</a:t>
            </a:r>
            <a:r>
              <a:rPr lang="it-IT" altLang="en-US" sz="1600" dirty="0" smtClean="0"/>
              <a:t>, i.e. </a:t>
            </a:r>
            <a:r>
              <a:rPr lang="it-IT" altLang="en-US" sz="1600" dirty="0" err="1" smtClean="0"/>
              <a:t>increase</a:t>
            </a:r>
            <a:r>
              <a:rPr lang="it-IT" altLang="en-US" sz="1600" dirty="0" smtClean="0"/>
              <a:t> </a:t>
            </a:r>
            <a:r>
              <a:rPr lang="it-IT" altLang="en-US" sz="1600" dirty="0" err="1" smtClean="0"/>
              <a:t>gradually</a:t>
            </a:r>
            <a:r>
              <a:rPr lang="it-IT" altLang="en-US" sz="1600" dirty="0" smtClean="0"/>
              <a:t> the PWM duty </a:t>
            </a:r>
            <a:r>
              <a:rPr lang="it-IT" altLang="en-US" sz="1600" dirty="0" err="1" smtClean="0"/>
              <a:t>cycle</a:t>
            </a:r>
            <a:r>
              <a:rPr lang="it-IT" altLang="en-US" sz="1600" dirty="0" smtClean="0"/>
              <a:t> up </a:t>
            </a:r>
            <a:r>
              <a:rPr lang="it-IT" altLang="en-US" sz="1600" dirty="0" err="1" smtClean="0"/>
              <a:t>to</a:t>
            </a:r>
            <a:r>
              <a:rPr lang="it-IT" altLang="en-US" sz="1600" dirty="0" smtClean="0"/>
              <a:t> a </a:t>
            </a:r>
            <a:r>
              <a:rPr lang="it-IT" altLang="en-US" sz="1600" dirty="0" err="1" smtClean="0"/>
              <a:t>maximum</a:t>
            </a:r>
            <a:r>
              <a:rPr lang="it-IT" altLang="en-US" sz="1600" dirty="0" smtClean="0"/>
              <a:t> and </a:t>
            </a:r>
            <a:r>
              <a:rPr lang="it-IT" altLang="en-US" sz="1600" dirty="0" err="1" smtClean="0"/>
              <a:t>then</a:t>
            </a:r>
            <a:r>
              <a:rPr lang="it-IT" altLang="en-US" sz="1600" dirty="0" smtClean="0"/>
              <a:t> </a:t>
            </a:r>
            <a:r>
              <a:rPr lang="it-IT" altLang="en-US" sz="1600" dirty="0" err="1" smtClean="0"/>
              <a:t>decrease</a:t>
            </a:r>
            <a:r>
              <a:rPr lang="it-IT" altLang="en-US" sz="1600" dirty="0" smtClean="0"/>
              <a:t> </a:t>
            </a:r>
            <a:r>
              <a:rPr lang="it-IT" altLang="en-US" sz="1600" dirty="0" err="1" smtClean="0"/>
              <a:t>it</a:t>
            </a:r>
            <a:r>
              <a:rPr lang="it-IT" altLang="en-US" sz="1600" dirty="0" smtClean="0"/>
              <a:t> down </a:t>
            </a:r>
            <a:r>
              <a:rPr lang="it-IT" altLang="en-US" sz="1600" dirty="0" err="1" smtClean="0"/>
              <a:t>to</a:t>
            </a:r>
            <a:r>
              <a:rPr lang="it-IT" altLang="en-US" sz="1600" dirty="0" smtClean="0"/>
              <a:t> a minimum and </a:t>
            </a:r>
            <a:r>
              <a:rPr lang="it-IT" altLang="en-US" sz="1600" dirty="0" err="1" smtClean="0"/>
              <a:t>keep</a:t>
            </a:r>
            <a:r>
              <a:rPr lang="it-IT" altLang="en-US" sz="1600" dirty="0" smtClean="0"/>
              <a:t> </a:t>
            </a:r>
            <a:r>
              <a:rPr lang="it-IT" altLang="en-US" sz="1600" dirty="0" err="1" smtClean="0"/>
              <a:t>repeating</a:t>
            </a:r>
            <a:r>
              <a:rPr lang="it-IT" altLang="en-US" sz="1600" dirty="0" smtClean="0"/>
              <a:t> </a:t>
            </a:r>
            <a:r>
              <a:rPr lang="it-IT" altLang="en-US" sz="1600" dirty="0" err="1" smtClean="0"/>
              <a:t>this</a:t>
            </a:r>
            <a:r>
              <a:rPr lang="it-IT" altLang="en-US" sz="1600" dirty="0" smtClean="0"/>
              <a:t> </a:t>
            </a:r>
            <a:r>
              <a:rPr lang="it-IT" altLang="en-US" sz="1600" dirty="0" err="1" smtClean="0"/>
              <a:t>loop</a:t>
            </a:r>
            <a:r>
              <a:rPr lang="it-IT" altLang="en-US" sz="1600" dirty="0" smtClean="0"/>
              <a:t>.</a:t>
            </a:r>
            <a:endParaRPr lang="en-US" altLang="en-US" sz="1600" b="1" dirty="0"/>
          </a:p>
          <a:p>
            <a:pPr marL="457200" indent="-457200" algn="just">
              <a:spcBef>
                <a:spcPct val="0"/>
              </a:spcBef>
              <a:buNone/>
            </a:pPr>
            <a:r>
              <a:rPr lang="en-US" altLang="en-US" sz="1600" dirty="0" smtClean="0"/>
              <a:t>	(To modify the duty cycle:  </a:t>
            </a:r>
            <a:r>
              <a:rPr lang="en-US" altLang="en-US" sz="1600" b="1" dirty="0" smtClean="0"/>
              <a:t>TIM2 -&gt; CCR1</a:t>
            </a:r>
            <a:r>
              <a:rPr lang="en-US" altLang="en-US" sz="1600" dirty="0" smtClean="0"/>
              <a:t> . </a:t>
            </a:r>
          </a:p>
          <a:p>
            <a:pPr marL="457200" indent="-457200" algn="just">
              <a:spcBef>
                <a:spcPct val="0"/>
              </a:spcBef>
              <a:buNone/>
            </a:pPr>
            <a:r>
              <a:rPr lang="en-US" altLang="en-US" sz="1600" b="1" dirty="0" smtClean="0"/>
              <a:t>	  Remember to restart the timer after this change each time</a:t>
            </a:r>
            <a:r>
              <a:rPr lang="en-US" altLang="en-US" sz="1600" dirty="0" smtClean="0"/>
              <a:t>.)</a:t>
            </a:r>
            <a:endParaRPr lang="en-US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xmlns="" val="2860493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xmlns="" id="{678F5211-3549-420D-A649-119DE5E106B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3100" y="514350"/>
            <a:ext cx="7200900" cy="568325"/>
          </a:xfrm>
        </p:spPr>
        <p:txBody>
          <a:bodyPr>
            <a:normAutofit/>
          </a:bodyPr>
          <a:lstStyle/>
          <a:p>
            <a:r>
              <a:rPr lang="it-IT" dirty="0"/>
              <a:t>ACTIVITIES</a:t>
            </a:r>
            <a:endParaRPr lang="en-US" dirty="0"/>
          </a:p>
        </p:txBody>
      </p:sp>
      <p:sp>
        <p:nvSpPr>
          <p:cNvPr id="4" name="Google Shape;86;p16"/>
          <p:cNvSpPr txBox="1">
            <a:spLocks/>
          </p:cNvSpPr>
          <p:nvPr/>
        </p:nvSpPr>
        <p:spPr>
          <a:xfrm>
            <a:off x="409074" y="2199214"/>
            <a:ext cx="8361947" cy="8778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800" b="0" i="0" u="none" strike="noStrike" kern="1200" cap="all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pwm</a:t>
            </a:r>
            <a:endParaRPr kumimoji="0" lang="it-IT" sz="2400" b="0" i="0" u="none" strike="noStrike" kern="1200" cap="all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4048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xmlns="" id="{BA160C70-9FA6-4ED0-9974-FBF905CA5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508635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PWM   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xmlns="" id="{F7768EE7-B530-46F9-8644-80E9D37C52E5}"/>
              </a:ext>
            </a:extLst>
          </p:cNvPr>
          <p:cNvSpPr txBox="1">
            <a:spLocks/>
          </p:cNvSpPr>
          <p:nvPr/>
        </p:nvSpPr>
        <p:spPr>
          <a:xfrm>
            <a:off x="8017232" y="4693707"/>
            <a:ext cx="77046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>
              <a:solidFill>
                <a:srgbClr val="4590B8"/>
              </a:solidFill>
            </a:endParaRPr>
          </a:p>
          <a:p>
            <a:fld id="{3A28D914-0410-426A-AD04-87C28022A739}" type="slidenum">
              <a:rPr lang="it-IT" smtClean="0">
                <a:solidFill>
                  <a:srgbClr val="4590B8"/>
                </a:solidFill>
              </a:rPr>
              <a:pPr/>
              <a:t>3</a:t>
            </a:fld>
            <a:endParaRPr lang="it-IT" dirty="0">
              <a:solidFill>
                <a:srgbClr val="4590B8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xmlns="" id="{0FF1AEC3-2808-48C3-BA49-C8D3CB7A8C89}"/>
              </a:ext>
            </a:extLst>
          </p:cNvPr>
          <p:cNvSpPr/>
          <p:nvPr/>
        </p:nvSpPr>
        <p:spPr>
          <a:xfrm>
            <a:off x="846008" y="1121841"/>
            <a:ext cx="74255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>
                <a:solidFill>
                  <a:srgbClr val="333333"/>
                </a:solidFill>
                <a:latin typeface="+mj-lt"/>
              </a:rPr>
              <a:t>A Pulse Width Modulation (PWM) Signal is a method for generating an analog signal using a digital source. A PWM signal consists of two main components that define its behavior: a </a:t>
            </a:r>
            <a:r>
              <a:rPr lang="en-US" sz="1400" b="1" dirty="0">
                <a:solidFill>
                  <a:srgbClr val="FF0000"/>
                </a:solidFill>
                <a:latin typeface="+mj-lt"/>
              </a:rPr>
              <a:t>duty cycle and a frequency</a:t>
            </a:r>
            <a:r>
              <a:rPr lang="en-US" sz="1400" dirty="0">
                <a:solidFill>
                  <a:srgbClr val="333333"/>
                </a:solidFill>
                <a:latin typeface="+mj-lt"/>
              </a:rPr>
              <a:t>. The duty cycle describes the amount of time the signal is in a high (on) state as a percentage of the total time </a:t>
            </a:r>
            <a:r>
              <a:rPr lang="en-US" sz="1400" dirty="0" smtClean="0">
                <a:solidFill>
                  <a:srgbClr val="333333"/>
                </a:solidFill>
                <a:latin typeface="+mj-lt"/>
              </a:rPr>
              <a:t>it </a:t>
            </a:r>
            <a:r>
              <a:rPr lang="en-US" sz="1400" dirty="0">
                <a:solidFill>
                  <a:srgbClr val="333333"/>
                </a:solidFill>
                <a:latin typeface="+mj-lt"/>
              </a:rPr>
              <a:t>takes to complete one cycle. </a:t>
            </a:r>
            <a:endParaRPr lang="en-US" sz="1400" dirty="0">
              <a:latin typeface="+mj-lt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xmlns="" id="{4948AFA7-010E-4AE0-9FC5-A612325E0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573" y="2200417"/>
            <a:ext cx="3026041" cy="152960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xmlns="" id="{FC7A52C7-52EF-4AC2-87AC-9BEFFE0EB1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5872" y="2200417"/>
            <a:ext cx="3112451" cy="1529609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xmlns="" id="{BD9CF631-0969-4452-AEDD-F815C3E12DED}"/>
              </a:ext>
            </a:extLst>
          </p:cNvPr>
          <p:cNvSpPr/>
          <p:nvPr/>
        </p:nvSpPr>
        <p:spPr>
          <a:xfrm>
            <a:off x="846009" y="3793408"/>
            <a:ext cx="7480739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>
                <a:solidFill>
                  <a:srgbClr val="333333"/>
                </a:solidFill>
                <a:latin typeface="+mj-lt"/>
              </a:rPr>
              <a:t>The frequency determines how fast the PWM completes a cycle (i.e. 1000 Hz would be 1000 cycles per second), and therefore how fast it switches between high and low states. </a:t>
            </a:r>
            <a:r>
              <a:rPr lang="en-US" sz="1400" dirty="0">
                <a:solidFill>
                  <a:srgbClr val="333333"/>
                </a:solidFill>
              </a:rPr>
              <a:t>By cycling a digital signal off and on at a fast enough rate, and with a certain duty cycle, the output will appear to behave like a constant voltage analog signal when providing power to devices.</a:t>
            </a:r>
            <a:endParaRPr lang="en-US" sz="1400" dirty="0"/>
          </a:p>
          <a:p>
            <a:pPr algn="just"/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82183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xmlns="" id="{45316D53-4ABD-4E50-B719-8A8F71F5B933}"/>
              </a:ext>
            </a:extLst>
          </p:cNvPr>
          <p:cNvSpPr/>
          <p:nvPr/>
        </p:nvSpPr>
        <p:spPr>
          <a:xfrm>
            <a:off x="954562" y="1110288"/>
            <a:ext cx="7200899" cy="3795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400" b="1" dirty="0"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Example:</a:t>
            </a:r>
            <a:r>
              <a:rPr lang="en-US" sz="1400" dirty="0"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To create a 3V signal given a digital source that can be either high (on) at </a:t>
            </a:r>
            <a:r>
              <a:rPr lang="en-US" sz="1400" dirty="0" smtClean="0"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5V, </a:t>
            </a:r>
            <a:r>
              <a:rPr lang="en-US" sz="1400" dirty="0"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 low (off) at 0V, you can use PWM with a duty cycle of 60% which outputs 5V 60% of the time. If the digital signal is cycled fast enough, then the voltage seen at the output appears to be the average voltage.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it-IT" sz="1400" dirty="0">
              <a:latin typeface="Franklin Gothic Book" panose="020B0503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1400" dirty="0">
              <a:latin typeface="Franklin Gothic Book" panose="020B0503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1400" dirty="0">
              <a:latin typeface="Franklin Gothic Book" panose="020B0503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1400" dirty="0">
              <a:latin typeface="Franklin Gothic Book" panose="020B0503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1400" dirty="0">
              <a:latin typeface="Franklin Gothic Book" panose="020B0503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1400" dirty="0">
              <a:latin typeface="Franklin Gothic Book" panose="020B0503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latin typeface="Franklin Gothic Book" panose="020B0503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the digital low is 0V  (which is usually the case) then the average voltage can be calculated by taking the digital high voltage multiplied by the duty cycle, or 5V x 0.6 = 3V. Selecting a duty cycle of 50% would yield 2.5V, 25% would yield 1.25V, and so on. 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xmlns="" id="{BA160C70-9FA6-4ED0-9974-FBF905CA5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508635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PWM   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xmlns="" id="{F7768EE7-B530-46F9-8644-80E9D37C52E5}"/>
              </a:ext>
            </a:extLst>
          </p:cNvPr>
          <p:cNvSpPr txBox="1">
            <a:spLocks/>
          </p:cNvSpPr>
          <p:nvPr/>
        </p:nvSpPr>
        <p:spPr>
          <a:xfrm>
            <a:off x="8017232" y="4693707"/>
            <a:ext cx="77046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>
              <a:solidFill>
                <a:srgbClr val="4590B8"/>
              </a:solidFill>
            </a:endParaRPr>
          </a:p>
          <a:p>
            <a:fld id="{3A28D914-0410-426A-AD04-87C28022A739}" type="slidenum">
              <a:rPr lang="it-IT" smtClean="0">
                <a:solidFill>
                  <a:srgbClr val="4590B8"/>
                </a:solidFill>
              </a:rPr>
              <a:pPr/>
              <a:t>4</a:t>
            </a:fld>
            <a:endParaRPr lang="it-IT" dirty="0">
              <a:solidFill>
                <a:srgbClr val="4590B8"/>
              </a:solidFill>
            </a:endParaRPr>
          </a:p>
        </p:txBody>
      </p:sp>
      <p:pic>
        <p:nvPicPr>
          <p:cNvPr id="6" name="Immagine 5" descr="Risultati immagini per PWM signal mean">
            <a:extLst>
              <a:ext uri="{FF2B5EF4-FFF2-40B4-BE49-F238E27FC236}">
                <a16:creationId xmlns:a16="http://schemas.microsoft.com/office/drawing/2014/main" xmlns="" id="{167EC2CD-29FD-451B-BC9D-6AA06E96492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62181" y="2088204"/>
            <a:ext cx="4154312" cy="19567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578477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xmlns="" id="{6FB0552A-42AB-4DD3-9CA5-68A97A6464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06100" y="2280315"/>
            <a:ext cx="6960476" cy="1267314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xmlns="" id="{BA160C70-9FA6-4ED0-9974-FBF905CA5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508635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STM32 </a:t>
            </a:r>
            <a:r>
              <a:rPr lang="en-US" sz="3600" dirty="0"/>
              <a:t>Timers</a:t>
            </a:r>
            <a:r>
              <a:rPr lang="it-IT" sz="3600" dirty="0"/>
              <a:t> 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xmlns="" id="{F7768EE7-B530-46F9-8644-80E9D37C52E5}"/>
              </a:ext>
            </a:extLst>
          </p:cNvPr>
          <p:cNvSpPr txBox="1">
            <a:spLocks/>
          </p:cNvSpPr>
          <p:nvPr/>
        </p:nvSpPr>
        <p:spPr>
          <a:xfrm>
            <a:off x="8017232" y="4693707"/>
            <a:ext cx="77046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>
              <a:solidFill>
                <a:srgbClr val="4590B8"/>
              </a:solidFill>
            </a:endParaRPr>
          </a:p>
          <a:p>
            <a:fld id="{3A28D914-0410-426A-AD04-87C28022A739}" type="slidenum">
              <a:rPr lang="it-IT" smtClean="0">
                <a:solidFill>
                  <a:srgbClr val="4590B8"/>
                </a:solidFill>
              </a:rPr>
              <a:pPr/>
              <a:t>5</a:t>
            </a:fld>
            <a:endParaRPr lang="it-IT" dirty="0">
              <a:solidFill>
                <a:srgbClr val="4590B8"/>
              </a:solidFill>
            </a:endParaRP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xmlns="" id="{00132290-121D-4BFB-9D11-880951217C55}"/>
              </a:ext>
            </a:extLst>
          </p:cNvPr>
          <p:cNvSpPr/>
          <p:nvPr/>
        </p:nvSpPr>
        <p:spPr>
          <a:xfrm>
            <a:off x="2203386" y="3003979"/>
            <a:ext cx="1861449" cy="27384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Immagine 11" descr="Cattura5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7366" y="3769437"/>
            <a:ext cx="1946614" cy="664908"/>
          </a:xfrm>
          <a:prstGeom prst="rect">
            <a:avLst/>
          </a:prstGeom>
        </p:spPr>
      </p:pic>
      <p:sp>
        <p:nvSpPr>
          <p:cNvPr id="17" name="Rectangle 8">
            <a:extLst>
              <a:ext uri="{FF2B5EF4-FFF2-40B4-BE49-F238E27FC236}">
                <a16:creationId xmlns="" xmlns:a16="http://schemas.microsoft.com/office/drawing/2014/main" id="{CD63A7C0-44F8-4957-8625-4973E22472E3}"/>
              </a:ext>
            </a:extLst>
          </p:cNvPr>
          <p:cNvSpPr txBox="1">
            <a:spLocks noChangeArrowheads="1"/>
          </p:cNvSpPr>
          <p:nvPr/>
        </p:nvSpPr>
        <p:spPr>
          <a:xfrm>
            <a:off x="1060301" y="1410925"/>
            <a:ext cx="7277507" cy="874395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ct val="0"/>
              </a:spcBef>
              <a:buFontTx/>
              <a:buNone/>
            </a:pPr>
            <a:r>
              <a:rPr lang="en-US" altLang="en-US" sz="1600" dirty="0"/>
              <a:t>Timer tick time (or timer resolution) is base on </a:t>
            </a:r>
            <a:r>
              <a:rPr lang="en-US" altLang="en-US" sz="1600" b="1" dirty="0" err="1">
                <a:solidFill>
                  <a:srgbClr val="FF0000"/>
                </a:solidFill>
              </a:rPr>
              <a:t>APBx</a:t>
            </a:r>
            <a:r>
              <a:rPr lang="en-US" altLang="en-US" sz="1600" dirty="0"/>
              <a:t> clock. It can be scaled using a </a:t>
            </a:r>
            <a:r>
              <a:rPr lang="en-US" altLang="en-US" sz="1600" b="1" dirty="0">
                <a:solidFill>
                  <a:srgbClr val="FF0000"/>
                </a:solidFill>
              </a:rPr>
              <a:t>16 Bit </a:t>
            </a:r>
            <a:r>
              <a:rPr lang="en-US" altLang="en-US" sz="1600" b="1" dirty="0" err="1">
                <a:solidFill>
                  <a:srgbClr val="FF0000"/>
                </a:solidFill>
              </a:rPr>
              <a:t>prescaler</a:t>
            </a:r>
            <a:r>
              <a:rPr lang="en-US" altLang="en-US" sz="1600" dirty="0">
                <a:solidFill>
                  <a:srgbClr val="FF0000"/>
                </a:solidFill>
              </a:rPr>
              <a:t>.</a:t>
            </a:r>
            <a:r>
              <a:rPr lang="en-US" altLang="en-US" sz="1600" dirty="0"/>
              <a:t> We can modify the base clock, to simplify the pre-scaler division.</a:t>
            </a:r>
          </a:p>
        </p:txBody>
      </p:sp>
    </p:spTree>
    <p:extLst>
      <p:ext uri="{BB962C8B-B14F-4D97-AF65-F5344CB8AC3E}">
        <p14:creationId xmlns:p14="http://schemas.microsoft.com/office/powerpoint/2010/main" xmlns="" val="737004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isultati immagini per stm32 timer pwm">
            <a:extLst>
              <a:ext uri="{FF2B5EF4-FFF2-40B4-BE49-F238E27FC236}">
                <a16:creationId xmlns:a16="http://schemas.microsoft.com/office/drawing/2014/main" xmlns="" id="{DFFCAF15-589A-4C9E-BDEA-46C2E5D42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9379" y="1151580"/>
            <a:ext cx="5765821" cy="274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xmlns="" id="{BA160C70-9FA6-4ED0-9974-FBF905CA5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508635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STM32 </a:t>
            </a:r>
            <a:r>
              <a:rPr lang="en-US" sz="3600" dirty="0"/>
              <a:t>Timers</a:t>
            </a:r>
            <a:r>
              <a:rPr lang="it-IT" sz="3600" dirty="0"/>
              <a:t> – PWM 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xmlns="" id="{F7768EE7-B530-46F9-8644-80E9D37C52E5}"/>
              </a:ext>
            </a:extLst>
          </p:cNvPr>
          <p:cNvSpPr txBox="1">
            <a:spLocks/>
          </p:cNvSpPr>
          <p:nvPr/>
        </p:nvSpPr>
        <p:spPr>
          <a:xfrm>
            <a:off x="8017232" y="4693707"/>
            <a:ext cx="77046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>
              <a:solidFill>
                <a:srgbClr val="4590B8"/>
              </a:solidFill>
            </a:endParaRPr>
          </a:p>
          <a:p>
            <a:fld id="{3A28D914-0410-426A-AD04-87C28022A739}" type="slidenum">
              <a:rPr lang="it-IT" smtClean="0">
                <a:solidFill>
                  <a:srgbClr val="4590B8"/>
                </a:solidFill>
              </a:rPr>
              <a:pPr/>
              <a:t>6</a:t>
            </a:fld>
            <a:endParaRPr lang="it-IT" dirty="0">
              <a:solidFill>
                <a:srgbClr val="4590B8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xmlns="" id="{C288FCDC-B078-4856-90B6-C15CF06CAC61}"/>
              </a:ext>
            </a:extLst>
          </p:cNvPr>
          <p:cNvSpPr/>
          <p:nvPr/>
        </p:nvSpPr>
        <p:spPr>
          <a:xfrm>
            <a:off x="1252813" y="4073233"/>
            <a:ext cx="69767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solidFill>
                  <a:srgbClr val="444444"/>
                </a:solidFill>
              </a:rPr>
              <a:t>The output pin is cleared whenever there is a match between the </a:t>
            </a:r>
            <a:r>
              <a:rPr lang="en-US" sz="1600" dirty="0" err="1">
                <a:solidFill>
                  <a:srgbClr val="444444"/>
                </a:solidFill>
              </a:rPr>
              <a:t>CCRx</a:t>
            </a:r>
            <a:r>
              <a:rPr lang="en-US" sz="1600" dirty="0">
                <a:solidFill>
                  <a:srgbClr val="444444"/>
                </a:solidFill>
              </a:rPr>
              <a:t> and the CNT registers and then set again when the counter reloads.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3071665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xmlns="" id="{BA160C70-9FA6-4ED0-9974-FBF905CA5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508635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STM32 </a:t>
            </a:r>
            <a:r>
              <a:rPr lang="en-US" sz="3600" dirty="0"/>
              <a:t>Timers</a:t>
            </a:r>
            <a:r>
              <a:rPr lang="it-IT" sz="3600" dirty="0"/>
              <a:t> – PWM   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xmlns="" id="{F7768EE7-B530-46F9-8644-80E9D37C52E5}"/>
              </a:ext>
            </a:extLst>
          </p:cNvPr>
          <p:cNvSpPr txBox="1">
            <a:spLocks/>
          </p:cNvSpPr>
          <p:nvPr/>
        </p:nvSpPr>
        <p:spPr>
          <a:xfrm>
            <a:off x="8017232" y="4693707"/>
            <a:ext cx="77046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>
              <a:solidFill>
                <a:srgbClr val="4590B8"/>
              </a:solidFill>
            </a:endParaRPr>
          </a:p>
          <a:p>
            <a:fld id="{3A28D914-0410-426A-AD04-87C28022A739}" type="slidenum">
              <a:rPr lang="it-IT" smtClean="0">
                <a:solidFill>
                  <a:srgbClr val="4590B8"/>
                </a:solidFill>
              </a:rPr>
              <a:pPr/>
              <a:t>7</a:t>
            </a:fld>
            <a:endParaRPr lang="it-IT" dirty="0">
              <a:solidFill>
                <a:srgbClr val="4590B8"/>
              </a:solidFill>
            </a:endParaRP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xmlns="" id="{332E6388-6DE9-47E7-BFD8-289C7FB56E34}"/>
              </a:ext>
            </a:extLst>
          </p:cNvPr>
          <p:cNvSpPr txBox="1">
            <a:spLocks noChangeArrowheads="1"/>
          </p:cNvSpPr>
          <p:nvPr/>
        </p:nvSpPr>
        <p:spPr>
          <a:xfrm>
            <a:off x="970474" y="1063018"/>
            <a:ext cx="7259126" cy="3196391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Tx/>
              <a:buNone/>
            </a:pPr>
            <a:r>
              <a:rPr lang="en-US" altLang="en-US" sz="1600" dirty="0"/>
              <a:t>As previously said, the </a:t>
            </a:r>
            <a:r>
              <a:rPr lang="en-US" altLang="en-US" sz="1600" dirty="0" smtClean="0"/>
              <a:t>F4 </a:t>
            </a:r>
            <a:r>
              <a:rPr lang="en-US" altLang="en-US" sz="1600" dirty="0"/>
              <a:t>MCUs have different timers, with a range of functions. Some of them are able to generate a PWM signal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it-IT" altLang="en-US" sz="1600" dirty="0"/>
          </a:p>
          <a:p>
            <a:pPr algn="just">
              <a:spcBef>
                <a:spcPct val="0"/>
              </a:spcBef>
              <a:buFontTx/>
              <a:buNone/>
            </a:pPr>
            <a:endParaRPr lang="it-IT" altLang="en-US" sz="1600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xmlns="" id="{269E89A1-3B68-452D-8AD6-A557FCAED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738" y="1737394"/>
            <a:ext cx="4317032" cy="2958174"/>
          </a:xfrm>
          <a:prstGeom prst="rect">
            <a:avLst/>
          </a:prstGeom>
        </p:spPr>
      </p:pic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xmlns="" id="{96C3B1AE-2EF0-4F14-AD3F-7F17E820DFAC}"/>
              </a:ext>
            </a:extLst>
          </p:cNvPr>
          <p:cNvSpPr/>
          <p:nvPr/>
        </p:nvSpPr>
        <p:spPr>
          <a:xfrm>
            <a:off x="2163604" y="2823537"/>
            <a:ext cx="2653382" cy="2371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xmlns="" id="{087079F5-F81B-420F-B0E6-989C6034D2D3}"/>
              </a:ext>
            </a:extLst>
          </p:cNvPr>
          <p:cNvSpPr/>
          <p:nvPr/>
        </p:nvSpPr>
        <p:spPr>
          <a:xfrm>
            <a:off x="615174" y="3497756"/>
            <a:ext cx="1378739" cy="2371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xmlns="" id="{7642F9F7-2E42-4194-97A5-A3B380854016}"/>
              </a:ext>
            </a:extLst>
          </p:cNvPr>
          <p:cNvSpPr/>
          <p:nvPr/>
        </p:nvSpPr>
        <p:spPr>
          <a:xfrm>
            <a:off x="5088492" y="2398474"/>
            <a:ext cx="3224048" cy="1766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</a:pPr>
            <a:r>
              <a:rPr lang="en-US" altLang="en-US" sz="1600" dirty="0" smtClean="0"/>
              <a:t>We can use </a:t>
            </a:r>
            <a:r>
              <a:rPr lang="en-US" altLang="en-US" sz="1600" dirty="0"/>
              <a:t>TIM2 </a:t>
            </a:r>
            <a:r>
              <a:rPr lang="en-US" altLang="en-US" sz="1600" dirty="0" smtClean="0"/>
              <a:t>to </a:t>
            </a:r>
            <a:r>
              <a:rPr lang="en-US" altLang="en-US" sz="1600" dirty="0"/>
              <a:t>generate a PWM </a:t>
            </a:r>
            <a:r>
              <a:rPr lang="en-US" altLang="en-US" sz="1600" dirty="0" smtClean="0"/>
              <a:t>signal.</a:t>
            </a:r>
            <a:endParaRPr lang="en-US" altLang="en-US" sz="1600" dirty="0"/>
          </a:p>
          <a:p>
            <a:pPr algn="just">
              <a:lnSpc>
                <a:spcPct val="80000"/>
              </a:lnSpc>
            </a:pPr>
            <a:endParaRPr lang="en-US" altLang="en-US" sz="1600" dirty="0"/>
          </a:p>
          <a:p>
            <a:pPr algn="just">
              <a:lnSpc>
                <a:spcPct val="80000"/>
              </a:lnSpc>
            </a:pPr>
            <a:r>
              <a:rPr lang="en-US" altLang="en-US" sz="1600" dirty="0"/>
              <a:t>Moreover, we can directly connect the signal generated by the timer to a specific channel (i.e. GPIO)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it-IT" altLang="en-US" sz="1600" dirty="0"/>
          </a:p>
          <a:p>
            <a:pPr algn="just">
              <a:spcBef>
                <a:spcPct val="0"/>
              </a:spcBef>
              <a:buFontTx/>
              <a:buNone/>
            </a:pPr>
            <a:endParaRPr lang="it-IT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2595022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xmlns="" id="{17F5BE39-6153-4474-95A0-E86CBC1F7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274" y="1146555"/>
            <a:ext cx="4927257" cy="3495806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xmlns="" id="{BA160C70-9FA6-4ED0-9974-FBF905CA5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508635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STM32 </a:t>
            </a:r>
            <a:r>
              <a:rPr lang="en-US" sz="3600" dirty="0"/>
              <a:t>Timers</a:t>
            </a:r>
            <a:r>
              <a:rPr lang="it-IT" sz="3600" dirty="0"/>
              <a:t> – PWM   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xmlns="" id="{F7768EE7-B530-46F9-8644-80E9D37C52E5}"/>
              </a:ext>
            </a:extLst>
          </p:cNvPr>
          <p:cNvSpPr txBox="1">
            <a:spLocks/>
          </p:cNvSpPr>
          <p:nvPr/>
        </p:nvSpPr>
        <p:spPr>
          <a:xfrm>
            <a:off x="8017232" y="4693707"/>
            <a:ext cx="77046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>
              <a:solidFill>
                <a:srgbClr val="4590B8"/>
              </a:solidFill>
            </a:endParaRPr>
          </a:p>
          <a:p>
            <a:fld id="{3A28D914-0410-426A-AD04-87C28022A739}" type="slidenum">
              <a:rPr lang="it-IT" smtClean="0">
                <a:solidFill>
                  <a:srgbClr val="4590B8"/>
                </a:solidFill>
              </a:rPr>
              <a:pPr/>
              <a:t>8</a:t>
            </a:fld>
            <a:endParaRPr lang="it-IT" dirty="0">
              <a:solidFill>
                <a:srgbClr val="4590B8"/>
              </a:solidFill>
            </a:endParaRP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xmlns="" id="{1C413573-4428-42D8-A094-CDDA0B5EB68B}"/>
              </a:ext>
            </a:extLst>
          </p:cNvPr>
          <p:cNvSpPr/>
          <p:nvPr/>
        </p:nvSpPr>
        <p:spPr>
          <a:xfrm>
            <a:off x="2832821" y="3283579"/>
            <a:ext cx="740018" cy="2115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xmlns="" id="{E5821C85-9FC0-42EF-A9F3-A177A8C937EE}"/>
              </a:ext>
            </a:extLst>
          </p:cNvPr>
          <p:cNvSpPr/>
          <p:nvPr/>
        </p:nvSpPr>
        <p:spPr>
          <a:xfrm>
            <a:off x="2721724" y="4133724"/>
            <a:ext cx="283411" cy="42389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xmlns="" id="{8EB9EEB7-4ACF-4F08-9F29-863F6D46A064}"/>
              </a:ext>
            </a:extLst>
          </p:cNvPr>
          <p:cNvSpPr/>
          <p:nvPr/>
        </p:nvSpPr>
        <p:spPr>
          <a:xfrm>
            <a:off x="5539349" y="2111936"/>
            <a:ext cx="2860975" cy="1471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</a:pPr>
            <a:r>
              <a:rPr lang="en-US" altLang="en-US" sz="1600" dirty="0"/>
              <a:t>PA5, the GPIO associated to the green LED, can be connected to Channel 1 of TIM2.</a:t>
            </a:r>
          </a:p>
          <a:p>
            <a:pPr algn="just">
              <a:lnSpc>
                <a:spcPct val="80000"/>
              </a:lnSpc>
            </a:pPr>
            <a:endParaRPr lang="en-US" altLang="en-US" sz="1600" dirty="0"/>
          </a:p>
          <a:p>
            <a:pPr algn="just">
              <a:lnSpc>
                <a:spcPct val="80000"/>
              </a:lnSpc>
            </a:pPr>
            <a:r>
              <a:rPr lang="en-US" altLang="en-US" sz="1600" dirty="0"/>
              <a:t>In this way, we can drive the green LED using the PWM signal generated by the timer.</a:t>
            </a:r>
          </a:p>
        </p:txBody>
      </p:sp>
    </p:spTree>
    <p:extLst>
      <p:ext uri="{BB962C8B-B14F-4D97-AF65-F5344CB8AC3E}">
        <p14:creationId xmlns:p14="http://schemas.microsoft.com/office/powerpoint/2010/main" xmlns="" val="1224154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xmlns="" id="{ADA0008C-A046-4FE0-88F8-4A65FA0BE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275" y="1662160"/>
            <a:ext cx="5977856" cy="2458355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xmlns="" id="{BA160C70-9FA6-4ED0-9974-FBF905CA5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508635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STM32 </a:t>
            </a:r>
            <a:r>
              <a:rPr lang="en-US" sz="3600" dirty="0"/>
              <a:t>Timers</a:t>
            </a:r>
            <a:r>
              <a:rPr lang="it-IT" sz="3600" dirty="0"/>
              <a:t> – PWM   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xmlns="" id="{F7768EE7-B530-46F9-8644-80E9D37C52E5}"/>
              </a:ext>
            </a:extLst>
          </p:cNvPr>
          <p:cNvSpPr txBox="1">
            <a:spLocks/>
          </p:cNvSpPr>
          <p:nvPr/>
        </p:nvSpPr>
        <p:spPr>
          <a:xfrm>
            <a:off x="8017232" y="4693707"/>
            <a:ext cx="77046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>
              <a:solidFill>
                <a:srgbClr val="4590B8"/>
              </a:solidFill>
            </a:endParaRPr>
          </a:p>
          <a:p>
            <a:fld id="{3A28D914-0410-426A-AD04-87C28022A739}" type="slidenum">
              <a:rPr lang="it-IT" smtClean="0">
                <a:solidFill>
                  <a:srgbClr val="4590B8"/>
                </a:solidFill>
              </a:rPr>
              <a:pPr/>
              <a:t>9</a:t>
            </a:fld>
            <a:endParaRPr lang="it-IT" dirty="0">
              <a:solidFill>
                <a:srgbClr val="4590B8"/>
              </a:solidFill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xmlns="" id="{6EF03FA4-18F6-4FA7-83BD-B3E3543A3226}"/>
              </a:ext>
            </a:extLst>
          </p:cNvPr>
          <p:cNvSpPr txBox="1">
            <a:spLocks noChangeArrowheads="1"/>
          </p:cNvSpPr>
          <p:nvPr/>
        </p:nvSpPr>
        <p:spPr>
          <a:xfrm>
            <a:off x="905134" y="1158911"/>
            <a:ext cx="6743700" cy="3323742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80000"/>
              </a:lnSpc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Click on TIM2 configuration. Set </a:t>
            </a:r>
            <a:r>
              <a:rPr lang="en-US" altLang="en-US" sz="1600" dirty="0" smtClean="0">
                <a:solidFill>
                  <a:schemeClr val="tx1"/>
                </a:solidFill>
              </a:rPr>
              <a:t>the </a:t>
            </a:r>
            <a:r>
              <a:rPr lang="en-US" altLang="en-US" sz="1600" dirty="0" err="1" smtClean="0">
                <a:solidFill>
                  <a:schemeClr val="tx1"/>
                </a:solidFill>
              </a:rPr>
              <a:t>Prescaler</a:t>
            </a:r>
            <a:r>
              <a:rPr lang="en-US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en-US" sz="1600" dirty="0">
                <a:solidFill>
                  <a:schemeClr val="tx1"/>
                </a:solidFill>
              </a:rPr>
              <a:t>value equal to 59999 </a:t>
            </a:r>
            <a:r>
              <a:rPr lang="en-US" altLang="en-US" sz="1600" dirty="0" smtClean="0">
                <a:solidFill>
                  <a:schemeClr val="tx1"/>
                </a:solidFill>
              </a:rPr>
              <a:t>and </a:t>
            </a:r>
            <a:r>
              <a:rPr lang="en-US" altLang="en-US" sz="1600" dirty="0">
                <a:solidFill>
                  <a:schemeClr val="tx1"/>
                </a:solidFill>
              </a:rPr>
              <a:t>a Counter Period value </a:t>
            </a:r>
            <a:r>
              <a:rPr lang="en-US" altLang="en-US" sz="1600" dirty="0" smtClean="0">
                <a:solidFill>
                  <a:schemeClr val="tx1"/>
                </a:solidFill>
              </a:rPr>
              <a:t>equal </a:t>
            </a:r>
            <a:r>
              <a:rPr lang="en-US" altLang="en-US" sz="1600" dirty="0">
                <a:solidFill>
                  <a:schemeClr val="tx1"/>
                </a:solidFill>
              </a:rPr>
              <a:t>to 9 </a:t>
            </a:r>
            <a:r>
              <a:rPr lang="en-US" altLang="en-US" sz="1600" dirty="0" smtClean="0">
                <a:solidFill>
                  <a:schemeClr val="tx1"/>
                </a:solidFill>
              </a:rPr>
              <a:t>(to achieve ~10 </a:t>
            </a:r>
            <a:r>
              <a:rPr lang="en-US" altLang="en-US" sz="1600" dirty="0">
                <a:solidFill>
                  <a:schemeClr val="tx1"/>
                </a:solidFill>
              </a:rPr>
              <a:t>mS).</a:t>
            </a:r>
          </a:p>
          <a:p>
            <a:pPr marL="0" indent="0" algn="just">
              <a:lnSpc>
                <a:spcPct val="80000"/>
              </a:lnSpc>
              <a:buFontTx/>
              <a:buNone/>
            </a:pPr>
            <a:endParaRPr lang="it-IT" altLang="en-US" sz="1600" dirty="0">
              <a:solidFill>
                <a:schemeClr val="tx1"/>
              </a:solidFill>
            </a:endParaRPr>
          </a:p>
          <a:p>
            <a:pPr marL="0" indent="0" algn="just">
              <a:lnSpc>
                <a:spcPct val="80000"/>
              </a:lnSpc>
              <a:buFontTx/>
              <a:buNone/>
            </a:pPr>
            <a:endParaRPr lang="it-IT" altLang="en-US" sz="1600" dirty="0">
              <a:solidFill>
                <a:schemeClr val="tx1"/>
              </a:solidFill>
            </a:endParaRPr>
          </a:p>
          <a:p>
            <a:pPr marL="0" indent="0" algn="just">
              <a:lnSpc>
                <a:spcPct val="80000"/>
              </a:lnSpc>
              <a:buFontTx/>
              <a:buNone/>
            </a:pPr>
            <a:endParaRPr lang="it-IT" altLang="en-US" sz="1600" dirty="0">
              <a:solidFill>
                <a:schemeClr val="tx1"/>
              </a:solidFill>
            </a:endParaRPr>
          </a:p>
          <a:p>
            <a:pPr marL="0" indent="0" algn="just">
              <a:lnSpc>
                <a:spcPct val="80000"/>
              </a:lnSpc>
              <a:buFontTx/>
              <a:buNone/>
            </a:pPr>
            <a:endParaRPr lang="en-US" altLang="en-US" sz="1600" dirty="0">
              <a:solidFill>
                <a:schemeClr val="tx1"/>
              </a:solidFill>
            </a:endParaRPr>
          </a:p>
          <a:p>
            <a:pPr marL="0" indent="0" algn="just">
              <a:lnSpc>
                <a:spcPct val="80000"/>
              </a:lnSpc>
              <a:buFontTx/>
              <a:buNone/>
            </a:pPr>
            <a:endParaRPr lang="it-IT" altLang="en-US" sz="1600" dirty="0">
              <a:solidFill>
                <a:schemeClr val="tx1"/>
              </a:solidFill>
            </a:endParaRPr>
          </a:p>
          <a:p>
            <a:pPr marL="0" indent="0" algn="just">
              <a:lnSpc>
                <a:spcPct val="80000"/>
              </a:lnSpc>
              <a:buFontTx/>
              <a:buNone/>
            </a:pPr>
            <a:endParaRPr lang="it-IT" altLang="en-US" sz="1600" dirty="0">
              <a:solidFill>
                <a:schemeClr val="tx1"/>
              </a:solidFill>
            </a:endParaRPr>
          </a:p>
          <a:p>
            <a:pPr marL="0" indent="0" algn="just">
              <a:lnSpc>
                <a:spcPct val="80000"/>
              </a:lnSpc>
              <a:buFontTx/>
              <a:buNone/>
            </a:pPr>
            <a:endParaRPr lang="it-IT" altLang="en-US" sz="1600" dirty="0">
              <a:solidFill>
                <a:schemeClr val="tx1"/>
              </a:solidFill>
            </a:endParaRPr>
          </a:p>
          <a:p>
            <a:pPr marL="0" indent="0" algn="just">
              <a:lnSpc>
                <a:spcPct val="80000"/>
              </a:lnSpc>
              <a:buFontTx/>
              <a:buNone/>
            </a:pPr>
            <a:endParaRPr lang="it-IT" altLang="en-US" sz="1600" dirty="0">
              <a:solidFill>
                <a:schemeClr val="tx1"/>
              </a:solidFill>
            </a:endParaRPr>
          </a:p>
          <a:p>
            <a:pPr marL="0" indent="0" algn="just">
              <a:lnSpc>
                <a:spcPct val="80000"/>
              </a:lnSpc>
              <a:buFontTx/>
              <a:buNone/>
            </a:pPr>
            <a:endParaRPr lang="en-US" altLang="en-US" sz="1600" dirty="0">
              <a:solidFill>
                <a:schemeClr val="tx1"/>
              </a:solidFill>
            </a:endParaRPr>
          </a:p>
          <a:p>
            <a:pPr marL="0" indent="0" algn="ctr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</a:rPr>
              <a:t>Under PWM Gen. Channel </a:t>
            </a:r>
            <a:r>
              <a:rPr lang="en-US" altLang="en-US" sz="1600" b="1" dirty="0" smtClean="0">
                <a:solidFill>
                  <a:srgbClr val="FF0000"/>
                </a:solidFill>
              </a:rPr>
              <a:t>1, </a:t>
            </a:r>
            <a:r>
              <a:rPr lang="en-US" altLang="en-US" sz="1600" b="1" dirty="0">
                <a:solidFill>
                  <a:srgbClr val="FF0000"/>
                </a:solidFill>
              </a:rPr>
              <a:t>set Pulse equal to 9 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it-IT" altLang="en-US" sz="1600" dirty="0"/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xmlns="" id="{568087C5-A9A2-402D-BCE2-1859A4ABD8A6}"/>
              </a:ext>
            </a:extLst>
          </p:cNvPr>
          <p:cNvSpPr/>
          <p:nvPr/>
        </p:nvSpPr>
        <p:spPr>
          <a:xfrm>
            <a:off x="1718442" y="2291560"/>
            <a:ext cx="3499945" cy="13238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xmlns="" id="{162D8A75-0A35-4270-B00D-E5D3CFB9DB91}"/>
              </a:ext>
            </a:extLst>
          </p:cNvPr>
          <p:cNvSpPr/>
          <p:nvPr/>
        </p:nvSpPr>
        <p:spPr>
          <a:xfrm>
            <a:off x="1724230" y="2530016"/>
            <a:ext cx="3494157" cy="13238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xmlns="" id="{F20B0EEF-4195-4A69-A6F5-4E5898396C3C}"/>
              </a:ext>
            </a:extLst>
          </p:cNvPr>
          <p:cNvSpPr/>
          <p:nvPr/>
        </p:nvSpPr>
        <p:spPr>
          <a:xfrm>
            <a:off x="1718442" y="3460182"/>
            <a:ext cx="3494157" cy="13238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63736147"/>
      </p:ext>
    </p:extLst>
  </p:cSld>
  <p:clrMapOvr>
    <a:masterClrMapping/>
  </p:clrMapOvr>
</p:sld>
</file>

<file path=ppt/theme/theme1.xml><?xml version="1.0" encoding="utf-8"?>
<a:theme xmlns:a="http://schemas.openxmlformats.org/drawingml/2006/main" name="UniTn">
  <a:themeElements>
    <a:clrScheme name="Dividend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i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i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UniTn</Template>
  <TotalTime>2918</TotalTime>
  <Words>648</Words>
  <Application>Microsoft Office PowerPoint</Application>
  <PresentationFormat>Presentazione su schermo (16:9)</PresentationFormat>
  <Paragraphs>110</Paragraphs>
  <Slides>16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17" baseType="lpstr">
      <vt:lpstr>UniTn</vt:lpstr>
      <vt:lpstr>Diapositiva 1</vt:lpstr>
      <vt:lpstr>ACTIVITIES</vt:lpstr>
      <vt:lpstr>PWM   </vt:lpstr>
      <vt:lpstr>PWM   </vt:lpstr>
      <vt:lpstr>STM32 Timers </vt:lpstr>
      <vt:lpstr>STM32 Timers – PWM </vt:lpstr>
      <vt:lpstr>STM32 Timers – PWM   </vt:lpstr>
      <vt:lpstr>STM32 Timers – PWM   </vt:lpstr>
      <vt:lpstr>STM32 Timers – PWM   </vt:lpstr>
      <vt:lpstr>STM32 Timers – PWM   </vt:lpstr>
      <vt:lpstr>Exercise 4 </vt:lpstr>
      <vt:lpstr>Change the duty cycle dynamically</vt:lpstr>
      <vt:lpstr>Exercise 5 </vt:lpstr>
      <vt:lpstr>Fading led through pwm</vt:lpstr>
      <vt:lpstr>Exercise 6 </vt:lpstr>
      <vt:lpstr>Led fading with pwm using interrupts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LAB04 - PWM</dc:title>
  <dc:creator>Nardello, Matteo</dc:creator>
  <cp:lastModifiedBy>PC</cp:lastModifiedBy>
  <cp:revision>113</cp:revision>
  <dcterms:created xsi:type="dcterms:W3CDTF">2018-10-11T11:45:59Z</dcterms:created>
  <dcterms:modified xsi:type="dcterms:W3CDTF">2021-05-27T14:44:08Z</dcterms:modified>
</cp:coreProperties>
</file>