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2"/>
  </p:notesMasterIdLst>
  <p:handoutMasterIdLst>
    <p:handoutMasterId r:id="rId23"/>
  </p:handoutMasterIdLst>
  <p:sldIdLst>
    <p:sldId id="640" r:id="rId2"/>
    <p:sldId id="649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50" r:id="rId11"/>
    <p:sldId id="652" r:id="rId12"/>
    <p:sldId id="651" r:id="rId13"/>
    <p:sldId id="654" r:id="rId14"/>
    <p:sldId id="655" r:id="rId15"/>
    <p:sldId id="656" r:id="rId16"/>
    <p:sldId id="657" r:id="rId17"/>
    <p:sldId id="658" r:id="rId18"/>
    <p:sldId id="660" r:id="rId19"/>
    <p:sldId id="662" r:id="rId20"/>
    <p:sldId id="66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Nardello" initials="MN" lastIdx="1" clrIdx="0">
    <p:extLst>
      <p:ext uri="{19B8F6BF-5375-455C-9EA6-DF929625EA0E}">
        <p15:presenceInfo xmlns:p15="http://schemas.microsoft.com/office/powerpoint/2012/main" xmlns="" userId="Matteo Nard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90D15456-5C75-4BBD-8925-7BB62D6E4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35BD718-BE66-4384-B53A-4950C6B00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6464-4AC4-463A-A663-ED6A612A188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80B5F83-1E64-4D2F-9334-667DD4D4F2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7A340D8B-22E2-44F3-9292-75E3F84B1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9A67-9C12-4A55-813C-DA2A1916E4E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30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F956-E227-4118-8401-4566C1C75F6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FE7-EB68-44EA-A736-820A2C89F0C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42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06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21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91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854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81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0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0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4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160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87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396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64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70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5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4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4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6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7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449795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506796"/>
            <a:ext cx="1503123" cy="388730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506796"/>
            <a:ext cx="5922209" cy="388730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4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4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5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7" y="1635374"/>
            <a:ext cx="8272211" cy="275872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xmlns="" id="{D544BB2A-FE56-4D25-BF89-58ECBD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804F174B-0A99-44BE-BFC5-AD181D7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EB03A2BB-3E0D-478A-8DF4-FDF172E3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8E51C4-AAF2-41C7-BE1D-A6B7854381AF}"/>
              </a:ext>
            </a:extLst>
          </p:cNvPr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FC5E746-748E-4F21-9B61-7C9C30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6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5" y="3856482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7" y="2282934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7" y="3406064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Machine </a:t>
            </a:r>
            <a:r>
              <a:rPr lang="it-IT" dirty="0" err="1"/>
              <a:t>learning</a:t>
            </a:r>
            <a:r>
              <a:rPr lang="it-IT" dirty="0"/>
              <a:t> with </a:t>
            </a:r>
            <a:r>
              <a:rPr lang="it-IT" dirty="0" err="1"/>
              <a:t>tensorflow</a:t>
            </a:r>
            <a:r>
              <a:rPr lang="it-IT" dirty="0"/>
              <a:t> </a:t>
            </a:r>
            <a:r>
              <a:rPr lang="it-IT" dirty="0" err="1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4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4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8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4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1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3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2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5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3945097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0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4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3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6" y="4467104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7" y="4467104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3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0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="" xmlns:a16="http://schemas.microsoft.com/office/drawing/2014/main" id="{2CE53A34-F741-4BE2-B95E-4F3B2F2BCAE7}"/>
              </a:ext>
            </a:extLst>
          </p:cNvPr>
          <p:cNvSpPr txBox="1">
            <a:spLocks/>
          </p:cNvSpPr>
          <p:nvPr/>
        </p:nvSpPr>
        <p:spPr>
          <a:xfrm>
            <a:off x="446285" y="786642"/>
            <a:ext cx="8272211" cy="11231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 05</a:t>
            </a:r>
            <a:b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USART &amp; ADC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Unit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9817" y="2367740"/>
            <a:ext cx="1718056" cy="676461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xmlns="" id="{F1D385DB-3EBF-4AD2-9583-02915BC427E6}"/>
              </a:ext>
            </a:extLst>
          </p:cNvPr>
          <p:cNvSpPr txBox="1">
            <a:spLocks/>
          </p:cNvSpPr>
          <p:nvPr/>
        </p:nvSpPr>
        <p:spPr>
          <a:xfrm>
            <a:off x="3224565" y="3878519"/>
            <a:ext cx="2766068" cy="9306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200" b="1" dirty="0">
                <a:solidFill>
                  <a:schemeClr val="bg1"/>
                </a:solidFill>
              </a:rPr>
              <a:t>Prof. Davide Brunelli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Dept. of Industrial Engineering – DII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University of Trento, Italy 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b="1" i="1" dirty="0">
                <a:solidFill>
                  <a:schemeClr val="bg1"/>
                </a:solidFill>
              </a:rPr>
              <a:t>davide.brunelli@unitn.it</a:t>
            </a:r>
          </a:p>
        </p:txBody>
      </p:sp>
    </p:spTree>
    <p:extLst>
      <p:ext uri="{BB962C8B-B14F-4D97-AF65-F5344CB8AC3E}">
        <p14:creationId xmlns:p14="http://schemas.microsoft.com/office/powerpoint/2010/main" xmlns="" val="283594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ADC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2199214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ADC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SAR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11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pic>
        <p:nvPicPr>
          <p:cNvPr id="10" name="Picture 2" descr="Risultati immagini per SAR (successive approximation register)">
            <a:extLst>
              <a:ext uri="{FF2B5EF4-FFF2-40B4-BE49-F238E27FC236}">
                <a16:creationId xmlns:a16="http://schemas.microsoft.com/office/drawing/2014/main" xmlns="" id="{0EF80B3E-3BC5-4180-BE5E-38FF574C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336" y="1450217"/>
            <a:ext cx="5455551" cy="279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1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12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C1531A5-5B86-42C7-8070-64F8E591FFEF}"/>
              </a:ext>
            </a:extLst>
          </p:cNvPr>
          <p:cNvSpPr txBox="1">
            <a:spLocks noChangeArrowheads="1"/>
          </p:cNvSpPr>
          <p:nvPr/>
        </p:nvSpPr>
        <p:spPr>
          <a:xfrm>
            <a:off x="1034160" y="1109484"/>
            <a:ext cx="7363559" cy="141268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400" dirty="0"/>
              <a:t>STM32 boards provide one, or multiples, ADCs connected to different channels, each one consisting of a 12-bit successive approximation A/D converter.  </a:t>
            </a:r>
          </a:p>
          <a:p>
            <a:pPr marL="0" indent="0" algn="just">
              <a:buFontTx/>
              <a:buNone/>
            </a:pPr>
            <a:r>
              <a:rPr lang="en-US" altLang="en-US" sz="1400" dirty="0"/>
              <a:t>Among all, ADC1 provides two channels internally connected to a temperature sensor and to Vref.  </a:t>
            </a:r>
          </a:p>
          <a:p>
            <a:pPr marL="0" indent="0" algn="just">
              <a:buFontTx/>
              <a:buNone/>
            </a:pPr>
            <a:r>
              <a:rPr lang="en-US" altLang="en-US" sz="1400" dirty="0"/>
              <a:t> </a:t>
            </a:r>
          </a:p>
          <a:p>
            <a:pPr marL="0" indent="0" algn="ctr">
              <a:buNone/>
            </a:pPr>
            <a:endParaRPr lang="en-US" altLang="en-US" sz="1400" dirty="0"/>
          </a:p>
          <a:p>
            <a:pPr marL="0" indent="0" algn="just">
              <a:buFontTx/>
              <a:buNone/>
            </a:pPr>
            <a:endParaRPr lang="en-US" altLang="en-US" sz="14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4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76B5A6A-573A-4B57-B8B1-6C9F31AB77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110" y="2088287"/>
            <a:ext cx="6986141" cy="2771002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DE6BEAFD-512A-4DAC-86AF-48764557894A}"/>
              </a:ext>
            </a:extLst>
          </p:cNvPr>
          <p:cNvSpPr/>
          <p:nvPr/>
        </p:nvSpPr>
        <p:spPr>
          <a:xfrm>
            <a:off x="2491655" y="4028301"/>
            <a:ext cx="1759070" cy="2347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xmlns="" id="{5E65109C-C0C5-455E-8DB6-298E9691A703}"/>
              </a:ext>
            </a:extLst>
          </p:cNvPr>
          <p:cNvSpPr/>
          <p:nvPr/>
        </p:nvSpPr>
        <p:spPr>
          <a:xfrm>
            <a:off x="1183904" y="2906834"/>
            <a:ext cx="1151525" cy="256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30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EDA384FA-98B6-4870-A0F7-24C5B3DBDF16}"/>
              </a:ext>
            </a:extLst>
          </p:cNvPr>
          <p:cNvSpPr/>
          <p:nvPr/>
        </p:nvSpPr>
        <p:spPr>
          <a:xfrm>
            <a:off x="1028700" y="1088146"/>
            <a:ext cx="7373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400" dirty="0"/>
              <a:t>As for the other peripherals, CubeMX let us configure the ADC in a graphical way.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D878C432-9511-496E-9FE1-67127FBC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39" y="1554169"/>
            <a:ext cx="6150000" cy="3234560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575F3DE0-32DA-4AEF-AEDC-6EF7B7C4F20E}"/>
              </a:ext>
            </a:extLst>
          </p:cNvPr>
          <p:cNvSpPr/>
          <p:nvPr/>
        </p:nvSpPr>
        <p:spPr>
          <a:xfrm>
            <a:off x="1625639" y="1501008"/>
            <a:ext cx="1878005" cy="225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33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14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EA9C3A46-3914-4A04-A42F-1F01A975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34" y="1433384"/>
            <a:ext cx="6471735" cy="347125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83059" y="1075034"/>
            <a:ext cx="848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/>
              <a:t>Once generated the code, the ADC configuration can be found inside the </a:t>
            </a:r>
            <a:r>
              <a:rPr lang="it-IT" altLang="en-US" sz="1400" b="1" dirty="0" smtClean="0"/>
              <a:t>MX_ADC1_Init </a:t>
            </a:r>
            <a:r>
              <a:rPr lang="it-IT" altLang="en-US" sz="1400" b="1" dirty="0" err="1" smtClean="0"/>
              <a:t>function</a:t>
            </a:r>
            <a:endParaRPr lang="it-IT" altLang="en-US" sz="1400" b="1" dirty="0" smtClean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8042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DFE38574-9A90-40F7-A8D6-CFC6DB6F9DFE}"/>
              </a:ext>
            </a:extLst>
          </p:cNvPr>
          <p:cNvSpPr txBox="1">
            <a:spLocks noChangeArrowheads="1"/>
          </p:cNvSpPr>
          <p:nvPr/>
        </p:nvSpPr>
        <p:spPr>
          <a:xfrm>
            <a:off x="892773" y="1183626"/>
            <a:ext cx="7340315" cy="32670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400" dirty="0"/>
              <a:t>The ADC routine provides us the binary representation of the voltage sensed. Before having human readable numbers, we have to convert the raw data coming from the ADC. </a:t>
            </a:r>
          </a:p>
          <a:p>
            <a:pPr marL="0" indent="0" algn="just">
              <a:buFontTx/>
              <a:buNone/>
            </a:pPr>
            <a:r>
              <a:rPr lang="en-US" altLang="en-US" sz="1400" dirty="0"/>
              <a:t>We can create a simple method named </a:t>
            </a:r>
            <a:r>
              <a:rPr lang="en-US" altLang="en-US" sz="1400" b="1" dirty="0">
                <a:solidFill>
                  <a:srgbClr val="7030A0"/>
                </a:solidFill>
              </a:rPr>
              <a:t>get_ADC(), </a:t>
            </a:r>
            <a:r>
              <a:rPr lang="en-US" altLang="en-US" sz="1400" dirty="0">
                <a:solidFill>
                  <a:schemeClr val="tx1"/>
                </a:solidFill>
              </a:rPr>
              <a:t>that takes care of starting the ADC, retrieve the value and then stops the ADC. The value returned can later be converted  to a voltage value using the following formula(referenced to 3.3 V)</a:t>
            </a:r>
            <a:endParaRPr lang="en-US" altLang="en-US" sz="1400" dirty="0">
              <a:solidFill>
                <a:srgbClr val="7030A0"/>
              </a:solidFill>
            </a:endParaRPr>
          </a:p>
          <a:p>
            <a:pPr marL="0" indent="0" algn="just">
              <a:buFontTx/>
              <a:buNone/>
            </a:pPr>
            <a:endParaRPr lang="it-IT" alt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263555F-6533-48A2-9EE5-67A247C6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7" y="2792630"/>
            <a:ext cx="4109202" cy="1767013"/>
          </a:xfrm>
          <a:prstGeom prst="rect">
            <a:avLst/>
          </a:prstGeom>
        </p:spPr>
      </p:pic>
      <p:pic>
        <p:nvPicPr>
          <p:cNvPr id="10" name="Immagine 9" descr="Cattur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136" y="3241335"/>
            <a:ext cx="228754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626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ADC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BE3463D6-851E-46A6-9A8B-FFCA61B40156}"/>
              </a:ext>
            </a:extLst>
          </p:cNvPr>
          <p:cNvSpPr/>
          <p:nvPr/>
        </p:nvSpPr>
        <p:spPr>
          <a:xfrm>
            <a:off x="370703" y="1541979"/>
            <a:ext cx="3435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400" dirty="0"/>
              <a:t>Once we have converted the ADC raw value, we have to convert this voltage to a Celsius value. MCU datasheet provides the parameters and the formula for conversion. </a:t>
            </a:r>
            <a:endParaRPr lang="it-IT" altLang="en-US" sz="1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51087E4-AF88-4432-8EDB-4B822B3D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32" y="3113904"/>
            <a:ext cx="6935168" cy="11792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4CC83FF4-ABFE-4834-827C-CD208A525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364" y="1066770"/>
            <a:ext cx="4586295" cy="168878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784F24C7-8852-49A5-88C4-3445353ACF4C}"/>
              </a:ext>
            </a:extLst>
          </p:cNvPr>
          <p:cNvSpPr/>
          <p:nvPr/>
        </p:nvSpPr>
        <p:spPr>
          <a:xfrm>
            <a:off x="2287660" y="4326851"/>
            <a:ext cx="4948713" cy="338554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>
            <a:spAutoFit/>
          </a:bodyPr>
          <a:lstStyle/>
          <a:p>
            <a:pPr algn="just"/>
            <a:r>
              <a:rPr lang="it-IT" altLang="en-US" sz="1600" b="1" dirty="0"/>
              <a:t>V</a:t>
            </a:r>
            <a:r>
              <a:rPr lang="en-US" altLang="en-US" sz="1600" b="1" dirty="0"/>
              <a:t>ref and </a:t>
            </a:r>
            <a:r>
              <a:rPr lang="en-US" altLang="en-US" sz="1600" b="1" dirty="0" err="1"/>
              <a:t>Avg_Slope</a:t>
            </a:r>
            <a:r>
              <a:rPr lang="en-US" altLang="en-US" sz="1600" b="1" dirty="0"/>
              <a:t> must be defined accordingly ! </a:t>
            </a:r>
            <a:endParaRPr lang="it-IT" altLang="en-US" sz="1600" b="1" dirty="0"/>
          </a:p>
        </p:txBody>
      </p:sp>
      <p:pic>
        <p:nvPicPr>
          <p:cNvPr id="11" name="Immagine 10" descr="Cattura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310" y="2900105"/>
            <a:ext cx="245024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710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>Exercise 8	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Send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temperature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readings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through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usart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33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2" y="464922"/>
            <a:ext cx="8464379" cy="50863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lang="it-IT" sz="2800" dirty="0" err="1" smtClean="0"/>
              <a:t>Send</a:t>
            </a:r>
            <a:r>
              <a:rPr lang="it-IT" sz="2800" dirty="0" smtClean="0"/>
              <a:t> temperature </a:t>
            </a:r>
            <a:r>
              <a:rPr lang="it-IT" sz="2800" dirty="0" err="1" smtClean="0"/>
              <a:t>readings</a:t>
            </a:r>
            <a:r>
              <a:rPr lang="it-IT" sz="2800" dirty="0" smtClean="0"/>
              <a:t> </a:t>
            </a:r>
            <a:r>
              <a:rPr lang="it-IT" sz="2800" dirty="0" err="1" smtClean="0"/>
              <a:t>through</a:t>
            </a:r>
            <a:r>
              <a:rPr lang="it-IT" sz="2800" dirty="0" smtClean="0"/>
              <a:t> </a:t>
            </a:r>
            <a:r>
              <a:rPr lang="it-IT" sz="2800" dirty="0" err="1" smtClean="0"/>
              <a:t>usart</a:t>
            </a:r>
            <a:endParaRPr lang="it-IT" sz="1200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18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663305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the previously configured </a:t>
            </a:r>
            <a:r>
              <a:rPr lang="en-US" altLang="en-US" sz="1600" dirty="0" smtClean="0"/>
              <a:t>USART and ADC as temperature sensor channel, send temperature readings through USART.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the USART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 smtClean="0"/>
              <a:t>CubeMX</a:t>
            </a:r>
            <a:r>
              <a:rPr lang="en-US" altLang="en-US" sz="1600" dirty="0" smtClean="0"/>
              <a:t> to </a:t>
            </a:r>
            <a:r>
              <a:rPr lang="en-US" altLang="en-US" sz="1600" b="1" dirty="0" smtClean="0"/>
              <a:t>configure the ADC as temperature sensor channel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Send temperature readings through USART every 5 seconds.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26638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>Exercise 9	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</a:t>
            </a:r>
            <a:r>
              <a:rPr lang="it-IT" sz="4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thermometer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17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USART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2199214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USART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8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 err="1" smtClean="0"/>
              <a:t>Visual</a:t>
            </a:r>
            <a:r>
              <a:rPr lang="it-IT" sz="3600" dirty="0" smtClean="0"/>
              <a:t> </a:t>
            </a:r>
            <a:r>
              <a:rPr lang="it-IT" sz="3600" dirty="0" err="1" smtClean="0"/>
              <a:t>thermometer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20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663305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Starting from the last exercise, adjust the brightness of the led proportionally to the temperature readings.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the USART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 smtClean="0"/>
              <a:t>CubeMX</a:t>
            </a:r>
            <a:r>
              <a:rPr lang="en-US" altLang="en-US" sz="1600" dirty="0" smtClean="0"/>
              <a:t> to </a:t>
            </a:r>
            <a:r>
              <a:rPr lang="en-US" altLang="en-US" sz="1600" b="1" dirty="0" smtClean="0"/>
              <a:t>configure the ADC as temperature sensor channel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Send temperature readings through USART every 5 seconds.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1" dirty="0" smtClean="0"/>
              <a:t>PLUS: adjust the led brightness proportionally to the temperature readings. </a:t>
            </a:r>
            <a:r>
              <a:rPr lang="en-US" altLang="en-US" sz="1600" dirty="0" smtClean="0"/>
              <a:t>[E.g. 25% if T &lt; 20, 50% if 20 &lt;= T &lt;= 22 and 100% if T &gt; 22]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892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63778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117A0AC5-0978-4DC3-B996-81F2568E4F85}"/>
              </a:ext>
            </a:extLst>
          </p:cNvPr>
          <p:cNvSpPr txBox="1">
            <a:spLocks noChangeArrowheads="1"/>
          </p:cNvSpPr>
          <p:nvPr/>
        </p:nvSpPr>
        <p:spPr>
          <a:xfrm>
            <a:off x="890963" y="1195001"/>
            <a:ext cx="7448573" cy="167331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solidFill>
                  <a:srgbClr val="222222"/>
                </a:solidFill>
                <a:latin typeface="+mj-lt"/>
              </a:rPr>
              <a:t>Universal synchronous and asynchronous receiver-transmitter 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sz="1400" b="1" dirty="0">
                <a:solidFill>
                  <a:srgbClr val="222222"/>
                </a:solidFill>
                <a:latin typeface="+mj-lt"/>
              </a:rPr>
              <a:t>USART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) is a type of </a:t>
            </a:r>
            <a:r>
              <a:rPr lang="en-US" sz="1400" dirty="0" smtClean="0">
                <a:solidFill>
                  <a:srgbClr val="222222"/>
                </a:solidFill>
                <a:latin typeface="+mj-lt"/>
              </a:rPr>
              <a:t>serial 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interface device that can be programmed to communicate asynchronously or synchronously. </a:t>
            </a:r>
          </a:p>
          <a:p>
            <a:pPr marL="0" indent="0" algn="just">
              <a:buNone/>
            </a:pPr>
            <a:r>
              <a:rPr lang="en-US" sz="1400" dirty="0"/>
              <a:t>The </a:t>
            </a:r>
            <a:r>
              <a:rPr lang="en-US" sz="1400" b="1" dirty="0"/>
              <a:t>serial communication in asynchronous mode </a:t>
            </a:r>
            <a:r>
              <a:rPr lang="en-US" sz="1400" dirty="0"/>
              <a:t>is one of the simplest and most used methods to exchange data between a microcontroller and other devices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026" name="Picture 2" descr="http://www.playembedded.org/blog/wp-content/uploads/2018/07/Serial-Communication.png">
            <a:extLst>
              <a:ext uri="{FF2B5EF4-FFF2-40B4-BE49-F238E27FC236}">
                <a16:creationId xmlns:a16="http://schemas.microsoft.com/office/drawing/2014/main" xmlns="" id="{6B695ED7-CA6A-4889-9E5E-5CA1CB2C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534" y="2483708"/>
            <a:ext cx="6829232" cy="6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ircuitbasics.com/wp-content/uploads/2016/01/Introduction-to-UART-Packet-Frame-and-Bits-2.png">
            <a:extLst>
              <a:ext uri="{FF2B5EF4-FFF2-40B4-BE49-F238E27FC236}">
                <a16:creationId xmlns:a16="http://schemas.microsoft.com/office/drawing/2014/main" xmlns="" id="{E214EA0D-1AC3-476F-AA48-F87D7117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674" y="3135247"/>
            <a:ext cx="4146615" cy="16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83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4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5DDE212D-F4F8-4DE2-BEE5-F1F8A4AF47A2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9" y="1232078"/>
            <a:ext cx="7448573" cy="186222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1400" dirty="0"/>
              <a:t>STM32 MCUs provide USART communication. We can communicate with the </a:t>
            </a:r>
            <a:r>
              <a:rPr lang="en-US" altLang="en-US" sz="1400" dirty="0" err="1"/>
              <a:t>Nucleo</a:t>
            </a:r>
            <a:r>
              <a:rPr lang="en-US" altLang="en-US" sz="1400" dirty="0"/>
              <a:t> board by activating USART peripheral. First you need a serial terminal, like MobaXterm. </a:t>
            </a:r>
            <a:r>
              <a:rPr lang="en-US" altLang="en-US" sz="1400" dirty="0" smtClean="0"/>
              <a:t>If necessary, download </a:t>
            </a:r>
            <a:r>
              <a:rPr lang="en-US" altLang="en-US" sz="1400" dirty="0"/>
              <a:t>the software </a:t>
            </a:r>
            <a:r>
              <a:rPr lang="en-US" altLang="en-US" sz="1400" dirty="0" smtClean="0"/>
              <a:t>from  -&gt; </a:t>
            </a:r>
            <a:r>
              <a:rPr lang="en-US" altLang="en-US" sz="1400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altLang="en-US" sz="1400" dirty="0">
                <a:solidFill>
                  <a:srgbClr val="FF0000"/>
                </a:solidFill>
                <a:hlinkClick r:id="rId3"/>
              </a:rPr>
              <a:t>://mobaxterm.mobatek.net/download.html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 marL="0" indent="0" algn="just">
              <a:buFontTx/>
              <a:buNone/>
            </a:pPr>
            <a:endParaRPr lang="en-US" altLang="en-US" sz="14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4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161046F-01AB-44FC-AC36-503A84A13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4" y="1989441"/>
            <a:ext cx="6188454" cy="2908944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0249F917-4F80-4D27-BF06-2431BE182012}"/>
              </a:ext>
            </a:extLst>
          </p:cNvPr>
          <p:cNvSpPr/>
          <p:nvPr/>
        </p:nvSpPr>
        <p:spPr>
          <a:xfrm>
            <a:off x="5988081" y="2884055"/>
            <a:ext cx="405297" cy="2552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0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921D3BBC-A1A5-44EC-A1C3-0303A55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544"/>
          <a:stretch>
            <a:fillRect/>
          </a:stretch>
        </p:blipFill>
        <p:spPr>
          <a:xfrm>
            <a:off x="3656055" y="1355608"/>
            <a:ext cx="5106945" cy="357473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27E127F8-4755-44DD-BF1D-82D80937F888}"/>
              </a:ext>
            </a:extLst>
          </p:cNvPr>
          <p:cNvSpPr txBox="1">
            <a:spLocks noChangeArrowheads="1"/>
          </p:cNvSpPr>
          <p:nvPr/>
        </p:nvSpPr>
        <p:spPr>
          <a:xfrm>
            <a:off x="692983" y="1765146"/>
            <a:ext cx="3017142" cy="206546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/>
              <a:t>Nucleo boards directly connect USART RX/TX pins to the mini USB port integrated in the </a:t>
            </a:r>
            <a:r>
              <a:rPr lang="en-US" altLang="en-US" sz="1600" dirty="0" err="1"/>
              <a:t>STLink</a:t>
            </a: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PA2 = TX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PA3 = </a:t>
            </a:r>
            <a:r>
              <a:rPr lang="en-US" altLang="en-US" sz="1600" dirty="0" smtClean="0"/>
              <a:t>RX</a:t>
            </a:r>
            <a:endParaRPr lang="it-IT" altLang="en-US" sz="16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00DE719D-6F61-42F8-BAC5-EE1DE11480C8}"/>
              </a:ext>
            </a:extLst>
          </p:cNvPr>
          <p:cNvSpPr/>
          <p:nvPr/>
        </p:nvSpPr>
        <p:spPr>
          <a:xfrm>
            <a:off x="4362313" y="3926703"/>
            <a:ext cx="924876" cy="2126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72F2F465-9484-4C3F-A5F7-D8819DA92AFA}"/>
              </a:ext>
            </a:extLst>
          </p:cNvPr>
          <p:cNvSpPr/>
          <p:nvPr/>
        </p:nvSpPr>
        <p:spPr>
          <a:xfrm>
            <a:off x="5223288" y="3971475"/>
            <a:ext cx="240217" cy="885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73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377E9F41-2706-486A-9ADD-15E31667DC15}"/>
              </a:ext>
            </a:extLst>
          </p:cNvPr>
          <p:cNvSpPr txBox="1">
            <a:spLocks noChangeArrowheads="1"/>
          </p:cNvSpPr>
          <p:nvPr/>
        </p:nvSpPr>
        <p:spPr>
          <a:xfrm>
            <a:off x="321276" y="1767133"/>
            <a:ext cx="3422821" cy="136729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dirty="0"/>
              <a:t>USART </a:t>
            </a:r>
            <a:r>
              <a:rPr lang="en-US" altLang="en-US" sz="1600" dirty="0" smtClean="0"/>
              <a:t>parameters </a:t>
            </a:r>
            <a:r>
              <a:rPr lang="en-US" altLang="en-US" sz="1600" dirty="0"/>
              <a:t>can be configured as always using CubeMX. In our case, we can </a:t>
            </a:r>
            <a:r>
              <a:rPr lang="en-US" altLang="en-US" sz="1600" dirty="0" smtClean="0"/>
              <a:t>stick with </a:t>
            </a:r>
            <a:r>
              <a:rPr lang="en-US" altLang="en-US" sz="1600" dirty="0"/>
              <a:t>the default parameters. </a:t>
            </a:r>
            <a:endParaRPr lang="it-IT" altLang="en-US" sz="1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6F07076A-4CAF-4928-8060-EAD1B76BA3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826" y="1077146"/>
            <a:ext cx="4870569" cy="3675936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16D5BBC8-B686-4904-BFC1-1E12D643FA17}"/>
              </a:ext>
            </a:extLst>
          </p:cNvPr>
          <p:cNvSpPr/>
          <p:nvPr/>
        </p:nvSpPr>
        <p:spPr>
          <a:xfrm>
            <a:off x="5236163" y="2925922"/>
            <a:ext cx="3507101" cy="5643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7104A320-A4B9-4004-A6CB-D7EE3A2E2A37}"/>
              </a:ext>
            </a:extLst>
          </p:cNvPr>
          <p:cNvSpPr/>
          <p:nvPr/>
        </p:nvSpPr>
        <p:spPr>
          <a:xfrm>
            <a:off x="4084527" y="3453769"/>
            <a:ext cx="993966" cy="228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5490B451-83D6-4A22-B81B-61DA780C585E}"/>
              </a:ext>
            </a:extLst>
          </p:cNvPr>
          <p:cNvSpPr/>
          <p:nvPr/>
        </p:nvSpPr>
        <p:spPr>
          <a:xfrm>
            <a:off x="5237846" y="1274052"/>
            <a:ext cx="3390327" cy="249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48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7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40F1A54C-C4AF-4BEF-82F4-423F7647FD3F}"/>
              </a:ext>
            </a:extLst>
          </p:cNvPr>
          <p:cNvSpPr txBox="1">
            <a:spLocks noChangeArrowheads="1"/>
          </p:cNvSpPr>
          <p:nvPr/>
        </p:nvSpPr>
        <p:spPr>
          <a:xfrm>
            <a:off x="1026888" y="1506479"/>
            <a:ext cx="3733567" cy="108845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400" dirty="0"/>
              <a:t>Once everything is configure, we can generate the code. CubeMX will create the new configuration methods with all the parameters set using </a:t>
            </a:r>
            <a:r>
              <a:rPr lang="en-US" altLang="en-US" sz="1400" dirty="0" err="1" smtClean="0"/>
              <a:t>CubeMX</a:t>
            </a:r>
            <a:endParaRPr lang="en-US" altLang="en-US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C1C88990-9E40-48B6-824C-5EFACB2A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5" y="1045267"/>
            <a:ext cx="3046334" cy="21454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FB3B5DD1-5B85-43C1-9E9D-FBA4BC6A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58" y="3447528"/>
            <a:ext cx="7252374" cy="135793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76F8C22A-83C5-4F2D-8B43-624FEEF3D54A}"/>
              </a:ext>
            </a:extLst>
          </p:cNvPr>
          <p:cNvSpPr/>
          <p:nvPr/>
        </p:nvSpPr>
        <p:spPr>
          <a:xfrm>
            <a:off x="1147697" y="3134078"/>
            <a:ext cx="6466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We can then transmit messages </a:t>
            </a:r>
            <a:r>
              <a:rPr lang="en-US" altLang="en-US" sz="1600" dirty="0" smtClean="0"/>
              <a:t>using the </a:t>
            </a:r>
            <a:r>
              <a:rPr lang="en-US" altLang="en-US" sz="1600" dirty="0"/>
              <a:t>“HAL_UART_Transmit” function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884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Send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button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pressed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55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514350"/>
            <a:ext cx="8427309" cy="508635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defRPr/>
            </a:pPr>
            <a:r>
              <a:rPr lang="it-IT" sz="3600" dirty="0" err="1" smtClean="0"/>
              <a:t>Send</a:t>
            </a:r>
            <a:r>
              <a:rPr lang="it-IT" sz="3600" dirty="0" smtClean="0"/>
              <a:t> a </a:t>
            </a:r>
            <a:r>
              <a:rPr lang="it-IT" sz="3600" dirty="0" err="1" smtClean="0"/>
              <a:t>message</a:t>
            </a:r>
            <a:r>
              <a:rPr lang="it-IT" sz="3600" dirty="0" smtClean="0"/>
              <a:t> </a:t>
            </a:r>
            <a:r>
              <a:rPr lang="it-IT" sz="3600" dirty="0" err="1" smtClean="0"/>
              <a:t>when</a:t>
            </a:r>
            <a:r>
              <a:rPr lang="it-IT" sz="3600" dirty="0" smtClean="0"/>
              <a:t> </a:t>
            </a:r>
            <a:r>
              <a:rPr lang="it-IT" sz="3600" dirty="0" err="1" smtClean="0"/>
              <a:t>button</a:t>
            </a:r>
            <a:r>
              <a:rPr lang="it-IT" sz="3600" dirty="0" smtClean="0"/>
              <a:t> </a:t>
            </a:r>
            <a:r>
              <a:rPr lang="it-IT" sz="3600" dirty="0" err="1" smtClean="0"/>
              <a:t>is</a:t>
            </a:r>
            <a:r>
              <a:rPr lang="it-IT" sz="3600" dirty="0" smtClean="0"/>
              <a:t> </a:t>
            </a:r>
            <a:r>
              <a:rPr lang="it-IT" sz="3600" dirty="0" err="1" smtClean="0"/>
              <a:t>pressed</a:t>
            </a:r>
            <a:endParaRPr lang="it-IT" sz="1600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9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663305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the previously configured </a:t>
            </a:r>
            <a:r>
              <a:rPr lang="en-US" altLang="en-US" sz="1600" dirty="0" smtClean="0"/>
              <a:t>USART </a:t>
            </a:r>
            <a:r>
              <a:rPr lang="en-US" altLang="en-US" sz="1600" dirty="0"/>
              <a:t>to </a:t>
            </a:r>
            <a:r>
              <a:rPr lang="en-US" altLang="en-US" sz="1600" dirty="0" smtClean="0"/>
              <a:t>send a message each time the pushbutton is pressed.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the pushbutton interrupt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Send “Hello from STM32” </a:t>
            </a:r>
            <a:r>
              <a:rPr lang="en-US" altLang="en-US" sz="1600" b="1" dirty="0" smtClean="0"/>
              <a:t>when such interrupt is triggered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210618070"/>
      </p:ext>
    </p:extLst>
  </p:cSld>
  <p:clrMapOvr>
    <a:masterClrMapping/>
  </p:clrMapOvr>
</p:sld>
</file>

<file path=ppt/theme/theme1.xml><?xml version="1.0" encoding="utf-8"?>
<a:theme xmlns:a="http://schemas.openxmlformats.org/drawingml/2006/main" name="UniTn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UniTn</Template>
  <TotalTime>3437</TotalTime>
  <Words>596</Words>
  <Application>Microsoft Office PowerPoint</Application>
  <PresentationFormat>Presentazione su schermo (16:9)</PresentationFormat>
  <Paragraphs>107</Paragraphs>
  <Slides>20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UniTn</vt:lpstr>
      <vt:lpstr>Diapositiva 1</vt:lpstr>
      <vt:lpstr> USART</vt:lpstr>
      <vt:lpstr>STM32 USART</vt:lpstr>
      <vt:lpstr>STM32 USART</vt:lpstr>
      <vt:lpstr>STM32 USART</vt:lpstr>
      <vt:lpstr>STM32 USART</vt:lpstr>
      <vt:lpstr>STM32 USART</vt:lpstr>
      <vt:lpstr>Diapositiva 8</vt:lpstr>
      <vt:lpstr>Send a message when button is pressed</vt:lpstr>
      <vt:lpstr> ADC</vt:lpstr>
      <vt:lpstr>SAR ADC</vt:lpstr>
      <vt:lpstr>STM32 ADC</vt:lpstr>
      <vt:lpstr>STM32 ADC</vt:lpstr>
      <vt:lpstr>STM32 ADC</vt:lpstr>
      <vt:lpstr>STM32 ADC</vt:lpstr>
      <vt:lpstr>STM32 ADC</vt:lpstr>
      <vt:lpstr>Exercise 8 </vt:lpstr>
      <vt:lpstr>Send temperature readings through usart</vt:lpstr>
      <vt:lpstr>Exercise 9 </vt:lpstr>
      <vt:lpstr>Visual thermometer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LAB05 - USART&amp;ADC</dc:title>
  <dc:creator>Nardello, Matteo</dc:creator>
  <cp:lastModifiedBy>PC</cp:lastModifiedBy>
  <cp:revision>131</cp:revision>
  <dcterms:created xsi:type="dcterms:W3CDTF">2018-10-11T11:45:59Z</dcterms:created>
  <dcterms:modified xsi:type="dcterms:W3CDTF">2021-05-20T12:42:56Z</dcterms:modified>
</cp:coreProperties>
</file>