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0"/>
  </p:notesMasterIdLst>
  <p:handoutMasterIdLst>
    <p:handoutMasterId r:id="rId11"/>
  </p:handoutMasterIdLst>
  <p:sldIdLst>
    <p:sldId id="663" r:id="rId2"/>
    <p:sldId id="665" r:id="rId3"/>
    <p:sldId id="666" r:id="rId4"/>
    <p:sldId id="669" r:id="rId5"/>
    <p:sldId id="670" r:id="rId6"/>
    <p:sldId id="671" r:id="rId7"/>
    <p:sldId id="674" r:id="rId8"/>
    <p:sldId id="675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Nardello" initials="MN" lastIdx="1" clrIdx="0">
    <p:extLst>
      <p:ext uri="{19B8F6BF-5375-455C-9EA6-DF929625EA0E}">
        <p15:presenceInfo xmlns:p15="http://schemas.microsoft.com/office/powerpoint/2012/main" xmlns="" userId="Matteo Nardell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-59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3552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xmlns="" id="{90D15456-5C75-4BBD-8925-7BB62D6E483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535BD718-BE66-4384-B53A-4950C6B007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26464-4AC4-463A-A663-ED6A612A1886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D80B5F83-1E64-4D2F-9334-667DD4D4F2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7A340D8B-22E2-44F3-9292-75E3F84B19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99A67-9C12-4A55-813C-DA2A1916E4E4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473091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1F956-E227-4118-8401-4566C1C75F6F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35FE7-EB68-44EA-A736-820A2C89F0CB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418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35FE7-EB68-44EA-A736-820A2C89F0C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4893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35FE7-EB68-44EA-A736-820A2C89F0C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8814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35FE7-EB68-44EA-A736-820A2C89F0C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87602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35FE7-EB68-44EA-A736-820A2C89F0C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2747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35FE7-EB68-44EA-A736-820A2C89F0C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72245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35FE7-EB68-44EA-A736-820A2C89F0C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51813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4900" y="2314324"/>
            <a:ext cx="8447150" cy="2478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5894" y="765324"/>
            <a:ext cx="8245162" cy="1106260"/>
          </a:xfrm>
          <a:effectLst/>
        </p:spPr>
        <p:txBody>
          <a:bodyPr anchor="b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5895" y="1871587"/>
            <a:ext cx="8245160" cy="442741"/>
          </a:xfrm>
        </p:spPr>
        <p:txBody>
          <a:bodyPr anchor="t">
            <a:normAutofit/>
          </a:bodyPr>
          <a:lstStyle>
            <a:lvl1pPr marL="0" indent="0" algn="l">
              <a:buNone/>
              <a:defRPr sz="1200" cap="all">
                <a:solidFill>
                  <a:schemeClr val="accent2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704463" y="4467105"/>
            <a:ext cx="213360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EF0CB01-1E0B-4701-A1CF-D24A888E9B9D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5894" y="4463859"/>
            <a:ext cx="5187908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8725" y="4467105"/>
            <a:ext cx="762330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49674F2-5549-4429-B1F8-7F463D1F652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8982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0214" y="460807"/>
            <a:ext cx="8482004" cy="8919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35894" y="526617"/>
            <a:ext cx="8272212" cy="760350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CB01-1E0B-4701-A1CF-D24A888E9B9D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74F2-5549-4429-B1F8-7F463D1F652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7730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4" y="449797"/>
            <a:ext cx="2180113" cy="43627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7" y="506798"/>
            <a:ext cx="1503123" cy="388730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9" y="506798"/>
            <a:ext cx="5922209" cy="3887305"/>
          </a:xfrm>
        </p:spPr>
        <p:txBody>
          <a:bodyPr vert="eaVert" anchor="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4467105"/>
            <a:ext cx="99610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EF0CB01-1E0B-4701-A1CF-D24A888E9B9D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9" y="4463859"/>
            <a:ext cx="5922209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4962" y="4467105"/>
            <a:ext cx="873146" cy="273844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49674F2-5549-4429-B1F8-7F463D1F652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9559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99088" y="4740318"/>
            <a:ext cx="2133599" cy="273844"/>
          </a:xfrm>
        </p:spPr>
        <p:txBody>
          <a:bodyPr/>
          <a:lstStyle/>
          <a:p>
            <a:fld id="{0EF0CB01-1E0B-4701-A1CF-D24A888E9B9D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0512" y="4737075"/>
            <a:ext cx="5187908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13349" y="4740318"/>
            <a:ext cx="789383" cy="273844"/>
          </a:xfrm>
        </p:spPr>
        <p:txBody>
          <a:bodyPr/>
          <a:lstStyle/>
          <a:p>
            <a:fld id="{749674F2-5549-4429-B1F8-7F463D1F652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330518" y="454919"/>
            <a:ext cx="8475027" cy="5633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31921" y="547245"/>
            <a:ext cx="8272212" cy="381011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7199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901" y="1635376"/>
            <a:ext cx="8272211" cy="2758727"/>
          </a:xfrm>
        </p:spPr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xmlns="" id="{D544BB2A-FE56-4D25-BF89-58ECBDBD65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99088" y="4740318"/>
            <a:ext cx="2133599" cy="273844"/>
          </a:xfrm>
        </p:spPr>
        <p:txBody>
          <a:bodyPr/>
          <a:lstStyle/>
          <a:p>
            <a:fld id="{0EF0CB01-1E0B-4701-A1CF-D24A888E9B9D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xmlns="" id="{804F174B-0A99-44BE-BFC5-AD181D772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512" y="4737075"/>
            <a:ext cx="5187908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xmlns="" id="{EB03A2BB-3E0D-478A-8DF4-FDF172E3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13349" y="4740318"/>
            <a:ext cx="789383" cy="273844"/>
          </a:xfrm>
        </p:spPr>
        <p:txBody>
          <a:bodyPr/>
          <a:lstStyle/>
          <a:p>
            <a:fld id="{749674F2-5549-4429-B1F8-7F463D1F652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558E51C4-AAF2-41C7-BE1D-A6B7854381AF}"/>
              </a:ext>
            </a:extLst>
          </p:cNvPr>
          <p:cNvSpPr>
            <a:spLocks noChangeAspect="1"/>
          </p:cNvSpPr>
          <p:nvPr/>
        </p:nvSpPr>
        <p:spPr>
          <a:xfrm>
            <a:off x="330518" y="454919"/>
            <a:ext cx="8475027" cy="56339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xmlns="" id="{FFC5E746-748E-4F21-9B61-7C9C30102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921" y="547245"/>
            <a:ext cx="8272212" cy="381011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64621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5869" y="3856483"/>
            <a:ext cx="8468145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901" y="2282935"/>
            <a:ext cx="8272211" cy="1123130"/>
          </a:xfrm>
        </p:spPr>
        <p:txBody>
          <a:bodyPr anchor="b">
            <a:normAutofit/>
          </a:bodyPr>
          <a:lstStyle>
            <a:lvl1pPr algn="l">
              <a:defRPr sz="2700" b="0" cap="all">
                <a:solidFill>
                  <a:schemeClr val="accent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901" y="3406064"/>
            <a:ext cx="8272211" cy="450417"/>
          </a:xfrm>
        </p:spPr>
        <p:txBody>
          <a:bodyPr anchor="t">
            <a:normAutofit/>
          </a:bodyPr>
          <a:lstStyle>
            <a:lvl1pPr marL="0" indent="0" algn="l">
              <a:buNone/>
              <a:defRPr sz="1350" cap="all">
                <a:solidFill>
                  <a:schemeClr val="accent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EF0CB01-1E0B-4701-A1CF-D24A888E9B9D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49674F2-5549-4429-B1F8-7F463D1F652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0658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334493" y="454918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it-IT" dirty="0" err="1"/>
              <a:t>Introduction</a:t>
            </a:r>
            <a:r>
              <a:rPr lang="it-IT" dirty="0"/>
              <a:t> to Machine </a:t>
            </a:r>
            <a:r>
              <a:rPr lang="it-IT" dirty="0" err="1"/>
              <a:t>learning</a:t>
            </a:r>
            <a:r>
              <a:rPr lang="it-IT" dirty="0"/>
              <a:t> with </a:t>
            </a:r>
            <a:r>
              <a:rPr lang="it-IT" dirty="0" err="1"/>
              <a:t>tensorflow</a:t>
            </a:r>
            <a:r>
              <a:rPr lang="it-IT" dirty="0"/>
              <a:t> </a:t>
            </a:r>
            <a:r>
              <a:rPr lang="it-IT" dirty="0" err="1"/>
              <a:t>library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5895" y="1671006"/>
            <a:ext cx="4066793" cy="2724785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313" y="1671006"/>
            <a:ext cx="4066794" cy="2724785"/>
          </a:xfrm>
        </p:spPr>
        <p:txBody>
          <a:bodyPr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CB01-1E0B-4701-A1CF-D24A888E9B9D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74F2-5549-4429-B1F8-7F463D1F652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6106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334493" y="454918"/>
            <a:ext cx="8475027" cy="944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435895" y="547244"/>
            <a:ext cx="8272212" cy="741249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5415" y="1688169"/>
            <a:ext cx="3815306" cy="402004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5902" y="2194543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2806" y="1688169"/>
            <a:ext cx="3815305" cy="415030"/>
          </a:xfrm>
        </p:spPr>
        <p:txBody>
          <a:bodyPr anchor="b">
            <a:noAutofit/>
          </a:bodyPr>
          <a:lstStyle>
            <a:lvl1pPr marL="0" indent="0">
              <a:buNone/>
              <a:defRPr sz="1650" b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8" y="2194543"/>
            <a:ext cx="4044825" cy="2201249"/>
          </a:xfrm>
        </p:spPr>
        <p:txBody>
          <a:bodyPr anchor="t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CB01-1E0B-4701-A1CF-D24A888E9B9D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74F2-5549-4429-B1F8-7F463D1F652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5694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CB01-1E0B-4701-A1CF-D24A888E9B9D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74F2-5549-4429-B1F8-7F463D1F652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144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335863" y="3856483"/>
            <a:ext cx="8473650" cy="9560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4" y="3946723"/>
            <a:ext cx="3682084" cy="517136"/>
          </a:xfrm>
        </p:spPr>
        <p:txBody>
          <a:bodyPr anchor="ctr"/>
          <a:lstStyle>
            <a:lvl1pPr algn="l">
              <a:defRPr sz="15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862" y="450900"/>
            <a:ext cx="8469630" cy="3153600"/>
          </a:xfrm>
        </p:spPr>
        <p:txBody>
          <a:bodyPr anchor="ctr">
            <a:normAutofit/>
          </a:bodyPr>
          <a:lstStyle>
            <a:lvl1pPr>
              <a:defRPr sz="1500">
                <a:solidFill>
                  <a:schemeClr val="tx2"/>
                </a:solidFill>
              </a:defRPr>
            </a:lvl1pPr>
            <a:lvl2pPr>
              <a:defRPr sz="1350">
                <a:solidFill>
                  <a:schemeClr val="tx2"/>
                </a:solidFill>
              </a:defRPr>
            </a:lvl2pPr>
            <a:lvl3pPr>
              <a:defRPr sz="1200">
                <a:solidFill>
                  <a:schemeClr val="tx2"/>
                </a:solidFill>
              </a:defRPr>
            </a:lvl3pPr>
            <a:lvl4pPr>
              <a:defRPr sz="1050">
                <a:solidFill>
                  <a:schemeClr val="tx2"/>
                </a:solidFill>
              </a:defRPr>
            </a:lvl4pPr>
            <a:lvl5pPr>
              <a:defRPr sz="1050">
                <a:solidFill>
                  <a:schemeClr val="tx2"/>
                </a:solidFill>
              </a:defRPr>
            </a:lvl5pPr>
            <a:lvl6pPr>
              <a:defRPr sz="1050">
                <a:solidFill>
                  <a:schemeClr val="tx2"/>
                </a:solidFill>
              </a:defRPr>
            </a:lvl6pPr>
            <a:lvl7pPr>
              <a:defRPr sz="1050">
                <a:solidFill>
                  <a:schemeClr val="tx2"/>
                </a:solidFill>
              </a:defRPr>
            </a:lvl7pPr>
            <a:lvl8pPr>
              <a:defRPr sz="1050">
                <a:solidFill>
                  <a:schemeClr val="tx2"/>
                </a:solidFill>
              </a:defRPr>
            </a:lvl8pPr>
            <a:lvl9pPr>
              <a:defRPr sz="1050">
                <a:solidFill>
                  <a:schemeClr val="tx2"/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8" y="3946723"/>
            <a:ext cx="4402490" cy="517136"/>
          </a:xfrm>
        </p:spPr>
        <p:txBody>
          <a:bodyPr anchor="ctr">
            <a:normAutofit/>
          </a:bodyPr>
          <a:lstStyle>
            <a:lvl1pPr marL="0" indent="0" algn="r">
              <a:buNone/>
              <a:defRPr sz="825">
                <a:solidFill>
                  <a:schemeClr val="bg1"/>
                </a:solidFill>
              </a:defRPr>
            </a:lvl1pPr>
            <a:lvl2pPr marL="342900" indent="0">
              <a:buNone/>
              <a:defRPr sz="825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EF0CB01-1E0B-4701-A1CF-D24A888E9B9D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49674F2-5549-4429-B1F8-7F463D1F652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8027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3520042"/>
            <a:ext cx="8272212" cy="425054"/>
          </a:xfrm>
        </p:spPr>
        <p:txBody>
          <a:bodyPr anchor="b">
            <a:normAutofit/>
          </a:bodyPr>
          <a:lstStyle>
            <a:lvl1pPr algn="l">
              <a:defRPr sz="1800" b="0">
                <a:solidFill>
                  <a:schemeClr val="accent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863" y="449795"/>
            <a:ext cx="8468144" cy="266793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900" y="3945099"/>
            <a:ext cx="8272213" cy="44900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0CB01-1E0B-4701-A1CF-D24A888E9B9D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674F2-5549-4429-B1F8-7F463D1F6520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2407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5894" y="528844"/>
            <a:ext cx="8272212" cy="89216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4" y="1752004"/>
            <a:ext cx="8272212" cy="2642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04470" y="4467105"/>
            <a:ext cx="21335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0EF0CB01-1E0B-4701-A1CF-D24A888E9B9D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5894" y="4463859"/>
            <a:ext cx="518790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8729" y="4467105"/>
            <a:ext cx="78938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2"/>
                </a:solidFill>
              </a:defRPr>
            </a:lvl1pPr>
          </a:lstStyle>
          <a:p>
            <a:fld id="{749674F2-5549-4429-B1F8-7F463D1F6520}" type="slidenum">
              <a:rPr lang="en-US" smtClean="0"/>
              <a:pPr/>
              <a:t>‹N›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34901" y="342900"/>
            <a:ext cx="2777490" cy="7124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031610" y="340234"/>
            <a:ext cx="2777490" cy="739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181373" y="342900"/>
            <a:ext cx="2777490" cy="6858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xmlns="" val="1400725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342900" rtl="0" eaLnBrk="1" latinLnBrk="0" hangingPunct="1">
        <a:spcBef>
          <a:spcPct val="0"/>
        </a:spcBef>
        <a:buNone/>
        <a:defRPr sz="21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9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50" kern="1200">
          <a:solidFill>
            <a:schemeClr val="tx2"/>
          </a:solidFill>
          <a:latin typeface="+mn-lt"/>
          <a:ea typeface="+mn-ea"/>
          <a:cs typeface="+mn-cs"/>
        </a:defRPr>
      </a:lvl1pPr>
      <a:lvl2pPr marL="472500" indent="-229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2pPr>
      <a:lvl3pPr marL="675000" indent="-202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050" kern="1200">
          <a:solidFill>
            <a:schemeClr val="tx2"/>
          </a:solidFill>
          <a:latin typeface="+mn-lt"/>
          <a:ea typeface="+mn-ea"/>
          <a:cs typeface="+mn-cs"/>
        </a:defRPr>
      </a:lvl3pPr>
      <a:lvl4pPr marL="93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4pPr>
      <a:lvl5pPr marL="1201500" indent="-17550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5pPr>
      <a:lvl6pPr marL="142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6pPr>
      <a:lvl7pPr marL="165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7pPr>
      <a:lvl8pPr marL="1875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8pPr>
      <a:lvl9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9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1">
            <a:extLst>
              <a:ext uri="{FF2B5EF4-FFF2-40B4-BE49-F238E27FC236}">
                <a16:creationId xmlns="" xmlns:a16="http://schemas.microsoft.com/office/drawing/2014/main" id="{2CE53A34-F741-4BE2-B95E-4F3B2F2BCAE7}"/>
              </a:ext>
            </a:extLst>
          </p:cNvPr>
          <p:cNvSpPr txBox="1">
            <a:spLocks/>
          </p:cNvSpPr>
          <p:nvPr/>
        </p:nvSpPr>
        <p:spPr>
          <a:xfrm>
            <a:off x="446289" y="786643"/>
            <a:ext cx="8272211" cy="112313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Lab 09</a:t>
            </a:r>
            <a:b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6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CONSOLE</a:t>
            </a:r>
            <a:endParaRPr kumimoji="0" lang="en-US" sz="3600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Immagine 8" descr="Unitn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59817" y="2367740"/>
            <a:ext cx="1718056" cy="676461"/>
          </a:xfrm>
          <a:prstGeom prst="rect">
            <a:avLst/>
          </a:prstGeom>
        </p:spPr>
      </p:pic>
      <p:sp>
        <p:nvSpPr>
          <p:cNvPr id="7" name="Sottotitolo 2">
            <a:extLst>
              <a:ext uri="{FF2B5EF4-FFF2-40B4-BE49-F238E27FC236}">
                <a16:creationId xmlns:a16="http://schemas.microsoft.com/office/drawing/2014/main" xmlns="" id="{F1D385DB-3EBF-4AD2-9583-02915BC427E6}"/>
              </a:ext>
            </a:extLst>
          </p:cNvPr>
          <p:cNvSpPr txBox="1">
            <a:spLocks/>
          </p:cNvSpPr>
          <p:nvPr/>
        </p:nvSpPr>
        <p:spPr>
          <a:xfrm>
            <a:off x="3224565" y="3878519"/>
            <a:ext cx="2766068" cy="930670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none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225"/>
              </a:spcAft>
            </a:pPr>
            <a:r>
              <a:rPr lang="en-US" sz="1200" b="1" dirty="0">
                <a:solidFill>
                  <a:schemeClr val="bg1"/>
                </a:solidFill>
              </a:rPr>
              <a:t>Prof. Davide Brunelli</a:t>
            </a:r>
          </a:p>
          <a:p>
            <a:pPr algn="ctr">
              <a:spcBef>
                <a:spcPts val="0"/>
              </a:spcBef>
              <a:spcAft>
                <a:spcPts val="225"/>
              </a:spcAft>
            </a:pPr>
            <a:r>
              <a:rPr lang="en-US" sz="1100" dirty="0">
                <a:solidFill>
                  <a:schemeClr val="bg1"/>
                </a:solidFill>
              </a:rPr>
              <a:t>Dept. of Industrial Engineering – DII</a:t>
            </a:r>
          </a:p>
          <a:p>
            <a:pPr algn="ctr">
              <a:spcBef>
                <a:spcPts val="0"/>
              </a:spcBef>
              <a:spcAft>
                <a:spcPts val="225"/>
              </a:spcAft>
            </a:pPr>
            <a:r>
              <a:rPr lang="en-US" sz="1100" dirty="0">
                <a:solidFill>
                  <a:schemeClr val="bg1"/>
                </a:solidFill>
              </a:rPr>
              <a:t>University of Trento, Italy </a:t>
            </a:r>
          </a:p>
          <a:p>
            <a:pPr algn="ctr">
              <a:spcBef>
                <a:spcPts val="0"/>
              </a:spcBef>
              <a:spcAft>
                <a:spcPts val="225"/>
              </a:spcAft>
            </a:pPr>
            <a:r>
              <a:rPr lang="en-US" sz="1100" b="1" i="1" dirty="0">
                <a:solidFill>
                  <a:schemeClr val="bg1"/>
                </a:solidFill>
              </a:rPr>
              <a:t>davide.brunelli@unitn.it</a:t>
            </a:r>
          </a:p>
        </p:txBody>
      </p:sp>
    </p:spTree>
    <p:extLst>
      <p:ext uri="{BB962C8B-B14F-4D97-AF65-F5344CB8AC3E}">
        <p14:creationId xmlns:p14="http://schemas.microsoft.com/office/powerpoint/2010/main" xmlns="" val="2964539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xmlns="" id="{921D3BBC-A1A5-44EC-A1C3-0303A55A1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408" y="1355608"/>
            <a:ext cx="4835437" cy="3438814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xmlns="" id="{BA160C70-9FA6-4ED0-9974-FBF905CA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508635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STM32 USART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xmlns="" id="{F7768EE7-B530-46F9-8644-80E9D37C52E5}"/>
              </a:ext>
            </a:extLst>
          </p:cNvPr>
          <p:cNvSpPr txBox="1">
            <a:spLocks/>
          </p:cNvSpPr>
          <p:nvPr/>
        </p:nvSpPr>
        <p:spPr>
          <a:xfrm>
            <a:off x="8017232" y="4693707"/>
            <a:ext cx="77046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rgbClr val="4590B8"/>
              </a:solidFill>
            </a:endParaRPr>
          </a:p>
          <a:p>
            <a:fld id="{3A28D914-0410-426A-AD04-87C28022A739}" type="slidenum">
              <a:rPr lang="it-IT" smtClean="0">
                <a:solidFill>
                  <a:srgbClr val="4590B8"/>
                </a:solidFill>
              </a:rPr>
              <a:pPr/>
              <a:t>2</a:t>
            </a:fld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xmlns="" id="{B910AABE-0EB4-4E17-9B1B-0D5FBBB7854F}"/>
              </a:ext>
            </a:extLst>
          </p:cNvPr>
          <p:cNvSpPr txBox="1">
            <a:spLocks noChangeArrowheads="1"/>
          </p:cNvSpPr>
          <p:nvPr/>
        </p:nvSpPr>
        <p:spPr>
          <a:xfrm>
            <a:off x="1063958" y="2477852"/>
            <a:ext cx="3495228" cy="9506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"/>
            </a:pPr>
            <a:endParaRPr lang="it-IT" altLang="en-US" sz="2000" dirty="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27E127F8-4755-44DD-BF1D-82D80937F888}"/>
              </a:ext>
            </a:extLst>
          </p:cNvPr>
          <p:cNvSpPr txBox="1">
            <a:spLocks noChangeArrowheads="1"/>
          </p:cNvSpPr>
          <p:nvPr/>
        </p:nvSpPr>
        <p:spPr>
          <a:xfrm>
            <a:off x="1014265" y="1814574"/>
            <a:ext cx="3017142" cy="3075096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Tx/>
              <a:buNone/>
            </a:pPr>
            <a:r>
              <a:rPr lang="en-US" altLang="en-US" sz="1600" dirty="0"/>
              <a:t>Nucleo boards directly connect USART RX/TX pins to the </a:t>
            </a:r>
            <a:r>
              <a:rPr lang="en-US" altLang="en-US" sz="1600" dirty="0" err="1"/>
              <a:t>miniUSB</a:t>
            </a:r>
            <a:r>
              <a:rPr lang="en-US" altLang="en-US" sz="1600" dirty="0"/>
              <a:t> port integrated in the </a:t>
            </a:r>
            <a:r>
              <a:rPr lang="en-US" altLang="en-US" sz="1600" dirty="0" err="1"/>
              <a:t>STLink</a:t>
            </a:r>
            <a:endParaRPr lang="en-US" altLang="en-US" sz="1600" dirty="0"/>
          </a:p>
          <a:p>
            <a:pPr marL="0" indent="0">
              <a:buFontTx/>
              <a:buNone/>
            </a:pPr>
            <a:endParaRPr lang="en-US" altLang="en-US" sz="1600" dirty="0"/>
          </a:p>
          <a:p>
            <a:pPr marL="0" indent="0">
              <a:buFontTx/>
              <a:buNone/>
            </a:pPr>
            <a:r>
              <a:rPr lang="en-US" altLang="en-US" sz="1600" dirty="0"/>
              <a:t>PA2 = TX</a:t>
            </a:r>
          </a:p>
          <a:p>
            <a:pPr marL="0" indent="0">
              <a:buFontTx/>
              <a:buNone/>
            </a:pPr>
            <a:r>
              <a:rPr lang="en-US" altLang="en-US" sz="1600" dirty="0"/>
              <a:t>PA3 = RX</a:t>
            </a:r>
          </a:p>
          <a:p>
            <a:pPr marL="0" indent="0" algn="ctr">
              <a:buNone/>
            </a:pPr>
            <a:endParaRPr lang="en-US" altLang="en-US" sz="2400" dirty="0"/>
          </a:p>
          <a:p>
            <a:pPr marL="0" indent="0" algn="just">
              <a:buFontTx/>
              <a:buNone/>
            </a:pPr>
            <a:endParaRPr lang="en-US" altLang="en-US" sz="2200" dirty="0"/>
          </a:p>
          <a:p>
            <a:pPr algn="just">
              <a:spcBef>
                <a:spcPct val="0"/>
              </a:spcBef>
              <a:buFontTx/>
              <a:buNone/>
            </a:pPr>
            <a:endParaRPr lang="it-IT" altLang="en-US" sz="2200" dirty="0"/>
          </a:p>
          <a:p>
            <a:pPr algn="just">
              <a:spcBef>
                <a:spcPct val="0"/>
              </a:spcBef>
              <a:buFontTx/>
              <a:buNone/>
            </a:pPr>
            <a:endParaRPr lang="it-IT" altLang="en-US" sz="2200" dirty="0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xmlns="" id="{00DE719D-6F61-42F8-BAC5-EE1DE11480C8}"/>
              </a:ext>
            </a:extLst>
          </p:cNvPr>
          <p:cNvSpPr/>
          <p:nvPr/>
        </p:nvSpPr>
        <p:spPr>
          <a:xfrm>
            <a:off x="4517733" y="3839184"/>
            <a:ext cx="845655" cy="20457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xmlns="" id="{72F2F465-9484-4C3F-A5F7-D8819DA92AFA}"/>
              </a:ext>
            </a:extLst>
          </p:cNvPr>
          <p:cNvSpPr/>
          <p:nvPr/>
        </p:nvSpPr>
        <p:spPr>
          <a:xfrm>
            <a:off x="5320065" y="3959901"/>
            <a:ext cx="219640" cy="85184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9308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xmlns="" id="{BA160C70-9FA6-4ED0-9974-FBF905CA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508635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STM32 USART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xmlns="" id="{F7768EE7-B530-46F9-8644-80E9D37C52E5}"/>
              </a:ext>
            </a:extLst>
          </p:cNvPr>
          <p:cNvSpPr txBox="1">
            <a:spLocks/>
          </p:cNvSpPr>
          <p:nvPr/>
        </p:nvSpPr>
        <p:spPr>
          <a:xfrm>
            <a:off x="8017232" y="4693707"/>
            <a:ext cx="77046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rgbClr val="4590B8"/>
              </a:solidFill>
            </a:endParaRPr>
          </a:p>
          <a:p>
            <a:fld id="{3A28D914-0410-426A-AD04-87C28022A739}" type="slidenum">
              <a:rPr lang="it-IT" smtClean="0">
                <a:solidFill>
                  <a:srgbClr val="4590B8"/>
                </a:solidFill>
              </a:rPr>
              <a:pPr/>
              <a:t>3</a:t>
            </a:fld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xmlns="" id="{B910AABE-0EB4-4E17-9B1B-0D5FBBB7854F}"/>
              </a:ext>
            </a:extLst>
          </p:cNvPr>
          <p:cNvSpPr txBox="1">
            <a:spLocks noChangeArrowheads="1"/>
          </p:cNvSpPr>
          <p:nvPr/>
        </p:nvSpPr>
        <p:spPr>
          <a:xfrm>
            <a:off x="1063958" y="2477852"/>
            <a:ext cx="3495228" cy="9506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"/>
            </a:pPr>
            <a:endParaRPr lang="it-IT" altLang="en-US" sz="2000" dirty="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377E9F41-2706-486A-9ADD-15E31667DC15}"/>
              </a:ext>
            </a:extLst>
          </p:cNvPr>
          <p:cNvSpPr txBox="1">
            <a:spLocks noChangeArrowheads="1"/>
          </p:cNvSpPr>
          <p:nvPr/>
        </p:nvSpPr>
        <p:spPr>
          <a:xfrm>
            <a:off x="1063958" y="1050427"/>
            <a:ext cx="7200900" cy="1367296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Tx/>
              <a:buNone/>
            </a:pPr>
            <a:r>
              <a:rPr lang="en-US" altLang="en-US" sz="1600" dirty="0" smtClean="0"/>
              <a:t>Check that the USART2 is enabled.</a:t>
            </a:r>
            <a:endParaRPr lang="en-US" altLang="en-US" sz="1600" dirty="0"/>
          </a:p>
          <a:p>
            <a:pPr marL="0" indent="0" algn="just">
              <a:buNone/>
            </a:pPr>
            <a:endParaRPr lang="en-US" altLang="en-US" sz="2400" dirty="0"/>
          </a:p>
          <a:p>
            <a:pPr marL="0" indent="0" algn="just">
              <a:buFontTx/>
              <a:buNone/>
            </a:pPr>
            <a:endParaRPr lang="en-US" altLang="en-US" sz="2200" dirty="0"/>
          </a:p>
          <a:p>
            <a:pPr algn="just">
              <a:spcBef>
                <a:spcPct val="0"/>
              </a:spcBef>
              <a:buFontTx/>
              <a:buNone/>
            </a:pPr>
            <a:endParaRPr lang="it-IT" altLang="en-US" sz="2200" dirty="0"/>
          </a:p>
          <a:p>
            <a:pPr algn="just">
              <a:spcBef>
                <a:spcPct val="0"/>
              </a:spcBef>
              <a:buFontTx/>
              <a:buNone/>
            </a:pPr>
            <a:endParaRPr lang="it-IT" altLang="en-US" sz="2200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xmlns="" id="{6F07076A-4CAF-4928-8060-EAD1B76BA3B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71355" y="1450810"/>
            <a:ext cx="4641675" cy="3355967"/>
          </a:xfrm>
          <a:prstGeom prst="rect">
            <a:avLst/>
          </a:prstGeom>
        </p:spPr>
      </p:pic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xmlns="" id="{16D5BBC8-B686-4904-BFC1-1E12D643FA17}"/>
              </a:ext>
            </a:extLst>
          </p:cNvPr>
          <p:cNvSpPr/>
          <p:nvPr/>
        </p:nvSpPr>
        <p:spPr>
          <a:xfrm>
            <a:off x="3477455" y="3114231"/>
            <a:ext cx="3251659" cy="5251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xmlns="" id="{7104A320-A4B9-4004-A6CB-D7EE3A2E2A37}"/>
              </a:ext>
            </a:extLst>
          </p:cNvPr>
          <p:cNvSpPr/>
          <p:nvPr/>
        </p:nvSpPr>
        <p:spPr>
          <a:xfrm>
            <a:off x="2382558" y="3617364"/>
            <a:ext cx="921569" cy="2124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xmlns="" id="{5490B451-83D6-4A22-B81B-61DA780C585E}"/>
              </a:ext>
            </a:extLst>
          </p:cNvPr>
          <p:cNvSpPr/>
          <p:nvPr/>
        </p:nvSpPr>
        <p:spPr>
          <a:xfrm>
            <a:off x="3557133" y="1684787"/>
            <a:ext cx="3143389" cy="2321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8718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xmlns="" id="{65E9AE62-68DA-40DE-8895-F89D979FA9A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3959" y="2988995"/>
            <a:ext cx="4494915" cy="1690161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xmlns="" id="{3AA3CBD8-2FA9-4A65-9C05-4DC68A59A77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787740" y="1610140"/>
            <a:ext cx="5477118" cy="1428293"/>
          </a:xfrm>
          <a:prstGeom prst="rect">
            <a:avLst/>
          </a:prstGeom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xmlns="" id="{BA160C70-9FA6-4ED0-9974-FBF905CA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508635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STM32 Console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xmlns="" id="{F7768EE7-B530-46F9-8644-80E9D37C52E5}"/>
              </a:ext>
            </a:extLst>
          </p:cNvPr>
          <p:cNvSpPr txBox="1">
            <a:spLocks/>
          </p:cNvSpPr>
          <p:nvPr/>
        </p:nvSpPr>
        <p:spPr>
          <a:xfrm>
            <a:off x="8017232" y="4693707"/>
            <a:ext cx="77046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rgbClr val="4590B8"/>
              </a:solidFill>
            </a:endParaRPr>
          </a:p>
          <a:p>
            <a:fld id="{3A28D914-0410-426A-AD04-87C28022A739}" type="slidenum">
              <a:rPr lang="it-IT" smtClean="0">
                <a:solidFill>
                  <a:srgbClr val="4590B8"/>
                </a:solidFill>
              </a:rPr>
              <a:pPr/>
              <a:t>4</a:t>
            </a:fld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xmlns="" id="{B910AABE-0EB4-4E17-9B1B-0D5FBBB7854F}"/>
              </a:ext>
            </a:extLst>
          </p:cNvPr>
          <p:cNvSpPr txBox="1">
            <a:spLocks noChangeArrowheads="1"/>
          </p:cNvSpPr>
          <p:nvPr/>
        </p:nvSpPr>
        <p:spPr>
          <a:xfrm>
            <a:off x="1063958" y="2477852"/>
            <a:ext cx="3495228" cy="9506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"/>
            </a:pPr>
            <a:endParaRPr lang="it-IT" altLang="en-US" sz="2000" dirty="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30DA5C6D-CDA7-4232-971A-B528C0A9718E}"/>
              </a:ext>
            </a:extLst>
          </p:cNvPr>
          <p:cNvSpPr txBox="1">
            <a:spLocks noChangeArrowheads="1"/>
          </p:cNvSpPr>
          <p:nvPr/>
        </p:nvSpPr>
        <p:spPr>
          <a:xfrm>
            <a:off x="1076315" y="1146555"/>
            <a:ext cx="7200900" cy="65922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Tx/>
              <a:buNone/>
            </a:pPr>
            <a:r>
              <a:rPr lang="en-US" altLang="en-US" sz="1600" dirty="0" smtClean="0"/>
              <a:t>Enable the USART interrupt.</a:t>
            </a:r>
            <a:endParaRPr lang="en-US" altLang="en-US" sz="1600" dirty="0"/>
          </a:p>
          <a:p>
            <a:pPr algn="just">
              <a:spcBef>
                <a:spcPct val="0"/>
              </a:spcBef>
              <a:buFontTx/>
              <a:buNone/>
            </a:pPr>
            <a:endParaRPr lang="it-IT" altLang="en-US" dirty="0"/>
          </a:p>
          <a:p>
            <a:pPr algn="just">
              <a:spcBef>
                <a:spcPct val="0"/>
              </a:spcBef>
              <a:buFontTx/>
              <a:buNone/>
            </a:pPr>
            <a:endParaRPr lang="it-IT" altLang="en-US" dirty="0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xmlns="" id="{C7C6F432-8E49-4055-89AC-7E0EFC0F4ED3}"/>
              </a:ext>
            </a:extLst>
          </p:cNvPr>
          <p:cNvSpPr/>
          <p:nvPr/>
        </p:nvSpPr>
        <p:spPr>
          <a:xfrm>
            <a:off x="6881237" y="1576675"/>
            <a:ext cx="709378" cy="1885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xmlns="" id="{9C594E2C-D718-4A1A-8989-D8E3A9934C8B}"/>
              </a:ext>
            </a:extLst>
          </p:cNvPr>
          <p:cNvSpPr/>
          <p:nvPr/>
        </p:nvSpPr>
        <p:spPr>
          <a:xfrm>
            <a:off x="2684689" y="2721674"/>
            <a:ext cx="1780699" cy="1823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xmlns="" id="{659C9BD4-F821-41BA-8BE7-C7EDE479A070}"/>
              </a:ext>
            </a:extLst>
          </p:cNvPr>
          <p:cNvSpPr/>
          <p:nvPr/>
        </p:nvSpPr>
        <p:spPr>
          <a:xfrm>
            <a:off x="7507921" y="2281663"/>
            <a:ext cx="709378" cy="2603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xmlns="" id="{1D138956-F1E4-4DF0-8303-4ED25C4AD93D}"/>
              </a:ext>
            </a:extLst>
          </p:cNvPr>
          <p:cNvSpPr/>
          <p:nvPr/>
        </p:nvSpPr>
        <p:spPr>
          <a:xfrm>
            <a:off x="950882" y="3911828"/>
            <a:ext cx="3547310" cy="4736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xmlns="" id="{B33A1F1F-E066-485C-80E4-C5230468F7C4}"/>
              </a:ext>
            </a:extLst>
          </p:cNvPr>
          <p:cNvSpPr/>
          <p:nvPr/>
        </p:nvSpPr>
        <p:spPr>
          <a:xfrm>
            <a:off x="4724400" y="3996489"/>
            <a:ext cx="868612" cy="2603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xmlns="" id="{A8F27445-5118-4815-9880-AAB9580FE774}"/>
              </a:ext>
            </a:extLst>
          </p:cNvPr>
          <p:cNvSpPr txBox="1">
            <a:spLocks noChangeArrowheads="1"/>
          </p:cNvSpPr>
          <p:nvPr/>
        </p:nvSpPr>
        <p:spPr>
          <a:xfrm>
            <a:off x="5734424" y="3548051"/>
            <a:ext cx="2610529" cy="982034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Tx/>
              <a:buNone/>
            </a:pPr>
            <a:r>
              <a:rPr lang="en-US" altLang="en-US" sz="1600" dirty="0"/>
              <a:t>Remember to double check under “code generation” if IRQ generation is enabled</a:t>
            </a:r>
            <a:endParaRPr lang="it-IT" altLang="en-US" sz="1600" dirty="0"/>
          </a:p>
        </p:txBody>
      </p:sp>
    </p:spTree>
    <p:extLst>
      <p:ext uri="{BB962C8B-B14F-4D97-AF65-F5344CB8AC3E}">
        <p14:creationId xmlns:p14="http://schemas.microsoft.com/office/powerpoint/2010/main" xmlns="" val="888173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xmlns="" id="{BA160C70-9FA6-4ED0-9974-FBF905CA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508635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STM32 Console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xmlns="" id="{F7768EE7-B530-46F9-8644-80E9D37C52E5}"/>
              </a:ext>
            </a:extLst>
          </p:cNvPr>
          <p:cNvSpPr txBox="1">
            <a:spLocks/>
          </p:cNvSpPr>
          <p:nvPr/>
        </p:nvSpPr>
        <p:spPr>
          <a:xfrm>
            <a:off x="8017232" y="4693707"/>
            <a:ext cx="77046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rgbClr val="4590B8"/>
              </a:solidFill>
            </a:endParaRPr>
          </a:p>
          <a:p>
            <a:fld id="{3A28D914-0410-426A-AD04-87C28022A739}" type="slidenum">
              <a:rPr lang="it-IT" smtClean="0">
                <a:solidFill>
                  <a:srgbClr val="4590B8"/>
                </a:solidFill>
              </a:rPr>
              <a:pPr/>
              <a:t>5</a:t>
            </a:fld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xmlns="" id="{B910AABE-0EB4-4E17-9B1B-0D5FBBB7854F}"/>
              </a:ext>
            </a:extLst>
          </p:cNvPr>
          <p:cNvSpPr txBox="1">
            <a:spLocks noChangeArrowheads="1"/>
          </p:cNvSpPr>
          <p:nvPr/>
        </p:nvSpPr>
        <p:spPr>
          <a:xfrm>
            <a:off x="1063958" y="2477852"/>
            <a:ext cx="3495228" cy="9506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"/>
            </a:pPr>
            <a:endParaRPr lang="it-IT" altLang="en-US" sz="2000" dirty="0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xmlns="" id="{444EEAC9-D0AB-43A7-9207-EACB9D09CDDC}"/>
              </a:ext>
            </a:extLst>
          </p:cNvPr>
          <p:cNvSpPr txBox="1">
            <a:spLocks noChangeArrowheads="1"/>
          </p:cNvSpPr>
          <p:nvPr/>
        </p:nvSpPr>
        <p:spPr>
          <a:xfrm>
            <a:off x="333632" y="1285836"/>
            <a:ext cx="3212757" cy="349683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1600" dirty="0" smtClean="0"/>
              <a:t>Once </a:t>
            </a:r>
            <a:r>
              <a:rPr lang="en-US" altLang="en-US" sz="1600" dirty="0"/>
              <a:t>everything is configured and the code generated, we have to add the callback called when the USART receive a character. </a:t>
            </a:r>
            <a:endParaRPr lang="en-US" altLang="en-US" sz="2000" dirty="0">
              <a:solidFill>
                <a:srgbClr val="FF0000"/>
              </a:solidFill>
            </a:endParaRPr>
          </a:p>
          <a:p>
            <a:pPr marL="0" indent="0">
              <a:buFontTx/>
              <a:buNone/>
            </a:pPr>
            <a:endParaRPr lang="en-US" altLang="en-US" sz="1600" dirty="0" smtClean="0"/>
          </a:p>
          <a:p>
            <a:pPr marL="0" indent="0">
              <a:buFontTx/>
              <a:buNone/>
            </a:pPr>
            <a:r>
              <a:rPr lang="en-US" altLang="en-US" sz="1600" dirty="0" smtClean="0"/>
              <a:t>In </a:t>
            </a:r>
            <a:r>
              <a:rPr lang="en-US" altLang="en-US" sz="1600" dirty="0"/>
              <a:t>the </a:t>
            </a:r>
            <a:r>
              <a:rPr lang="en-US" altLang="en-US" sz="1600" b="1" dirty="0"/>
              <a:t>callback</a:t>
            </a:r>
            <a:r>
              <a:rPr lang="en-US" altLang="en-US" sz="1600" dirty="0"/>
              <a:t>, we take care of echoing back user input and storing it inside a buffer (</a:t>
            </a:r>
            <a:r>
              <a:rPr lang="en-US" altLang="en-US" sz="1600" dirty="0" smtClean="0"/>
              <a:t>defined as </a:t>
            </a:r>
            <a:r>
              <a:rPr lang="en-US" altLang="en-US" sz="1600" dirty="0"/>
              <a:t>global variables</a:t>
            </a:r>
            <a:r>
              <a:rPr lang="en-US" altLang="en-US" sz="1600" dirty="0" smtClean="0"/>
              <a:t>).</a:t>
            </a:r>
            <a:endParaRPr lang="en-US" altLang="en-US" sz="16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xmlns="" id="{1D25A646-0B22-4935-A619-579E38911DEA}"/>
              </a:ext>
            </a:extLst>
          </p:cNvPr>
          <p:cNvSpPr/>
          <p:nvPr/>
        </p:nvSpPr>
        <p:spPr>
          <a:xfrm>
            <a:off x="3571126" y="1299057"/>
            <a:ext cx="522688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/>
              <a:t>#define MAXBUFFSIZE    100</a:t>
            </a:r>
          </a:p>
          <a:p>
            <a:r>
              <a:rPr lang="en-US" sz="1000" dirty="0"/>
              <a:t>uint8_t </a:t>
            </a:r>
            <a:r>
              <a:rPr lang="en-US" sz="1000" dirty="0" err="1"/>
              <a:t>RxBuf</a:t>
            </a:r>
            <a:r>
              <a:rPr lang="en-US" sz="1000" dirty="0"/>
              <a:t> [MAXBUFFSIZE];</a:t>
            </a:r>
          </a:p>
          <a:p>
            <a:r>
              <a:rPr lang="en-US" sz="1000" dirty="0"/>
              <a:t>uint8_t </a:t>
            </a:r>
            <a:r>
              <a:rPr lang="en-US" sz="1000" dirty="0" err="1"/>
              <a:t>TxBuf</a:t>
            </a:r>
            <a:r>
              <a:rPr lang="en-US" sz="1000" dirty="0"/>
              <a:t> [MAXBUFFSIZE];</a:t>
            </a:r>
          </a:p>
          <a:p>
            <a:endParaRPr lang="en-US" sz="1000" dirty="0"/>
          </a:p>
          <a:p>
            <a:r>
              <a:rPr lang="en-US" sz="1000" dirty="0"/>
              <a:t>void </a:t>
            </a:r>
            <a:r>
              <a:rPr lang="en-US" sz="1000" dirty="0" err="1"/>
              <a:t>HAL_UART_RxCpltCallback</a:t>
            </a:r>
            <a:r>
              <a:rPr lang="en-US" sz="1000" dirty="0"/>
              <a:t>(</a:t>
            </a:r>
            <a:r>
              <a:rPr lang="en-US" sz="1000" dirty="0" err="1"/>
              <a:t>UART_HandleTypeDef</a:t>
            </a:r>
            <a:r>
              <a:rPr lang="en-US" sz="1000" dirty="0"/>
              <a:t> *</a:t>
            </a:r>
            <a:r>
              <a:rPr lang="en-US" sz="1000" dirty="0" err="1"/>
              <a:t>huart</a:t>
            </a:r>
            <a:r>
              <a:rPr lang="en-US" sz="1000" dirty="0"/>
              <a:t>){</a:t>
            </a:r>
          </a:p>
          <a:p>
            <a:r>
              <a:rPr lang="en-US" sz="1000" dirty="0"/>
              <a:t>	if(</a:t>
            </a:r>
            <a:r>
              <a:rPr lang="en-US" sz="1000" dirty="0" err="1"/>
              <a:t>RxBuf</a:t>
            </a:r>
            <a:r>
              <a:rPr lang="en-US" sz="1000" dirty="0"/>
              <a:t>[0] == '\r’){	</a:t>
            </a:r>
            <a:r>
              <a:rPr lang="en-US" sz="1000" b="1" dirty="0">
                <a:solidFill>
                  <a:srgbClr val="0070C0"/>
                </a:solidFill>
              </a:rPr>
              <a:t>// Check new line</a:t>
            </a:r>
          </a:p>
          <a:p>
            <a:r>
              <a:rPr lang="en-US" sz="1000" dirty="0"/>
              <a:t>		</a:t>
            </a:r>
            <a:r>
              <a:rPr lang="en-US" sz="1000" dirty="0" err="1"/>
              <a:t>HAL_UART_Transmit</a:t>
            </a:r>
            <a:r>
              <a:rPr lang="en-US" sz="1000" dirty="0"/>
              <a:t>(&amp;huart2, (uint8_t *)"\r\n", sizeof("\r\n"),10);</a:t>
            </a:r>
          </a:p>
          <a:p>
            <a:r>
              <a:rPr lang="en-US" sz="1000" dirty="0"/>
              <a:t>	    	//</a:t>
            </a:r>
            <a:r>
              <a:rPr lang="en-US" sz="1000" dirty="0" err="1"/>
              <a:t>cmd_check</a:t>
            </a:r>
            <a:r>
              <a:rPr lang="en-US" sz="1000" dirty="0"/>
              <a:t>(); </a:t>
            </a:r>
            <a:r>
              <a:rPr lang="en-US" sz="1000" b="1" dirty="0">
                <a:solidFill>
                  <a:srgbClr val="FF0000"/>
                </a:solidFill>
              </a:rPr>
              <a:t>//TO BE IMPLEMENTED!!</a:t>
            </a:r>
          </a:p>
          <a:p>
            <a:r>
              <a:rPr lang="en-US" sz="1000" dirty="0"/>
              <a:t>	}</a:t>
            </a:r>
          </a:p>
          <a:p>
            <a:r>
              <a:rPr lang="en-US" sz="1000" dirty="0"/>
              <a:t>	else if(</a:t>
            </a:r>
            <a:r>
              <a:rPr lang="en-US" sz="1000" dirty="0" err="1"/>
              <a:t>RxBuf</a:t>
            </a:r>
            <a:r>
              <a:rPr lang="en-US" sz="1000" dirty="0"/>
              <a:t>[0] == '\b’){  </a:t>
            </a:r>
            <a:r>
              <a:rPr lang="en-US" sz="1000" b="1" dirty="0">
                <a:solidFill>
                  <a:srgbClr val="0070C0"/>
                </a:solidFill>
              </a:rPr>
              <a:t>//Check back space</a:t>
            </a:r>
          </a:p>
          <a:p>
            <a:r>
              <a:rPr lang="en-US" sz="1000" dirty="0"/>
              <a:t>		</a:t>
            </a:r>
            <a:r>
              <a:rPr lang="en-US" sz="1000" dirty="0" err="1"/>
              <a:t>HAL_UART_Transmit</a:t>
            </a:r>
            <a:r>
              <a:rPr lang="en-US" sz="1000" dirty="0"/>
              <a:t>(&amp;huart2, (uint8_t *)"\b \b", sizeof("\b \b"),10);</a:t>
            </a:r>
          </a:p>
          <a:p>
            <a:r>
              <a:rPr lang="en-US" sz="1000" dirty="0"/>
              <a:t>		</a:t>
            </a:r>
            <a:r>
              <a:rPr lang="en-US" sz="1000" dirty="0" err="1"/>
              <a:t>TxBuf</a:t>
            </a:r>
            <a:r>
              <a:rPr lang="en-US" sz="1000" dirty="0"/>
              <a:t>[--</a:t>
            </a:r>
            <a:r>
              <a:rPr lang="en-US" sz="1000" dirty="0" err="1"/>
              <a:t>char_counter</a:t>
            </a:r>
            <a:r>
              <a:rPr lang="en-US" sz="1000" dirty="0"/>
              <a:t>] = NULL;</a:t>
            </a:r>
          </a:p>
          <a:p>
            <a:r>
              <a:rPr lang="en-US" sz="1000" dirty="0"/>
              <a:t>	}else{	</a:t>
            </a:r>
            <a:r>
              <a:rPr lang="en-US" sz="1000" b="1" dirty="0">
                <a:solidFill>
                  <a:srgbClr val="0070C0"/>
                </a:solidFill>
              </a:rPr>
              <a:t>//Otherwise store inside our buffer</a:t>
            </a:r>
          </a:p>
          <a:p>
            <a:r>
              <a:rPr lang="en-US" sz="1000" dirty="0"/>
              <a:t>		</a:t>
            </a:r>
            <a:r>
              <a:rPr lang="en-US" sz="1000" dirty="0" err="1"/>
              <a:t>TxBuf</a:t>
            </a:r>
            <a:r>
              <a:rPr lang="en-US" sz="1000" dirty="0"/>
              <a:t>[</a:t>
            </a:r>
            <a:r>
              <a:rPr lang="en-US" sz="1000" dirty="0" err="1"/>
              <a:t>char_counter</a:t>
            </a:r>
            <a:r>
              <a:rPr lang="en-US" sz="1000" dirty="0"/>
              <a:t>++] = </a:t>
            </a:r>
            <a:r>
              <a:rPr lang="en-US" sz="1000" dirty="0" err="1"/>
              <a:t>RxBuf</a:t>
            </a:r>
            <a:r>
              <a:rPr lang="en-US" sz="1000" dirty="0"/>
              <a:t>[0];</a:t>
            </a:r>
          </a:p>
          <a:p>
            <a:r>
              <a:rPr lang="en-US" sz="1000" dirty="0"/>
              <a:t>		</a:t>
            </a:r>
            <a:r>
              <a:rPr lang="en-US" sz="1000" dirty="0" err="1"/>
              <a:t>HAL_UART_Transmit</a:t>
            </a:r>
            <a:r>
              <a:rPr lang="en-US" sz="1000" dirty="0"/>
              <a:t>(&amp;huart2, (uint8_t *) </a:t>
            </a:r>
            <a:r>
              <a:rPr lang="en-US" sz="1000" dirty="0" err="1"/>
              <a:t>RxBuf</a:t>
            </a:r>
            <a:r>
              <a:rPr lang="en-US" sz="1000" dirty="0"/>
              <a:t>, sizeof(</a:t>
            </a:r>
            <a:r>
              <a:rPr lang="en-US" sz="1000" dirty="0" err="1"/>
              <a:t>RxBuf</a:t>
            </a:r>
            <a:r>
              <a:rPr lang="en-US" sz="1000" dirty="0"/>
              <a:t>),10); </a:t>
            </a:r>
            <a:r>
              <a:rPr lang="en-US" sz="1000" b="1" dirty="0">
                <a:solidFill>
                  <a:srgbClr val="0070C0"/>
                </a:solidFill>
              </a:rPr>
              <a:t>//Echoing</a:t>
            </a:r>
          </a:p>
          <a:p>
            <a:r>
              <a:rPr lang="en-US" sz="1000" dirty="0"/>
              <a:t>	}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HAL_UART_Receive_IT</a:t>
            </a:r>
            <a:r>
              <a:rPr lang="en-US" sz="1000" dirty="0"/>
              <a:t>(&amp;huart2 , </a:t>
            </a:r>
            <a:r>
              <a:rPr lang="en-US" sz="1000" dirty="0" err="1"/>
              <a:t>RxBuf</a:t>
            </a:r>
            <a:r>
              <a:rPr lang="en-US" sz="1000" dirty="0"/>
              <a:t>, 1); </a:t>
            </a:r>
            <a:r>
              <a:rPr lang="en-US" sz="1000" b="1" dirty="0">
                <a:solidFill>
                  <a:srgbClr val="FF0000"/>
                </a:solidFill>
              </a:rPr>
              <a:t>// Restart UART in Interrupt mode</a:t>
            </a:r>
          </a:p>
          <a:p>
            <a:r>
              <a:rPr lang="en-US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1880964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xmlns="" id="{BA160C70-9FA6-4ED0-9974-FBF905CA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4350"/>
            <a:ext cx="7200900" cy="508635"/>
          </a:xfrm>
        </p:spPr>
        <p:txBody>
          <a:bodyPr>
            <a:normAutofit fontScale="90000"/>
          </a:bodyPr>
          <a:lstStyle/>
          <a:p>
            <a:r>
              <a:rPr lang="it-IT" sz="3600" dirty="0"/>
              <a:t>STM32 Console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xmlns="" id="{F7768EE7-B530-46F9-8644-80E9D37C52E5}"/>
              </a:ext>
            </a:extLst>
          </p:cNvPr>
          <p:cNvSpPr txBox="1">
            <a:spLocks/>
          </p:cNvSpPr>
          <p:nvPr/>
        </p:nvSpPr>
        <p:spPr>
          <a:xfrm>
            <a:off x="8017232" y="4693707"/>
            <a:ext cx="77046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rgbClr val="4590B8"/>
              </a:solidFill>
            </a:endParaRPr>
          </a:p>
          <a:p>
            <a:fld id="{3A28D914-0410-426A-AD04-87C28022A739}" type="slidenum">
              <a:rPr lang="it-IT" smtClean="0">
                <a:solidFill>
                  <a:srgbClr val="4590B8"/>
                </a:solidFill>
              </a:rPr>
              <a:pPr/>
              <a:t>6</a:t>
            </a:fld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xmlns="" id="{786CA3E8-CFD2-4598-962C-B74D6F19C69E}"/>
              </a:ext>
            </a:extLst>
          </p:cNvPr>
          <p:cNvSpPr/>
          <p:nvPr/>
        </p:nvSpPr>
        <p:spPr>
          <a:xfrm>
            <a:off x="382851" y="1208336"/>
            <a:ext cx="36083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600" dirty="0">
                <a:solidFill>
                  <a:schemeClr val="tx2"/>
                </a:solidFill>
              </a:rPr>
              <a:t>Finally start the UART in interrupt mode.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xmlns="" id="{A910D6FE-BA73-4640-8932-28B125FA1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1219230"/>
            <a:ext cx="4628514" cy="3575192"/>
          </a:xfrm>
          <a:prstGeom prst="rect">
            <a:avLst/>
          </a:prstGeom>
        </p:spPr>
      </p:pic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xmlns="" id="{D3136115-9575-4C1A-A5AB-C66DFF239F94}"/>
              </a:ext>
            </a:extLst>
          </p:cNvPr>
          <p:cNvSpPr/>
          <p:nvPr/>
        </p:nvSpPr>
        <p:spPr>
          <a:xfrm>
            <a:off x="4095844" y="3282433"/>
            <a:ext cx="3879827" cy="2950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Connettore 2 10"/>
          <p:cNvCxnSpPr/>
          <p:nvPr/>
        </p:nvCxnSpPr>
        <p:spPr>
          <a:xfrm rot="16200000" flipH="1">
            <a:off x="2804984" y="1878226"/>
            <a:ext cx="1643449" cy="1099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586142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xmlns="" id="{025014C0-55ED-4E93-9E18-9A81FB8C430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" y="2282825"/>
            <a:ext cx="8270875" cy="1123950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ADC</a:t>
            </a:r>
          </a:p>
        </p:txBody>
      </p:sp>
      <p:sp>
        <p:nvSpPr>
          <p:cNvPr id="4" name="Google Shape;86;p16"/>
          <p:cNvSpPr txBox="1">
            <a:spLocks/>
          </p:cNvSpPr>
          <p:nvPr/>
        </p:nvSpPr>
        <p:spPr>
          <a:xfrm>
            <a:off x="363682" y="1910545"/>
            <a:ext cx="8361947" cy="8778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000" cap="all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CONSOLE – INTERACT WITH THE EMBEDDED SYSTEM</a:t>
            </a:r>
            <a:endParaRPr kumimoji="0" lang="it-IT" b="0" i="0" u="none" strike="noStrike" kern="1200" cap="all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5038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xmlns="" id="{BA160C70-9FA6-4ED0-9974-FBF905CA5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14352"/>
            <a:ext cx="7200900" cy="508635"/>
          </a:xfrm>
        </p:spPr>
        <p:txBody>
          <a:bodyPr>
            <a:normAutofit fontScale="90000"/>
          </a:bodyPr>
          <a:lstStyle/>
          <a:p>
            <a:r>
              <a:rPr lang="it-IT" sz="3600" dirty="0" smtClean="0"/>
              <a:t>6d </a:t>
            </a:r>
            <a:r>
              <a:rPr lang="it-IT" sz="3600" dirty="0" err="1" smtClean="0"/>
              <a:t>orientation</a:t>
            </a:r>
            <a:r>
              <a:rPr lang="it-IT" sz="3600" dirty="0" smtClean="0"/>
              <a:t> </a:t>
            </a:r>
            <a:r>
              <a:rPr lang="it-IT" sz="3600" dirty="0" err="1" smtClean="0"/>
              <a:t>estimator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xmlns="" id="{F7768EE7-B530-46F9-8644-80E9D37C52E5}"/>
              </a:ext>
            </a:extLst>
          </p:cNvPr>
          <p:cNvSpPr txBox="1">
            <a:spLocks/>
          </p:cNvSpPr>
          <p:nvPr/>
        </p:nvSpPr>
        <p:spPr>
          <a:xfrm>
            <a:off x="8017232" y="4693707"/>
            <a:ext cx="77046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>
              <a:solidFill>
                <a:srgbClr val="4590B8"/>
              </a:solidFill>
            </a:endParaRPr>
          </a:p>
          <a:p>
            <a:fld id="{3A28D914-0410-426A-AD04-87C28022A739}" type="slidenum">
              <a:rPr lang="it-IT" smtClean="0">
                <a:solidFill>
                  <a:srgbClr val="4590B8"/>
                </a:solidFill>
              </a:rPr>
              <a:pPr/>
              <a:t>8</a:t>
            </a:fld>
            <a:endParaRPr lang="it-IT" dirty="0">
              <a:solidFill>
                <a:srgbClr val="4590B8"/>
              </a:solidFill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xmlns="" id="{B910AABE-0EB4-4E17-9B1B-0D5FBBB7854F}"/>
              </a:ext>
            </a:extLst>
          </p:cNvPr>
          <p:cNvSpPr txBox="1">
            <a:spLocks noChangeArrowheads="1"/>
          </p:cNvSpPr>
          <p:nvPr/>
        </p:nvSpPr>
        <p:spPr>
          <a:xfrm>
            <a:off x="1063958" y="2477853"/>
            <a:ext cx="3495228" cy="950698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spcBef>
                <a:spcPct val="0"/>
              </a:spcBef>
              <a:buClr>
                <a:schemeClr val="tx1"/>
              </a:buClr>
              <a:buFont typeface="+mj-lt"/>
              <a:buAutoNum type="arabicPeriod" startAt="2"/>
            </a:pPr>
            <a:endParaRPr lang="it-IT" altLang="en-US" sz="2000" dirty="0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xmlns="" id="{CD63A7C0-44F8-4957-8625-4973E22472E3}"/>
              </a:ext>
            </a:extLst>
          </p:cNvPr>
          <p:cNvSpPr txBox="1">
            <a:spLocks noChangeArrowheads="1"/>
          </p:cNvSpPr>
          <p:nvPr/>
        </p:nvSpPr>
        <p:spPr>
          <a:xfrm>
            <a:off x="1101866" y="1589163"/>
            <a:ext cx="7265413" cy="3416980"/>
          </a:xfrm>
          <a:prstGeom prst="rect">
            <a:avLst/>
          </a:prstGeom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buNone/>
            </a:pPr>
            <a:r>
              <a:rPr lang="en-US" altLang="en-US" sz="1600" dirty="0" smtClean="0"/>
              <a:t>Create a console program, that recognize a set of commands and execute them on</a:t>
            </a:r>
          </a:p>
          <a:p>
            <a:pPr algn="just">
              <a:lnSpc>
                <a:spcPct val="90000"/>
              </a:lnSpc>
              <a:buNone/>
            </a:pPr>
            <a:r>
              <a:rPr lang="en-US" altLang="en-US" sz="1600" dirty="0" smtClean="0"/>
              <a:t>board.</a:t>
            </a:r>
          </a:p>
          <a:p>
            <a:pPr algn="just">
              <a:lnSpc>
                <a:spcPct val="90000"/>
              </a:lnSpc>
              <a:buNone/>
            </a:pPr>
            <a:endParaRPr lang="en-US" altLang="en-US" sz="1600" dirty="0"/>
          </a:p>
          <a:p>
            <a:pPr marL="569913" indent="-225425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600" dirty="0" smtClean="0"/>
              <a:t>Switch LED ON and OFF</a:t>
            </a:r>
          </a:p>
          <a:p>
            <a:pPr marL="569913" indent="-225425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600" dirty="0" smtClean="0"/>
              <a:t>Toggle LED</a:t>
            </a:r>
          </a:p>
          <a:p>
            <a:pPr marL="569913" indent="-225425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600" dirty="0" smtClean="0"/>
              <a:t>Start LED blinking</a:t>
            </a:r>
          </a:p>
          <a:p>
            <a:pPr marL="569913" indent="-225425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1600" dirty="0" smtClean="0"/>
              <a:t>Get internal temperature</a:t>
            </a:r>
            <a:endParaRPr lang="en-US" altLang="en-US" sz="1600" dirty="0"/>
          </a:p>
          <a:p>
            <a:pPr marL="569913" indent="-225425" algn="just">
              <a:lnSpc>
                <a:spcPct val="90000"/>
              </a:lnSpc>
              <a:buNone/>
            </a:pPr>
            <a:endParaRPr lang="en-US" altLang="en-US" sz="1600" dirty="0" smtClean="0"/>
          </a:p>
          <a:p>
            <a:pPr marL="569913" indent="-225425" algn="just">
              <a:lnSpc>
                <a:spcPct val="90000"/>
              </a:lnSpc>
              <a:buNone/>
            </a:pPr>
            <a:r>
              <a:rPr lang="en-US" altLang="en-US" sz="1600" dirty="0" smtClean="0"/>
              <a:t>Hint: you can use </a:t>
            </a:r>
            <a:r>
              <a:rPr lang="en-US" altLang="en-US" sz="1600" b="1" dirty="0" err="1" smtClean="0"/>
              <a:t>strcmp</a:t>
            </a:r>
            <a:r>
              <a:rPr lang="en-US" altLang="en-US" sz="1600" b="1" dirty="0" smtClean="0"/>
              <a:t>((char *)</a:t>
            </a:r>
            <a:r>
              <a:rPr lang="en-US" altLang="en-US" sz="1600" b="1" dirty="0" err="1" smtClean="0"/>
              <a:t>TxBuf</a:t>
            </a:r>
            <a:r>
              <a:rPr lang="en-US" altLang="en-US" sz="1600" b="1" dirty="0" smtClean="0"/>
              <a:t>, command)</a:t>
            </a:r>
            <a:r>
              <a:rPr lang="en-US" altLang="en-US" sz="1600" dirty="0" smtClean="0"/>
              <a:t> to compare two strings</a:t>
            </a:r>
          </a:p>
          <a:p>
            <a:pPr marL="569913" indent="-225425" algn="just">
              <a:lnSpc>
                <a:spcPct val="90000"/>
              </a:lnSpc>
              <a:buNone/>
            </a:pPr>
            <a:endParaRPr lang="en-US" altLang="en-US" sz="1600" dirty="0" smtClean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xmlns="" id="{C9E063E0-4837-46E7-9270-B5ED213D1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779" y="2477383"/>
            <a:ext cx="3456802" cy="131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89222263"/>
      </p:ext>
    </p:extLst>
  </p:cSld>
  <p:clrMapOvr>
    <a:masterClrMapping/>
  </p:clrMapOvr>
</p:sld>
</file>

<file path=ppt/theme/theme1.xml><?xml version="1.0" encoding="utf-8"?>
<a:theme xmlns:a="http://schemas.openxmlformats.org/drawingml/2006/main" name="UniTn">
  <a:themeElements>
    <a:clrScheme name="Dividendi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i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i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3565</TotalTime>
  <Words>219</Words>
  <Application>Microsoft Office PowerPoint</Application>
  <PresentationFormat>Presentazione su schermo (16:9)</PresentationFormat>
  <Paragraphs>73</Paragraphs>
  <Slides>8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UniTn</vt:lpstr>
      <vt:lpstr>Diapositiva 1</vt:lpstr>
      <vt:lpstr>STM32 USART</vt:lpstr>
      <vt:lpstr>STM32 USART</vt:lpstr>
      <vt:lpstr>STM32 Console</vt:lpstr>
      <vt:lpstr>STM32 Console</vt:lpstr>
      <vt:lpstr>STM32 Console</vt:lpstr>
      <vt:lpstr> ADC</vt:lpstr>
      <vt:lpstr>6d orientation estimator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LAB06 - Console</dc:title>
  <dc:creator>Nardello, Matteo</dc:creator>
  <cp:lastModifiedBy>PC</cp:lastModifiedBy>
  <cp:revision>135</cp:revision>
  <dcterms:created xsi:type="dcterms:W3CDTF">2018-10-11T11:45:59Z</dcterms:created>
  <dcterms:modified xsi:type="dcterms:W3CDTF">2021-05-20T12:54:57Z</dcterms:modified>
</cp:coreProperties>
</file>