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6" r:id="rId3"/>
    <p:sldId id="274" r:id="rId4"/>
    <p:sldId id="271" r:id="rId5"/>
    <p:sldId id="272" r:id="rId6"/>
    <p:sldId id="273" r:id="rId7"/>
    <p:sldId id="263" r:id="rId8"/>
    <p:sldId id="264" r:id="rId9"/>
    <p:sldId id="266" r:id="rId10"/>
    <p:sldId id="267" r:id="rId11"/>
    <p:sldId id="268" r:id="rId12"/>
    <p:sldId id="269" r:id="rId13"/>
    <p:sldId id="275"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27"/>
  </p:normalViewPr>
  <p:slideViewPr>
    <p:cSldViewPr>
      <p:cViewPr varScale="1">
        <p:scale>
          <a:sx n="70" d="100"/>
          <a:sy n="70" d="100"/>
        </p:scale>
        <p:origin x="138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14ADF-8A87-254C-8313-2BB33EB03F74}" type="datetimeFigureOut">
              <a:rPr lang="en-US" smtClean="0"/>
              <a:t>2/28/2018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E399D-A509-3E4F-B104-82A320F3E647}" type="slidenum">
              <a:rPr lang="en-US" smtClean="0"/>
              <a:t>‹#›</a:t>
            </a:fld>
            <a:endParaRPr lang="en-US"/>
          </a:p>
        </p:txBody>
      </p:sp>
    </p:spTree>
    <p:extLst>
      <p:ext uri="{BB962C8B-B14F-4D97-AF65-F5344CB8AC3E}">
        <p14:creationId xmlns:p14="http://schemas.microsoft.com/office/powerpoint/2010/main" val="66900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E399D-A509-3E4F-B104-82A320F3E647}" type="slidenum">
              <a:rPr lang="en-US" smtClean="0"/>
              <a:t>1</a:t>
            </a:fld>
            <a:endParaRPr lang="en-US"/>
          </a:p>
        </p:txBody>
      </p:sp>
    </p:spTree>
    <p:extLst>
      <p:ext uri="{BB962C8B-B14F-4D97-AF65-F5344CB8AC3E}">
        <p14:creationId xmlns:p14="http://schemas.microsoft.com/office/powerpoint/2010/main" val="185767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E399D-A509-3E4F-B104-82A320F3E647}" type="slidenum">
              <a:rPr lang="en-US" smtClean="0"/>
              <a:t>8</a:t>
            </a:fld>
            <a:endParaRPr lang="en-US"/>
          </a:p>
        </p:txBody>
      </p:sp>
    </p:spTree>
    <p:extLst>
      <p:ext uri="{BB962C8B-B14F-4D97-AF65-F5344CB8AC3E}">
        <p14:creationId xmlns:p14="http://schemas.microsoft.com/office/powerpoint/2010/main" val="2053692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6400800" y="6355080"/>
            <a:ext cx="2286000" cy="365760"/>
          </a:xfrm>
        </p:spPr>
        <p:txBody>
          <a:bodyPr/>
          <a:lstStyle>
            <a:lvl1pPr>
              <a:defRPr sz="1400"/>
            </a:lvl1pPr>
          </a:lstStyle>
          <a:p>
            <a:fld id="{AB9C1FEA-B484-400B-9E90-2EEA86FD3B4E}" type="datetimeFigureOut">
              <a:rPr lang="zh-TW" altLang="en-US" smtClean="0"/>
              <a:pPr/>
              <a:t>2018/2/28</a:t>
            </a:fld>
            <a:endParaRPr lang="zh-TW" altLang="en-US"/>
          </a:p>
        </p:txBody>
      </p:sp>
      <p:sp>
        <p:nvSpPr>
          <p:cNvPr id="17" name="頁尾版面配置區 16"/>
          <p:cNvSpPr>
            <a:spLocks noGrp="1"/>
          </p:cNvSpPr>
          <p:nvPr>
            <p:ph type="ftr" sz="quarter" idx="11"/>
          </p:nvPr>
        </p:nvSpPr>
        <p:spPr>
          <a:xfrm>
            <a:off x="2898648" y="6355080"/>
            <a:ext cx="3474720" cy="365760"/>
          </a:xfrm>
        </p:spPr>
        <p:txBody>
          <a:bodyPr/>
          <a:lstStyle/>
          <a:p>
            <a:endParaRPr lang="zh-TW" altLang="en-US"/>
          </a:p>
        </p:txBody>
      </p:sp>
      <p:sp>
        <p:nvSpPr>
          <p:cNvPr id="29" name="投影片編號版面配置區 28"/>
          <p:cNvSpPr>
            <a:spLocks noGrp="1"/>
          </p:cNvSpPr>
          <p:nvPr>
            <p:ph type="sldNum" sz="quarter" idx="12"/>
          </p:nvPr>
        </p:nvSpPr>
        <p:spPr>
          <a:xfrm>
            <a:off x="1216152" y="6355080"/>
            <a:ext cx="1219200" cy="365760"/>
          </a:xfrm>
        </p:spPr>
        <p:txBody>
          <a:bodyPr/>
          <a:lstStyle/>
          <a:p>
            <a:fld id="{009B4B7E-DAF2-4E7D-94AE-4C1633954601}" type="slidenum">
              <a:rPr lang="zh-TW" altLang="en-US" smtClean="0"/>
              <a:pPr/>
              <a:t>‹#›</a:t>
            </a:fld>
            <a:endParaRPr lang="zh-TW"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B9C1FEA-B484-400B-9E90-2EEA86FD3B4E}" type="datetimeFigureOut">
              <a:rPr lang="zh-TW" altLang="en-US" smtClean="0"/>
              <a:pPr/>
              <a:t>2018/2/28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09B4B7E-DAF2-4E7D-94AE-4C1633954601}"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B9C1FEA-B484-400B-9E90-2EEA86FD3B4E}" type="datetimeFigureOut">
              <a:rPr lang="zh-TW" altLang="en-US" smtClean="0"/>
              <a:pPr/>
              <a:t>2018/2/28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09B4B7E-DAF2-4E7D-94AE-4C1633954601}" type="slidenum">
              <a:rPr lang="zh-TW" altLang="en-US" smtClean="0"/>
              <a:pPr/>
              <a:t>‹#›</a:t>
            </a:fld>
            <a:endParaRPr lang="zh-TW" altLang="en-US"/>
          </a:p>
        </p:txBody>
      </p:sp>
      <p:sp>
        <p:nvSpPr>
          <p:cNvPr id="7" name="直線接點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AB9C1FEA-B484-400B-9E90-2EEA86FD3B4E}" type="datetimeFigureOut">
              <a:rPr lang="zh-TW" altLang="en-US" smtClean="0"/>
              <a:pPr/>
              <a:t>2018/2/28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09B4B7E-DAF2-4E7D-94AE-4C1633954601}" type="slidenum">
              <a:rPr lang="zh-TW" altLang="en-US" smtClean="0"/>
              <a:pPr/>
              <a:t>‹#›</a:t>
            </a:fld>
            <a:endParaRPr lang="zh-TW" altLang="en-US"/>
          </a:p>
        </p:txBody>
      </p:sp>
      <p:sp>
        <p:nvSpPr>
          <p:cNvPr id="8" name="內容版面配置區 7"/>
          <p:cNvSpPr>
            <a:spLocks noGrp="1"/>
          </p:cNvSpPr>
          <p:nvPr>
            <p:ph sz="quarter" idx="1"/>
          </p:nvPr>
        </p:nvSpPr>
        <p:spPr>
          <a:xfrm>
            <a:off x="457200" y="1219200"/>
            <a:ext cx="8229600" cy="493776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6400800" y="6355080"/>
            <a:ext cx="2286000" cy="365760"/>
          </a:xfrm>
        </p:spPr>
        <p:txBody>
          <a:bodyPr/>
          <a:lstStyle/>
          <a:p>
            <a:fld id="{AB9C1FEA-B484-400B-9E90-2EEA86FD3B4E}" type="datetimeFigureOut">
              <a:rPr lang="zh-TW" altLang="en-US" smtClean="0"/>
              <a:pPr/>
              <a:t>2018/2/28</a:t>
            </a:fld>
            <a:endParaRPr lang="zh-TW" altLang="en-US"/>
          </a:p>
        </p:txBody>
      </p:sp>
      <p:sp>
        <p:nvSpPr>
          <p:cNvPr id="5" name="頁尾版面配置區 4"/>
          <p:cNvSpPr>
            <a:spLocks noGrp="1"/>
          </p:cNvSpPr>
          <p:nvPr>
            <p:ph type="ftr" sz="quarter" idx="11"/>
          </p:nvPr>
        </p:nvSpPr>
        <p:spPr>
          <a:xfrm>
            <a:off x="2898648" y="6355080"/>
            <a:ext cx="3474720" cy="365760"/>
          </a:xfrm>
        </p:spPr>
        <p:txBody>
          <a:bodyPr/>
          <a:lstStyle/>
          <a:p>
            <a:endParaRPr lang="zh-TW" altLang="en-US"/>
          </a:p>
        </p:txBody>
      </p:sp>
      <p:sp>
        <p:nvSpPr>
          <p:cNvPr id="6" name="投影片編號版面配置區 5"/>
          <p:cNvSpPr>
            <a:spLocks noGrp="1"/>
          </p:cNvSpPr>
          <p:nvPr>
            <p:ph type="sldNum" sz="quarter" idx="12"/>
          </p:nvPr>
        </p:nvSpPr>
        <p:spPr>
          <a:xfrm>
            <a:off x="1069848" y="6355080"/>
            <a:ext cx="1520952" cy="365760"/>
          </a:xfrm>
        </p:spPr>
        <p:txBody>
          <a:bodyPr/>
          <a:lstStyle/>
          <a:p>
            <a:fld id="{009B4B7E-DAF2-4E7D-94AE-4C1633954601}" type="slidenum">
              <a:rPr lang="zh-TW" altLang="en-US" smtClean="0"/>
              <a:pPr/>
              <a:t>‹#›</a:t>
            </a:fld>
            <a:endParaRPr lang="zh-TW"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AB9C1FEA-B484-400B-9E90-2EEA86FD3B4E}" type="datetimeFigureOut">
              <a:rPr lang="zh-TW" altLang="en-US" smtClean="0"/>
              <a:pPr/>
              <a:t>2018/2/28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09B4B7E-DAF2-4E7D-94AE-4C1633954601}" type="slidenum">
              <a:rPr lang="zh-TW" altLang="en-US" smtClean="0"/>
              <a:pPr/>
              <a:t>‹#›</a:t>
            </a:fld>
            <a:endParaRPr lang="zh-TW" altLang="en-US"/>
          </a:p>
        </p:txBody>
      </p:sp>
      <p:sp>
        <p:nvSpPr>
          <p:cNvPr id="9" name="內容版面配置區 8"/>
          <p:cNvSpPr>
            <a:spLocks noGrp="1"/>
          </p:cNvSpPr>
          <p:nvPr>
            <p:ph sz="quarter" idx="1"/>
          </p:nvPr>
        </p:nvSpPr>
        <p:spPr>
          <a:xfrm>
            <a:off x="457200" y="1219200"/>
            <a:ext cx="4041648" cy="493776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632198" y="1216152"/>
            <a:ext cx="4041648" cy="493776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AB9C1FEA-B484-400B-9E90-2EEA86FD3B4E}" type="datetimeFigureOut">
              <a:rPr lang="zh-TW" altLang="en-US" smtClean="0"/>
              <a:pPr/>
              <a:t>2018/2/28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09B4B7E-DAF2-4E7D-94AE-4C1633954601}" type="slidenum">
              <a:rPr lang="zh-TW" altLang="en-US" smtClean="0"/>
              <a:pPr/>
              <a:t>‹#›</a:t>
            </a:fld>
            <a:endParaRPr lang="zh-TW" altLang="en-US"/>
          </a:p>
        </p:txBody>
      </p:sp>
      <p:sp>
        <p:nvSpPr>
          <p:cNvPr id="11" name="內容版面配置區 10"/>
          <p:cNvSpPr>
            <a:spLocks noGrp="1"/>
          </p:cNvSpPr>
          <p:nvPr>
            <p:ph sz="quarter" idx="2"/>
          </p:nvPr>
        </p:nvSpPr>
        <p:spPr>
          <a:xfrm>
            <a:off x="457200" y="2133600"/>
            <a:ext cx="4038600" cy="40386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648200" y="2133600"/>
            <a:ext cx="4038600" cy="40386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AB9C1FEA-B484-400B-9E90-2EEA86FD3B4E}" type="datetimeFigureOut">
              <a:rPr lang="zh-TW" altLang="en-US" smtClean="0"/>
              <a:pPr/>
              <a:t>2018/2/28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09B4B7E-DAF2-4E7D-94AE-4C1633954601}" type="slidenum">
              <a:rPr lang="zh-TW" altLang="en-US" smtClean="0"/>
              <a:pPr/>
              <a:t>‹#›</a:t>
            </a:fld>
            <a:endParaRPr lang="zh-TW"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B9C1FEA-B484-400B-9E90-2EEA86FD3B4E}" type="datetimeFigureOut">
              <a:rPr lang="zh-TW" altLang="en-US" smtClean="0"/>
              <a:pPr/>
              <a:t>2018/2/28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09B4B7E-DAF2-4E7D-94AE-4C1633954601}" type="slidenum">
              <a:rPr lang="zh-TW" altLang="en-US" smtClean="0"/>
              <a:pPr/>
              <a:t>‹#›</a:t>
            </a:fld>
            <a:endParaRPr lang="zh-TW" altLang="en-US"/>
          </a:p>
        </p:txBody>
      </p:sp>
      <p:sp>
        <p:nvSpPr>
          <p:cNvPr id="5" name="直線接點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AB9C1FEA-B484-400B-9E90-2EEA86FD3B4E}" type="datetimeFigureOut">
              <a:rPr lang="zh-TW" altLang="en-US" smtClean="0"/>
              <a:pPr/>
              <a:t>2018/2/28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09B4B7E-DAF2-4E7D-94AE-4C1633954601}" type="slidenum">
              <a:rPr lang="zh-TW" altLang="en-US" smtClean="0"/>
              <a:pPr/>
              <a:t>‹#›</a:t>
            </a:fld>
            <a:endParaRPr lang="zh-TW"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接點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內容版面配置區 11"/>
          <p:cNvSpPr>
            <a:spLocks noGrp="1"/>
          </p:cNvSpPr>
          <p:nvPr>
            <p:ph sz="quarter" idx="1"/>
          </p:nvPr>
        </p:nvSpPr>
        <p:spPr>
          <a:xfrm>
            <a:off x="304800" y="304800"/>
            <a:ext cx="57150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AB9C1FEA-B484-400B-9E90-2EEA86FD3B4E}" type="datetimeFigureOut">
              <a:rPr lang="zh-TW" altLang="en-US" smtClean="0"/>
              <a:pPr/>
              <a:t>2018/2/28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09B4B7E-DAF2-4E7D-94AE-4C1633954601}" type="slidenum">
              <a:rPr lang="zh-TW" altLang="en-US" smtClean="0"/>
              <a:pPr/>
              <a:t>‹#›</a:t>
            </a:fld>
            <a:endParaRPr lang="zh-TW"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457200" y="152400"/>
            <a:ext cx="8229600" cy="990600"/>
          </a:xfrm>
          <a:prstGeom prst="rect">
            <a:avLst/>
          </a:prstGeom>
        </p:spPr>
        <p:txBody>
          <a:bodyPr vert="horz" anchor="b" anchorCtr="0">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B9C1FEA-B484-400B-9E90-2EEA86FD3B4E}" type="datetimeFigureOut">
              <a:rPr lang="zh-TW" altLang="en-US" smtClean="0"/>
              <a:pPr/>
              <a:t>2018/2/28</a:t>
            </a:fld>
            <a:endParaRPr lang="zh-TW" altLang="en-US"/>
          </a:p>
        </p:txBody>
      </p:sp>
      <p:sp>
        <p:nvSpPr>
          <p:cNvPr id="3" name="頁尾版面配置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TW" altLang="en-US"/>
          </a:p>
        </p:txBody>
      </p:sp>
      <p:sp>
        <p:nvSpPr>
          <p:cNvPr id="23" name="投影片編號版面配置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09B4B7E-DAF2-4E7D-94AE-4C1633954601}" type="slidenum">
              <a:rPr lang="zh-TW" altLang="en-US" smtClean="0"/>
              <a:pPr/>
              <a:t>‹#›</a:t>
            </a:fld>
            <a:endParaRPr lang="zh-TW" altLang="en-US"/>
          </a:p>
        </p:txBody>
      </p:sp>
      <p:sp>
        <p:nvSpPr>
          <p:cNvPr id="28" name="直線接點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接點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a-chien.blogspot.tw/2016/03/arduino-mg811.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esresearch.wordpress.com/2009/02/24/%E7%B6%A0%E8%89%B2%E6%A4%8D%E7%89%A9%E5%B0%8D%E4%BA%8C%E6%B0%A7%E5%8C%96%E7%A2%B3%E5%90%B8%E5%BC%95%E9%87%8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se.nchu.edu.tw/new_page_122.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smtClean="0"/>
              <a:t>二氧化碳與植物對話的仿生設計</a:t>
            </a:r>
            <a:r>
              <a:rPr lang="en-US" altLang="zh-TW" dirty="0" smtClean="0"/>
              <a:t/>
            </a:r>
            <a:br>
              <a:rPr lang="en-US" altLang="zh-TW" dirty="0" smtClean="0"/>
            </a:br>
            <a:r>
              <a:rPr lang="en-US" altLang="zh-TW" sz="1400" dirty="0" smtClean="0"/>
              <a:t>Bionic Design for Carbon Dioxide Dialogue with Plants</a:t>
            </a:r>
            <a:endParaRPr lang="zh-TW" altLang="en-US" sz="1400" dirty="0"/>
          </a:p>
        </p:txBody>
      </p:sp>
      <p:sp>
        <p:nvSpPr>
          <p:cNvPr id="3" name="副標題 2"/>
          <p:cNvSpPr>
            <a:spLocks noGrp="1"/>
          </p:cNvSpPr>
          <p:nvPr>
            <p:ph type="subTitle" idx="1"/>
          </p:nvPr>
        </p:nvSpPr>
        <p:spPr/>
        <p:txBody>
          <a:bodyPr/>
          <a:lstStyle/>
          <a:p>
            <a:r>
              <a:rPr lang="zh-TW" altLang="en-US" dirty="0" smtClean="0"/>
              <a:t>中山女高 </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smtClean="0">
                <a:latin typeface="+mj-ea"/>
                <a:cs typeface="Heiti TC Light" charset="-120"/>
              </a:rPr>
              <a:t>葉綠素吸收光譜圖</a:t>
            </a:r>
            <a:endParaRPr lang="en-US" b="1" dirty="0">
              <a:latin typeface="+mj-ea"/>
              <a:cs typeface="Heiti TC Light" charset="-12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81952" y="1219200"/>
            <a:ext cx="6580095" cy="4937125"/>
          </a:xfrm>
        </p:spPr>
      </p:pic>
      <p:sp>
        <p:nvSpPr>
          <p:cNvPr id="3" name="矩形 2"/>
          <p:cNvSpPr/>
          <p:nvPr/>
        </p:nvSpPr>
        <p:spPr>
          <a:xfrm>
            <a:off x="457200" y="5445224"/>
            <a:ext cx="7848872" cy="923330"/>
          </a:xfrm>
          <a:prstGeom prst="rect">
            <a:avLst/>
          </a:prstGeom>
        </p:spPr>
        <p:txBody>
          <a:bodyPr wrap="square">
            <a:spAutoFit/>
          </a:bodyPr>
          <a:lstStyle/>
          <a:p>
            <a:r>
              <a:rPr lang="zh-TW" altLang="en-US" dirty="0" smtClean="0">
                <a:latin typeface="+mj-ea"/>
                <a:ea typeface="+mj-ea"/>
              </a:rPr>
              <a:t>出處h</a:t>
            </a:r>
            <a:r>
              <a:rPr lang="zh-TW" altLang="en-US" dirty="0">
                <a:latin typeface="+mj-ea"/>
                <a:ea typeface="+mj-ea"/>
              </a:rPr>
              <a:t>ttp://140.128.107.194/wpmu/thuhsd003/files/2014/03/chl_a_b_carotenoids_absorption-spectrum.jpg</a:t>
            </a:r>
          </a:p>
        </p:txBody>
      </p:sp>
    </p:spTree>
    <p:extLst>
      <p:ext uri="{BB962C8B-B14F-4D97-AF65-F5344CB8AC3E}">
        <p14:creationId xmlns:p14="http://schemas.microsoft.com/office/powerpoint/2010/main" val="143158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檢測方法 </a:t>
            </a:r>
            <a:r>
              <a:rPr lang="en-US" altLang="zh-TW" b="1" dirty="0" smtClean="0"/>
              <a:t>-</a:t>
            </a:r>
            <a:r>
              <a:rPr lang="zh-TW" altLang="en-US" b="1" dirty="0" smtClean="0"/>
              <a:t> </a:t>
            </a:r>
            <a:r>
              <a:rPr lang="en-US" altLang="zh-TW" b="1" dirty="0" smtClean="0"/>
              <a:t>CO2</a:t>
            </a:r>
            <a:r>
              <a:rPr lang="zh-TW" altLang="en-US" b="1" dirty="0"/>
              <a:t>檢測器</a:t>
            </a:r>
          </a:p>
        </p:txBody>
      </p:sp>
      <p:sp>
        <p:nvSpPr>
          <p:cNvPr id="3" name="內容版面配置區 2"/>
          <p:cNvSpPr>
            <a:spLocks noGrp="1"/>
          </p:cNvSpPr>
          <p:nvPr>
            <p:ph idx="1"/>
          </p:nvPr>
        </p:nvSpPr>
        <p:spPr/>
        <p:txBody>
          <a:bodyPr/>
          <a:lstStyle/>
          <a:p>
            <a:r>
              <a:rPr lang="zh-TW" altLang="en-US" dirty="0">
                <a:latin typeface="+mj-ea"/>
                <a:ea typeface="+mj-ea"/>
              </a:rPr>
              <a:t>透過熱電解的方式檢測</a:t>
            </a:r>
            <a:r>
              <a:rPr lang="en-US" altLang="zh-TW" dirty="0">
                <a:latin typeface="+mj-ea"/>
                <a:ea typeface="+mj-ea"/>
              </a:rPr>
              <a:t>CO2</a:t>
            </a:r>
            <a:r>
              <a:rPr lang="zh-TW" altLang="en-US" dirty="0">
                <a:latin typeface="+mj-ea"/>
                <a:ea typeface="+mj-ea"/>
              </a:rPr>
              <a:t>濃度</a:t>
            </a:r>
            <a:endParaRPr lang="en-US" altLang="zh-TW" dirty="0">
              <a:latin typeface="+mj-ea"/>
              <a:ea typeface="+mj-ea"/>
            </a:endParaRPr>
          </a:p>
          <a:p>
            <a:r>
              <a:rPr lang="zh-TW" altLang="en-US" dirty="0">
                <a:latin typeface="+mj-ea"/>
                <a:ea typeface="+mj-ea"/>
              </a:rPr>
              <a:t>需外接</a:t>
            </a:r>
            <a:r>
              <a:rPr lang="en-US" altLang="zh-TW" dirty="0">
                <a:latin typeface="+mj-ea"/>
                <a:ea typeface="+mj-ea"/>
              </a:rPr>
              <a:t>9V~12V</a:t>
            </a:r>
            <a:r>
              <a:rPr lang="zh-TW" altLang="en-US" dirty="0">
                <a:latin typeface="+mj-ea"/>
                <a:ea typeface="+mj-ea"/>
              </a:rPr>
              <a:t>的電源</a:t>
            </a:r>
            <a:endParaRPr lang="en-US" altLang="zh-TW" dirty="0">
              <a:latin typeface="+mj-ea"/>
              <a:ea typeface="+mj-ea"/>
            </a:endParaRPr>
          </a:p>
          <a:p>
            <a:endParaRPr lang="zh-TW" altLang="en-US" dirty="0">
              <a:latin typeface="+mj-ea"/>
              <a:ea typeface="+mj-ea"/>
            </a:endParaRPr>
          </a:p>
        </p:txBody>
      </p:sp>
      <p:pic>
        <p:nvPicPr>
          <p:cNvPr id="4" name="內容版面配置區 3"/>
          <p:cNvPicPr>
            <a:picLocks noChangeAspect="1"/>
          </p:cNvPicPr>
          <p:nvPr/>
        </p:nvPicPr>
        <p:blipFill>
          <a:blip r:embed="rId2"/>
          <a:stretch>
            <a:fillRect/>
          </a:stretch>
        </p:blipFill>
        <p:spPr>
          <a:xfrm>
            <a:off x="2392472" y="3770776"/>
            <a:ext cx="3983322" cy="2489576"/>
          </a:xfrm>
          <a:prstGeom prst="rect">
            <a:avLst/>
          </a:prstGeom>
        </p:spPr>
      </p:pic>
      <p:pic>
        <p:nvPicPr>
          <p:cNvPr id="5" name="圖片 4"/>
          <p:cNvPicPr>
            <a:picLocks noChangeAspect="1"/>
          </p:cNvPicPr>
          <p:nvPr/>
        </p:nvPicPr>
        <p:blipFill rotWithShape="1">
          <a:blip r:embed="rId3" cstate="print">
            <a:extLst>
              <a:ext uri="{28A0092B-C50C-407E-A947-70E740481C1C}">
                <a14:useLocalDpi xmlns:a14="http://schemas.microsoft.com/office/drawing/2010/main" val="0"/>
              </a:ext>
            </a:extLst>
          </a:blip>
          <a:srcRect l="7745" t="6167" r="7317" b="12779"/>
          <a:stretch/>
        </p:blipFill>
        <p:spPr>
          <a:xfrm>
            <a:off x="5473936" y="2132856"/>
            <a:ext cx="1690352" cy="1613079"/>
          </a:xfrm>
          <a:prstGeom prst="rect">
            <a:avLst/>
          </a:prstGeom>
        </p:spPr>
      </p:pic>
      <p:sp>
        <p:nvSpPr>
          <p:cNvPr id="6" name="橢圓 5"/>
          <p:cNvSpPr/>
          <p:nvPr/>
        </p:nvSpPr>
        <p:spPr>
          <a:xfrm>
            <a:off x="3316518" y="3705976"/>
            <a:ext cx="778151" cy="778151"/>
          </a:xfrm>
          <a:prstGeom prst="ellipse">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0" name="橢圓 9"/>
          <p:cNvSpPr/>
          <p:nvPr/>
        </p:nvSpPr>
        <p:spPr>
          <a:xfrm>
            <a:off x="5313902" y="1905144"/>
            <a:ext cx="2048529" cy="2048529"/>
          </a:xfrm>
          <a:prstGeom prst="ellipse">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2" name="直線接點 11"/>
          <p:cNvCxnSpPr>
            <a:stCxn id="6" idx="1"/>
            <a:endCxn id="10" idx="1"/>
          </p:cNvCxnSpPr>
          <p:nvPr/>
        </p:nvCxnSpPr>
        <p:spPr>
          <a:xfrm flipV="1">
            <a:off x="3430475" y="2205144"/>
            <a:ext cx="2183427" cy="1614789"/>
          </a:xfrm>
          <a:prstGeom prst="line">
            <a:avLst/>
          </a:prstGeom>
          <a:ln w="38100">
            <a:solidFill>
              <a:schemeClr val="accent3">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直線接點 13"/>
          <p:cNvCxnSpPr>
            <a:stCxn id="6" idx="4"/>
            <a:endCxn id="10" idx="4"/>
          </p:cNvCxnSpPr>
          <p:nvPr/>
        </p:nvCxnSpPr>
        <p:spPr>
          <a:xfrm flipV="1">
            <a:off x="3705594" y="3953673"/>
            <a:ext cx="2632573" cy="530454"/>
          </a:xfrm>
          <a:prstGeom prst="line">
            <a:avLst/>
          </a:prstGeom>
          <a:ln w="38100">
            <a:solidFill>
              <a:schemeClr val="accent3">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23" name="圖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5975" y="1890751"/>
            <a:ext cx="1154963" cy="1154963"/>
          </a:xfrm>
          <a:prstGeom prst="rect">
            <a:avLst/>
          </a:prstGeom>
        </p:spPr>
      </p:pic>
      <p:pic>
        <p:nvPicPr>
          <p:cNvPr id="17" name="圖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2480" y="2140711"/>
            <a:ext cx="1687309" cy="1605224"/>
          </a:xfrm>
          <a:prstGeom prst="rect">
            <a:avLst/>
          </a:prstGeom>
        </p:spPr>
      </p:pic>
      <p:sp>
        <p:nvSpPr>
          <p:cNvPr id="18" name="文字方塊 17"/>
          <p:cNvSpPr txBox="1"/>
          <p:nvPr/>
        </p:nvSpPr>
        <p:spPr>
          <a:xfrm>
            <a:off x="624706" y="6372617"/>
            <a:ext cx="7691710" cy="338554"/>
          </a:xfrm>
          <a:prstGeom prst="rect">
            <a:avLst/>
          </a:prstGeom>
          <a:noFill/>
        </p:spPr>
        <p:txBody>
          <a:bodyPr wrap="square" rtlCol="0">
            <a:spAutoFit/>
          </a:bodyPr>
          <a:lstStyle/>
          <a:p>
            <a:r>
              <a:rPr lang="zh-TW" altLang="en-US" sz="1600" dirty="0">
                <a:latin typeface="+mj-ea"/>
                <a:ea typeface="+mj-ea"/>
              </a:rPr>
              <a:t>出處 </a:t>
            </a:r>
            <a:r>
              <a:rPr lang="en-US" altLang="zh-TW" sz="1600" dirty="0">
                <a:latin typeface="+mj-ea"/>
                <a:ea typeface="+mj-ea"/>
              </a:rPr>
              <a:t>:</a:t>
            </a:r>
            <a:r>
              <a:rPr lang="zh-TW" altLang="en-US" sz="1600" dirty="0">
                <a:latin typeface="+mj-ea"/>
                <a:ea typeface="+mj-ea"/>
              </a:rPr>
              <a:t> </a:t>
            </a:r>
            <a:r>
              <a:rPr lang="en-US" altLang="zh-TW" sz="1600" dirty="0">
                <a:latin typeface="+mj-ea"/>
                <a:ea typeface="+mj-ea"/>
                <a:hlinkClick r:id="rId6"/>
              </a:rPr>
              <a:t>http://</a:t>
            </a:r>
            <a:r>
              <a:rPr lang="en-US" altLang="zh-TW" sz="1600" dirty="0" smtClean="0">
                <a:latin typeface="+mj-ea"/>
                <a:ea typeface="+mj-ea"/>
                <a:hlinkClick r:id="rId6"/>
              </a:rPr>
              <a:t>a-chien.blogspot.tw/2016/03/arduino-mg811.html</a:t>
            </a:r>
            <a:endParaRPr lang="en-US" altLang="zh-TW" sz="1600" dirty="0">
              <a:latin typeface="+mj-ea"/>
              <a:ea typeface="+mj-ea"/>
            </a:endParaRPr>
          </a:p>
        </p:txBody>
      </p:sp>
      <p:pic>
        <p:nvPicPr>
          <p:cNvPr id="19" name="圖片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2862" y="1844801"/>
            <a:ext cx="386227" cy="386227"/>
          </a:xfrm>
          <a:prstGeom prst="rect">
            <a:avLst/>
          </a:prstGeom>
        </p:spPr>
      </p:pic>
      <p:pic>
        <p:nvPicPr>
          <p:cNvPr id="20" name="圖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77158" y="2946704"/>
            <a:ext cx="386227" cy="386227"/>
          </a:xfrm>
          <a:prstGeom prst="rect">
            <a:avLst/>
          </a:prstGeom>
        </p:spPr>
      </p:pic>
      <p:pic>
        <p:nvPicPr>
          <p:cNvPr id="21" name="圖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04928" y="2258740"/>
            <a:ext cx="386227" cy="386227"/>
          </a:xfrm>
          <a:prstGeom prst="rect">
            <a:avLst/>
          </a:prstGeom>
        </p:spPr>
      </p:pic>
      <p:pic>
        <p:nvPicPr>
          <p:cNvPr id="22" name="圖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01573" y="1623450"/>
            <a:ext cx="386227" cy="386227"/>
          </a:xfrm>
          <a:prstGeom prst="rect">
            <a:avLst/>
          </a:prstGeom>
        </p:spPr>
      </p:pic>
      <p:pic>
        <p:nvPicPr>
          <p:cNvPr id="24" name="圖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96770" y="1556792"/>
            <a:ext cx="386227" cy="386227"/>
          </a:xfrm>
          <a:prstGeom prst="rect">
            <a:avLst/>
          </a:prstGeom>
        </p:spPr>
      </p:pic>
      <p:pic>
        <p:nvPicPr>
          <p:cNvPr id="25" name="圖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0189" y="2609982"/>
            <a:ext cx="386227" cy="386227"/>
          </a:xfrm>
          <a:prstGeom prst="rect">
            <a:avLst/>
          </a:prstGeom>
        </p:spPr>
      </p:pic>
    </p:spTree>
    <p:extLst>
      <p:ext uri="{BB962C8B-B14F-4D97-AF65-F5344CB8AC3E}">
        <p14:creationId xmlns:p14="http://schemas.microsoft.com/office/powerpoint/2010/main" val="615777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mj-ea"/>
              </a:rPr>
              <a:t>騰訊</a:t>
            </a:r>
            <a:r>
              <a:rPr lang="en-US" altLang="zh-TW" b="1" dirty="0">
                <a:latin typeface="+mj-ea"/>
              </a:rPr>
              <a:t>AI</a:t>
            </a:r>
            <a:r>
              <a:rPr lang="zh-TW" altLang="en-US" b="1" dirty="0">
                <a:latin typeface="+mj-ea"/>
              </a:rPr>
              <a:t>開放平台 </a:t>
            </a:r>
            <a:r>
              <a:rPr lang="en-US" altLang="zh-TW" b="1" dirty="0" smtClean="0">
                <a:latin typeface="+mj-ea"/>
              </a:rPr>
              <a:t>–</a:t>
            </a:r>
            <a:r>
              <a:rPr lang="zh-TW" altLang="en-US" b="1" dirty="0">
                <a:latin typeface="+mj-ea"/>
              </a:rPr>
              <a:t>花草辨識</a:t>
            </a:r>
            <a:r>
              <a:rPr lang="zh-TW" altLang="en-US" b="1" dirty="0" smtClean="0">
                <a:latin typeface="+mj-ea"/>
              </a:rPr>
              <a:t>與情緒辨識</a:t>
            </a:r>
            <a:endParaRPr lang="zh-TW" altLang="en-US" b="1" dirty="0">
              <a:latin typeface="+mj-ea"/>
            </a:endParaRPr>
          </a:p>
        </p:txBody>
      </p:sp>
      <p:sp>
        <p:nvSpPr>
          <p:cNvPr id="3" name="內容版面配置區 2"/>
          <p:cNvSpPr>
            <a:spLocks noGrp="1"/>
          </p:cNvSpPr>
          <p:nvPr>
            <p:ph idx="1"/>
          </p:nvPr>
        </p:nvSpPr>
        <p:spPr/>
        <p:txBody>
          <a:bodyPr/>
          <a:lstStyle/>
          <a:p>
            <a:r>
              <a:rPr lang="zh-TW" altLang="en-US" dirty="0" smtClean="0">
                <a:latin typeface="+mj-ea"/>
                <a:ea typeface="+mj-ea"/>
              </a:rPr>
              <a:t>辨識</a:t>
            </a:r>
            <a:r>
              <a:rPr lang="zh-TW" altLang="en-US" dirty="0">
                <a:latin typeface="+mj-ea"/>
                <a:ea typeface="+mj-ea"/>
              </a:rPr>
              <a:t>花草種類</a:t>
            </a:r>
          </a:p>
          <a:p>
            <a:r>
              <a:rPr lang="zh-TW" altLang="en-US" dirty="0" smtClean="0">
                <a:latin typeface="+mj-ea"/>
                <a:ea typeface="+mj-ea"/>
              </a:rPr>
              <a:t>未來若可以做跟多微觀辨識機制，也許可以辨識植物情緒</a:t>
            </a:r>
            <a:endParaRPr lang="en-US" altLang="zh-TW" dirty="0" smtClean="0">
              <a:latin typeface="+mj-ea"/>
              <a:ea typeface="+mj-ea"/>
            </a:endParaRPr>
          </a:p>
        </p:txBody>
      </p:sp>
      <p:pic>
        <p:nvPicPr>
          <p:cNvPr id="4" name="圖片 3"/>
          <p:cNvPicPr>
            <a:picLocks noChangeAspect="1"/>
          </p:cNvPicPr>
          <p:nvPr/>
        </p:nvPicPr>
        <p:blipFill rotWithShape="1">
          <a:blip r:embed="rId2"/>
          <a:srcRect t="10219" r="42765" b="8918"/>
          <a:stretch/>
        </p:blipFill>
        <p:spPr>
          <a:xfrm>
            <a:off x="869326" y="3115554"/>
            <a:ext cx="3524363" cy="2802019"/>
          </a:xfrm>
          <a:prstGeom prst="rect">
            <a:avLst/>
          </a:prstGeom>
        </p:spPr>
      </p:pic>
      <p:pic>
        <p:nvPicPr>
          <p:cNvPr id="5" name="圖片 4"/>
          <p:cNvPicPr>
            <a:picLocks noChangeAspect="1"/>
          </p:cNvPicPr>
          <p:nvPr/>
        </p:nvPicPr>
        <p:blipFill>
          <a:blip r:embed="rId3"/>
          <a:stretch>
            <a:fillRect/>
          </a:stretch>
        </p:blipFill>
        <p:spPr>
          <a:xfrm>
            <a:off x="4461296" y="4073680"/>
            <a:ext cx="2643188" cy="1785938"/>
          </a:xfrm>
          <a:prstGeom prst="rect">
            <a:avLst/>
          </a:prstGeom>
        </p:spPr>
      </p:pic>
    </p:spTree>
    <p:extLst>
      <p:ext uri="{BB962C8B-B14F-4D97-AF65-F5344CB8AC3E}">
        <p14:creationId xmlns:p14="http://schemas.microsoft.com/office/powerpoint/2010/main" val="1182472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後續規劃</a:t>
            </a:r>
            <a:endParaRPr lang="zh-TW" altLang="en-US" b="1" dirty="0"/>
          </a:p>
        </p:txBody>
      </p:sp>
      <p:sp>
        <p:nvSpPr>
          <p:cNvPr id="3" name="內容版面配置區 2"/>
          <p:cNvSpPr>
            <a:spLocks noGrp="1"/>
          </p:cNvSpPr>
          <p:nvPr>
            <p:ph sz="quarter" idx="1"/>
          </p:nvPr>
        </p:nvSpPr>
        <p:spPr/>
        <p:txBody>
          <a:bodyPr/>
          <a:lstStyle/>
          <a:p>
            <a:r>
              <a:rPr lang="zh-TW" altLang="en-US" dirty="0" smtClean="0">
                <a:latin typeface="+mj-ea"/>
                <a:ea typeface="+mj-ea"/>
              </a:rPr>
              <a:t>開放原始碼應用</a:t>
            </a:r>
            <a:endParaRPr lang="en-US" altLang="zh-TW" dirty="0" smtClean="0">
              <a:latin typeface="+mj-ea"/>
              <a:ea typeface="+mj-ea"/>
            </a:endParaRPr>
          </a:p>
          <a:p>
            <a:r>
              <a:rPr lang="zh-TW" altLang="en-US" dirty="0" smtClean="0">
                <a:latin typeface="+mj-ea"/>
                <a:ea typeface="+mj-ea"/>
              </a:rPr>
              <a:t>擬定測試計畫</a:t>
            </a:r>
            <a:endParaRPr lang="en-US" altLang="zh-TW" dirty="0" smtClean="0">
              <a:latin typeface="+mj-ea"/>
              <a:ea typeface="+mj-ea"/>
            </a:endParaRPr>
          </a:p>
          <a:p>
            <a:r>
              <a:rPr lang="en-US" altLang="zh-TW" dirty="0" smtClean="0">
                <a:latin typeface="+mj-ea"/>
                <a:ea typeface="+mj-ea"/>
              </a:rPr>
              <a:t>LED</a:t>
            </a:r>
            <a:r>
              <a:rPr lang="zh-TW" altLang="en-US" dirty="0" smtClean="0">
                <a:latin typeface="+mj-ea"/>
                <a:ea typeface="+mj-ea"/>
              </a:rPr>
              <a:t>光譜探討</a:t>
            </a:r>
            <a:endParaRPr lang="zh-TW" altLang="en-US" dirty="0">
              <a:latin typeface="+mj-ea"/>
              <a:ea typeface="+mj-ea"/>
            </a:endParaRPr>
          </a:p>
        </p:txBody>
      </p:sp>
    </p:spTree>
    <p:extLst>
      <p:ext uri="{BB962C8B-B14F-4D97-AF65-F5344CB8AC3E}">
        <p14:creationId xmlns:p14="http://schemas.microsoft.com/office/powerpoint/2010/main" val="269622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專案架構</a:t>
            </a:r>
            <a:endParaRPr lang="zh-TW" altLang="en-US" b="1" dirty="0"/>
          </a:p>
        </p:txBody>
      </p:sp>
      <p:sp>
        <p:nvSpPr>
          <p:cNvPr id="4" name="橢圓 3"/>
          <p:cNvSpPr/>
          <p:nvPr/>
        </p:nvSpPr>
        <p:spPr>
          <a:xfrm>
            <a:off x="2771800" y="1268760"/>
            <a:ext cx="3312368" cy="3312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1547664" y="2955920"/>
            <a:ext cx="3312368" cy="33123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3887924" y="2996952"/>
            <a:ext cx="3312368" cy="331236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514913" y="1979735"/>
            <a:ext cx="1826141" cy="584775"/>
          </a:xfrm>
          <a:prstGeom prst="rect">
            <a:avLst/>
          </a:prstGeom>
          <a:noFill/>
        </p:spPr>
        <p:txBody>
          <a:bodyPr wrap="none" rtlCol="0">
            <a:spAutoFit/>
          </a:bodyPr>
          <a:lstStyle/>
          <a:p>
            <a:r>
              <a:rPr lang="zh-TW" altLang="en-US" sz="3200" dirty="0" smtClean="0">
                <a:latin typeface="+mj-ea"/>
                <a:ea typeface="+mj-ea"/>
              </a:rPr>
              <a:t>科技應用</a:t>
            </a:r>
            <a:endParaRPr lang="zh-TW" altLang="en-US" sz="3200" dirty="0">
              <a:latin typeface="+mj-ea"/>
              <a:ea typeface="+mj-ea"/>
            </a:endParaRPr>
          </a:p>
        </p:txBody>
      </p:sp>
      <p:sp>
        <p:nvSpPr>
          <p:cNvPr id="8" name="文字方塊 7"/>
          <p:cNvSpPr txBox="1"/>
          <p:nvPr/>
        </p:nvSpPr>
        <p:spPr>
          <a:xfrm>
            <a:off x="1869587" y="4612104"/>
            <a:ext cx="1826141" cy="584775"/>
          </a:xfrm>
          <a:prstGeom prst="rect">
            <a:avLst/>
          </a:prstGeom>
          <a:noFill/>
        </p:spPr>
        <p:txBody>
          <a:bodyPr wrap="none" rtlCol="0">
            <a:spAutoFit/>
          </a:bodyPr>
          <a:lstStyle/>
          <a:p>
            <a:r>
              <a:rPr lang="zh-TW" altLang="en-US" sz="3200" dirty="0" smtClean="0">
                <a:latin typeface="+mj-ea"/>
                <a:ea typeface="+mj-ea"/>
              </a:rPr>
              <a:t>仿生設計</a:t>
            </a:r>
            <a:endParaRPr lang="zh-TW" altLang="en-US" sz="3200" dirty="0">
              <a:latin typeface="+mj-ea"/>
              <a:ea typeface="+mj-ea"/>
            </a:endParaRPr>
          </a:p>
        </p:txBody>
      </p:sp>
      <p:sp>
        <p:nvSpPr>
          <p:cNvPr id="9" name="文字方塊 8"/>
          <p:cNvSpPr txBox="1"/>
          <p:nvPr/>
        </p:nvSpPr>
        <p:spPr>
          <a:xfrm>
            <a:off x="5063085" y="4612104"/>
            <a:ext cx="1826141" cy="1077218"/>
          </a:xfrm>
          <a:prstGeom prst="rect">
            <a:avLst/>
          </a:prstGeom>
          <a:noFill/>
        </p:spPr>
        <p:txBody>
          <a:bodyPr wrap="none" rtlCol="0">
            <a:spAutoFit/>
          </a:bodyPr>
          <a:lstStyle/>
          <a:p>
            <a:r>
              <a:rPr lang="zh-TW" altLang="en-US" sz="3200" dirty="0" smtClean="0">
                <a:latin typeface="+mj-ea"/>
                <a:ea typeface="+mj-ea"/>
              </a:rPr>
              <a:t>二氧化碳</a:t>
            </a:r>
            <a:endParaRPr lang="en-US" altLang="zh-TW" sz="3200" dirty="0" smtClean="0">
              <a:latin typeface="+mj-ea"/>
              <a:ea typeface="+mj-ea"/>
            </a:endParaRPr>
          </a:p>
          <a:p>
            <a:r>
              <a:rPr lang="zh-TW" altLang="en-US" sz="3200" dirty="0" smtClean="0">
                <a:latin typeface="+mj-ea"/>
                <a:ea typeface="+mj-ea"/>
              </a:rPr>
              <a:t>與植物</a:t>
            </a:r>
            <a:endParaRPr lang="zh-TW" altLang="en-US" sz="3200" dirty="0">
              <a:latin typeface="+mj-ea"/>
              <a:ea typeface="+mj-ea"/>
            </a:endParaRPr>
          </a:p>
        </p:txBody>
      </p:sp>
    </p:spTree>
    <p:extLst>
      <p:ext uri="{BB962C8B-B14F-4D97-AF65-F5344CB8AC3E}">
        <p14:creationId xmlns:p14="http://schemas.microsoft.com/office/powerpoint/2010/main" val="40963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mj-ea"/>
              </a:rPr>
              <a:t>何謂仿生學</a:t>
            </a:r>
            <a:r>
              <a:rPr lang="en-US" altLang="zh-TW" b="1" dirty="0">
                <a:latin typeface="+mj-ea"/>
              </a:rPr>
              <a:t>?</a:t>
            </a:r>
            <a:endParaRPr lang="zh-TW" altLang="en-US" b="1" dirty="0">
              <a:latin typeface="+mj-ea"/>
            </a:endParaRPr>
          </a:p>
        </p:txBody>
      </p:sp>
      <p:sp>
        <p:nvSpPr>
          <p:cNvPr id="3" name="內容版面配置區 2"/>
          <p:cNvSpPr>
            <a:spLocks noGrp="1"/>
          </p:cNvSpPr>
          <p:nvPr>
            <p:ph sz="quarter" idx="1"/>
          </p:nvPr>
        </p:nvSpPr>
        <p:spPr/>
        <p:txBody>
          <a:bodyPr/>
          <a:lstStyle/>
          <a:p>
            <a:r>
              <a:rPr lang="zh-TW" altLang="en-US" dirty="0">
                <a:latin typeface="+mj-ea"/>
                <a:ea typeface="+mj-ea"/>
              </a:rPr>
              <a:t>研究以模仿生物系統的方式、或是以具有生物系統特徵的方式、或是以類似於生物系統方式工作的系統的</a:t>
            </a:r>
            <a:r>
              <a:rPr lang="zh-TW" altLang="en-US" dirty="0" smtClean="0">
                <a:latin typeface="+mj-ea"/>
                <a:ea typeface="+mj-ea"/>
              </a:rPr>
              <a:t>科學</a:t>
            </a:r>
            <a:r>
              <a:rPr lang="en-US" altLang="zh-TW" dirty="0" smtClean="0">
                <a:latin typeface="+mj-ea"/>
                <a:ea typeface="+mj-ea"/>
              </a:rPr>
              <a:t>(</a:t>
            </a:r>
            <a:r>
              <a:rPr lang="en-US" altLang="zh-TW" dirty="0">
                <a:latin typeface="+mj-ea"/>
                <a:ea typeface="+mj-ea"/>
              </a:rPr>
              <a:t>https://zh.wikipedia.org/wiki/%E4%BB%BF%E7%94%9F%E5%AD%A6)</a:t>
            </a:r>
          </a:p>
          <a:p>
            <a:r>
              <a:rPr lang="zh-TW" altLang="en-US" dirty="0">
                <a:latin typeface="+mj-ea"/>
                <a:ea typeface="+mj-ea"/>
              </a:rPr>
              <a:t>根據有生命的系統，或具有生命系統的特徵的生命體進行</a:t>
            </a:r>
            <a:r>
              <a:rPr lang="zh-TW" altLang="en-US" dirty="0" smtClean="0">
                <a:latin typeface="+mj-ea"/>
                <a:ea typeface="+mj-ea"/>
              </a:rPr>
              <a:t>仿效 </a:t>
            </a:r>
            <a:r>
              <a:rPr lang="en-US" altLang="zh-TW" dirty="0" smtClean="0">
                <a:latin typeface="+mj-ea"/>
                <a:ea typeface="+mj-ea"/>
              </a:rPr>
              <a:t>(http</a:t>
            </a:r>
            <a:r>
              <a:rPr lang="en-US" altLang="zh-TW" dirty="0">
                <a:latin typeface="+mj-ea"/>
                <a:ea typeface="+mj-ea"/>
              </a:rPr>
              <a:t>://blog.udn.com/ellieshih/1054910)</a:t>
            </a:r>
            <a:endParaRPr lang="zh-TW" altLang="en-US" dirty="0">
              <a:latin typeface="+mj-ea"/>
              <a:ea typeface="+mj-ea"/>
            </a:endParaRPr>
          </a:p>
        </p:txBody>
      </p:sp>
    </p:spTree>
    <p:extLst>
      <p:ext uri="{BB962C8B-B14F-4D97-AF65-F5344CB8AC3E}">
        <p14:creationId xmlns:p14="http://schemas.microsoft.com/office/powerpoint/2010/main" val="217203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CBCC23BC-F4FF-402C-A82D-3586D8BB98A2}"/>
              </a:ext>
            </a:extLst>
          </p:cNvPr>
          <p:cNvSpPr>
            <a:spLocks noGrp="1"/>
          </p:cNvSpPr>
          <p:nvPr>
            <p:ph type="title"/>
          </p:nvPr>
        </p:nvSpPr>
        <p:spPr/>
        <p:txBody>
          <a:bodyPr/>
          <a:lstStyle/>
          <a:p>
            <a:r>
              <a:rPr lang="zh-TW" altLang="en-US" b="1" dirty="0">
                <a:latin typeface="+mj-ea"/>
              </a:rPr>
              <a:t>仿生設計</a:t>
            </a:r>
          </a:p>
        </p:txBody>
      </p:sp>
      <p:sp>
        <p:nvSpPr>
          <p:cNvPr id="7" name="內容版面配置區 6">
            <a:extLst>
              <a:ext uri="{FF2B5EF4-FFF2-40B4-BE49-F238E27FC236}">
                <a16:creationId xmlns:a16="http://schemas.microsoft.com/office/drawing/2014/main" xmlns="" id="{F3E7D191-1989-47D5-8C38-3CA00B93124D}"/>
              </a:ext>
            </a:extLst>
          </p:cNvPr>
          <p:cNvSpPr>
            <a:spLocks noGrp="1"/>
          </p:cNvSpPr>
          <p:nvPr>
            <p:ph idx="1"/>
          </p:nvPr>
        </p:nvSpPr>
        <p:spPr>
          <a:xfrm>
            <a:off x="628651" y="1268760"/>
            <a:ext cx="7886699" cy="3748087"/>
          </a:xfrm>
        </p:spPr>
        <p:txBody>
          <a:bodyPr>
            <a:normAutofit/>
          </a:bodyPr>
          <a:lstStyle/>
          <a:p>
            <a:pPr marL="0" indent="0">
              <a:lnSpc>
                <a:spcPct val="150000"/>
              </a:lnSpc>
              <a:buNone/>
            </a:pPr>
            <a:r>
              <a:rPr lang="zh-TW" altLang="en-US" sz="2700" dirty="0">
                <a:latin typeface="+mj-ea"/>
                <a:ea typeface="+mj-ea"/>
                <a:cs typeface="+mj-cs"/>
              </a:rPr>
              <a:t>將仿生學所觀察到的生物系統實際運用出來，使人造技術系統具有關於生物系統特徵或是利用生物生命系統的可靠性、靈敏性、連續性、精巧性、節約性等特徵，藉由認識、了解生命體活動的本質與規律，建立科學數據和應用原理</a:t>
            </a:r>
            <a:endParaRPr lang="en-US" altLang="zh-TW" sz="2700" dirty="0">
              <a:latin typeface="+mj-ea"/>
              <a:ea typeface="+mj-ea"/>
              <a:cs typeface="+mj-cs"/>
            </a:endParaRPr>
          </a:p>
          <a:p>
            <a:pPr marL="0" indent="0">
              <a:lnSpc>
                <a:spcPct val="150000"/>
              </a:lnSpc>
              <a:buNone/>
            </a:pPr>
            <a:r>
              <a:rPr lang="en-US" altLang="zh-TW" sz="1500" dirty="0">
                <a:latin typeface="+mj-ea"/>
                <a:ea typeface="+mj-ea"/>
                <a:cs typeface="+mj-cs"/>
              </a:rPr>
              <a:t>(https://jibaoviewer.com/project/5894462b942f14ec6ca596d4)</a:t>
            </a:r>
          </a:p>
        </p:txBody>
      </p:sp>
    </p:spTree>
    <p:extLst>
      <p:ext uri="{BB962C8B-B14F-4D97-AF65-F5344CB8AC3E}">
        <p14:creationId xmlns:p14="http://schemas.microsoft.com/office/powerpoint/2010/main" val="300204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CBCC23BC-F4FF-402C-A82D-3586D8BB98A2}"/>
              </a:ext>
            </a:extLst>
          </p:cNvPr>
          <p:cNvSpPr>
            <a:spLocks noGrp="1"/>
          </p:cNvSpPr>
          <p:nvPr>
            <p:ph type="title"/>
          </p:nvPr>
        </p:nvSpPr>
        <p:spPr/>
        <p:txBody>
          <a:bodyPr/>
          <a:lstStyle/>
          <a:p>
            <a:r>
              <a:rPr lang="zh-TW" altLang="en-US" b="1" dirty="0">
                <a:latin typeface="+mj-ea"/>
              </a:rPr>
              <a:t>為何要做仿生設計</a:t>
            </a:r>
            <a:r>
              <a:rPr lang="en-US" altLang="zh-TW" b="1" dirty="0">
                <a:latin typeface="+mj-ea"/>
              </a:rPr>
              <a:t>?</a:t>
            </a:r>
            <a:endParaRPr lang="zh-TW" altLang="en-US" b="1" dirty="0">
              <a:latin typeface="+mj-ea"/>
            </a:endParaRPr>
          </a:p>
        </p:txBody>
      </p:sp>
      <p:sp>
        <p:nvSpPr>
          <p:cNvPr id="7" name="內容版面配置區 6">
            <a:extLst>
              <a:ext uri="{FF2B5EF4-FFF2-40B4-BE49-F238E27FC236}">
                <a16:creationId xmlns:a16="http://schemas.microsoft.com/office/drawing/2014/main" xmlns="" id="{F3E7D191-1989-47D5-8C38-3CA00B93124D}"/>
              </a:ext>
            </a:extLst>
          </p:cNvPr>
          <p:cNvSpPr>
            <a:spLocks noGrp="1"/>
          </p:cNvSpPr>
          <p:nvPr>
            <p:ph idx="1"/>
          </p:nvPr>
        </p:nvSpPr>
        <p:spPr>
          <a:xfrm>
            <a:off x="628650" y="1399009"/>
            <a:ext cx="7886700" cy="3830191"/>
          </a:xfrm>
        </p:spPr>
        <p:txBody>
          <a:bodyPr>
            <a:normAutofit/>
          </a:bodyPr>
          <a:lstStyle/>
          <a:p>
            <a:r>
              <a:rPr lang="zh-TW" altLang="en-US" sz="3000" dirty="0">
                <a:latin typeface="+mj-ea"/>
                <a:ea typeface="+mj-ea"/>
                <a:cs typeface="+mj-cs"/>
              </a:rPr>
              <a:t>仿生科技的優勢</a:t>
            </a:r>
            <a:endParaRPr lang="en-US" altLang="zh-TW" sz="3000" dirty="0">
              <a:latin typeface="+mj-ea"/>
              <a:ea typeface="+mj-ea"/>
              <a:cs typeface="+mj-cs"/>
            </a:endParaRPr>
          </a:p>
          <a:p>
            <a:pPr marL="385763" indent="-385763">
              <a:buFont typeface="+mj-lt"/>
              <a:buAutoNum type="arabicPeriod"/>
            </a:pPr>
            <a:r>
              <a:rPr lang="zh-TW" altLang="en-US" sz="2400" dirty="0">
                <a:latin typeface="+mj-ea"/>
                <a:ea typeface="+mj-ea"/>
              </a:rPr>
              <a:t>成本低 </a:t>
            </a:r>
            <a:r>
              <a:rPr lang="en-US" altLang="zh-TW" sz="2400" dirty="0">
                <a:latin typeface="+mj-ea"/>
                <a:ea typeface="+mj-ea"/>
              </a:rPr>
              <a:t>: </a:t>
            </a:r>
            <a:r>
              <a:rPr lang="zh-TW" altLang="en-US" sz="2400" dirty="0">
                <a:latin typeface="+mj-ea"/>
                <a:ea typeface="+mj-ea"/>
              </a:rPr>
              <a:t>大自然並不會耗費過多能源或能量，來製造自己所需</a:t>
            </a:r>
          </a:p>
          <a:p>
            <a:pPr marL="385763" indent="-385763">
              <a:buFont typeface="+mj-lt"/>
              <a:buAutoNum type="arabicPeriod"/>
            </a:pPr>
            <a:r>
              <a:rPr lang="zh-TW" altLang="en-US" sz="2400" dirty="0">
                <a:latin typeface="+mj-ea"/>
                <a:ea typeface="+mj-ea"/>
              </a:rPr>
              <a:t>效能</a:t>
            </a:r>
            <a:r>
              <a:rPr lang="en-US" altLang="zh-TW" sz="2400" dirty="0">
                <a:latin typeface="+mj-ea"/>
                <a:ea typeface="+mj-ea"/>
              </a:rPr>
              <a:t>/</a:t>
            </a:r>
            <a:r>
              <a:rPr lang="zh-TW" altLang="en-US" sz="2400" dirty="0">
                <a:latin typeface="+mj-ea"/>
                <a:ea typeface="+mj-ea"/>
              </a:rPr>
              <a:t>效用值高</a:t>
            </a:r>
            <a:r>
              <a:rPr lang="en-US" altLang="zh-TW" sz="2400" dirty="0">
                <a:latin typeface="+mj-ea"/>
                <a:ea typeface="+mj-ea"/>
              </a:rPr>
              <a:t>: </a:t>
            </a:r>
            <a:r>
              <a:rPr lang="zh-TW" altLang="en-US" sz="2400" dirty="0">
                <a:latin typeface="+mj-ea"/>
                <a:ea typeface="+mj-ea"/>
              </a:rPr>
              <a:t>舉例光合作用下，葉綠素對太陽光的轉換率之高，非目前人類技術可達成</a:t>
            </a:r>
          </a:p>
          <a:p>
            <a:pPr marL="385763" indent="-385763">
              <a:buFont typeface="+mj-lt"/>
              <a:buAutoNum type="arabicPeriod"/>
            </a:pPr>
            <a:r>
              <a:rPr lang="zh-TW" altLang="en-US" sz="2400" dirty="0">
                <a:latin typeface="+mj-ea"/>
                <a:ea typeface="+mj-ea"/>
              </a:rPr>
              <a:t>廢棄物或毒素的產出微乎其微</a:t>
            </a:r>
            <a:r>
              <a:rPr lang="en-US" altLang="zh-TW" sz="2400" dirty="0">
                <a:latin typeface="+mj-ea"/>
                <a:ea typeface="+mj-ea"/>
              </a:rPr>
              <a:t>: </a:t>
            </a:r>
            <a:r>
              <a:rPr lang="zh-TW" altLang="en-US" sz="2400" dirty="0">
                <a:latin typeface="+mj-ea"/>
                <a:ea typeface="+mj-ea"/>
              </a:rPr>
              <a:t>大自然不會生產對自己有害的物質</a:t>
            </a:r>
            <a:endParaRPr lang="en-US" altLang="zh-TW" sz="2400" dirty="0">
              <a:latin typeface="+mj-ea"/>
              <a:ea typeface="+mj-ea"/>
            </a:endParaRPr>
          </a:p>
          <a:p>
            <a:r>
              <a:rPr lang="zh-TW" altLang="en-US" sz="2700" dirty="0">
                <a:latin typeface="+mj-ea"/>
                <a:ea typeface="+mj-ea"/>
              </a:rPr>
              <a:t>賦予非生命的物體擁有類似生物的機制或特性</a:t>
            </a:r>
            <a:endParaRPr lang="en-US" altLang="zh-TW" sz="2700" dirty="0">
              <a:latin typeface="+mj-ea"/>
              <a:ea typeface="+mj-ea"/>
            </a:endParaRPr>
          </a:p>
          <a:p>
            <a:endParaRPr lang="zh-TW" altLang="en-US" sz="2700" dirty="0">
              <a:latin typeface="+mj-ea"/>
              <a:ea typeface="+mj-ea"/>
            </a:endParaRPr>
          </a:p>
          <a:p>
            <a:pPr marL="0" indent="0">
              <a:buNone/>
            </a:pPr>
            <a:endParaRPr lang="en-US" altLang="zh-TW" sz="2700" dirty="0">
              <a:latin typeface="+mj-ea"/>
              <a:ea typeface="+mj-ea"/>
              <a:cs typeface="+mj-cs"/>
            </a:endParaRPr>
          </a:p>
          <a:p>
            <a:pPr marL="0" indent="0">
              <a:buNone/>
            </a:pPr>
            <a:endParaRPr lang="zh-TW" altLang="en-US" sz="2700" dirty="0">
              <a:latin typeface="+mj-ea"/>
              <a:ea typeface="+mj-ea"/>
              <a:cs typeface="+mj-cs"/>
            </a:endParaRPr>
          </a:p>
        </p:txBody>
      </p:sp>
    </p:spTree>
    <p:extLst>
      <p:ext uri="{BB962C8B-B14F-4D97-AF65-F5344CB8AC3E}">
        <p14:creationId xmlns:p14="http://schemas.microsoft.com/office/powerpoint/2010/main" val="414644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CBCC23BC-F4FF-402C-A82D-3586D8BB98A2}"/>
              </a:ext>
            </a:extLst>
          </p:cNvPr>
          <p:cNvSpPr>
            <a:spLocks noGrp="1"/>
          </p:cNvSpPr>
          <p:nvPr>
            <p:ph type="title"/>
          </p:nvPr>
        </p:nvSpPr>
        <p:spPr/>
        <p:txBody>
          <a:bodyPr/>
          <a:lstStyle/>
          <a:p>
            <a:r>
              <a:rPr lang="zh-TW" altLang="en-US" b="1" dirty="0">
                <a:latin typeface="+mj-ea"/>
              </a:rPr>
              <a:t>我們如何運用仿生設計</a:t>
            </a:r>
            <a:r>
              <a:rPr lang="en-US" altLang="zh-TW" b="1" dirty="0">
                <a:latin typeface="+mj-ea"/>
              </a:rPr>
              <a:t>?</a:t>
            </a:r>
            <a:endParaRPr lang="zh-TW" altLang="en-US" b="1" dirty="0">
              <a:latin typeface="+mj-ea"/>
            </a:endParaRPr>
          </a:p>
        </p:txBody>
      </p:sp>
      <p:sp>
        <p:nvSpPr>
          <p:cNvPr id="7" name="內容版面配置區 6">
            <a:extLst>
              <a:ext uri="{FF2B5EF4-FFF2-40B4-BE49-F238E27FC236}">
                <a16:creationId xmlns:a16="http://schemas.microsoft.com/office/drawing/2014/main" xmlns="" id="{F3E7D191-1989-47D5-8C38-3CA00B93124D}"/>
              </a:ext>
            </a:extLst>
          </p:cNvPr>
          <p:cNvSpPr>
            <a:spLocks noGrp="1"/>
          </p:cNvSpPr>
          <p:nvPr>
            <p:ph idx="1"/>
          </p:nvPr>
        </p:nvSpPr>
        <p:spPr/>
        <p:txBody>
          <a:bodyPr>
            <a:normAutofit/>
          </a:bodyPr>
          <a:lstStyle/>
          <a:p>
            <a:pPr marL="0" indent="0">
              <a:lnSpc>
                <a:spcPct val="150000"/>
              </a:lnSpc>
              <a:buNone/>
            </a:pPr>
            <a:r>
              <a:rPr lang="zh-TW" altLang="en-US" sz="2700" dirty="0">
                <a:latin typeface="+mj-ea"/>
                <a:ea typeface="+mj-ea"/>
                <a:cs typeface="+mj-cs"/>
              </a:rPr>
              <a:t>建立一個植物與二氧化碳溝通的機制，使植物能更舒適且符合它需求的狀態。</a:t>
            </a:r>
          </a:p>
        </p:txBody>
      </p:sp>
    </p:spTree>
    <p:extLst>
      <p:ext uri="{BB962C8B-B14F-4D97-AF65-F5344CB8AC3E}">
        <p14:creationId xmlns:p14="http://schemas.microsoft.com/office/powerpoint/2010/main" val="88944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latin typeface="+mj-ea"/>
                <a:cs typeface="Heiti TC Light" charset="-120"/>
              </a:rPr>
              <a:t>CO</a:t>
            </a:r>
            <a:r>
              <a:rPr lang="en-US" altLang="zh-TW" b="1" baseline="-25000" dirty="0" smtClean="0">
                <a:latin typeface="+mj-ea"/>
                <a:cs typeface="Heiti TC Light" charset="-120"/>
              </a:rPr>
              <a:t>2</a:t>
            </a:r>
            <a:r>
              <a:rPr lang="zh-TW" altLang="en-US" b="1" dirty="0" smtClean="0">
                <a:latin typeface="+mj-ea"/>
                <a:cs typeface="Heiti TC Light" charset="-120"/>
              </a:rPr>
              <a:t>對植物的影響</a:t>
            </a:r>
            <a:endParaRPr lang="zh-TW" altLang="en-US" b="1" dirty="0">
              <a:latin typeface="+mj-ea"/>
              <a:cs typeface="Heiti TC Light" charset="-120"/>
            </a:endParaRPr>
          </a:p>
        </p:txBody>
      </p:sp>
      <p:sp>
        <p:nvSpPr>
          <p:cNvPr id="3" name="內容版面配置區 2"/>
          <p:cNvSpPr>
            <a:spLocks noGrp="1"/>
          </p:cNvSpPr>
          <p:nvPr>
            <p:ph sz="quarter" idx="1"/>
          </p:nvPr>
        </p:nvSpPr>
        <p:spPr/>
        <p:txBody>
          <a:bodyPr>
            <a:normAutofit/>
          </a:bodyPr>
          <a:lstStyle/>
          <a:p>
            <a:r>
              <a:rPr lang="zh-TW" altLang="en-US" b="1" dirty="0" smtClean="0">
                <a:latin typeface="+mj-ea"/>
                <a:ea typeface="+mj-ea"/>
                <a:cs typeface="Heiti TC Light" charset="-120"/>
              </a:rPr>
              <a:t>益處：</a:t>
            </a:r>
            <a:r>
              <a:rPr lang="en-US" altLang="zh-TW" dirty="0" smtClean="0">
                <a:latin typeface="+mj-ea"/>
                <a:ea typeface="+mj-ea"/>
                <a:cs typeface="Heiti TC Light" charset="-120"/>
              </a:rPr>
              <a:t>CO</a:t>
            </a:r>
            <a:r>
              <a:rPr lang="en-US" altLang="zh-TW" baseline="-25000" dirty="0" smtClean="0">
                <a:latin typeface="+mj-ea"/>
                <a:ea typeface="+mj-ea"/>
                <a:cs typeface="Heiti TC Light" charset="-120"/>
              </a:rPr>
              <a:t>2</a:t>
            </a:r>
            <a:r>
              <a:rPr lang="zh-TW" altLang="zh-TW" dirty="0" smtClean="0">
                <a:latin typeface="+mj-ea"/>
                <a:ea typeface="+mj-ea"/>
                <a:cs typeface="Heiti TC Light" charset="-120"/>
              </a:rPr>
              <a:t>濃度增加對植物</a:t>
            </a:r>
            <a:r>
              <a:rPr lang="zh-TW" altLang="en-US" dirty="0" smtClean="0">
                <a:latin typeface="+mj-ea"/>
                <a:ea typeface="+mj-ea"/>
                <a:cs typeface="Heiti TC Light" charset="-120"/>
              </a:rPr>
              <a:t>可能</a:t>
            </a:r>
            <a:r>
              <a:rPr lang="zh-TW" altLang="zh-TW" dirty="0" smtClean="0">
                <a:latin typeface="+mj-ea"/>
                <a:ea typeface="+mj-ea"/>
                <a:cs typeface="Heiti TC Light" charset="-120"/>
              </a:rPr>
              <a:t>是件好事，因為植物能利用陽光把</a:t>
            </a:r>
            <a:r>
              <a:rPr lang="en-US" altLang="zh-TW" dirty="0" smtClean="0">
                <a:latin typeface="+mj-ea"/>
                <a:ea typeface="+mj-ea"/>
                <a:cs typeface="Heiti TC Light" charset="-120"/>
              </a:rPr>
              <a:t>CO</a:t>
            </a:r>
            <a:r>
              <a:rPr lang="en-US" altLang="zh-TW" baseline="-25000" dirty="0" smtClean="0">
                <a:latin typeface="+mj-ea"/>
                <a:ea typeface="+mj-ea"/>
                <a:cs typeface="Heiti TC Light" charset="-120"/>
              </a:rPr>
              <a:t>2</a:t>
            </a:r>
            <a:r>
              <a:rPr lang="zh-TW" altLang="zh-TW" dirty="0" smtClean="0">
                <a:latin typeface="+mj-ea"/>
                <a:ea typeface="+mj-ea"/>
                <a:cs typeface="Heiti TC Light" charset="-120"/>
              </a:rPr>
              <a:t>與水轉變為葡萄糖</a:t>
            </a:r>
            <a:r>
              <a:rPr lang="zh-TW" altLang="zh-TW" dirty="0">
                <a:latin typeface="+mj-ea"/>
                <a:ea typeface="+mj-ea"/>
                <a:cs typeface="Heiti TC Light" charset="-120"/>
              </a:rPr>
              <a:t>。實驗</a:t>
            </a:r>
            <a:r>
              <a:rPr lang="zh-TW" altLang="en-US" dirty="0">
                <a:latin typeface="+mj-ea"/>
                <a:ea typeface="+mj-ea"/>
                <a:cs typeface="Heiti TC Light" charset="-120"/>
              </a:rPr>
              <a:t>發現</a:t>
            </a:r>
            <a:r>
              <a:rPr lang="zh-TW" altLang="zh-TW" dirty="0">
                <a:latin typeface="+mj-ea"/>
                <a:ea typeface="+mj-ea"/>
                <a:cs typeface="Heiti TC Light" charset="-120"/>
              </a:rPr>
              <a:t>植物在高</a:t>
            </a:r>
            <a:r>
              <a:rPr lang="en-US" altLang="zh-TW" dirty="0">
                <a:latin typeface="+mj-ea"/>
                <a:ea typeface="+mj-ea"/>
                <a:cs typeface="Heiti TC Light" charset="-120"/>
              </a:rPr>
              <a:t>CO</a:t>
            </a:r>
            <a:r>
              <a:rPr lang="en-US" altLang="zh-TW" baseline="-25000" dirty="0">
                <a:latin typeface="+mj-ea"/>
                <a:ea typeface="+mj-ea"/>
                <a:cs typeface="Heiti TC Light" charset="-120"/>
              </a:rPr>
              <a:t>2</a:t>
            </a:r>
            <a:r>
              <a:rPr lang="zh-TW" altLang="zh-TW" dirty="0">
                <a:latin typeface="+mj-ea"/>
                <a:ea typeface="+mj-ea"/>
                <a:cs typeface="Heiti TC Light" charset="-120"/>
              </a:rPr>
              <a:t>環境中生長，會長得較高，木質部較多（枝條較多），葉片較</a:t>
            </a:r>
            <a:r>
              <a:rPr lang="zh-TW" altLang="zh-TW" dirty="0" smtClean="0">
                <a:latin typeface="+mj-ea"/>
                <a:ea typeface="+mj-ea"/>
                <a:cs typeface="Heiti TC Light" charset="-120"/>
              </a:rPr>
              <a:t>小。</a:t>
            </a:r>
          </a:p>
          <a:p>
            <a:r>
              <a:rPr lang="zh-TW" altLang="en-US" b="1" dirty="0" smtClean="0">
                <a:latin typeface="+mj-ea"/>
                <a:ea typeface="+mj-ea"/>
                <a:cs typeface="Heiti TC Light" charset="-120"/>
              </a:rPr>
              <a:t>壞處：</a:t>
            </a:r>
            <a:r>
              <a:rPr lang="zh-TW" altLang="zh-TW" dirty="0" smtClean="0">
                <a:latin typeface="+mj-ea"/>
                <a:ea typeface="+mj-ea"/>
                <a:cs typeface="Heiti TC Light" charset="-120"/>
              </a:rPr>
              <a:t>稻、麥、木薯等植物，葉片上的氣孔在高</a:t>
            </a:r>
            <a:r>
              <a:rPr lang="en-US" altLang="zh-TW" dirty="0" smtClean="0">
                <a:latin typeface="+mj-ea"/>
                <a:ea typeface="+mj-ea"/>
                <a:cs typeface="Heiti TC Light" charset="-120"/>
              </a:rPr>
              <a:t>CO</a:t>
            </a:r>
            <a:r>
              <a:rPr lang="en-US" altLang="zh-TW" baseline="-25000" dirty="0" smtClean="0">
                <a:latin typeface="+mj-ea"/>
                <a:ea typeface="+mj-ea"/>
                <a:cs typeface="Heiti TC Light" charset="-120"/>
              </a:rPr>
              <a:t>2</a:t>
            </a:r>
            <a:r>
              <a:rPr lang="zh-TW" altLang="zh-TW" dirty="0" smtClean="0">
                <a:latin typeface="+mj-ea"/>
                <a:ea typeface="+mj-ea"/>
                <a:cs typeface="Heiti TC Light" charset="-120"/>
              </a:rPr>
              <a:t>環境中會收縮，對植物不利。木薯</a:t>
            </a:r>
            <a:r>
              <a:rPr lang="zh-TW" altLang="zh-TW" dirty="0">
                <a:latin typeface="+mj-ea"/>
                <a:ea typeface="+mj-ea"/>
                <a:cs typeface="Heiti TC Light" charset="-120"/>
              </a:rPr>
              <a:t>的地下塊</a:t>
            </a:r>
            <a:r>
              <a:rPr lang="zh-TW" altLang="zh-TW" dirty="0" smtClean="0">
                <a:latin typeface="+mj-ea"/>
                <a:ea typeface="+mj-ea"/>
                <a:cs typeface="Heiti TC Light" charset="-120"/>
              </a:rPr>
              <a:t>根</a:t>
            </a:r>
            <a:r>
              <a:rPr lang="zh-TW" altLang="en-US" dirty="0" smtClean="0">
                <a:latin typeface="+mj-ea"/>
                <a:ea typeface="+mj-ea"/>
                <a:cs typeface="Heiti TC Light" charset="-120"/>
              </a:rPr>
              <a:t>會</a:t>
            </a:r>
            <a:r>
              <a:rPr lang="zh-TW" altLang="zh-TW" dirty="0" smtClean="0">
                <a:latin typeface="+mj-ea"/>
                <a:ea typeface="+mj-ea"/>
                <a:cs typeface="Heiti TC Light" charset="-120"/>
              </a:rPr>
              <a:t>變小</a:t>
            </a:r>
            <a:r>
              <a:rPr lang="zh-TW" altLang="zh-TW" dirty="0">
                <a:latin typeface="+mj-ea"/>
                <a:ea typeface="+mj-ea"/>
                <a:cs typeface="Heiti TC Light" charset="-120"/>
              </a:rPr>
              <a:t>，重量減了</a:t>
            </a:r>
            <a:r>
              <a:rPr lang="en-US" altLang="zh-TW" dirty="0">
                <a:latin typeface="+mj-ea"/>
                <a:ea typeface="+mj-ea"/>
                <a:cs typeface="Heiti TC Light" charset="-120"/>
              </a:rPr>
              <a:t>8 </a:t>
            </a:r>
            <a:r>
              <a:rPr lang="zh-TW" altLang="zh-TW" dirty="0">
                <a:latin typeface="+mj-ea"/>
                <a:ea typeface="+mj-ea"/>
                <a:cs typeface="Heiti TC Light" charset="-120"/>
              </a:rPr>
              <a:t>成，變得更毒，含氰配醣體含量增加了兩倍</a:t>
            </a:r>
            <a:r>
              <a:rPr lang="zh-TW" altLang="zh-TW" dirty="0" smtClean="0">
                <a:latin typeface="+mj-ea"/>
                <a:ea typeface="+mj-ea"/>
                <a:cs typeface="Heiti TC Light" charset="-120"/>
              </a:rPr>
              <a:t>。</a:t>
            </a:r>
            <a:endParaRPr lang="zh-TW" altLang="en-US" dirty="0" smtClean="0">
              <a:latin typeface="+mj-ea"/>
              <a:ea typeface="+mj-ea"/>
              <a:cs typeface="Heiti TC Light" charset="-120"/>
            </a:endParaRPr>
          </a:p>
          <a:p>
            <a:r>
              <a:rPr lang="zh-TW" altLang="zh-TW" dirty="0" smtClean="0">
                <a:latin typeface="+mj-ea"/>
                <a:ea typeface="+mj-ea"/>
                <a:cs typeface="Heiti TC Light" charset="-120"/>
              </a:rPr>
              <a:t>實驗顯示，大氣中</a:t>
            </a:r>
            <a:r>
              <a:rPr lang="en-US" altLang="zh-TW" dirty="0" smtClean="0">
                <a:latin typeface="+mj-ea"/>
                <a:ea typeface="+mj-ea"/>
                <a:cs typeface="Heiti TC Light" charset="-120"/>
              </a:rPr>
              <a:t>CO</a:t>
            </a:r>
            <a:r>
              <a:rPr lang="en-US" altLang="zh-TW" baseline="-25000" dirty="0" smtClean="0">
                <a:latin typeface="+mj-ea"/>
                <a:ea typeface="+mj-ea"/>
                <a:cs typeface="Heiti TC Light" charset="-120"/>
              </a:rPr>
              <a:t>2</a:t>
            </a:r>
            <a:r>
              <a:rPr lang="zh-TW" altLang="zh-TW" dirty="0" smtClean="0">
                <a:latin typeface="+mj-ea"/>
                <a:ea typeface="+mj-ea"/>
                <a:cs typeface="Heiti TC Light" charset="-120"/>
              </a:rPr>
              <a:t>增加後，植物的反應不可一概而論。</a:t>
            </a:r>
            <a:endParaRPr lang="en-US" altLang="zh-TW" dirty="0" smtClean="0">
              <a:latin typeface="+mj-ea"/>
              <a:ea typeface="+mj-ea"/>
              <a:cs typeface="Heiti TC Light" charset="-12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b="1" dirty="0" smtClean="0">
                <a:solidFill>
                  <a:srgbClr val="575F6D"/>
                </a:solidFill>
                <a:latin typeface="+mj-ea"/>
                <a:cs typeface="Heiti TC Light" charset="-120"/>
                <a:sym typeface="Arial"/>
              </a:rPr>
              <a:t>不同植物對於</a:t>
            </a:r>
            <a:r>
              <a:rPr lang="en-US" altLang="zh-TW" b="1" dirty="0" smtClean="0">
                <a:solidFill>
                  <a:srgbClr val="575F6D"/>
                </a:solidFill>
                <a:latin typeface="+mj-ea"/>
                <a:cs typeface="Heiti TC Light" charset="-120"/>
                <a:sym typeface="Arial"/>
              </a:rPr>
              <a:t>CO</a:t>
            </a:r>
            <a:r>
              <a:rPr lang="en-US" altLang="zh-TW" b="1" baseline="-25000" dirty="0" smtClean="0">
                <a:solidFill>
                  <a:srgbClr val="575F6D"/>
                </a:solidFill>
                <a:latin typeface="+mj-ea"/>
                <a:cs typeface="Heiti TC Light" charset="-120"/>
                <a:sym typeface="Arial"/>
              </a:rPr>
              <a:t>2</a:t>
            </a:r>
            <a:r>
              <a:rPr lang="zh-TW" altLang="en-US" b="1" dirty="0" smtClean="0">
                <a:solidFill>
                  <a:srgbClr val="575F6D"/>
                </a:solidFill>
                <a:latin typeface="+mj-ea"/>
                <a:cs typeface="Heiti TC Light" charset="-120"/>
                <a:sym typeface="Arial"/>
              </a:rPr>
              <a:t>的固定量</a:t>
            </a:r>
            <a:endParaRPr lang="zh-TW" altLang="en-US" b="1" dirty="0">
              <a:latin typeface="+mj-ea"/>
              <a:cs typeface="Heiti TC Light" charset="-120"/>
            </a:endParaRPr>
          </a:p>
        </p:txBody>
      </p:sp>
      <p:graphicFrame>
        <p:nvGraphicFramePr>
          <p:cNvPr id="7" name="內容版面配置區 6"/>
          <p:cNvGraphicFramePr>
            <a:graphicFrameLocks noGrp="1"/>
          </p:cNvGraphicFramePr>
          <p:nvPr>
            <p:ph sz="quarter" idx="1"/>
            <p:extLst>
              <p:ext uri="{D42A27DB-BD31-4B8C-83A1-F6EECF244321}">
                <p14:modId xmlns:p14="http://schemas.microsoft.com/office/powerpoint/2010/main" val="755797441"/>
              </p:ext>
            </p:extLst>
          </p:nvPr>
        </p:nvGraphicFramePr>
        <p:xfrm>
          <a:off x="467544" y="1628800"/>
          <a:ext cx="8229600" cy="3108960"/>
        </p:xfrm>
        <a:graphic>
          <a:graphicData uri="http://schemas.openxmlformats.org/drawingml/2006/table">
            <a:tbl>
              <a:tblPr firstRow="1" bandRow="1">
                <a:tableStyleId>{5C22544A-7EE6-4342-B048-85BDC9FD1C3A}</a:tableStyleId>
              </a:tblPr>
              <a:tblGrid>
                <a:gridCol w="5040560"/>
                <a:gridCol w="318904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latin typeface="+mj-ea"/>
                          <a:ea typeface="+mj-ea"/>
                          <a:cs typeface="Heiti TC Light" charset="-120"/>
                        </a:rPr>
                        <a:t>分類</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latin typeface="+mj-ea"/>
                          <a:ea typeface="+mj-ea"/>
                          <a:cs typeface="Heiti TC Light" charset="-120"/>
                        </a:rPr>
                        <a:t>CO</a:t>
                      </a:r>
                      <a:r>
                        <a:rPr lang="en-US" altLang="zh-TW" sz="2400" baseline="-25000" dirty="0" smtClean="0">
                          <a:latin typeface="+mj-ea"/>
                          <a:ea typeface="+mj-ea"/>
                          <a:cs typeface="Heiti TC Light" charset="-120"/>
                        </a:rPr>
                        <a:t>2</a:t>
                      </a:r>
                      <a:r>
                        <a:rPr lang="zh-TW" altLang="en-US" sz="2400" dirty="0" smtClean="0">
                          <a:latin typeface="+mj-ea"/>
                          <a:ea typeface="+mj-ea"/>
                          <a:cs typeface="Heiti TC Light" charset="-120"/>
                        </a:rPr>
                        <a:t>固定量   </a:t>
                      </a:r>
                      <a:r>
                        <a:rPr lang="en-US" altLang="zh-TW" sz="1800" b="1" dirty="0" smtClean="0">
                          <a:solidFill>
                            <a:schemeClr val="dk1"/>
                          </a:solidFill>
                          <a:latin typeface="+mj-ea"/>
                          <a:ea typeface="+mj-ea"/>
                          <a:cs typeface="Heiti TC Light" charset="-120"/>
                        </a:rPr>
                        <a:t>kg/m</a:t>
                      </a:r>
                      <a:r>
                        <a:rPr lang="en-US" altLang="zh-TW" sz="1800" b="1" baseline="30000" dirty="0" smtClean="0">
                          <a:solidFill>
                            <a:schemeClr val="dk1"/>
                          </a:solidFill>
                          <a:latin typeface="+mj-ea"/>
                          <a:ea typeface="+mj-ea"/>
                          <a:cs typeface="Heiti TC Light" charset="-120"/>
                        </a:rPr>
                        <a:t>2</a:t>
                      </a:r>
                      <a:r>
                        <a:rPr lang="en-US" altLang="zh-TW" sz="1800" b="1" dirty="0" smtClean="0">
                          <a:solidFill>
                            <a:schemeClr val="dk1"/>
                          </a:solidFill>
                          <a:latin typeface="+mj-ea"/>
                          <a:ea typeface="+mj-ea"/>
                          <a:cs typeface="Heiti TC Light" charset="-120"/>
                        </a:rPr>
                        <a:t>.40</a:t>
                      </a:r>
                      <a:r>
                        <a:rPr lang="zh-TW" altLang="en-US" sz="1800" b="1" dirty="0" smtClean="0">
                          <a:solidFill>
                            <a:schemeClr val="dk1"/>
                          </a:solidFill>
                          <a:latin typeface="+mj-ea"/>
                          <a:ea typeface="+mj-ea"/>
                          <a:cs typeface="Heiti TC Light" charset="-120"/>
                        </a:rPr>
                        <a:t>年</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latin typeface="+mj-ea"/>
                          <a:ea typeface="+mj-ea"/>
                          <a:cs typeface="Heiti TC Light" charset="-120"/>
                        </a:rPr>
                        <a:t>灌木</a:t>
                      </a:r>
                      <a:endParaRPr lang="en-US" altLang="zh-TW" sz="2400" dirty="0" smtClean="0">
                        <a:latin typeface="+mj-ea"/>
                        <a:ea typeface="+mj-ea"/>
                        <a:cs typeface="Heiti TC Light"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accent6">
                              <a:lumMod val="50000"/>
                            </a:schemeClr>
                          </a:solidFill>
                          <a:latin typeface="+mj-ea"/>
                          <a:ea typeface="+mj-ea"/>
                          <a:cs typeface="Heiti TC Light" charset="-120"/>
                        </a:rPr>
                        <a:t>1.</a:t>
                      </a:r>
                      <a:r>
                        <a:rPr lang="zh-TW" altLang="en-US" sz="2000" dirty="0" smtClean="0">
                          <a:solidFill>
                            <a:schemeClr val="accent6">
                              <a:lumMod val="50000"/>
                            </a:schemeClr>
                          </a:solidFill>
                          <a:latin typeface="+mj-ea"/>
                          <a:ea typeface="+mj-ea"/>
                          <a:cs typeface="Heiti TC Light" charset="-120"/>
                        </a:rPr>
                        <a:t>沒有明顯主幹        </a:t>
                      </a:r>
                      <a:r>
                        <a:rPr lang="en-US" altLang="zh-TW" sz="2000" dirty="0" smtClean="0">
                          <a:solidFill>
                            <a:schemeClr val="accent6">
                              <a:lumMod val="50000"/>
                            </a:schemeClr>
                          </a:solidFill>
                          <a:latin typeface="+mj-ea"/>
                          <a:ea typeface="+mj-ea"/>
                          <a:cs typeface="Heiti TC Light" charset="-120"/>
                        </a:rPr>
                        <a:t>2.</a:t>
                      </a:r>
                      <a:r>
                        <a:rPr lang="zh-TW" altLang="en-US" sz="2000" dirty="0" smtClean="0">
                          <a:solidFill>
                            <a:schemeClr val="accent6">
                              <a:lumMod val="50000"/>
                            </a:schemeClr>
                          </a:solidFill>
                          <a:latin typeface="+mj-ea"/>
                          <a:ea typeface="+mj-ea"/>
                          <a:cs typeface="Heiti TC Light" charset="-120"/>
                        </a:rPr>
                        <a:t>樹高</a:t>
                      </a:r>
                      <a:r>
                        <a:rPr lang="en-US" altLang="zh-TW" sz="2000" dirty="0" smtClean="0">
                          <a:solidFill>
                            <a:schemeClr val="accent6">
                              <a:lumMod val="50000"/>
                            </a:schemeClr>
                          </a:solidFill>
                          <a:latin typeface="+mj-ea"/>
                          <a:ea typeface="+mj-ea"/>
                          <a:cs typeface="Heiti TC Light" charset="-120"/>
                        </a:rPr>
                        <a:t>5m</a:t>
                      </a:r>
                      <a:endParaRPr lang="zh-TW" altLang="en-US" sz="2000" dirty="0" smtClean="0">
                        <a:solidFill>
                          <a:schemeClr val="accent6">
                            <a:lumMod val="50000"/>
                          </a:schemeClr>
                        </a:solidFill>
                        <a:latin typeface="+mj-ea"/>
                        <a:ea typeface="+mj-ea"/>
                        <a:cs typeface="Heiti TC Light"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2800" dirty="0" smtClean="0">
                          <a:latin typeface="+mj-ea"/>
                          <a:ea typeface="+mj-ea"/>
                          <a:cs typeface="Heiti TC Light" charset="-120"/>
                        </a:rPr>
                        <a:t>808</a:t>
                      </a:r>
                    </a:p>
                    <a:p>
                      <a:endParaRPr lang="zh-TW" altLang="en-US" sz="2400" dirty="0">
                        <a:latin typeface="+mj-ea"/>
                        <a:ea typeface="+mj-ea"/>
                        <a:cs typeface="Heiti TC Light" charset="-12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latin typeface="+mj-ea"/>
                          <a:ea typeface="+mj-ea"/>
                          <a:cs typeface="Heiti TC Light" charset="-120"/>
                        </a:rPr>
                        <a:t>喬木</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accent6">
                              <a:lumMod val="50000"/>
                            </a:schemeClr>
                          </a:solidFill>
                          <a:latin typeface="+mj-ea"/>
                          <a:ea typeface="+mj-ea"/>
                          <a:cs typeface="Heiti TC Light" charset="-120"/>
                        </a:rPr>
                        <a:t>1.</a:t>
                      </a:r>
                      <a:r>
                        <a:rPr lang="zh-TW" altLang="en-US" sz="2000" dirty="0" smtClean="0">
                          <a:solidFill>
                            <a:schemeClr val="accent6">
                              <a:lumMod val="50000"/>
                            </a:schemeClr>
                          </a:solidFill>
                          <a:latin typeface="+mj-ea"/>
                          <a:ea typeface="+mj-ea"/>
                          <a:cs typeface="Heiti TC Light" charset="-120"/>
                        </a:rPr>
                        <a:t>有明顯主幹</a:t>
                      </a:r>
                      <a:r>
                        <a:rPr lang="zh-TW" altLang="en-US" sz="2000" baseline="0" dirty="0" smtClean="0">
                          <a:solidFill>
                            <a:schemeClr val="accent6">
                              <a:lumMod val="50000"/>
                            </a:schemeClr>
                          </a:solidFill>
                          <a:latin typeface="+mj-ea"/>
                          <a:ea typeface="+mj-ea"/>
                          <a:cs typeface="Heiti TC Light" charset="-120"/>
                        </a:rPr>
                        <a:t>        </a:t>
                      </a:r>
                      <a:r>
                        <a:rPr lang="en-US" altLang="zh-TW" sz="2000" dirty="0" smtClean="0">
                          <a:solidFill>
                            <a:schemeClr val="accent6">
                              <a:lumMod val="50000"/>
                            </a:schemeClr>
                          </a:solidFill>
                          <a:latin typeface="+mj-ea"/>
                          <a:ea typeface="+mj-ea"/>
                          <a:cs typeface="Heiti TC Light" charset="-120"/>
                        </a:rPr>
                        <a:t>2.</a:t>
                      </a:r>
                      <a:r>
                        <a:rPr lang="zh-TW" altLang="en-US" sz="2000" dirty="0" smtClean="0">
                          <a:solidFill>
                            <a:schemeClr val="accent6">
                              <a:lumMod val="50000"/>
                            </a:schemeClr>
                          </a:solidFill>
                          <a:latin typeface="+mj-ea"/>
                          <a:ea typeface="+mj-ea"/>
                          <a:cs typeface="Heiti TC Light" charset="-120"/>
                        </a:rPr>
                        <a:t>樹高</a:t>
                      </a:r>
                      <a:r>
                        <a:rPr lang="en-US" altLang="zh-TW" sz="2000" dirty="0" smtClean="0">
                          <a:solidFill>
                            <a:schemeClr val="accent6">
                              <a:lumMod val="50000"/>
                            </a:schemeClr>
                          </a:solidFill>
                          <a:latin typeface="+mj-ea"/>
                          <a:ea typeface="+mj-ea"/>
                          <a:cs typeface="Heiti TC Light" charset="-120"/>
                        </a:rPr>
                        <a:t>3~5m</a:t>
                      </a:r>
                      <a:r>
                        <a:rPr lang="zh-TW" altLang="en-US" sz="2000" dirty="0" smtClean="0">
                          <a:solidFill>
                            <a:schemeClr val="accent6">
                              <a:lumMod val="50000"/>
                            </a:schemeClr>
                          </a:solidFill>
                          <a:latin typeface="+mj-ea"/>
                          <a:ea typeface="+mj-ea"/>
                          <a:cs typeface="Heiti TC Light" charset="-120"/>
                        </a:rPr>
                        <a:t>以上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2800" dirty="0" smtClean="0">
                          <a:latin typeface="+mj-ea"/>
                          <a:ea typeface="+mj-ea"/>
                          <a:cs typeface="Heiti TC Light" charset="-120"/>
                        </a:rPr>
                        <a:t>217</a:t>
                      </a:r>
                    </a:p>
                    <a:p>
                      <a:endParaRPr lang="zh-TW" altLang="en-US" sz="2400" dirty="0">
                        <a:latin typeface="+mj-ea"/>
                        <a:ea typeface="+mj-ea"/>
                        <a:cs typeface="Heiti TC Light" charset="-12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latin typeface="+mj-ea"/>
                          <a:ea typeface="+mj-ea"/>
                          <a:cs typeface="Heiti TC Light" charset="-120"/>
                        </a:rPr>
                        <a:t>草本</a:t>
                      </a:r>
                      <a:endParaRPr lang="en-US" altLang="zh-TW" sz="2400" dirty="0" smtClean="0">
                        <a:latin typeface="+mj-ea"/>
                        <a:ea typeface="+mj-ea"/>
                        <a:cs typeface="Heiti TC Light"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solidFill>
                            <a:schemeClr val="accent6">
                              <a:lumMod val="50000"/>
                            </a:schemeClr>
                          </a:solidFill>
                          <a:latin typeface="+mj-ea"/>
                          <a:ea typeface="+mj-ea"/>
                          <a:cs typeface="Heiti TC Light" charset="-120"/>
                        </a:rPr>
                        <a:t>枝幹未木質化</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2800" dirty="0" smtClean="0">
                          <a:latin typeface="+mj-ea"/>
                          <a:ea typeface="+mj-ea"/>
                          <a:cs typeface="Heiti TC Light" charset="-120"/>
                        </a:rPr>
                        <a:t>16</a:t>
                      </a:r>
                    </a:p>
                    <a:p>
                      <a:endParaRPr lang="zh-TW" altLang="en-US" sz="2400" dirty="0">
                        <a:latin typeface="+mj-ea"/>
                        <a:ea typeface="+mj-ea"/>
                        <a:cs typeface="Heiti TC Light" charset="-120"/>
                      </a:endParaRPr>
                    </a:p>
                  </a:txBody>
                  <a:tcPr/>
                </a:tc>
              </a:tr>
            </a:tbl>
          </a:graphicData>
        </a:graphic>
      </p:graphicFrame>
      <p:sp>
        <p:nvSpPr>
          <p:cNvPr id="4" name="Shape 230"/>
          <p:cNvSpPr txBox="1">
            <a:spLocks noGrp="1"/>
          </p:cNvSpPr>
          <p:nvPr/>
        </p:nvSpPr>
        <p:spPr>
          <a:xfrm>
            <a:off x="1861007" y="1611208"/>
            <a:ext cx="5275500" cy="64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pPr marL="0" lvl="0" indent="0">
              <a:spcBef>
                <a:spcPts val="0"/>
              </a:spcBef>
              <a:spcAft>
                <a:spcPts val="0"/>
              </a:spcAft>
              <a:buNone/>
            </a:pPr>
            <a:endParaRPr dirty="0"/>
          </a:p>
        </p:txBody>
      </p:sp>
      <p:sp>
        <p:nvSpPr>
          <p:cNvPr id="3" name="TextBox 2"/>
          <p:cNvSpPr txBox="1"/>
          <p:nvPr/>
        </p:nvSpPr>
        <p:spPr>
          <a:xfrm>
            <a:off x="575556" y="5157192"/>
            <a:ext cx="8013575" cy="1477328"/>
          </a:xfrm>
          <a:prstGeom prst="rect">
            <a:avLst/>
          </a:prstGeom>
          <a:noFill/>
        </p:spPr>
        <p:txBody>
          <a:bodyPr wrap="square" rtlCol="0">
            <a:spAutoFit/>
          </a:bodyPr>
          <a:lstStyle/>
          <a:p>
            <a:r>
              <a:rPr lang="zh-TW" altLang="en-US" dirty="0" smtClean="0">
                <a:latin typeface="+mj-ea"/>
                <a:ea typeface="+mj-ea"/>
                <a:cs typeface="Heiti TC Light" charset="-120"/>
              </a:rPr>
              <a:t>出處：</a:t>
            </a:r>
            <a:r>
              <a:rPr lang="mr-IN" altLang="zh-TW" dirty="0">
                <a:latin typeface="+mj-ea"/>
                <a:ea typeface="+mj-ea"/>
                <a:cs typeface="Heiti TC Light" charset="-120"/>
                <a:hlinkClick r:id="rId3"/>
              </a:rPr>
              <a:t>https://joesresearch.wordpress.com/2009/02/24/%E7%B6%A0%E8%89%B2%E6%A4%8D%E7%89%A9%E5%B0%8D%E4%BA%8C%E6%B0%A7%E5%8C%96%E7%A2%B3%E5%90%B8%E5%BC%95%E9%87%8F</a:t>
            </a:r>
            <a:r>
              <a:rPr lang="mr-IN" altLang="zh-TW" dirty="0" smtClean="0">
                <a:latin typeface="+mj-ea"/>
                <a:ea typeface="+mj-ea"/>
                <a:cs typeface="Heiti TC Light" charset="-120"/>
                <a:hlinkClick r:id="rId3"/>
              </a:rPr>
              <a:t>/</a:t>
            </a:r>
            <a:endParaRPr lang="zh-TW" altLang="en-US" dirty="0" smtClean="0">
              <a:latin typeface="+mj-ea"/>
              <a:ea typeface="+mj-ea"/>
              <a:cs typeface="Heiti TC Light" charset="-120"/>
            </a:endParaRPr>
          </a:p>
          <a:p>
            <a:endParaRPr lang="en-US" dirty="0">
              <a:latin typeface="+mj-ea"/>
              <a:ea typeface="+mj-ea"/>
              <a:cs typeface="Heiti TC Light"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mj-ea"/>
                <a:cs typeface="Heiti TC Light" charset="-120"/>
              </a:rPr>
              <a:t>光譜對植物的影響</a:t>
            </a:r>
            <a:endParaRPr lang="zh-TW" altLang="en-US" b="1" dirty="0">
              <a:latin typeface="+mj-ea"/>
              <a:cs typeface="Heiti TC Light" charset="-120"/>
            </a:endParaRPr>
          </a:p>
        </p:txBody>
      </p:sp>
      <p:sp>
        <p:nvSpPr>
          <p:cNvPr id="3" name="內容版面配置區 2"/>
          <p:cNvSpPr>
            <a:spLocks noGrp="1"/>
          </p:cNvSpPr>
          <p:nvPr>
            <p:ph sz="quarter" idx="1"/>
          </p:nvPr>
        </p:nvSpPr>
        <p:spPr/>
        <p:txBody>
          <a:bodyPr>
            <a:normAutofit/>
          </a:bodyPr>
          <a:lstStyle/>
          <a:p>
            <a:r>
              <a:rPr lang="zh-TW" altLang="en-US" dirty="0" smtClean="0">
                <a:latin typeface="+mj-ea"/>
                <a:ea typeface="+mj-ea"/>
                <a:cs typeface="Heiti TC Light" charset="-120"/>
              </a:rPr>
              <a:t>偵測不同光譜，讓植物和人類互動。</a:t>
            </a:r>
            <a:r>
              <a:rPr lang="en-US" altLang="zh-TW" dirty="0" smtClean="0">
                <a:latin typeface="+mj-ea"/>
                <a:ea typeface="+mj-ea"/>
              </a:rPr>
              <a:t>        </a:t>
            </a:r>
            <a:endParaRPr lang="zh-TW" altLang="en-US" dirty="0" smtClean="0">
              <a:latin typeface="+mj-ea"/>
              <a:ea typeface="+mj-ea"/>
            </a:endParaRPr>
          </a:p>
          <a:p>
            <a:endParaRPr lang="zh-TW" altLang="en-US" dirty="0">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70339848"/>
              </p:ext>
            </p:extLst>
          </p:nvPr>
        </p:nvGraphicFramePr>
        <p:xfrm>
          <a:off x="1524000" y="1772816"/>
          <a:ext cx="6096000" cy="4582160"/>
        </p:xfrm>
        <a:graphic>
          <a:graphicData uri="http://schemas.openxmlformats.org/drawingml/2006/table">
            <a:tbl>
              <a:tblPr firstRow="1" bandRow="1">
                <a:tableStyleId>{5C22544A-7EE6-4342-B048-85BDC9FD1C3A}</a:tableStyleId>
              </a:tblPr>
              <a:tblGrid>
                <a:gridCol w="2088232"/>
                <a:gridCol w="4007768"/>
              </a:tblGrid>
              <a:tr h="355064">
                <a:tc>
                  <a:txBody>
                    <a:bodyPr/>
                    <a:lstStyle/>
                    <a:p>
                      <a:r>
                        <a:rPr lang="zh-TW" altLang="en-US" dirty="0" smtClean="0">
                          <a:latin typeface="+mj-ea"/>
                          <a:ea typeface="+mj-ea"/>
                          <a:cs typeface="Heiti TC Light" charset="-120"/>
                        </a:rPr>
                        <a:t>光 譜 範 圍</a:t>
                      </a:r>
                      <a:endParaRPr lang="zh-TW" altLang="en-US" dirty="0">
                        <a:latin typeface="+mj-ea"/>
                        <a:ea typeface="+mj-ea"/>
                        <a:cs typeface="Heiti TC Light" charset="-120"/>
                      </a:endParaRPr>
                    </a:p>
                  </a:txBody>
                  <a:tcPr/>
                </a:tc>
                <a:tc>
                  <a:txBody>
                    <a:bodyPr/>
                    <a:lstStyle/>
                    <a:p>
                      <a:r>
                        <a:rPr lang="zh-TW" altLang="en-US" dirty="0" smtClean="0">
                          <a:latin typeface="+mj-ea"/>
                          <a:ea typeface="+mj-ea"/>
                          <a:cs typeface="Heiti TC Light" charset="-120"/>
                        </a:rPr>
                        <a:t>對 植 物 生 理 的 影 響</a:t>
                      </a:r>
                      <a:endParaRPr lang="zh-TW" altLang="en-US" dirty="0">
                        <a:latin typeface="+mj-ea"/>
                        <a:ea typeface="+mj-ea"/>
                        <a:cs typeface="Heiti TC Light" charset="-120"/>
                      </a:endParaRPr>
                    </a:p>
                  </a:txBody>
                  <a:tcPr/>
                </a:tc>
              </a:tr>
              <a:tr h="370840">
                <a:tc>
                  <a:txBody>
                    <a:bodyPr/>
                    <a:lstStyle/>
                    <a:p>
                      <a:r>
                        <a:rPr lang="en-US" altLang="zh-TW" dirty="0" smtClean="0">
                          <a:latin typeface="+mj-ea"/>
                          <a:ea typeface="+mj-ea"/>
                          <a:cs typeface="Heiti TC Light" charset="-120"/>
                        </a:rPr>
                        <a:t>280 ~ 315nm  </a:t>
                      </a:r>
                      <a:endParaRPr lang="zh-TW" altLang="en-US" dirty="0">
                        <a:latin typeface="+mj-ea"/>
                        <a:ea typeface="+mj-ea"/>
                        <a:cs typeface="Heiti TC Light" charset="-120"/>
                      </a:endParaRPr>
                    </a:p>
                  </a:txBody>
                  <a:tcPr/>
                </a:tc>
                <a:tc>
                  <a:txBody>
                    <a:bodyPr/>
                    <a:lstStyle/>
                    <a:p>
                      <a:r>
                        <a:rPr lang="zh-TW" altLang="en-US" dirty="0" smtClean="0">
                          <a:latin typeface="+mj-ea"/>
                          <a:ea typeface="+mj-ea"/>
                          <a:cs typeface="Heiti TC Light" charset="-120"/>
                        </a:rPr>
                        <a:t>對形態與生理過程的影響極小</a:t>
                      </a:r>
                      <a:endParaRPr lang="zh-TW" altLang="en-US" dirty="0">
                        <a:latin typeface="+mj-ea"/>
                        <a:ea typeface="+mj-ea"/>
                        <a:cs typeface="Heiti TC Light" charset="-120"/>
                      </a:endParaRPr>
                    </a:p>
                  </a:txBody>
                  <a:tcPr/>
                </a:tc>
              </a:tr>
              <a:tr h="370840">
                <a:tc>
                  <a:txBody>
                    <a:bodyPr/>
                    <a:lstStyle/>
                    <a:p>
                      <a:r>
                        <a:rPr lang="en-US" altLang="zh-TW" dirty="0" smtClean="0">
                          <a:latin typeface="+mj-ea"/>
                          <a:ea typeface="+mj-ea"/>
                          <a:cs typeface="Heiti TC Light" charset="-120"/>
                        </a:rPr>
                        <a:t>315 ~ 400nnm</a:t>
                      </a:r>
                      <a:endParaRPr lang="zh-TW" altLang="en-US" dirty="0">
                        <a:latin typeface="+mj-ea"/>
                        <a:ea typeface="+mj-ea"/>
                        <a:cs typeface="Heiti TC Light" charset="-120"/>
                      </a:endParaRPr>
                    </a:p>
                  </a:txBody>
                  <a:tcPr/>
                </a:tc>
                <a:tc>
                  <a:txBody>
                    <a:bodyPr/>
                    <a:lstStyle/>
                    <a:p>
                      <a:r>
                        <a:rPr lang="zh-TW" altLang="en-US" dirty="0" smtClean="0">
                          <a:latin typeface="+mj-ea"/>
                          <a:ea typeface="+mj-ea"/>
                          <a:cs typeface="Heiti TC Light" charset="-120"/>
                        </a:rPr>
                        <a:t>葉綠素吸收少，影響光周期效應，阻止莖伸長</a:t>
                      </a:r>
                      <a:endParaRPr lang="zh-TW" altLang="en-US" dirty="0">
                        <a:latin typeface="+mj-ea"/>
                        <a:ea typeface="+mj-ea"/>
                        <a:cs typeface="Heiti TC Light" charset="-120"/>
                      </a:endParaRPr>
                    </a:p>
                  </a:txBody>
                  <a:tcPr/>
                </a:tc>
              </a:tr>
              <a:tr h="370840">
                <a:tc>
                  <a:txBody>
                    <a:bodyPr/>
                    <a:lstStyle/>
                    <a:p>
                      <a:r>
                        <a:rPr lang="en-US" altLang="zh-TW" dirty="0" smtClean="0">
                          <a:latin typeface="+mj-ea"/>
                          <a:ea typeface="+mj-ea"/>
                          <a:cs typeface="Heiti TC Light" charset="-120"/>
                        </a:rPr>
                        <a:t>400 ~ 520nm</a:t>
                      </a:r>
                      <a:r>
                        <a:rPr lang="zh-TW" altLang="en-US" dirty="0" smtClean="0">
                          <a:latin typeface="+mj-ea"/>
                          <a:ea typeface="+mj-ea"/>
                          <a:cs typeface="Heiti TC Light" charset="-120"/>
                        </a:rPr>
                        <a:t>（藍）</a:t>
                      </a:r>
                      <a:endParaRPr lang="zh-TW" altLang="en-US" dirty="0">
                        <a:latin typeface="+mj-ea"/>
                        <a:ea typeface="+mj-ea"/>
                        <a:cs typeface="Heiti TC Light"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mj-ea"/>
                          <a:ea typeface="+mj-ea"/>
                          <a:cs typeface="Heiti TC Light" charset="-120"/>
                        </a:rPr>
                        <a:t> 葉綠素與類胡蘿蔔素吸收比例最大，對光合作用影響最大</a:t>
                      </a:r>
                    </a:p>
                    <a:p>
                      <a:endParaRPr lang="zh-TW" altLang="en-US" dirty="0">
                        <a:latin typeface="+mj-ea"/>
                        <a:ea typeface="+mj-ea"/>
                        <a:cs typeface="Heiti TC Light" charset="-120"/>
                      </a:endParaRPr>
                    </a:p>
                  </a:txBody>
                  <a:tcPr/>
                </a:tc>
              </a:tr>
              <a:tr h="370840">
                <a:tc>
                  <a:txBody>
                    <a:bodyPr/>
                    <a:lstStyle/>
                    <a:p>
                      <a:r>
                        <a:rPr lang="en-US" altLang="zh-TW" dirty="0" smtClean="0">
                          <a:latin typeface="+mj-ea"/>
                          <a:ea typeface="+mj-ea"/>
                          <a:cs typeface="Heiti TC Light" charset="-120"/>
                        </a:rPr>
                        <a:t>520 ~ 610nm </a:t>
                      </a:r>
                      <a:endParaRPr lang="zh-TW" altLang="en-US" dirty="0">
                        <a:latin typeface="+mj-ea"/>
                        <a:ea typeface="+mj-ea"/>
                        <a:cs typeface="Heiti TC Light"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mj-ea"/>
                          <a:ea typeface="+mj-ea"/>
                          <a:cs typeface="Heiti TC Light" charset="-120"/>
                        </a:rPr>
                        <a:t>色素的吸收率不高</a:t>
                      </a:r>
                    </a:p>
                    <a:p>
                      <a:endParaRPr lang="zh-TW" altLang="en-US" dirty="0">
                        <a:latin typeface="+mj-ea"/>
                        <a:ea typeface="+mj-ea"/>
                        <a:cs typeface="Heiti TC Light" charset="-120"/>
                      </a:endParaRPr>
                    </a:p>
                  </a:txBody>
                  <a:tcPr/>
                </a:tc>
              </a:tr>
              <a:tr h="370840">
                <a:tc>
                  <a:txBody>
                    <a:bodyPr/>
                    <a:lstStyle/>
                    <a:p>
                      <a:r>
                        <a:rPr lang="en-US" altLang="zh-TW" dirty="0" smtClean="0">
                          <a:latin typeface="+mj-ea"/>
                          <a:ea typeface="+mj-ea"/>
                          <a:cs typeface="Heiti TC Light" charset="-120"/>
                        </a:rPr>
                        <a:t>610 ~ 720nm</a:t>
                      </a:r>
                      <a:r>
                        <a:rPr lang="zh-TW" altLang="en-US" dirty="0" smtClean="0">
                          <a:latin typeface="+mj-ea"/>
                          <a:ea typeface="+mj-ea"/>
                          <a:cs typeface="Heiti TC Light" charset="-120"/>
                        </a:rPr>
                        <a:t>（紅）</a:t>
                      </a:r>
                      <a:endParaRPr lang="zh-TW" altLang="en-US" dirty="0">
                        <a:latin typeface="+mj-ea"/>
                        <a:ea typeface="+mj-ea"/>
                        <a:cs typeface="Heiti TC Light" charset="-120"/>
                      </a:endParaRPr>
                    </a:p>
                  </a:txBody>
                  <a:tcPr/>
                </a:tc>
                <a:tc>
                  <a:txBody>
                    <a:bodyPr/>
                    <a:lstStyle/>
                    <a:p>
                      <a:r>
                        <a:rPr lang="zh-TW" altLang="en-US" dirty="0" smtClean="0">
                          <a:latin typeface="+mj-ea"/>
                          <a:ea typeface="+mj-ea"/>
                          <a:cs typeface="Heiti TC Light" charset="-120"/>
                        </a:rPr>
                        <a:t>葉綠素吸收率低，對光合作用與光周期效應有顯著影響</a:t>
                      </a:r>
                      <a:endParaRPr lang="zh-TW" altLang="en-US" dirty="0">
                        <a:latin typeface="+mj-ea"/>
                        <a:ea typeface="+mj-ea"/>
                        <a:cs typeface="Heiti TC Light" charset="-120"/>
                      </a:endParaRPr>
                    </a:p>
                  </a:txBody>
                  <a:tcPr/>
                </a:tc>
              </a:tr>
              <a:tr h="370840">
                <a:tc>
                  <a:txBody>
                    <a:bodyPr/>
                    <a:lstStyle/>
                    <a:p>
                      <a:r>
                        <a:rPr lang="en-US" altLang="zh-TW" dirty="0" smtClean="0">
                          <a:latin typeface="+mj-ea"/>
                          <a:ea typeface="+mj-ea"/>
                          <a:cs typeface="Heiti TC Light" charset="-120"/>
                        </a:rPr>
                        <a:t>720 ~ 1000nm</a:t>
                      </a:r>
                      <a:endParaRPr lang="zh-TW" altLang="en-US" dirty="0">
                        <a:latin typeface="+mj-ea"/>
                        <a:ea typeface="+mj-ea"/>
                        <a:cs typeface="Heiti TC Light" charset="-120"/>
                      </a:endParaRPr>
                    </a:p>
                  </a:txBody>
                  <a:tcPr/>
                </a:tc>
                <a:tc>
                  <a:txBody>
                    <a:bodyPr/>
                    <a:lstStyle/>
                    <a:p>
                      <a:r>
                        <a:rPr lang="zh-TW" altLang="en-US" dirty="0" smtClean="0">
                          <a:latin typeface="+mj-ea"/>
                          <a:ea typeface="+mj-ea"/>
                          <a:cs typeface="Heiti TC Light" charset="-120"/>
                        </a:rPr>
                        <a:t>吸收率低，刺激細胞延長，影響開花與種子發芽</a:t>
                      </a:r>
                      <a:endParaRPr lang="zh-TW" altLang="en-US" dirty="0">
                        <a:latin typeface="+mj-ea"/>
                        <a:ea typeface="+mj-ea"/>
                        <a:cs typeface="Heiti TC Light" charset="-120"/>
                      </a:endParaRPr>
                    </a:p>
                  </a:txBody>
                  <a:tcPr/>
                </a:tc>
              </a:tr>
              <a:tr h="370840">
                <a:tc>
                  <a:txBody>
                    <a:bodyPr/>
                    <a:lstStyle/>
                    <a:p>
                      <a:r>
                        <a:rPr lang="zh-TW" altLang="en-US" dirty="0" smtClean="0">
                          <a:latin typeface="+mj-ea"/>
                          <a:ea typeface="+mj-ea"/>
                          <a:cs typeface="Heiti TC Light" charset="-120"/>
                        </a:rPr>
                        <a:t>＞</a:t>
                      </a:r>
                      <a:r>
                        <a:rPr lang="en-US" altLang="zh-TW" dirty="0" smtClean="0">
                          <a:latin typeface="+mj-ea"/>
                          <a:ea typeface="+mj-ea"/>
                          <a:cs typeface="Heiti TC Light" charset="-120"/>
                        </a:rPr>
                        <a:t>1000nm  </a:t>
                      </a:r>
                      <a:endParaRPr lang="zh-TW" altLang="en-US" dirty="0">
                        <a:latin typeface="+mj-ea"/>
                        <a:ea typeface="+mj-ea"/>
                        <a:cs typeface="Heiti TC Light" charset="-120"/>
                      </a:endParaRPr>
                    </a:p>
                  </a:txBody>
                  <a:tcPr/>
                </a:tc>
                <a:tc>
                  <a:txBody>
                    <a:bodyPr/>
                    <a:lstStyle/>
                    <a:p>
                      <a:r>
                        <a:rPr lang="zh-TW" altLang="en-US" dirty="0" smtClean="0">
                          <a:latin typeface="+mj-ea"/>
                          <a:ea typeface="+mj-ea"/>
                          <a:cs typeface="Heiti TC Light" charset="-120"/>
                        </a:rPr>
                        <a:t>轉換成為熱量</a:t>
                      </a:r>
                      <a:endParaRPr lang="zh-TW" altLang="en-US" dirty="0">
                        <a:latin typeface="+mj-ea"/>
                        <a:ea typeface="+mj-ea"/>
                        <a:cs typeface="Heiti TC Light" charset="-120"/>
                      </a:endParaRPr>
                    </a:p>
                  </a:txBody>
                  <a:tcPr/>
                </a:tc>
              </a:tr>
            </a:tbl>
          </a:graphicData>
        </a:graphic>
      </p:graphicFrame>
      <p:sp>
        <p:nvSpPr>
          <p:cNvPr id="6" name="TextBox 5"/>
          <p:cNvSpPr txBox="1"/>
          <p:nvPr/>
        </p:nvSpPr>
        <p:spPr>
          <a:xfrm>
            <a:off x="552019" y="6354976"/>
            <a:ext cx="9420581" cy="338554"/>
          </a:xfrm>
          <a:prstGeom prst="rect">
            <a:avLst/>
          </a:prstGeom>
          <a:noFill/>
        </p:spPr>
        <p:txBody>
          <a:bodyPr wrap="square" rtlCol="0">
            <a:spAutoFit/>
          </a:bodyPr>
          <a:lstStyle/>
          <a:p>
            <a:r>
              <a:rPr lang="zh-TW" altLang="en-US" sz="1600" dirty="0" smtClean="0">
                <a:latin typeface="+mj-ea"/>
                <a:ea typeface="+mj-ea"/>
                <a:cs typeface="Heiti TC Light" charset="-120"/>
              </a:rPr>
              <a:t>出處：</a:t>
            </a:r>
            <a:r>
              <a:rPr lang="zh-TW" altLang="en-US" sz="1600" dirty="0">
                <a:latin typeface="+mj-ea"/>
                <a:ea typeface="+mj-ea"/>
                <a:cs typeface="Heiti TC Light" charset="-120"/>
              </a:rPr>
              <a:t>國立中興大學</a:t>
            </a:r>
            <a:r>
              <a:rPr lang="en-US" altLang="zh-TW" sz="1600" dirty="0">
                <a:latin typeface="+mj-ea"/>
                <a:ea typeface="+mj-ea"/>
                <a:cs typeface="Heiti TC Light" charset="-120"/>
              </a:rPr>
              <a:t>-</a:t>
            </a:r>
            <a:r>
              <a:rPr lang="zh-TW" altLang="en-US" sz="1600" dirty="0">
                <a:latin typeface="+mj-ea"/>
                <a:ea typeface="+mj-ea"/>
                <a:cs typeface="Heiti TC Light" charset="-120"/>
              </a:rPr>
              <a:t>生物系統工程</a:t>
            </a:r>
            <a:r>
              <a:rPr lang="zh-TW" altLang="en-US" sz="1600" dirty="0" smtClean="0">
                <a:latin typeface="+mj-ea"/>
                <a:ea typeface="+mj-ea"/>
                <a:cs typeface="Heiti TC Light" charset="-120"/>
              </a:rPr>
              <a:t>研究室 </a:t>
            </a:r>
            <a:r>
              <a:rPr lang="en-US" sz="1600" u="sng" dirty="0">
                <a:latin typeface="+mj-ea"/>
                <a:ea typeface="+mj-ea"/>
                <a:cs typeface="Heiti TC Light" charset="-120"/>
                <a:hlinkClick r:id="rId2"/>
              </a:rPr>
              <a:t>http://bse.nchu.edu.tw/new_page_122.htm</a:t>
            </a:r>
            <a:endParaRPr lang="en-US" sz="1600" dirty="0">
              <a:latin typeface="+mj-ea"/>
              <a:ea typeface="+mj-ea"/>
              <a:cs typeface="Heiti TC Light" charset="-12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265</TotalTime>
  <Words>688</Words>
  <Application>Microsoft Office PowerPoint</Application>
  <PresentationFormat>如螢幕大小 (4:3)</PresentationFormat>
  <Paragraphs>73</Paragraphs>
  <Slides>13</Slides>
  <Notes>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13</vt:i4>
      </vt:variant>
    </vt:vector>
  </HeadingPairs>
  <TitlesOfParts>
    <vt:vector size="24" baseType="lpstr">
      <vt:lpstr>Heiti TC Light</vt:lpstr>
      <vt:lpstr>Nixie One</vt:lpstr>
      <vt:lpstr>新細明體</vt:lpstr>
      <vt:lpstr>標楷體</vt:lpstr>
      <vt:lpstr>Arial</vt:lpstr>
      <vt:lpstr>Bookman Old Style</vt:lpstr>
      <vt:lpstr>Calibri</vt:lpstr>
      <vt:lpstr>Gill Sans MT</vt:lpstr>
      <vt:lpstr>Wingdings</vt:lpstr>
      <vt:lpstr>Wingdings 3</vt:lpstr>
      <vt:lpstr>原創</vt:lpstr>
      <vt:lpstr>二氧化碳與植物對話的仿生設計 Bionic Design for Carbon Dioxide Dialogue with Plants</vt:lpstr>
      <vt:lpstr>專案架構</vt:lpstr>
      <vt:lpstr>何謂仿生學?</vt:lpstr>
      <vt:lpstr>仿生設計</vt:lpstr>
      <vt:lpstr>為何要做仿生設計?</vt:lpstr>
      <vt:lpstr>我們如何運用仿生設計?</vt:lpstr>
      <vt:lpstr>CO2對植物的影響</vt:lpstr>
      <vt:lpstr>不同植物對於CO2的固定量</vt:lpstr>
      <vt:lpstr>光譜對植物的影響</vt:lpstr>
      <vt:lpstr>葉綠素吸收光譜圖</vt:lpstr>
      <vt:lpstr>檢測方法 - CO2檢測器</vt:lpstr>
      <vt:lpstr>騰訊AI開放平台 –花草辨識與情緒辨識</vt:lpstr>
      <vt:lpstr>後續規劃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二氧化碳與植物對話的仿生設計 Bionic Design for Carbon Dioxide Dialogue with Plants</dc:title>
  <dc:creator>Zoe Yeh</dc:creator>
  <cp:lastModifiedBy>LewisPC</cp:lastModifiedBy>
  <cp:revision>30</cp:revision>
  <dcterms:created xsi:type="dcterms:W3CDTF">2018-02-21T13:09:27Z</dcterms:created>
  <dcterms:modified xsi:type="dcterms:W3CDTF">2018-02-28T04:52:43Z</dcterms:modified>
</cp:coreProperties>
</file>