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43" r:id="rId3"/>
    <p:sldId id="330" r:id="rId4"/>
    <p:sldId id="284" r:id="rId5"/>
    <p:sldId id="329" r:id="rId6"/>
    <p:sldId id="333" r:id="rId7"/>
    <p:sldId id="332" r:id="rId8"/>
    <p:sldId id="359" r:id="rId9"/>
    <p:sldId id="339" r:id="rId10"/>
    <p:sldId id="334" r:id="rId11"/>
    <p:sldId id="328" r:id="rId12"/>
    <p:sldId id="353" r:id="rId13"/>
    <p:sldId id="335" r:id="rId14"/>
    <p:sldId id="352" r:id="rId15"/>
    <p:sldId id="340" r:id="rId16"/>
    <p:sldId id="336" r:id="rId17"/>
    <p:sldId id="341" r:id="rId18"/>
    <p:sldId id="319" r:id="rId19"/>
    <p:sldId id="320" r:id="rId20"/>
    <p:sldId id="337" r:id="rId21"/>
    <p:sldId id="331" r:id="rId22"/>
    <p:sldId id="324" r:id="rId23"/>
    <p:sldId id="325" r:id="rId24"/>
    <p:sldId id="326" r:id="rId25"/>
    <p:sldId id="327" r:id="rId26"/>
    <p:sldId id="338" r:id="rId27"/>
    <p:sldId id="356" r:id="rId28"/>
    <p:sldId id="357" r:id="rId29"/>
    <p:sldId id="358" r:id="rId30"/>
    <p:sldId id="355" r:id="rId31"/>
    <p:sldId id="354" r:id="rId32"/>
    <p:sldId id="344" r:id="rId33"/>
    <p:sldId id="345" r:id="rId34"/>
    <p:sldId id="347" r:id="rId35"/>
    <p:sldId id="346" r:id="rId36"/>
    <p:sldId id="350" r:id="rId37"/>
    <p:sldId id="351" r:id="rId38"/>
    <p:sldId id="348" r:id="rId39"/>
    <p:sldId id="349" r:id="rId40"/>
    <p:sldId id="342" r:id="rId41"/>
    <p:sldId id="261" r:id="rId42"/>
    <p:sldId id="262" r:id="rId43"/>
    <p:sldId id="361" r:id="rId44"/>
    <p:sldId id="36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180" autoAdjust="0"/>
  </p:normalViewPr>
  <p:slideViewPr>
    <p:cSldViewPr>
      <p:cViewPr varScale="1">
        <p:scale>
          <a:sx n="98" d="100"/>
          <a:sy n="98" d="100"/>
        </p:scale>
        <p:origin x="-5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9E7B9-D898-43B0-B4B2-69EC92E90E43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5DA51-128B-458D-B469-824D0575C5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FFF94-97B2-48EC-911E-527AD01EF67A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6C732-F687-4D21-B311-47CCDE8F8E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“Because</a:t>
            </a:r>
            <a:r>
              <a:rPr lang="en-US" baseline="0" dirty="0" smtClean="0"/>
              <a:t> PROBUILD sucks”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Sub-second pause is a very legitimate need.</a:t>
            </a:r>
            <a:r>
              <a:rPr lang="en-US" baseline="0" dirty="0" smtClean="0"/>
              <a:t>  One use-case is when a business process is composed of multiple handoffs while subject to an SLA such as &lt; 2 second response time.  </a:t>
            </a:r>
            <a:r>
              <a:rPr lang="en-US" baseline="0" dirty="0" smtClean="0"/>
              <a:t>A </a:t>
            </a:r>
            <a:r>
              <a:rPr lang="en-US" baseline="0" dirty="0" smtClean="0"/>
              <a:t>handoff to 2 processes that use PAUSE 1 will potentially consume the whole SLA without getting any work done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Nanosleep</a:t>
            </a:r>
            <a:r>
              <a:rPr lang="en-US" baseline="0" dirty="0" smtClean="0"/>
              <a:t>() has a system dependent ultimate upper limit – use the wrapper to standardize.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Wrappers are handy for hiding differences from system to system: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Function names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Calling sequences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Data conversions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wrong</a:t>
            </a:r>
            <a:r>
              <a:rPr lang="en-US" baseline="0" dirty="0" smtClean="0"/>
              <a:t> is that it consumes an entire CPU while running…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I’ve seen customer sites where </a:t>
            </a:r>
            <a:r>
              <a:rPr lang="en-US" b="1" baseline="0" dirty="0" smtClean="0"/>
              <a:t>multiple </a:t>
            </a:r>
            <a:r>
              <a:rPr lang="en-US" baseline="0" dirty="0" smtClean="0"/>
              <a:t>background interface processes do loops like this…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Shortsleep</a:t>
            </a:r>
            <a:r>
              <a:rPr lang="en-US" dirty="0" smtClean="0"/>
              <a:t> is a simple wrapper around </a:t>
            </a:r>
            <a:r>
              <a:rPr lang="en-US" dirty="0" err="1" smtClean="0"/>
              <a:t>nanosleep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 *could* build the </a:t>
            </a:r>
            <a:r>
              <a:rPr lang="en-US" dirty="0" err="1" smtClean="0"/>
              <a:t>struct</a:t>
            </a:r>
            <a:r>
              <a:rPr lang="en-US" dirty="0" smtClean="0"/>
              <a:t> with a </a:t>
            </a:r>
            <a:r>
              <a:rPr lang="en-US" dirty="0" err="1" smtClean="0"/>
              <a:t>memptr</a:t>
            </a:r>
            <a:r>
              <a:rPr lang="en-US" dirty="0" smtClean="0"/>
              <a:t> but I</a:t>
            </a:r>
            <a:r>
              <a:rPr lang="en-US" baseline="0" dirty="0" smtClean="0"/>
              <a:t> wanted a simple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Oops!  There was an old copy of </a:t>
            </a:r>
            <a:r>
              <a:rPr lang="en-US" dirty="0" err="1" smtClean="0"/>
              <a:t>shortsleep.so</a:t>
            </a:r>
            <a:r>
              <a:rPr lang="en-US" dirty="0" smtClean="0"/>
              <a:t> hanging around </a:t>
            </a:r>
            <a:r>
              <a:rPr lang="en-US" dirty="0" smtClean="0">
                <a:sym typeface="Wingdings" pitchFamily="2" charset="2"/>
              </a:rPr>
              <a:t>  Good lesson though ;)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CPU consumption is basically unnoticeable – less than a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POSIX</a:t>
            </a:r>
            <a:r>
              <a:rPr lang="en-US" baseline="0" dirty="0" smtClean="0"/>
              <a:t> </a:t>
            </a:r>
            <a:r>
              <a:rPr lang="en-US" baseline="0" dirty="0" smtClean="0"/>
              <a:t>regular expressions </a:t>
            </a:r>
            <a:r>
              <a:rPr lang="en-US" baseline="0" dirty="0" smtClean="0"/>
              <a:t>require a multi-step dance.  We’d like to have a single call from the 4GL</a:t>
            </a:r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I18n issues might get interesting.  Unicode support is unclear in the standard </a:t>
            </a:r>
            <a:r>
              <a:rPr lang="en-US" baseline="0" dirty="0" err="1" smtClean="0"/>
              <a:t>regex</a:t>
            </a:r>
            <a:r>
              <a:rPr lang="en-US" baseline="0" dirty="0" smtClean="0"/>
              <a:t> library but there are others.</a:t>
            </a:r>
          </a:p>
          <a:p>
            <a:endParaRPr lang="en-US" baseline="0" dirty="0" smtClean="0"/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Case conversion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Collation</a:t>
            </a:r>
          </a:p>
          <a:p>
            <a:pPr lvl="1">
              <a:buFont typeface="Arial" pitchFamily="34" charset="0"/>
              <a:buChar char="•"/>
            </a:pPr>
            <a:r>
              <a:rPr lang="en-US" baseline="0" dirty="0" smtClean="0"/>
              <a:t>Unicode.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Error</a:t>
            </a:r>
            <a:r>
              <a:rPr lang="en-US" baseline="0" dirty="0" smtClean="0"/>
              <a:t> checking isn’t very fancy ;)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Positive offset is zero based, 4GL users would probably be happier with 1 based.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CPU consumption is basically unnoticeable – less than a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B85A48-3AFF-49F6-96A2-49BBDF67B81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</a:t>
            </a:r>
            <a:r>
              <a:rPr lang="en-US" baseline="0" dirty="0" smtClean="0"/>
              <a:t> define the external lib persistently you need RELEASE EXTERNAL to delete it when you are done (if you want to get rid of it prior to end of session).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MEMPTRs.  Yuck.</a:t>
            </a:r>
          </a:p>
          <a:p>
            <a:endParaRPr lang="en-US" dirty="0" smtClean="0"/>
          </a:p>
          <a:p>
            <a:r>
              <a:rPr lang="en-US" dirty="0" smtClean="0"/>
              <a:t>Need to </a:t>
            </a:r>
            <a:r>
              <a:rPr lang="en-US" smtClean="0"/>
              <a:t>clean them up too</a:t>
            </a:r>
            <a:r>
              <a:rPr lang="en-US" baseline="0" smtClean="0"/>
              <a:t> </a:t>
            </a:r>
            <a:r>
              <a:rPr lang="en-US" baseline="0" smtClean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you cannot wait for 10.2B you could always create a wrapper and call </a:t>
            </a:r>
            <a:r>
              <a:rPr lang="en-US" dirty="0" err="1" smtClean="0"/>
              <a:t>dlopen</a:t>
            </a:r>
            <a:r>
              <a:rPr lang="en-US" dirty="0" smtClean="0"/>
              <a:t>() &amp; </a:t>
            </a:r>
            <a:r>
              <a:rPr lang="en-US" dirty="0" err="1" smtClean="0"/>
              <a:t>dlsym</a:t>
            </a:r>
            <a:r>
              <a:rPr lang="en-US" dirty="0" smtClean="0"/>
              <a:t>() </a:t>
            </a:r>
            <a:r>
              <a:rPr lang="en-US" dirty="0" err="1" smtClean="0"/>
              <a:t>abd</a:t>
            </a:r>
            <a:r>
              <a:rPr lang="en-US" dirty="0" smtClean="0"/>
              <a:t> roll your own ;)</a:t>
            </a:r>
          </a:p>
          <a:p>
            <a:endParaRPr lang="en-US" dirty="0" smtClean="0"/>
          </a:p>
          <a:p>
            <a:r>
              <a:rPr lang="en-US" baseline="0" dirty="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#include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dlfcn.h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char **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void *handle;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double (*cosine)(double);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char *error;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handle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dlopen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libm.so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", RTLD_LAZY);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if (!handle)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"%s\n",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dlerror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exit(1);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dlerror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();    /* Clear any existing error */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*(void **) (&amp;cosine)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dlsym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(handle, "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if ((error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dlerror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()) != NULL)  {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stderr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 "%s\n", error);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    exit(1);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}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("%f\n", (*cosine)(2.0));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dlclose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(handle);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    return 0;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    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chemeClr val="tx1"/>
                </a:solidFill>
              </a:rPr>
              <a:t>White Star Software has many tools available to assist with this process and we have a great deal of experience in optimizing storage.  We would be happy to engage with any customer that would like our help!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22DC46-84AA-49F0-B8FB-33CFD583CB07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AA7FFCB-3543-4500-A429-DE0CA12336C5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lots more stuff in /</a:t>
            </a:r>
            <a:r>
              <a:rPr lang="en-US" dirty="0" err="1" smtClean="0"/>
              <a:t>usr</a:t>
            </a:r>
            <a:r>
              <a:rPr lang="en-US" dirty="0" smtClean="0"/>
              <a:t>/lib too…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“nm” is available everywhere although options may vary a bit.</a:t>
            </a:r>
          </a:p>
          <a:p>
            <a:endParaRPr lang="en-US" dirty="0" smtClean="0"/>
          </a:p>
          <a:p>
            <a:r>
              <a:rPr lang="en-US" dirty="0" smtClean="0"/>
              <a:t>-g = external  or  -</a:t>
            </a:r>
            <a:r>
              <a:rPr lang="en-US" dirty="0" smtClean="0"/>
              <a:t>D =  dynamic symbols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-C = “de mangle”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 = “text segment”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4GL has OS-GETENV but no OS-PUTENV!  </a:t>
            </a:r>
            <a:r>
              <a:rPr lang="en-US" dirty="0" smtClean="0"/>
              <a:t>We </a:t>
            </a:r>
            <a:r>
              <a:rPr lang="en-US" dirty="0" smtClean="0"/>
              <a:t>can fix that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itchFamily="2" charset="2"/>
              </a:rPr>
              <a:t>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But why can’t I just shell out and set it?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Don’t change DLC!!!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“lib64” is not strictly necessary.  There is a search order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Perhaps you’d</a:t>
            </a:r>
            <a:r>
              <a:rPr lang="en-US" baseline="0" dirty="0" smtClean="0"/>
              <a:t> like to format some numbers in scientific (exponential) notation?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Perhaps you’d</a:t>
            </a:r>
            <a:r>
              <a:rPr lang="en-US" baseline="0" dirty="0" smtClean="0"/>
              <a:t> like to format some numbers in scientific (exponential) notation?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6C732-F687-4D21-B311-47CCDE8F8E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718B-427D-4C9B-B8C4-2B4C6663E068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718B-427D-4C9B-B8C4-2B4C6663E068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718B-427D-4C9B-B8C4-2B4C6663E068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162800" cy="1143000"/>
          </a:xfrm>
          <a:ln>
            <a:noFill/>
          </a:ln>
        </p:spPr>
        <p:txBody>
          <a:bodyPr/>
          <a:lstStyle>
            <a:lvl1pPr algn="l"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718B-427D-4C9B-B8C4-2B4C6663E068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BALogo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27264" y="131064"/>
            <a:ext cx="1240536" cy="124053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1522412"/>
            <a:ext cx="82296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718B-427D-4C9B-B8C4-2B4C6663E068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718B-427D-4C9B-B8C4-2B4C6663E068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718B-427D-4C9B-B8C4-2B4C6663E068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718B-427D-4C9B-B8C4-2B4C6663E068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718B-427D-4C9B-B8C4-2B4C6663E068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718B-427D-4C9B-B8C4-2B4C6663E068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718B-427D-4C9B-B8C4-2B4C6663E068}" type="datetimeFigureOut">
              <a:rPr lang="en-US" smtClean="0"/>
              <a:pPr/>
              <a:t>10/26/2009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7C8AD-9CD5-4FD6-B96A-EC63C8DD46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5718B-427D-4C9B-B8C4-2B4C6663E068}" type="datetimeFigureOut">
              <a:rPr lang="en-US" smtClean="0"/>
              <a:pPr/>
              <a:t>10/26/2009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0" y="6356350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7C8AD-9CD5-4FD6-B96A-EC63C8DD468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DBAlogo_lg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19200" y="6381750"/>
            <a:ext cx="1295400" cy="3238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458200" cy="1470025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chemeClr val="accent1"/>
                </a:solidFill>
              </a:rPr>
              <a:t>Hidden Gems:</a:t>
            </a:r>
            <a:br>
              <a:rPr lang="en-US" sz="5400" b="1" dirty="0" smtClean="0">
                <a:solidFill>
                  <a:schemeClr val="accent1"/>
                </a:solidFill>
              </a:rPr>
            </a:b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UNIX Shared Libraries</a:t>
            </a:r>
            <a:endParaRPr lang="en-US" sz="7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Way better than PROBUILD.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 No OS-PUTENV()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8382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putenv</a:t>
            </a:r>
            <a:r>
              <a:rPr lang="en-US" dirty="0" smtClean="0"/>
              <a:t> - change or add an environment variable</a:t>
            </a:r>
          </a:p>
          <a:p>
            <a:endParaRPr lang="en-US" sz="1000" dirty="0" smtClean="0"/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       #include &lt;</a:t>
            </a:r>
            <a:r>
              <a:rPr lang="en-US" dirty="0" err="1" smtClean="0"/>
              <a:t>stdlib.h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putenv</a:t>
            </a:r>
            <a:r>
              <a:rPr lang="en-US" dirty="0" smtClean="0"/>
              <a:t>(char *string);</a:t>
            </a:r>
          </a:p>
          <a:p>
            <a:endParaRPr lang="en-US" sz="1000" dirty="0" smtClean="0"/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       The </a:t>
            </a:r>
            <a:r>
              <a:rPr lang="en-US" dirty="0" err="1" smtClean="0"/>
              <a:t>putenv</a:t>
            </a:r>
            <a:r>
              <a:rPr lang="en-US" dirty="0" smtClean="0"/>
              <a:t>() function adds or changes the value of environment variables.</a:t>
            </a:r>
          </a:p>
          <a:p>
            <a:r>
              <a:rPr lang="en-US" dirty="0" smtClean="0"/>
              <a:t>       The argument string is of the form name=value.  If name does not already</a:t>
            </a:r>
          </a:p>
          <a:p>
            <a:r>
              <a:rPr lang="en-US" dirty="0" smtClean="0"/>
              <a:t>       exist in the environment, then string is added to the environment.  If name</a:t>
            </a:r>
          </a:p>
          <a:p>
            <a:r>
              <a:rPr lang="en-US" dirty="0" smtClean="0"/>
              <a:t>       does exist, then the value of name in the environment is changed to value.</a:t>
            </a:r>
          </a:p>
          <a:p>
            <a:r>
              <a:rPr lang="en-US" dirty="0" smtClean="0"/>
              <a:t>       The string pointed to by string becomes part of the environment, so altering</a:t>
            </a:r>
          </a:p>
          <a:p>
            <a:r>
              <a:rPr lang="en-US" dirty="0" smtClean="0"/>
              <a:t>       the string changes the environment.</a:t>
            </a:r>
          </a:p>
          <a:p>
            <a:endParaRPr lang="en-US" sz="1000" dirty="0" smtClean="0"/>
          </a:p>
          <a:p>
            <a:r>
              <a:rPr lang="en-US" dirty="0" smtClean="0"/>
              <a:t>RETURN VALUE</a:t>
            </a:r>
          </a:p>
          <a:p>
            <a:r>
              <a:rPr lang="en-US" dirty="0" smtClean="0"/>
              <a:t>       The </a:t>
            </a:r>
            <a:r>
              <a:rPr lang="en-US" dirty="0" err="1" smtClean="0"/>
              <a:t>putenv</a:t>
            </a:r>
            <a:r>
              <a:rPr lang="en-US" dirty="0" smtClean="0"/>
              <a:t>() function returns zero on success, or non-zero if an error occurs.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</a:t>
            </a:r>
            <a:r>
              <a:rPr lang="en-US" dirty="0" err="1" smtClean="0"/>
              <a:t>putenv</a:t>
            </a:r>
            <a:r>
              <a:rPr lang="en-US" dirty="0" smtClean="0"/>
              <a:t>()</a:t>
            </a:r>
            <a:endParaRPr 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744915" y="1724085"/>
            <a:ext cx="63882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define variable x as integer no-undo.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putenv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external "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/lib64/libc.so.6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define input  parameter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as character.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define return parameter x   as long.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display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os-getenv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"XYZZY" ).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pause.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putenv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"XYZZY=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pflugh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", output x ).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display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os-getenv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"XYZZY" ).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-command value( 'echo "$XYZZY"' ).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</a:t>
            </a:r>
            <a:r>
              <a:rPr lang="en-US" dirty="0" err="1" smtClean="0"/>
              <a:t>putenv</a:t>
            </a:r>
            <a:r>
              <a:rPr lang="en-US" dirty="0" smtClean="0"/>
              <a:t>()</a:t>
            </a:r>
            <a:endParaRPr 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744914" y="1676400"/>
            <a:ext cx="7941885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┌────────────────────┐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│?                   │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└────────────────────┘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Press space bar to continue.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3247072"/>
            <a:ext cx="7941885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┌────────────────────┐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│? 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pflugh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│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└────────────────────┘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Press space bar to continue.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4847272"/>
            <a:ext cx="7941885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pflugh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Press space bar to continue.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Problem:  No Scientific Notation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4914" y="1524000"/>
            <a:ext cx="81704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NAME</a:t>
            </a:r>
          </a:p>
          <a:p>
            <a:r>
              <a:rPr lang="en-US" dirty="0" smtClean="0">
                <a:cs typeface="Courier New" pitchFamily="49" charset="0"/>
              </a:rPr>
              <a:t>    </a:t>
            </a:r>
            <a:r>
              <a:rPr lang="en-US" dirty="0" err="1" smtClean="0">
                <a:cs typeface="Courier New" pitchFamily="49" charset="0"/>
              </a:rPr>
              <a:t>sprintf</a:t>
            </a:r>
            <a:r>
              <a:rPr lang="en-US" dirty="0" smtClean="0">
                <a:cs typeface="Courier New" pitchFamily="49" charset="0"/>
              </a:rPr>
              <a:t>  -  formatted string output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SYNOPSIS</a:t>
            </a:r>
          </a:p>
          <a:p>
            <a:r>
              <a:rPr lang="en-US" dirty="0" smtClean="0">
                <a:cs typeface="Courier New" pitchFamily="49" charset="0"/>
              </a:rPr>
              <a:t>    </a:t>
            </a: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 </a:t>
            </a:r>
            <a:r>
              <a:rPr lang="en-US" dirty="0" err="1" smtClean="0">
                <a:cs typeface="Courier New" pitchFamily="49" charset="0"/>
              </a:rPr>
              <a:t>sprintf</a:t>
            </a:r>
            <a:r>
              <a:rPr lang="en-US" dirty="0" smtClean="0">
                <a:cs typeface="Courier New" pitchFamily="49" charset="0"/>
              </a:rPr>
              <a:t>( char *</a:t>
            </a:r>
            <a:r>
              <a:rPr lang="en-US" dirty="0" err="1" smtClean="0">
                <a:cs typeface="Courier New" pitchFamily="49" charset="0"/>
              </a:rPr>
              <a:t>str</a:t>
            </a:r>
            <a:r>
              <a:rPr lang="en-US" dirty="0" smtClean="0">
                <a:cs typeface="Courier New" pitchFamily="49" charset="0"/>
              </a:rPr>
              <a:t>, const char *format, ... );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THE CONVERSION SPECIFIER</a:t>
            </a:r>
          </a:p>
          <a:p>
            <a:r>
              <a:rPr lang="en-US" dirty="0" smtClean="0">
                <a:cs typeface="Courier New" pitchFamily="49" charset="0"/>
              </a:rPr>
              <a:t>    A character that specifies the type of conversion to be applied.  The conversion</a:t>
            </a:r>
          </a:p>
          <a:p>
            <a:r>
              <a:rPr lang="en-US" dirty="0" smtClean="0">
                <a:cs typeface="Courier New" pitchFamily="49" charset="0"/>
              </a:rPr>
              <a:t>    </a:t>
            </a:r>
            <a:r>
              <a:rPr lang="en-US" dirty="0" err="1" smtClean="0">
                <a:cs typeface="Courier New" pitchFamily="49" charset="0"/>
              </a:rPr>
              <a:t>specifiers</a:t>
            </a:r>
            <a:r>
              <a:rPr lang="en-US" dirty="0" smtClean="0">
                <a:cs typeface="Courier New" pitchFamily="49" charset="0"/>
              </a:rPr>
              <a:t> and their meanings are:</a:t>
            </a:r>
          </a:p>
          <a:p>
            <a:r>
              <a:rPr lang="en-US" dirty="0" smtClean="0">
                <a:cs typeface="Courier New" pitchFamily="49" charset="0"/>
              </a:rPr>
              <a:t>    …</a:t>
            </a:r>
          </a:p>
          <a:p>
            <a:r>
              <a:rPr lang="en-US" dirty="0" smtClean="0">
                <a:cs typeface="Courier New" pitchFamily="49" charset="0"/>
              </a:rPr>
              <a:t>    </a:t>
            </a:r>
            <a:r>
              <a:rPr lang="en-US" dirty="0" err="1" smtClean="0">
                <a:cs typeface="Courier New" pitchFamily="49" charset="0"/>
              </a:rPr>
              <a:t>e,E</a:t>
            </a:r>
            <a:r>
              <a:rPr lang="en-US" dirty="0" smtClean="0">
                <a:cs typeface="Courier New" pitchFamily="49" charset="0"/>
              </a:rPr>
              <a:t>    The  double  argument is rounded and converted in the style [-]</a:t>
            </a:r>
            <a:r>
              <a:rPr lang="en-US" dirty="0" err="1" smtClean="0">
                <a:cs typeface="Courier New" pitchFamily="49" charset="0"/>
              </a:rPr>
              <a:t>d.ddde±dd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             where there is one digit before the decimal-point character  and the number </a:t>
            </a:r>
          </a:p>
          <a:p>
            <a:r>
              <a:rPr lang="en-US" dirty="0" smtClean="0">
                <a:cs typeface="Courier New" pitchFamily="49" charset="0"/>
              </a:rPr>
              <a:t>             of digits after it is equal to the precision; if the precision is missing, it is</a:t>
            </a:r>
          </a:p>
          <a:p>
            <a:r>
              <a:rPr lang="en-US" dirty="0" smtClean="0">
                <a:cs typeface="Courier New" pitchFamily="49" charset="0"/>
              </a:rPr>
              <a:t>              taken as  6; if the precision is zero, no decimal-point character appears.</a:t>
            </a:r>
          </a:p>
          <a:p>
            <a:r>
              <a:rPr lang="en-US" dirty="0" smtClean="0">
                <a:cs typeface="Courier New" pitchFamily="49" charset="0"/>
              </a:rPr>
              <a:t>              An E conversion uses the letter E (rather than e) to introduce the exponent. </a:t>
            </a:r>
          </a:p>
          <a:p>
            <a:r>
              <a:rPr lang="en-US" dirty="0" smtClean="0">
                <a:cs typeface="Courier New" pitchFamily="49" charset="0"/>
              </a:rPr>
              <a:t>              The exponent always contains at least two  digits;  if  the  value  is zero, the</a:t>
            </a:r>
          </a:p>
          <a:p>
            <a:r>
              <a:rPr lang="en-US" dirty="0" smtClean="0">
                <a:cs typeface="Courier New" pitchFamily="49" charset="0"/>
              </a:rPr>
              <a:t>              exponent is 00.</a:t>
            </a:r>
          </a:p>
          <a:p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dirty="0" smtClean="0"/>
              <a:t>Calling </a:t>
            </a:r>
            <a:r>
              <a:rPr lang="en-US" dirty="0" err="1" smtClean="0"/>
              <a:t>sprintf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4914" y="1600200"/>
            <a:ext cx="794188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define variable x as integer no-undo.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define variable c as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memptr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no-undo.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define variable m as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memptr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no-undo.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external "/lib64/libc.so.6":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define input-output parameter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fStr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memptr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define input  parameter mask as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memptr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define input  parameter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as double.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define return parameter x    as long.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set-size( c ) = 1024.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set-size( m ) = 1024.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put-string( m, 1 ) = "%1.4e".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 input-output c, m, 0.0123, output x ).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display get-string( c, 1 ) format “x(20)”.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return.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Calling </a:t>
            </a:r>
            <a:r>
              <a:rPr lang="en-US" dirty="0" err="1" smtClean="0"/>
              <a:t>sprintf</a:t>
            </a:r>
            <a:r>
              <a:rPr lang="en-US" dirty="0" smtClean="0"/>
              <a:t>()</a:t>
            </a:r>
            <a:endParaRPr lang="en-US" sz="2700" dirty="0"/>
          </a:p>
        </p:txBody>
      </p:sp>
      <p:sp>
        <p:nvSpPr>
          <p:cNvPr id="4" name="TextBox 3"/>
          <p:cNvSpPr txBox="1"/>
          <p:nvPr/>
        </p:nvSpPr>
        <p:spPr>
          <a:xfrm>
            <a:off x="744914" y="1859340"/>
            <a:ext cx="7941885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┌────────────────────┐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│1.2300e-02          │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└────────────────────┘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Procedure complete. Press space bar to continue.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Type Mapping</a:t>
            </a:r>
            <a:endParaRPr lang="en-US" sz="27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295400" y="1711960"/>
          <a:ext cx="6477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/>
                <a:gridCol w="32385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“C” Data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Procedure</a:t>
                      </a:r>
                      <a:r>
                        <a:rPr lang="en-US" baseline="0" dirty="0" smtClean="0"/>
                        <a:t> Parameter Definition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BYTE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short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UNSIGNED SHORT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DOUBLE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char*  (read-only)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r>
                        <a:rPr lang="en-US" baseline="0" dirty="0" smtClean="0"/>
                        <a:t>  or  MEMPTR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char*  (writeable)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MEMPTR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/>
                        <a:t>pointer to …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HANDLE TO</a:t>
                      </a:r>
                      <a:r>
                        <a:rPr lang="en-US" baseline="0" dirty="0" smtClean="0"/>
                        <a:t> …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060575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Creating Your Own Shared Library</a:t>
            </a:r>
            <a:endParaRPr lang="en-US" sz="7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You’ll need some “C” source code.</a:t>
            </a:r>
          </a:p>
          <a:p>
            <a:r>
              <a:rPr lang="en-US" dirty="0" smtClean="0"/>
              <a:t>Compile to object code.</a:t>
            </a:r>
          </a:p>
          <a:p>
            <a:r>
              <a:rPr lang="en-US" dirty="0" smtClean="0"/>
              <a:t>Run the Linker and create a Shared Library.</a:t>
            </a:r>
          </a:p>
          <a:p>
            <a:r>
              <a:rPr lang="en-US" dirty="0" smtClean="0"/>
              <a:t>Test with Progress.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Sub-second PAUSE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915" y="1820882"/>
            <a:ext cx="55611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define variable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as integer no-undo.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define variable s as integer no-undo.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 = time.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1 to 1000: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display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etime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yes ).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do while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etime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500: end.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display string( time - s, 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hh:mm:ss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).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7848600" cy="1143000"/>
          </a:xfrm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 Few Words About The Speaker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6106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3600" dirty="0" smtClean="0"/>
              <a:t>Tom </a:t>
            </a:r>
            <a:r>
              <a:rPr lang="en-US" sz="3600" dirty="0" err="1" smtClean="0"/>
              <a:t>Bascom</a:t>
            </a:r>
            <a:r>
              <a:rPr lang="en-US" sz="3600" dirty="0" smtClean="0"/>
              <a:t>, Roaming DBA &amp; Progress User since 1987</a:t>
            </a:r>
          </a:p>
          <a:p>
            <a:pPr>
              <a:defRPr/>
            </a:pPr>
            <a:r>
              <a:rPr lang="en-US" sz="3600" dirty="0" smtClean="0"/>
              <a:t>President, </a:t>
            </a:r>
            <a:r>
              <a:rPr lang="en-US" sz="3600" dirty="0" err="1" smtClean="0"/>
              <a:t>DBAppraise</a:t>
            </a:r>
            <a:r>
              <a:rPr lang="en-US" sz="3600" dirty="0" smtClean="0"/>
              <a:t>, LLC</a:t>
            </a:r>
          </a:p>
          <a:p>
            <a:pPr lvl="1">
              <a:defRPr/>
            </a:pPr>
            <a:r>
              <a:rPr lang="en-US" dirty="0" smtClean="0"/>
              <a:t>Remote Database Management Service.</a:t>
            </a:r>
          </a:p>
          <a:p>
            <a:pPr lvl="1">
              <a:defRPr/>
            </a:pPr>
            <a:r>
              <a:rPr lang="en-US" dirty="0" smtClean="0"/>
              <a:t>Simplifying the job of Managing and Monitoring The World’s Best Business Applications.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tom@dbappraise.com</a:t>
            </a:r>
            <a:endParaRPr lang="en-US" dirty="0" smtClean="0"/>
          </a:p>
          <a:p>
            <a:pPr eaLnBrk="1" hangingPunct="1">
              <a:defRPr/>
            </a:pPr>
            <a:r>
              <a:rPr lang="en-US" sz="3600" dirty="0" smtClean="0"/>
              <a:t>VP, White Star Software, LLC</a:t>
            </a:r>
          </a:p>
          <a:p>
            <a:pPr lvl="1">
              <a:defRPr/>
            </a:pPr>
            <a:r>
              <a:rPr lang="en-US" dirty="0" smtClean="0"/>
              <a:t>Expert Consulting Services related to all aspects of Progress and </a:t>
            </a:r>
            <a:r>
              <a:rPr lang="en-US" dirty="0" err="1" smtClean="0"/>
              <a:t>OpenEdge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tom@wss.com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Wrong With That?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456237"/>
            <a:ext cx="8229600" cy="715963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8 minutes and 20 seconds of CPU time!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4915" y="1820882"/>
            <a:ext cx="7347589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ps</a:t>
            </a:r>
            <a:r>
              <a:rPr lang="en-US" dirty="0" smtClean="0"/>
              <a:t> -</a:t>
            </a:r>
            <a:r>
              <a:rPr lang="en-US" dirty="0" err="1" smtClean="0"/>
              <a:t>ef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[_]</a:t>
            </a:r>
            <a:r>
              <a:rPr lang="en-US" dirty="0" err="1" smtClean="0"/>
              <a:t>progres</a:t>
            </a:r>
            <a:endParaRPr lang="en-US" dirty="0" smtClean="0"/>
          </a:p>
          <a:p>
            <a:r>
              <a:rPr lang="en-US" dirty="0" smtClean="0"/>
              <a:t>tom      21243 27534  1 17:16 pts/0    </a:t>
            </a:r>
            <a:r>
              <a:rPr lang="en-US" dirty="0" smtClean="0">
                <a:solidFill>
                  <a:srgbClr val="C00000"/>
                </a:solidFill>
              </a:rPr>
              <a:t>00:02:30</a:t>
            </a:r>
            <a:r>
              <a:rPr lang="en-US" dirty="0" smtClean="0"/>
              <a:t>  /</a:t>
            </a:r>
            <a:r>
              <a:rPr lang="en-US" dirty="0" err="1" smtClean="0"/>
              <a:t>usr</a:t>
            </a:r>
            <a:r>
              <a:rPr lang="en-US" dirty="0" smtClean="0"/>
              <a:t>/pro102a/bin/_</a:t>
            </a:r>
            <a:r>
              <a:rPr lang="en-US" dirty="0" err="1" smtClean="0"/>
              <a:t>progres</a:t>
            </a:r>
            <a:r>
              <a:rPr lang="en-US" dirty="0" smtClean="0"/>
              <a:t> -1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pro –p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shortsleep.p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┌──────────────┐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│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│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│────── ─────  │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│ 1,000 08:20  │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└──────────────┘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$ </a:t>
            </a:r>
            <a:r>
              <a:rPr lang="en-US" dirty="0" err="1" smtClean="0"/>
              <a:t>ps</a:t>
            </a:r>
            <a:r>
              <a:rPr lang="en-US" dirty="0" smtClean="0"/>
              <a:t> -</a:t>
            </a:r>
            <a:r>
              <a:rPr lang="en-US" dirty="0" err="1" smtClean="0"/>
              <a:t>ef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[_]</a:t>
            </a:r>
            <a:r>
              <a:rPr lang="en-US" dirty="0" err="1" smtClean="0"/>
              <a:t>progres</a:t>
            </a:r>
            <a:endParaRPr lang="en-US" dirty="0" smtClean="0"/>
          </a:p>
          <a:p>
            <a:r>
              <a:rPr lang="en-US" dirty="0" smtClean="0"/>
              <a:t>tom      21243 27534  8 17:16 pts/0    </a:t>
            </a:r>
            <a:r>
              <a:rPr lang="en-US" dirty="0" smtClean="0">
                <a:solidFill>
                  <a:srgbClr val="C00000"/>
                </a:solidFill>
              </a:rPr>
              <a:t>00:10:50</a:t>
            </a:r>
            <a:r>
              <a:rPr lang="en-US" dirty="0" smtClean="0"/>
              <a:t>  /</a:t>
            </a:r>
            <a:r>
              <a:rPr lang="en-US" dirty="0" err="1" smtClean="0"/>
              <a:t>usr</a:t>
            </a:r>
            <a:r>
              <a:rPr lang="en-US" dirty="0" smtClean="0"/>
              <a:t>/pro102a/bin/_</a:t>
            </a:r>
            <a:r>
              <a:rPr lang="en-US" dirty="0" err="1" smtClean="0"/>
              <a:t>progres</a:t>
            </a:r>
            <a:r>
              <a:rPr lang="en-US" dirty="0" smtClean="0"/>
              <a:t> 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915" y="1868031"/>
            <a:ext cx="77668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unsigned long milliseconds 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timespec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tmReq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tmReq.tv_sec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time_t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)(milliseconds / 1000) 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tmReq.tv_nsec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time_t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)(milliseconds % 1000) *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 1000 * 1000 ;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nanosleep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tmReq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NULL ) ;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 to Object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915" y="1868031"/>
            <a:ext cx="55611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cc –c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shortsleep.c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fPIC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shortsleep.c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shortleep.o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file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shortleep.o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ELF 64-bit LSB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relocatable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AMD x86-64,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version 1 (SYSV), not stripped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 to Create a Shared Lib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915" y="1868031"/>
            <a:ext cx="79047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ld -shared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shortsleep.o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-o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shortsleep.so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*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shortsleep.c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shortsleep.o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shortsleep.so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file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shortsleep.so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shortsleep.so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ELF 64-bit LSB shared object, AMD x86-64,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version 1 (SYSV), not stripped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nm -DC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shortsleep.so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shortsleep.so:0000000000100460 A __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bss_start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shortsleep.so:0000000000100460 A _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edata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shortsleep.so:0000000000100460 A _end</a:t>
            </a:r>
          </a:p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shortsleep.so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                U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nanosleep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shortsleep.so:0000000000000280 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Progress 4GL Test Harness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914" y="1600200"/>
            <a:ext cx="79418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define variable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as integer no-undo.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define variable x as integer no-undo.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define variable s as integer no-undo.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external "./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shortsleep.so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define input parameter ms as long.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define return parameter x as long.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 = time.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do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1 to 1000: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display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run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( 500, output x ).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display string( time - s, “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hh:mm:ss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).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With Progress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7766870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pro –p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shortsleep.p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Could not open Dynamic Library: ./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shortsleep.so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(8013)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DLL Error : ./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shortsleep.so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wrong ELF class: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ELFCLASS32 (8014)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Press space bar to continue.</a:t>
            </a:r>
          </a:p>
          <a:p>
            <a:endParaRPr lang="en-US" b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file $DLC/bin/_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progres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progres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setuid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ELF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64-bit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LSB executable, AMD x86-64,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version 1 (SYSV), for GNU/Linux 2.4.0,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dynamically linked (uses shared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libs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for GNU/Linux 2.4.0, not stripped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Again!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915" y="1820882"/>
            <a:ext cx="7347589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$ </a:t>
            </a:r>
            <a:r>
              <a:rPr lang="en-US" dirty="0" err="1" smtClean="0"/>
              <a:t>ps</a:t>
            </a:r>
            <a:r>
              <a:rPr lang="en-US" dirty="0" smtClean="0"/>
              <a:t> -</a:t>
            </a:r>
            <a:r>
              <a:rPr lang="en-US" dirty="0" err="1" smtClean="0"/>
              <a:t>ef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[_]</a:t>
            </a:r>
            <a:r>
              <a:rPr lang="en-US" dirty="0" err="1" smtClean="0"/>
              <a:t>progres</a:t>
            </a:r>
            <a:endParaRPr lang="en-US" dirty="0" smtClean="0"/>
          </a:p>
          <a:p>
            <a:r>
              <a:rPr lang="en-US" dirty="0" smtClean="0"/>
              <a:t>tom      21243 27534  1 17:16 pts/0 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00:10:50</a:t>
            </a:r>
            <a:r>
              <a:rPr lang="en-US" dirty="0" smtClean="0"/>
              <a:t>  /</a:t>
            </a:r>
            <a:r>
              <a:rPr lang="en-US" dirty="0" err="1" smtClean="0"/>
              <a:t>usr</a:t>
            </a:r>
            <a:r>
              <a:rPr lang="en-US" dirty="0" smtClean="0"/>
              <a:t>/pro102a/bin/_</a:t>
            </a:r>
            <a:r>
              <a:rPr lang="en-US" dirty="0" err="1" smtClean="0"/>
              <a:t>progres</a:t>
            </a:r>
            <a:r>
              <a:rPr lang="en-US" dirty="0" smtClean="0"/>
              <a:t> -1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pro –p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shortsleep.p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┌──────────────┐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│ 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│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│────── ─────  │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│ 1,000 08:20  │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└──────────────┘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$ </a:t>
            </a:r>
            <a:r>
              <a:rPr lang="en-US" dirty="0" err="1" smtClean="0"/>
              <a:t>ps</a:t>
            </a:r>
            <a:r>
              <a:rPr lang="en-US" dirty="0" smtClean="0"/>
              <a:t> -</a:t>
            </a:r>
            <a:r>
              <a:rPr lang="en-US" dirty="0" err="1" smtClean="0"/>
              <a:t>ef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[_]</a:t>
            </a:r>
            <a:r>
              <a:rPr lang="en-US" dirty="0" err="1" smtClean="0"/>
              <a:t>progres</a:t>
            </a:r>
            <a:endParaRPr lang="en-US" dirty="0" smtClean="0"/>
          </a:p>
          <a:p>
            <a:r>
              <a:rPr lang="en-US" dirty="0" smtClean="0"/>
              <a:t>tom      21243 27534  8 17:16 pts/0   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00:10:50 </a:t>
            </a:r>
            <a:r>
              <a:rPr lang="en-US" dirty="0" smtClean="0"/>
              <a:t> /</a:t>
            </a:r>
            <a:r>
              <a:rPr lang="en-US" dirty="0" err="1" smtClean="0"/>
              <a:t>usr</a:t>
            </a:r>
            <a:r>
              <a:rPr lang="en-US" dirty="0" smtClean="0"/>
              <a:t>/pro102a/bin/_</a:t>
            </a:r>
            <a:r>
              <a:rPr lang="en-US" dirty="0" err="1" smtClean="0"/>
              <a:t>progres</a:t>
            </a:r>
            <a:r>
              <a:rPr lang="en-US" dirty="0" smtClean="0"/>
              <a:t> -1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456237"/>
            <a:ext cx="8229600" cy="715963"/>
          </a:xfrm>
        </p:spPr>
        <p:txBody>
          <a:bodyPr/>
          <a:lstStyle/>
          <a:p>
            <a:r>
              <a:rPr lang="en-US" dirty="0" smtClean="0"/>
              <a:t>No measurable CPU time!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Regular Expressions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915" y="1820882"/>
            <a:ext cx="82366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NAME</a:t>
            </a:r>
          </a:p>
          <a:p>
            <a:r>
              <a:rPr lang="en-US" dirty="0" smtClean="0">
                <a:cs typeface="Courier New" pitchFamily="49" charset="0"/>
              </a:rPr>
              <a:t>       </a:t>
            </a:r>
            <a:r>
              <a:rPr lang="en-US" dirty="0" err="1" smtClean="0">
                <a:cs typeface="Courier New" pitchFamily="49" charset="0"/>
              </a:rPr>
              <a:t>regcomp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cs typeface="Courier New" pitchFamily="49" charset="0"/>
              </a:rPr>
              <a:t>regexec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cs typeface="Courier New" pitchFamily="49" charset="0"/>
              </a:rPr>
              <a:t>regerror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cs typeface="Courier New" pitchFamily="49" charset="0"/>
              </a:rPr>
              <a:t>regfree</a:t>
            </a:r>
            <a:r>
              <a:rPr lang="en-US" dirty="0" smtClean="0">
                <a:cs typeface="Courier New" pitchFamily="49" charset="0"/>
              </a:rPr>
              <a:t> - POSIX </a:t>
            </a:r>
            <a:r>
              <a:rPr lang="en-US" dirty="0" err="1" smtClean="0">
                <a:cs typeface="Courier New" pitchFamily="49" charset="0"/>
              </a:rPr>
              <a:t>regex</a:t>
            </a:r>
            <a:r>
              <a:rPr lang="en-US" dirty="0" smtClean="0">
                <a:cs typeface="Courier New" pitchFamily="49" charset="0"/>
              </a:rPr>
              <a:t> functions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SYNOPSIS</a:t>
            </a:r>
          </a:p>
          <a:p>
            <a:r>
              <a:rPr lang="en-US" dirty="0" smtClean="0">
                <a:cs typeface="Courier New" pitchFamily="49" charset="0"/>
              </a:rPr>
              <a:t>       #include &lt;sys/</a:t>
            </a:r>
            <a:r>
              <a:rPr lang="en-US" dirty="0" err="1" smtClean="0">
                <a:cs typeface="Courier New" pitchFamily="49" charset="0"/>
              </a:rPr>
              <a:t>types.h</a:t>
            </a:r>
            <a:r>
              <a:rPr lang="en-US" dirty="0" smtClean="0">
                <a:cs typeface="Courier New" pitchFamily="49" charset="0"/>
              </a:rPr>
              <a:t>&gt;</a:t>
            </a:r>
          </a:p>
          <a:p>
            <a:r>
              <a:rPr lang="en-US" dirty="0" smtClean="0">
                <a:cs typeface="Courier New" pitchFamily="49" charset="0"/>
              </a:rPr>
              <a:t>       #include &lt;</a:t>
            </a:r>
            <a:r>
              <a:rPr lang="en-US" dirty="0" err="1" smtClean="0">
                <a:cs typeface="Courier New" pitchFamily="49" charset="0"/>
              </a:rPr>
              <a:t>regex.h</a:t>
            </a:r>
            <a:r>
              <a:rPr lang="en-US" dirty="0" smtClean="0">
                <a:cs typeface="Courier New" pitchFamily="49" charset="0"/>
              </a:rPr>
              <a:t>&gt;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       </a:t>
            </a: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regcomp</a:t>
            </a:r>
            <a:r>
              <a:rPr lang="en-US" dirty="0" smtClean="0">
                <a:cs typeface="Courier New" pitchFamily="49" charset="0"/>
              </a:rPr>
              <a:t>( </a:t>
            </a:r>
            <a:r>
              <a:rPr lang="en-US" dirty="0" err="1" smtClean="0">
                <a:cs typeface="Courier New" pitchFamily="49" charset="0"/>
              </a:rPr>
              <a:t>regex_t</a:t>
            </a:r>
            <a:r>
              <a:rPr lang="en-US" dirty="0" smtClean="0">
                <a:cs typeface="Courier New" pitchFamily="49" charset="0"/>
              </a:rPr>
              <a:t> *</a:t>
            </a:r>
            <a:r>
              <a:rPr lang="en-US" dirty="0" err="1" smtClean="0">
                <a:cs typeface="Courier New" pitchFamily="49" charset="0"/>
              </a:rPr>
              <a:t>preg</a:t>
            </a:r>
            <a:r>
              <a:rPr lang="en-US" dirty="0" smtClean="0">
                <a:cs typeface="Courier New" pitchFamily="49" charset="0"/>
              </a:rPr>
              <a:t>, const char *</a:t>
            </a:r>
            <a:r>
              <a:rPr lang="en-US" dirty="0" err="1" smtClean="0">
                <a:cs typeface="Courier New" pitchFamily="49" charset="0"/>
              </a:rPr>
              <a:t>regex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cflags</a:t>
            </a:r>
            <a:r>
              <a:rPr lang="en-US" dirty="0" smtClean="0">
                <a:cs typeface="Courier New" pitchFamily="49" charset="0"/>
              </a:rPr>
              <a:t> );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       </a:t>
            </a: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regexec</a:t>
            </a:r>
            <a:r>
              <a:rPr lang="en-US" dirty="0" smtClean="0">
                <a:cs typeface="Courier New" pitchFamily="49" charset="0"/>
              </a:rPr>
              <a:t>( const </a:t>
            </a:r>
            <a:r>
              <a:rPr lang="en-US" dirty="0" err="1" smtClean="0">
                <a:cs typeface="Courier New" pitchFamily="49" charset="0"/>
              </a:rPr>
              <a:t>regex_t</a:t>
            </a:r>
            <a:r>
              <a:rPr lang="en-US" dirty="0" smtClean="0">
                <a:cs typeface="Courier New" pitchFamily="49" charset="0"/>
              </a:rPr>
              <a:t> *</a:t>
            </a:r>
            <a:r>
              <a:rPr lang="en-US" dirty="0" err="1" smtClean="0">
                <a:cs typeface="Courier New" pitchFamily="49" charset="0"/>
              </a:rPr>
              <a:t>preg</a:t>
            </a:r>
            <a:r>
              <a:rPr lang="en-US" dirty="0" smtClean="0">
                <a:cs typeface="Courier New" pitchFamily="49" charset="0"/>
              </a:rPr>
              <a:t>, const char *string, </a:t>
            </a:r>
            <a:r>
              <a:rPr lang="en-US" dirty="0" err="1" smtClean="0">
                <a:cs typeface="Courier New" pitchFamily="49" charset="0"/>
              </a:rPr>
              <a:t>size_t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nmatch</a:t>
            </a:r>
            <a:r>
              <a:rPr lang="en-US" dirty="0" smtClean="0">
                <a:cs typeface="Courier New" pitchFamily="49" charset="0"/>
              </a:rPr>
              <a:t>,</a:t>
            </a:r>
          </a:p>
          <a:p>
            <a:r>
              <a:rPr lang="en-US" dirty="0" smtClean="0">
                <a:cs typeface="Courier New" pitchFamily="49" charset="0"/>
              </a:rPr>
              <a:t>                                 </a:t>
            </a:r>
            <a:r>
              <a:rPr lang="en-US" dirty="0" err="1" smtClean="0">
                <a:cs typeface="Courier New" pitchFamily="49" charset="0"/>
              </a:rPr>
              <a:t>regmatch_t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pmatch</a:t>
            </a:r>
            <a:r>
              <a:rPr lang="en-US" dirty="0" smtClean="0">
                <a:cs typeface="Courier New" pitchFamily="49" charset="0"/>
              </a:rPr>
              <a:t>[], </a:t>
            </a: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eflags</a:t>
            </a:r>
            <a:r>
              <a:rPr lang="en-US" dirty="0" smtClean="0">
                <a:cs typeface="Courier New" pitchFamily="49" charset="0"/>
              </a:rPr>
              <a:t> );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       </a:t>
            </a:r>
            <a:r>
              <a:rPr lang="en-US" dirty="0" err="1" smtClean="0">
                <a:cs typeface="Courier New" pitchFamily="49" charset="0"/>
              </a:rPr>
              <a:t>size_t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regerror</a:t>
            </a:r>
            <a:r>
              <a:rPr lang="en-US" dirty="0" smtClean="0">
                <a:cs typeface="Courier New" pitchFamily="49" charset="0"/>
              </a:rPr>
              <a:t>( </a:t>
            </a:r>
            <a:r>
              <a:rPr lang="en-US" dirty="0" err="1" smtClean="0">
                <a:cs typeface="Courier New" pitchFamily="49" charset="0"/>
              </a:rPr>
              <a:t>int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errcode</a:t>
            </a:r>
            <a:r>
              <a:rPr lang="en-US" dirty="0" smtClean="0">
                <a:cs typeface="Courier New" pitchFamily="49" charset="0"/>
              </a:rPr>
              <a:t>, const </a:t>
            </a:r>
            <a:r>
              <a:rPr lang="en-US" dirty="0" err="1" smtClean="0">
                <a:cs typeface="Courier New" pitchFamily="49" charset="0"/>
              </a:rPr>
              <a:t>regex_t</a:t>
            </a:r>
            <a:r>
              <a:rPr lang="en-US" dirty="0" smtClean="0">
                <a:cs typeface="Courier New" pitchFamily="49" charset="0"/>
              </a:rPr>
              <a:t> *</a:t>
            </a:r>
            <a:r>
              <a:rPr lang="en-US" dirty="0" err="1" smtClean="0">
                <a:cs typeface="Courier New" pitchFamily="49" charset="0"/>
              </a:rPr>
              <a:t>preg</a:t>
            </a:r>
            <a:r>
              <a:rPr lang="en-US" dirty="0" smtClean="0">
                <a:cs typeface="Courier New" pitchFamily="49" charset="0"/>
              </a:rPr>
              <a:t>, char *</a:t>
            </a:r>
            <a:r>
              <a:rPr lang="en-US" dirty="0" err="1" smtClean="0">
                <a:cs typeface="Courier New" pitchFamily="49" charset="0"/>
              </a:rPr>
              <a:t>errbuf</a:t>
            </a:r>
            <a:r>
              <a:rPr lang="en-US" dirty="0" smtClean="0">
                <a:cs typeface="Courier New" pitchFamily="49" charset="0"/>
              </a:rPr>
              <a:t>, </a:t>
            </a:r>
            <a:r>
              <a:rPr lang="en-US" dirty="0" err="1" smtClean="0">
                <a:cs typeface="Courier New" pitchFamily="49" charset="0"/>
              </a:rPr>
              <a:t>size_t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errbuf_size</a:t>
            </a:r>
            <a:r>
              <a:rPr lang="en-US" dirty="0" smtClean="0">
                <a:cs typeface="Courier New" pitchFamily="49" charset="0"/>
              </a:rPr>
              <a:t> );</a:t>
            </a:r>
          </a:p>
          <a:p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       void </a:t>
            </a:r>
            <a:r>
              <a:rPr lang="en-US" dirty="0" err="1" smtClean="0">
                <a:cs typeface="Courier New" pitchFamily="49" charset="0"/>
              </a:rPr>
              <a:t>regfree</a:t>
            </a:r>
            <a:r>
              <a:rPr lang="en-US" dirty="0" smtClean="0">
                <a:cs typeface="Courier New" pitchFamily="49" charset="0"/>
              </a:rPr>
              <a:t>( </a:t>
            </a:r>
            <a:r>
              <a:rPr lang="en-US" dirty="0" err="1" smtClean="0">
                <a:cs typeface="Courier New" pitchFamily="49" charset="0"/>
              </a:rPr>
              <a:t>regex_t</a:t>
            </a:r>
            <a:r>
              <a:rPr lang="en-US" dirty="0" smtClean="0">
                <a:cs typeface="Courier New" pitchFamily="49" charset="0"/>
              </a:rPr>
              <a:t> *</a:t>
            </a:r>
            <a:r>
              <a:rPr lang="en-US" dirty="0" err="1" smtClean="0">
                <a:cs typeface="Courier New" pitchFamily="49" charset="0"/>
              </a:rPr>
              <a:t>preg</a:t>
            </a:r>
            <a:r>
              <a:rPr lang="en-US" dirty="0" smtClean="0">
                <a:cs typeface="Courier New" pitchFamily="49" charset="0"/>
              </a:rPr>
              <a:t> );</a:t>
            </a:r>
          </a:p>
          <a:p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00200"/>
            <a:ext cx="853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regex.h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 char *pattern, char *string ) {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regex_t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xpattern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matchDepth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2;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regmatch_t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pmatch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[2];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  offset;</a:t>
            </a:r>
          </a:p>
          <a:p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(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regcomp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xpattern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pattern, REG_EXTENDED|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REG_ICASE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) != 0 )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offset = -2;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if (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regexec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(&amp;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xpattern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string,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matchDepth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pmatch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0 ) != 0 ) {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offset = -1; } else { offset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pmatch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[1].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rm_so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regfree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 &amp;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xpattern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return offset;</a:t>
            </a:r>
          </a:p>
          <a:p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Compile and Link…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915" y="1868031"/>
            <a:ext cx="69397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cc –c rx2.c -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fPIC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ld –shared rx2.o –o rx2.so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file rx2.so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rx2.so: ELF 64-bit LSB shared object, AMD x86-64,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version 1 (SYSV), not stripped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nm -DC rx2.so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00000000001004e8 A __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bss_start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00000000001004e8 A _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edata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00000000001004e8 A _end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U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regcomp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U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regexec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0000000000000318 T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regex_match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        U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regfree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a UNIX Shared Library?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191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collection of executable code and data which is loaded into memory separately from the launch of the main program (_</a:t>
            </a:r>
            <a:r>
              <a:rPr lang="en-US" dirty="0" err="1" smtClean="0"/>
              <a:t>progres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Progress 4GL has supported Windows DLLs since </a:t>
            </a:r>
            <a:r>
              <a:rPr lang="en-US" dirty="0" smtClean="0"/>
              <a:t>(at least) version </a:t>
            </a:r>
            <a:r>
              <a:rPr lang="en-US" dirty="0" smtClean="0"/>
              <a:t>8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UNIX DLL support arrived with Progress version 9.</a:t>
            </a:r>
          </a:p>
          <a:p>
            <a:r>
              <a:rPr lang="en-US" dirty="0" smtClean="0"/>
              <a:t>I’ll be using Linux as an example but the principles apply to all UNIX platforms.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5802868"/>
            <a:ext cx="849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Info:  http://www.dwheeler.com/program-library/Program-Library-HOWTO/t1.html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Progress 4GL Test Harness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8534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define variable pattern as character no-undo format "x(60)".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define variable string  as character no-undo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view-as editor inner-lines 10 inner-chars 60.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define variable x as integer no-undo.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external "./rx2.so":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define input  parameter pattern as character.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define input  parameter string  as character.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define return parameter x       as long.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update pattern skip string skip with side-labels.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regex_match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pattern, string, output x ).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display x.</a:t>
            </a:r>
          </a:p>
          <a:p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676400"/>
            <a:ext cx="8594019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$ pro –p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rx.p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┌──────────────────────────────────────────────────────────┐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│pattern: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.*(Fox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).*                                        │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│string: The quick brown fox jumped over the lazy dog!     │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│                                                          │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│                                                          │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│                                                          │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│                                                          │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│x: 16                                                     │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└──────────────────────────────────────────────────────────┘</a:t>
            </a:r>
          </a:p>
          <a:p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456237"/>
            <a:ext cx="8229600" cy="715963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060575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Shared Library</a:t>
            </a:r>
            <a:b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Challenges</a:t>
            </a:r>
            <a:endParaRPr lang="en-US" sz="7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Which Library to Use?</a:t>
            </a:r>
            <a:endParaRPr lang="en-US" sz="27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392363"/>
          </a:xfrm>
        </p:spPr>
        <p:txBody>
          <a:bodyPr/>
          <a:lstStyle/>
          <a:p>
            <a:r>
              <a:rPr lang="en-US" dirty="0" smtClean="0"/>
              <a:t>Use a variable?  NOT!  </a:t>
            </a:r>
            <a:r>
              <a:rPr lang="en-US" dirty="0" smtClean="0">
                <a:sym typeface="Wingdings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Use a pre-processor.</a:t>
            </a:r>
          </a:p>
          <a:p>
            <a:r>
              <a:rPr lang="en-US" dirty="0" smtClean="0"/>
              <a:t>Use symbolic links.</a:t>
            </a:r>
          </a:p>
          <a:p>
            <a:r>
              <a:rPr lang="en-US" dirty="0" smtClean="0"/>
              <a:t>Wait for 10.2B.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5913" y="1847671"/>
            <a:ext cx="6388287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putenv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external "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/lib64/libc.so.6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define input  parameter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as character.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define return parameter x   as long.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Argument Lists</a:t>
            </a:r>
            <a:endParaRPr lang="en-US" sz="27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2392363"/>
          </a:xfrm>
        </p:spPr>
        <p:txBody>
          <a:bodyPr/>
          <a:lstStyle/>
          <a:p>
            <a:r>
              <a:rPr lang="en-US" dirty="0" smtClean="0"/>
              <a:t>Isolate different cases in multiple .p files.</a:t>
            </a:r>
          </a:p>
          <a:p>
            <a:r>
              <a:rPr lang="en-US" dirty="0" smtClean="0"/>
              <a:t>Use wrapper libraries.</a:t>
            </a:r>
          </a:p>
          <a:p>
            <a:r>
              <a:rPr lang="en-US" dirty="0" smtClean="0"/>
              <a:t>Wait for 10.2B.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713" y="1771471"/>
            <a:ext cx="707757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char 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 const char *format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, ...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Call-Backs?</a:t>
            </a:r>
            <a:endParaRPr lang="en-US" sz="27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008437"/>
            <a:ext cx="8229600" cy="2392363"/>
          </a:xfrm>
        </p:spPr>
        <p:txBody>
          <a:bodyPr/>
          <a:lstStyle/>
          <a:p>
            <a:r>
              <a:rPr lang="en-US" dirty="0" smtClean="0"/>
              <a:t>Not supported </a:t>
            </a:r>
            <a:r>
              <a:rPr lang="en-US" dirty="0" smtClean="0">
                <a:sym typeface="Wingdings" pitchFamily="2" charset="2"/>
              </a:rPr>
              <a:t>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713" y="1771471"/>
            <a:ext cx="5974713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qsort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void *base,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nmemb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size,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(*</a:t>
            </a:r>
            <a:r>
              <a:rPr lang="en-US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compar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)(const void *, const void *)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008437"/>
            <a:ext cx="8229600" cy="2392363"/>
          </a:xfrm>
        </p:spPr>
        <p:txBody>
          <a:bodyPr/>
          <a:lstStyle/>
          <a:p>
            <a:r>
              <a:rPr lang="en-US" dirty="0" smtClean="0"/>
              <a:t>About 25% faster in crude testing.</a:t>
            </a:r>
          </a:p>
          <a:p>
            <a:r>
              <a:rPr lang="en-US" dirty="0" smtClean="0"/>
              <a:t>RELEASE EXTERNAL “/lib64/libc.so.6”.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713" y="1771471"/>
            <a:ext cx="8180445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putenv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external "/lib64/libc.so.6" </a:t>
            </a:r>
            <a:r>
              <a:rPr lang="en-US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PERSISTENT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define input  parameter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as character.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define return parameter x   as long.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MEMPTRs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4914" y="1600200"/>
            <a:ext cx="7941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define variable x as integer no-undo.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define variable c as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memptr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no-undo.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define variable m as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memptr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no-undo.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procedure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external "/lib64/libc.so.6":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define input-output parameter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fStr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memptr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define input  parameter mask as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memptr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define input  parameter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as double.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define return parameter x    as long.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set-size( c ) = 1024.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set-size( m ) = 1024.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put-string( m, 1 ) = "%1.4e".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run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 input-output c, m, 0.0123, output x ).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display get-string( c, 1 ) format “x(20)”.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set-size( c ) = 0.</a:t>
            </a:r>
          </a:p>
          <a:p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set-size( m ) = 0.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return.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060575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Dynamic</a:t>
            </a:r>
            <a:b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Shared Library</a:t>
            </a:r>
            <a:b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Call</a:t>
            </a:r>
            <a:endParaRPr lang="en-US" sz="7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(Special Bonus Slide!)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Dynamic Shared Lib Call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4915" y="1676400"/>
            <a:ext cx="759534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define variable LIBC as character no-undo initial "/lib64/libc.so.6".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os-putenv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returns integer ( input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as character ):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define variable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hCall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as handle  no-undo.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define variable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rVal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as integer no-undo.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create call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hCall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assign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hCall:call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-name = 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putenv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hCall:library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= LIBC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hCall:call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-type = DLL-CALL-TYPE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hCall:num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-parameters = 1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hCall:return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-value-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dll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-type = "LONG"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hCall:set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-parameter( 1, "CHARACTER", "INPUT", </a:t>
            </a:r>
            <a:r>
              <a:rPr lang="en-US" sz="1400" b="1" dirty="0" err="1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4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).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hCall:invoke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rVal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hCall:return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-value.</a:t>
            </a:r>
          </a:p>
          <a:p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delete object 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hCall</a:t>
            </a:r>
            <a:r>
              <a:rPr lang="en-US" sz="14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return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rVal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Would You Use One?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share code from 3</a:t>
            </a:r>
            <a:r>
              <a:rPr lang="en-US" baseline="30000" dirty="0" smtClean="0"/>
              <a:t>rd</a:t>
            </a:r>
            <a:r>
              <a:rPr lang="en-US" dirty="0" smtClean="0"/>
              <a:t> party, non-Progress, sources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leverage proprietary internal libraries.</a:t>
            </a:r>
            <a:endParaRPr lang="en-US" dirty="0" smtClean="0"/>
          </a:p>
          <a:p>
            <a:r>
              <a:rPr lang="en-US" dirty="0" smtClean="0"/>
              <a:t>To gain performance improvements from routines written in faster languages.</a:t>
            </a:r>
          </a:p>
          <a:p>
            <a:r>
              <a:rPr lang="en-US" dirty="0" smtClean="0"/>
              <a:t>To access low-level OS features that are not otherwise available.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Share code from 3</a:t>
            </a:r>
            <a:r>
              <a:rPr lang="en-US" baseline="30000" dirty="0" smtClean="0"/>
              <a:t>rd</a:t>
            </a:r>
            <a:r>
              <a:rPr lang="en-US" dirty="0" smtClean="0"/>
              <a:t> party, non-Progress, sources.</a:t>
            </a:r>
          </a:p>
          <a:p>
            <a:r>
              <a:rPr lang="en-US" dirty="0" smtClean="0"/>
              <a:t>Gain performance improvements from routines written in faster languages.</a:t>
            </a:r>
          </a:p>
          <a:p>
            <a:r>
              <a:rPr lang="en-US" dirty="0" smtClean="0"/>
              <a:t>Access low-level OS features that are not otherwise available.</a:t>
            </a:r>
          </a:p>
          <a:p>
            <a:endParaRPr lang="en-US" dirty="0" smtClean="0"/>
          </a:p>
          <a:p>
            <a:r>
              <a:rPr lang="en-US" dirty="0" smtClean="0"/>
              <a:t>It beats the heck out of using PROBUILD.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Box 3"/>
          <p:cNvSpPr txBox="1">
            <a:spLocks noChangeArrowheads="1"/>
          </p:cNvSpPr>
          <p:nvPr/>
        </p:nvSpPr>
        <p:spPr bwMode="auto">
          <a:xfrm>
            <a:off x="1676400" y="2514600"/>
            <a:ext cx="60960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600" dirty="0">
                <a:latin typeface="Calibri" pitchFamily="34" charset="0"/>
              </a:rPr>
              <a:t>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Box 3"/>
          <p:cNvSpPr txBox="1">
            <a:spLocks noChangeArrowheads="1"/>
          </p:cNvSpPr>
          <p:nvPr/>
        </p:nvSpPr>
        <p:spPr bwMode="auto">
          <a:xfrm>
            <a:off x="228600" y="2514600"/>
            <a:ext cx="8763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latin typeface="Calibri" pitchFamily="34" charset="0"/>
              </a:rPr>
              <a:t>Thank-you!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dlopen</a:t>
            </a:r>
            <a:r>
              <a:rPr lang="en-US" dirty="0" smtClean="0"/>
              <a:t>() and Friends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dladdr</a:t>
            </a:r>
            <a:r>
              <a:rPr lang="en-US" dirty="0" smtClean="0"/>
              <a:t>, </a:t>
            </a:r>
            <a:r>
              <a:rPr lang="en-US" dirty="0" err="1" smtClean="0"/>
              <a:t>dlclose</a:t>
            </a:r>
            <a:r>
              <a:rPr lang="en-US" dirty="0" smtClean="0"/>
              <a:t>, </a:t>
            </a:r>
            <a:r>
              <a:rPr lang="en-US" dirty="0" err="1" smtClean="0"/>
              <a:t>dlerror</a:t>
            </a:r>
            <a:r>
              <a:rPr lang="en-US" dirty="0" smtClean="0"/>
              <a:t>, </a:t>
            </a:r>
            <a:r>
              <a:rPr lang="en-US" dirty="0" err="1" smtClean="0"/>
              <a:t>dlopen</a:t>
            </a:r>
            <a:r>
              <a:rPr lang="en-US" dirty="0" smtClean="0"/>
              <a:t>, </a:t>
            </a:r>
            <a:r>
              <a:rPr lang="en-US" dirty="0" err="1" smtClean="0"/>
              <a:t>dlsym</a:t>
            </a:r>
            <a:r>
              <a:rPr lang="en-US" dirty="0" smtClean="0"/>
              <a:t>, </a:t>
            </a:r>
            <a:r>
              <a:rPr lang="en-US" dirty="0" err="1" smtClean="0"/>
              <a:t>dlvsym</a:t>
            </a:r>
            <a:r>
              <a:rPr lang="en-US" dirty="0" smtClean="0"/>
              <a:t> - programming interface </a:t>
            </a:r>
            <a:r>
              <a:rPr lang="en-US" dirty="0" smtClean="0"/>
              <a:t>to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</a:t>
            </a:r>
            <a:r>
              <a:rPr lang="en-US" dirty="0" smtClean="0"/>
              <a:t>dynamic linking loader</a:t>
            </a:r>
          </a:p>
          <a:p>
            <a:endParaRPr lang="en-US" dirty="0" smtClean="0"/>
          </a:p>
          <a:p>
            <a:r>
              <a:rPr lang="en-US" dirty="0" smtClean="0"/>
              <a:t>SYNOPSIS</a:t>
            </a:r>
          </a:p>
          <a:p>
            <a:r>
              <a:rPr lang="en-US" dirty="0" smtClean="0"/>
              <a:t>       #include &lt;</a:t>
            </a:r>
            <a:r>
              <a:rPr lang="en-US" dirty="0" err="1" smtClean="0"/>
              <a:t>dlfcn.h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       void *</a:t>
            </a:r>
            <a:r>
              <a:rPr lang="en-US" dirty="0" err="1" smtClean="0"/>
              <a:t>dlopen</a:t>
            </a:r>
            <a:r>
              <a:rPr lang="en-US" dirty="0" smtClean="0"/>
              <a:t>( const </a:t>
            </a:r>
            <a:r>
              <a:rPr lang="en-US" dirty="0" smtClean="0"/>
              <a:t>char *filename,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flag );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/>
              <a:t>char *</a:t>
            </a:r>
            <a:r>
              <a:rPr lang="en-US" dirty="0" err="1" smtClean="0"/>
              <a:t>dlerror</a:t>
            </a:r>
            <a:r>
              <a:rPr lang="en-US" dirty="0" smtClean="0"/>
              <a:t>( void );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/>
              <a:t>void *</a:t>
            </a:r>
            <a:r>
              <a:rPr lang="en-US" dirty="0" err="1" smtClean="0"/>
              <a:t>dlsym</a:t>
            </a:r>
            <a:r>
              <a:rPr lang="en-US" dirty="0" smtClean="0"/>
              <a:t>( void </a:t>
            </a:r>
            <a:r>
              <a:rPr lang="en-US" dirty="0" smtClean="0"/>
              <a:t>*handle</a:t>
            </a:r>
            <a:r>
              <a:rPr lang="en-US" dirty="0" smtClean="0"/>
              <a:t>,  </a:t>
            </a:r>
            <a:r>
              <a:rPr lang="en-US" dirty="0" smtClean="0"/>
              <a:t>const char *</a:t>
            </a:r>
            <a:r>
              <a:rPr lang="en-US" dirty="0" smtClean="0"/>
              <a:t>symbol );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dlclose</a:t>
            </a:r>
            <a:r>
              <a:rPr lang="en-US" dirty="0" smtClean="0"/>
              <a:t>( void </a:t>
            </a:r>
            <a:r>
              <a:rPr lang="en-US" dirty="0" smtClean="0"/>
              <a:t>*</a:t>
            </a:r>
            <a:r>
              <a:rPr lang="en-US" dirty="0" smtClean="0"/>
              <a:t>handle 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DESCRIPTION</a:t>
            </a:r>
          </a:p>
          <a:p>
            <a:r>
              <a:rPr lang="en-US" dirty="0" smtClean="0"/>
              <a:t>       The four functions </a:t>
            </a:r>
            <a:r>
              <a:rPr lang="en-US" dirty="0" err="1" smtClean="0"/>
              <a:t>dlopen</a:t>
            </a:r>
            <a:r>
              <a:rPr lang="en-US" dirty="0" smtClean="0"/>
              <a:t>(), </a:t>
            </a:r>
            <a:r>
              <a:rPr lang="en-US" dirty="0" err="1" smtClean="0"/>
              <a:t>dlsym</a:t>
            </a:r>
            <a:r>
              <a:rPr lang="en-US" dirty="0" smtClean="0"/>
              <a:t>(), </a:t>
            </a:r>
            <a:r>
              <a:rPr lang="en-US" dirty="0" err="1" smtClean="0"/>
              <a:t>dlclose</a:t>
            </a:r>
            <a:r>
              <a:rPr lang="en-US" dirty="0" smtClean="0"/>
              <a:t>(), </a:t>
            </a:r>
            <a:r>
              <a:rPr lang="en-US" dirty="0" err="1" smtClean="0"/>
              <a:t>dlerror</a:t>
            </a:r>
            <a:r>
              <a:rPr lang="en-US" dirty="0" smtClean="0"/>
              <a:t>() implement the </a:t>
            </a:r>
            <a:r>
              <a:rPr lang="en-US" dirty="0" smtClean="0"/>
              <a:t>interface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</a:t>
            </a:r>
            <a:r>
              <a:rPr lang="en-US" dirty="0" smtClean="0"/>
              <a:t>to the dynamic linking loader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/lib (and /lib64)</a:t>
            </a:r>
            <a:endParaRPr lang="en-US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600200"/>
            <a:ext cx="8382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/lib&gt;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*.so*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ld-2.4.so               </a:t>
            </a:r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libcrypt-2.4.so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libnss_dns-2.4.so      libresmgr.so.1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ld-linux.so.2           </a:t>
            </a:r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libcrypt.so.1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libnss_dns.so.2        libresmgr.so.1.0.0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ld-lsb.so.2             </a:t>
            </a:r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libc.so.6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libnss_files-2.4.so    libresolv-2.4.so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ld-lsb.so.3       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libdevmapper.so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libnss_files.so.2      libresolv.so.2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libacl.so.1             libdevmapper.so.1.02  libnss_hesiod-2.4.so   librt-2.4.so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libacl.so.1.1.0         libdl-2.4.so          libnss_hesiod.so.2     librt.so.1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libanl-2.4.so           libdl.so.2            libnss_nis-2.4.so 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libSegFault.so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libanl.so.1             libe2p.so.2           libnss_nisplus-2.4.so  libss.so.2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libattr.so.1            libe2p.so.2.3         libnss_nisplus.so.2    libss.so.2.0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libattr.so.1.1.0        libext2fs.so.2        libnss_nis.so.2        libsysfs.so.1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libaudit.so.0           libext2fs.so.2.4      libnss_winbind.so.2    libsysfs.so.1.0.3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libaudit.so.0.0.0       libgcc_s.so.1         libnss_wins.so.2       libthread_db-1.0.so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libblkid.so.1           libhistory.so.5       libpamc.so.0           libthread_db.so.1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libblkid.so.1.0         libhistory.so.5.1     libpamc.so.0.81.0      libutil-2.4.so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libBrokenLocale-2.4.so  </a:t>
            </a:r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libm-2.4.so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libpam_misc.so.0       libutil.so.1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libBrokenLocale.so.1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libmemusage.so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libpam_misc.so.0.81.2  libuuid.so.1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libbz2.so.1             </a:t>
            </a:r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libm.so.6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libpam.so.0            libuuid.so.1.2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libbz2.so.1.0.0         libncurses.so.5       libpam.so.0.81.5       libwrap.so.0</a:t>
            </a:r>
          </a:p>
          <a:p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libc-2.4.so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     libncurses.so.5.5   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libpcprofile.so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 libwrap.so.0.7.6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libcap.so.1             libnscd.so.1          libpthread-2.4.so      libxcrypt.so.1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libcap.so.1.92          libnscd.so.1.0.0      libpthread.so.0        libxcrypt.so.1.2.4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libcidn-2.4.so          libnsl-2.4.so         libreadline.so.5       </a:t>
            </a:r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libz.so.1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libcidn.so.1            libnsl.so.1           libreadline.so.5.1     </a:t>
            </a:r>
            <a:r>
              <a:rPr lang="en-US" sz="11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libz.so.1.2.3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libcom_err.so.2         libnss_compat-2.4.so  </a:t>
            </a:r>
            <a:r>
              <a:rPr lang="en-US" sz="1100" dirty="0" err="1" smtClean="0">
                <a:latin typeface="Courier New" pitchFamily="49" charset="0"/>
                <a:cs typeface="Courier New" pitchFamily="49" charset="0"/>
              </a:rPr>
              <a:t>libresmgr.so</a:t>
            </a:r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libcom_err.so.2.1       libnss_compat.so.2    libresmgr.so.0.9.8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You Narrow That Down?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backwards compatibility there are several versions of many libraries.</a:t>
            </a:r>
          </a:p>
          <a:p>
            <a:r>
              <a:rPr lang="en-US" dirty="0" smtClean="0"/>
              <a:t>Many libraries are “niche” libraries and not generally interesting.</a:t>
            </a:r>
          </a:p>
          <a:p>
            <a:r>
              <a:rPr lang="en-US" dirty="0" smtClean="0"/>
              <a:t>The most interesting (to me) are:</a:t>
            </a:r>
          </a:p>
          <a:p>
            <a:pPr lvl="1"/>
            <a:r>
              <a:rPr lang="en-US" dirty="0" err="1" smtClean="0"/>
              <a:t>libc</a:t>
            </a:r>
            <a:r>
              <a:rPr lang="en-US" dirty="0" smtClean="0"/>
              <a:t>, the standard “C” library</a:t>
            </a:r>
          </a:p>
          <a:p>
            <a:pPr lvl="1"/>
            <a:r>
              <a:rPr lang="en-US" dirty="0" err="1" smtClean="0"/>
              <a:t>libm</a:t>
            </a:r>
            <a:r>
              <a:rPr lang="en-US" dirty="0" smtClean="0"/>
              <a:t>, the math  library</a:t>
            </a:r>
          </a:p>
          <a:p>
            <a:pPr lvl="1"/>
            <a:r>
              <a:rPr lang="en-US" dirty="0" err="1" smtClean="0"/>
              <a:t>libz</a:t>
            </a:r>
            <a:r>
              <a:rPr lang="en-US" dirty="0" smtClean="0"/>
              <a:t>, the compression library</a:t>
            </a:r>
          </a:p>
          <a:p>
            <a:pPr lvl="1"/>
            <a:r>
              <a:rPr lang="en-US" dirty="0" err="1" smtClean="0"/>
              <a:t>libcrypt</a:t>
            </a:r>
            <a:r>
              <a:rPr lang="en-US" dirty="0" smtClean="0"/>
              <a:t>, the encryption library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What Functions are Inside?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81000" y="1700748"/>
            <a:ext cx="8610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$ nm -DC /lib/libz.so.1.2.3 |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-v " _" |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grep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" T "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00000000000017b0 T adler32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0000000000001a70 T adler32_combine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0000000000001c10 T compress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0000000000001b40 T compress2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0000000000001b20 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compressBound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0000000000001c70 T crc32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0000000000002330 T crc32_combine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0000000000004220 T deflate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00000000000058b0 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deflateBound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0000000000005f70 T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deflateCopy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 Few Words of Warning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The slides that you are about to see contain very little in the way of: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</a:t>
            </a:r>
            <a:r>
              <a:rPr lang="en-US" dirty="0" smtClean="0">
                <a:solidFill>
                  <a:srgbClr val="C00000"/>
                </a:solidFill>
              </a:rPr>
              <a:t>rror checking.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E</a:t>
            </a:r>
            <a:r>
              <a:rPr lang="en-US" dirty="0" smtClean="0">
                <a:solidFill>
                  <a:srgbClr val="C00000"/>
                </a:solidFill>
              </a:rPr>
              <a:t>xception handling.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Garbage collection.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And other niceties.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While this may be customary for sample code it is very dangerous when working with real C code.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You have been warned.</a:t>
            </a:r>
            <a:endParaRPr lang="en-US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2060575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Calling Functions in </a:t>
            </a:r>
            <a:r>
              <a:rPr lang="en-US" sz="7200" b="1" dirty="0" err="1" smtClean="0">
                <a:solidFill>
                  <a:schemeClr val="accent6">
                    <a:lumMod val="75000"/>
                  </a:schemeClr>
                </a:solidFill>
              </a:rPr>
              <a:t>libc</a:t>
            </a:r>
            <a:endParaRPr lang="en-US" sz="7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Appraise Master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DBAppraise Master Template</Template>
  <TotalTime>4614</TotalTime>
  <Words>3178</Words>
  <Application>Microsoft Office PowerPoint</Application>
  <PresentationFormat>On-screen Show (4:3)</PresentationFormat>
  <Paragraphs>600</Paragraphs>
  <Slides>44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DBAppraise Master Template</vt:lpstr>
      <vt:lpstr>Hidden Gems: UNIX Shared Libraries</vt:lpstr>
      <vt:lpstr>A Few Words About The Speaker</vt:lpstr>
      <vt:lpstr>What is a UNIX Shared Library?</vt:lpstr>
      <vt:lpstr>Why Would You Use One?</vt:lpstr>
      <vt:lpstr>/lib (and /lib64)</vt:lpstr>
      <vt:lpstr>Can You Narrow That Down?</vt:lpstr>
      <vt:lpstr>What Functions are Inside?</vt:lpstr>
      <vt:lpstr>A Few Words of Warning</vt:lpstr>
      <vt:lpstr>Calling Functions in libc</vt:lpstr>
      <vt:lpstr>Problem:  No OS-PUTENV()</vt:lpstr>
      <vt:lpstr>Calling putenv()</vt:lpstr>
      <vt:lpstr>Calling putenv()</vt:lpstr>
      <vt:lpstr>Problem:  No Scientific Notation</vt:lpstr>
      <vt:lpstr>Calling sprintf()</vt:lpstr>
      <vt:lpstr>Calling sprintf()</vt:lpstr>
      <vt:lpstr>Data Type Mapping</vt:lpstr>
      <vt:lpstr>Creating Your Own Shared Library</vt:lpstr>
      <vt:lpstr>Overview</vt:lpstr>
      <vt:lpstr>Problem: Sub-second PAUSE</vt:lpstr>
      <vt:lpstr>What’s Wrong With That?</vt:lpstr>
      <vt:lpstr>Source Code</vt:lpstr>
      <vt:lpstr>Compile to Object Code</vt:lpstr>
      <vt:lpstr>Link to Create a Shared Lib</vt:lpstr>
      <vt:lpstr>Progress 4GL Test Harness</vt:lpstr>
      <vt:lpstr>Test With Progress</vt:lpstr>
      <vt:lpstr>Test Again!</vt:lpstr>
      <vt:lpstr>Problem: Regular Expressions</vt:lpstr>
      <vt:lpstr>Source Code</vt:lpstr>
      <vt:lpstr>Compile and Link…</vt:lpstr>
      <vt:lpstr>Progress 4GL Test Harness</vt:lpstr>
      <vt:lpstr>Test!</vt:lpstr>
      <vt:lpstr>Shared Library Challenges</vt:lpstr>
      <vt:lpstr>Which Library to Use?</vt:lpstr>
      <vt:lpstr>Variable Argument Lists</vt:lpstr>
      <vt:lpstr>Call-Backs?</vt:lpstr>
      <vt:lpstr>Persistence</vt:lpstr>
      <vt:lpstr>MEMPTRs</vt:lpstr>
      <vt:lpstr>Dynamic Shared Library Call</vt:lpstr>
      <vt:lpstr>Dynamic Shared Lib Call</vt:lpstr>
      <vt:lpstr>Conclusion</vt:lpstr>
      <vt:lpstr>Slide 41</vt:lpstr>
      <vt:lpstr>Slide 42</vt:lpstr>
      <vt:lpstr>Slide 43</vt:lpstr>
      <vt:lpstr>dlopen() and Friends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OpenEdge DBA Worst Practices</dc:title>
  <dc:creator>Tom Bascom</dc:creator>
  <cp:lastModifiedBy>Tom Bascom</cp:lastModifiedBy>
  <cp:revision>159</cp:revision>
  <dcterms:created xsi:type="dcterms:W3CDTF">2009-05-28T13:01:27Z</dcterms:created>
  <dcterms:modified xsi:type="dcterms:W3CDTF">2009-10-26T22:47:01Z</dcterms:modified>
</cp:coreProperties>
</file>