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PT Sans Narrow"/>
      <p:regular r:id="rId27"/>
      <p:bold r:id="rId28"/>
    </p:embeddedFont>
    <p:embeddedFont>
      <p:font typeface="Open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3" roundtripDataSignature="AMtx7mhoSND6GuOuvhY8og1N+GNs27ko9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TSansNarrow-bold.fntdata"/><Relationship Id="rId27" Type="http://schemas.openxmlformats.org/officeDocument/2006/relationships/font" Target="fonts/PTSansNarrow-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italic.fntdata"/><Relationship Id="rId30" Type="http://schemas.openxmlformats.org/officeDocument/2006/relationships/font" Target="fonts/OpenSans-bold.fntdata"/><Relationship Id="rId11" Type="http://schemas.openxmlformats.org/officeDocument/2006/relationships/slide" Target="slides/slide6.xml"/><Relationship Id="rId33" Type="http://customschemas.google.com/relationships/presentationmetadata" Target="metadata"/><Relationship Id="rId10" Type="http://schemas.openxmlformats.org/officeDocument/2006/relationships/slide" Target="slides/slide5.xml"/><Relationship Id="rId32"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202842d5dc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202842d5dc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32a5c4be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g132a5c4be8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31c2675b97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g131c2675b9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4"/>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4"/>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4"/>
          <p:cNvGrpSpPr/>
          <p:nvPr/>
        </p:nvGrpSpPr>
        <p:grpSpPr>
          <a:xfrm>
            <a:off x="1004144" y="1022025"/>
            <a:ext cx="7136668" cy="152400"/>
            <a:chOff x="1346429" y="1011300"/>
            <a:chExt cx="6452100" cy="152400"/>
          </a:xfrm>
        </p:grpSpPr>
        <p:cxnSp>
          <p:nvCxnSpPr>
            <p:cNvPr id="13" name="Google Shape;13;p24"/>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4"/>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4"/>
          <p:cNvGrpSpPr/>
          <p:nvPr/>
        </p:nvGrpSpPr>
        <p:grpSpPr>
          <a:xfrm>
            <a:off x="1004151" y="3969100"/>
            <a:ext cx="7136668" cy="152400"/>
            <a:chOff x="1346435" y="3969088"/>
            <a:chExt cx="6452100" cy="152400"/>
          </a:xfrm>
        </p:grpSpPr>
        <p:cxnSp>
          <p:nvCxnSpPr>
            <p:cNvPr id="16" name="Google Shape;16;p24"/>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4"/>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4"/>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9" name="Google Shape;19;p24"/>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33"/>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33"/>
          <p:cNvSpPr txBox="1"/>
          <p:nvPr>
            <p:ph hasCustomPrompt="1" type="title"/>
          </p:nvPr>
        </p:nvSpPr>
        <p:spPr>
          <a:xfrm>
            <a:off x="311700" y="1304850"/>
            <a:ext cx="8520600" cy="1538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3"/>
              </a:buClr>
              <a:buSzPts val="13000"/>
              <a:buNone/>
              <a:defRPr sz="13000">
                <a:solidFill>
                  <a:schemeClr val="accent3"/>
                </a:solidFill>
              </a:defRPr>
            </a:lvl1pPr>
            <a:lvl2pPr lvl="1" algn="ctr">
              <a:lnSpc>
                <a:spcPct val="100000"/>
              </a:lnSpc>
              <a:spcBef>
                <a:spcPts val="0"/>
              </a:spcBef>
              <a:spcAft>
                <a:spcPts val="0"/>
              </a:spcAft>
              <a:buClr>
                <a:schemeClr val="accent3"/>
              </a:buClr>
              <a:buSzPts val="13000"/>
              <a:buNone/>
              <a:defRPr sz="13000">
                <a:solidFill>
                  <a:schemeClr val="accent3"/>
                </a:solidFill>
              </a:defRPr>
            </a:lvl2pPr>
            <a:lvl3pPr lvl="2" algn="ctr">
              <a:lnSpc>
                <a:spcPct val="100000"/>
              </a:lnSpc>
              <a:spcBef>
                <a:spcPts val="0"/>
              </a:spcBef>
              <a:spcAft>
                <a:spcPts val="0"/>
              </a:spcAft>
              <a:buClr>
                <a:schemeClr val="accent3"/>
              </a:buClr>
              <a:buSzPts val="13000"/>
              <a:buNone/>
              <a:defRPr sz="13000">
                <a:solidFill>
                  <a:schemeClr val="accent3"/>
                </a:solidFill>
              </a:defRPr>
            </a:lvl3pPr>
            <a:lvl4pPr lvl="3" algn="ctr">
              <a:lnSpc>
                <a:spcPct val="100000"/>
              </a:lnSpc>
              <a:spcBef>
                <a:spcPts val="0"/>
              </a:spcBef>
              <a:spcAft>
                <a:spcPts val="0"/>
              </a:spcAft>
              <a:buClr>
                <a:schemeClr val="accent3"/>
              </a:buClr>
              <a:buSzPts val="13000"/>
              <a:buNone/>
              <a:defRPr sz="13000">
                <a:solidFill>
                  <a:schemeClr val="accent3"/>
                </a:solidFill>
              </a:defRPr>
            </a:lvl4pPr>
            <a:lvl5pPr lvl="4" algn="ctr">
              <a:lnSpc>
                <a:spcPct val="100000"/>
              </a:lnSpc>
              <a:spcBef>
                <a:spcPts val="0"/>
              </a:spcBef>
              <a:spcAft>
                <a:spcPts val="0"/>
              </a:spcAft>
              <a:buClr>
                <a:schemeClr val="accent3"/>
              </a:buClr>
              <a:buSzPts val="13000"/>
              <a:buNone/>
              <a:defRPr sz="13000">
                <a:solidFill>
                  <a:schemeClr val="accent3"/>
                </a:solidFill>
              </a:defRPr>
            </a:lvl5pPr>
            <a:lvl6pPr lvl="5" algn="ctr">
              <a:lnSpc>
                <a:spcPct val="100000"/>
              </a:lnSpc>
              <a:spcBef>
                <a:spcPts val="0"/>
              </a:spcBef>
              <a:spcAft>
                <a:spcPts val="0"/>
              </a:spcAft>
              <a:buClr>
                <a:schemeClr val="accent3"/>
              </a:buClr>
              <a:buSzPts val="13000"/>
              <a:buNone/>
              <a:defRPr sz="13000">
                <a:solidFill>
                  <a:schemeClr val="accent3"/>
                </a:solidFill>
              </a:defRPr>
            </a:lvl6pPr>
            <a:lvl7pPr lvl="6" algn="ctr">
              <a:lnSpc>
                <a:spcPct val="100000"/>
              </a:lnSpc>
              <a:spcBef>
                <a:spcPts val="0"/>
              </a:spcBef>
              <a:spcAft>
                <a:spcPts val="0"/>
              </a:spcAft>
              <a:buClr>
                <a:schemeClr val="accent3"/>
              </a:buClr>
              <a:buSzPts val="13000"/>
              <a:buNone/>
              <a:defRPr sz="13000">
                <a:solidFill>
                  <a:schemeClr val="accent3"/>
                </a:solidFill>
              </a:defRPr>
            </a:lvl7pPr>
            <a:lvl8pPr lvl="7" algn="ctr">
              <a:lnSpc>
                <a:spcPct val="100000"/>
              </a:lnSpc>
              <a:spcBef>
                <a:spcPts val="0"/>
              </a:spcBef>
              <a:spcAft>
                <a:spcPts val="0"/>
              </a:spcAft>
              <a:buClr>
                <a:schemeClr val="accent3"/>
              </a:buClr>
              <a:buSzPts val="13000"/>
              <a:buNone/>
              <a:defRPr sz="13000">
                <a:solidFill>
                  <a:schemeClr val="accent3"/>
                </a:solidFill>
              </a:defRPr>
            </a:lvl8pPr>
            <a:lvl9pPr lvl="8" algn="ctr">
              <a:lnSpc>
                <a:spcPct val="100000"/>
              </a:lnSpc>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33"/>
          <p:cNvSpPr txBox="1"/>
          <p:nvPr>
            <p:ph idx="1" type="body"/>
          </p:nvPr>
        </p:nvSpPr>
        <p:spPr>
          <a:xfrm>
            <a:off x="311700" y="299565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9" name="Google Shape;59;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25"/>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24" name="Google Shape;24;p25"/>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5" name="Google Shape;25;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26"/>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6"/>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p:txBody>
      </p:sp>
      <p:sp>
        <p:nvSpPr>
          <p:cNvPr id="29" name="Google Shape;29;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2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2" name="Google Shape;32;p27"/>
          <p:cNvSpPr txBox="1"/>
          <p:nvPr>
            <p:ph idx="1" type="body"/>
          </p:nvPr>
        </p:nvSpPr>
        <p:spPr>
          <a:xfrm>
            <a:off x="3117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27"/>
          <p:cNvSpPr txBox="1"/>
          <p:nvPr>
            <p:ph idx="2" type="body"/>
          </p:nvPr>
        </p:nvSpPr>
        <p:spPr>
          <a:xfrm>
            <a:off x="48324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2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7" name="Google Shape;37;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2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 name="Google Shape;40;p2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1" name="Google Shape;41;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30"/>
          <p:cNvSpPr txBox="1"/>
          <p:nvPr>
            <p:ph type="title"/>
          </p:nvPr>
        </p:nvSpPr>
        <p:spPr>
          <a:xfrm>
            <a:off x="490250" y="526350"/>
            <a:ext cx="56136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dk2"/>
              </a:buClr>
              <a:buSzPts val="5400"/>
              <a:buNone/>
              <a:defRPr b="0" sz="5400">
                <a:solidFill>
                  <a:schemeClr val="dk2"/>
                </a:solidFill>
              </a:defRPr>
            </a:lvl1pPr>
            <a:lvl2pPr lvl="1" algn="l">
              <a:lnSpc>
                <a:spcPct val="100000"/>
              </a:lnSpc>
              <a:spcBef>
                <a:spcPts val="0"/>
              </a:spcBef>
              <a:spcAft>
                <a:spcPts val="0"/>
              </a:spcAft>
              <a:buClr>
                <a:schemeClr val="dk2"/>
              </a:buClr>
              <a:buSzPts val="5400"/>
              <a:buNone/>
              <a:defRPr b="0" sz="5400">
                <a:solidFill>
                  <a:schemeClr val="dk2"/>
                </a:solidFill>
              </a:defRPr>
            </a:lvl2pPr>
            <a:lvl3pPr lvl="2" algn="l">
              <a:lnSpc>
                <a:spcPct val="100000"/>
              </a:lnSpc>
              <a:spcBef>
                <a:spcPts val="0"/>
              </a:spcBef>
              <a:spcAft>
                <a:spcPts val="0"/>
              </a:spcAft>
              <a:buClr>
                <a:schemeClr val="dk2"/>
              </a:buClr>
              <a:buSzPts val="5400"/>
              <a:buNone/>
              <a:defRPr b="0" sz="5400">
                <a:solidFill>
                  <a:schemeClr val="dk2"/>
                </a:solidFill>
              </a:defRPr>
            </a:lvl3pPr>
            <a:lvl4pPr lvl="3" algn="l">
              <a:lnSpc>
                <a:spcPct val="100000"/>
              </a:lnSpc>
              <a:spcBef>
                <a:spcPts val="0"/>
              </a:spcBef>
              <a:spcAft>
                <a:spcPts val="0"/>
              </a:spcAft>
              <a:buClr>
                <a:schemeClr val="dk2"/>
              </a:buClr>
              <a:buSzPts val="5400"/>
              <a:buNone/>
              <a:defRPr b="0" sz="5400">
                <a:solidFill>
                  <a:schemeClr val="dk2"/>
                </a:solidFill>
              </a:defRPr>
            </a:lvl4pPr>
            <a:lvl5pPr lvl="4" algn="l">
              <a:lnSpc>
                <a:spcPct val="100000"/>
              </a:lnSpc>
              <a:spcBef>
                <a:spcPts val="0"/>
              </a:spcBef>
              <a:spcAft>
                <a:spcPts val="0"/>
              </a:spcAft>
              <a:buClr>
                <a:schemeClr val="dk2"/>
              </a:buClr>
              <a:buSzPts val="5400"/>
              <a:buNone/>
              <a:defRPr b="0" sz="5400">
                <a:solidFill>
                  <a:schemeClr val="dk2"/>
                </a:solidFill>
              </a:defRPr>
            </a:lvl5pPr>
            <a:lvl6pPr lvl="5" algn="l">
              <a:lnSpc>
                <a:spcPct val="100000"/>
              </a:lnSpc>
              <a:spcBef>
                <a:spcPts val="0"/>
              </a:spcBef>
              <a:spcAft>
                <a:spcPts val="0"/>
              </a:spcAft>
              <a:buClr>
                <a:schemeClr val="dk2"/>
              </a:buClr>
              <a:buSzPts val="5400"/>
              <a:buNone/>
              <a:defRPr b="0" sz="5400">
                <a:solidFill>
                  <a:schemeClr val="dk2"/>
                </a:solidFill>
              </a:defRPr>
            </a:lvl6pPr>
            <a:lvl7pPr lvl="6" algn="l">
              <a:lnSpc>
                <a:spcPct val="100000"/>
              </a:lnSpc>
              <a:spcBef>
                <a:spcPts val="0"/>
              </a:spcBef>
              <a:spcAft>
                <a:spcPts val="0"/>
              </a:spcAft>
              <a:buClr>
                <a:schemeClr val="dk2"/>
              </a:buClr>
              <a:buSzPts val="5400"/>
              <a:buNone/>
              <a:defRPr b="0" sz="5400">
                <a:solidFill>
                  <a:schemeClr val="dk2"/>
                </a:solidFill>
              </a:defRPr>
            </a:lvl7pPr>
            <a:lvl8pPr lvl="7" algn="l">
              <a:lnSpc>
                <a:spcPct val="100000"/>
              </a:lnSpc>
              <a:spcBef>
                <a:spcPts val="0"/>
              </a:spcBef>
              <a:spcAft>
                <a:spcPts val="0"/>
              </a:spcAft>
              <a:buClr>
                <a:schemeClr val="dk2"/>
              </a:buClr>
              <a:buSzPts val="5400"/>
              <a:buNone/>
              <a:defRPr b="0" sz="5400">
                <a:solidFill>
                  <a:schemeClr val="dk2"/>
                </a:solidFill>
              </a:defRPr>
            </a:lvl8pPr>
            <a:lvl9pPr lvl="8" algn="l">
              <a:lnSpc>
                <a:spcPct val="100000"/>
              </a:lnSpc>
              <a:spcBef>
                <a:spcPts val="0"/>
              </a:spcBef>
              <a:spcAft>
                <a:spcPts val="0"/>
              </a:spcAft>
              <a:buClr>
                <a:schemeClr val="dk2"/>
              </a:buClr>
              <a:buSzPts val="5400"/>
              <a:buNone/>
              <a:defRPr b="0" sz="5400">
                <a:solidFill>
                  <a:schemeClr val="dk2"/>
                </a:solidFill>
              </a:defRPr>
            </a:lvl9pPr>
          </a:lstStyle>
          <a:p/>
        </p:txBody>
      </p:sp>
      <p:sp>
        <p:nvSpPr>
          <p:cNvPr id="44" name="Google Shape;44;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31"/>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p3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31"/>
          <p:cNvSpPr txBox="1"/>
          <p:nvPr>
            <p:ph type="title"/>
          </p:nvPr>
        </p:nvSpPr>
        <p:spPr>
          <a:xfrm>
            <a:off x="265500" y="1039675"/>
            <a:ext cx="4045200" cy="16758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9" name="Google Shape;49;p31"/>
          <p:cNvSpPr txBox="1"/>
          <p:nvPr>
            <p:ph idx="1" type="subTitle"/>
          </p:nvPr>
        </p:nvSpPr>
        <p:spPr>
          <a:xfrm>
            <a:off x="265500" y="27268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31"/>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51" name="Google Shape;51;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32"/>
          <p:cNvSpPr txBox="1"/>
          <p:nvPr>
            <p:ph idx="1" type="body"/>
          </p:nvPr>
        </p:nvSpPr>
        <p:spPr>
          <a:xfrm>
            <a:off x="311700" y="42307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2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1pPr>
            <a:lvl2pPr lvl="1"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2pPr>
            <a:lvl3pPr lvl="2"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3pPr>
            <a:lvl4pPr lvl="3"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4pPr>
            <a:lvl5pPr lvl="4"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5pPr>
            <a:lvl6pPr lvl="5"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6pPr>
            <a:lvl7pPr lvl="6"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7pPr>
            <a:lvl8pPr lvl="7"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8pPr>
            <a:lvl9pPr lvl="8"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9pPr>
          </a:lstStyle>
          <a:p/>
        </p:txBody>
      </p:sp>
      <p:sp>
        <p:nvSpPr>
          <p:cNvPr id="7" name="Google Shape;7;p2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Open Sans"/>
              <a:buChar char="●"/>
              <a:defRPr b="0" i="0" sz="1800" u="none" cap="none" strike="noStrike">
                <a:solidFill>
                  <a:schemeClr val="dk2"/>
                </a:solidFill>
                <a:latin typeface="Open Sans"/>
                <a:ea typeface="Open Sans"/>
                <a:cs typeface="Open Sans"/>
                <a:sym typeface="Open Sans"/>
              </a:defRPr>
            </a:lvl1pPr>
            <a:lvl2pPr indent="-317500" lvl="1" marL="9144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2pPr>
            <a:lvl3pPr indent="-317500" lvl="2" marL="13716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3pPr>
            <a:lvl4pPr indent="-317500" lvl="3" marL="18288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4pPr>
            <a:lvl5pPr indent="-317500" lvl="4" marL="22860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5pPr>
            <a:lvl6pPr indent="-317500" lvl="5" marL="27432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6pPr>
            <a:lvl7pPr indent="-317500" lvl="6" marL="32004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7pPr>
            <a:lvl8pPr indent="-317500" lvl="7" marL="36576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8pPr>
            <a:lvl9pPr indent="-317500" lvl="8" marL="41148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9pPr>
          </a:lstStyle>
          <a:p/>
        </p:txBody>
      </p:sp>
      <p:sp>
        <p:nvSpPr>
          <p:cNvPr id="8" name="Google Shape;8;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
          <p:cNvSpPr txBox="1"/>
          <p:nvPr>
            <p:ph type="ctrTitle"/>
          </p:nvPr>
        </p:nvSpPr>
        <p:spPr>
          <a:xfrm>
            <a:off x="0" y="1905455"/>
            <a:ext cx="9144000" cy="10224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50000"/>
              </a:lnSpc>
              <a:spcBef>
                <a:spcPts val="1000"/>
              </a:spcBef>
              <a:spcAft>
                <a:spcPts val="0"/>
              </a:spcAft>
              <a:buSzPct val="111111"/>
              <a:buNone/>
            </a:pPr>
            <a:r>
              <a:t/>
            </a:r>
            <a:endParaRPr/>
          </a:p>
          <a:p>
            <a:pPr indent="0" lvl="0" marL="0" rtl="0" algn="ctr">
              <a:lnSpc>
                <a:spcPct val="150000"/>
              </a:lnSpc>
              <a:spcBef>
                <a:spcPts val="1200"/>
              </a:spcBef>
              <a:spcAft>
                <a:spcPts val="1200"/>
              </a:spcAft>
              <a:buSzPct val="111111"/>
              <a:buNone/>
            </a:pPr>
            <a:r>
              <a:rPr lang="en"/>
              <a:t>Ranking Mundial de Universidades</a:t>
            </a:r>
            <a:endParaRPr/>
          </a:p>
        </p:txBody>
      </p:sp>
      <p:sp>
        <p:nvSpPr>
          <p:cNvPr id="67" name="Google Shape;67;p1"/>
          <p:cNvSpPr txBox="1"/>
          <p:nvPr>
            <p:ph idx="1" type="subTitle"/>
          </p:nvPr>
        </p:nvSpPr>
        <p:spPr>
          <a:xfrm>
            <a:off x="2137225" y="2850052"/>
            <a:ext cx="4925400" cy="10224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ctr">
              <a:lnSpc>
                <a:spcPct val="150000"/>
              </a:lnSpc>
              <a:spcBef>
                <a:spcPts val="1000"/>
              </a:spcBef>
              <a:spcAft>
                <a:spcPts val="0"/>
              </a:spcAft>
              <a:buSzPct val="150000"/>
              <a:buNone/>
            </a:pPr>
            <a:r>
              <a:rPr b="1" i="1" lang="en" sz="6400">
                <a:solidFill>
                  <a:schemeClr val="accent1"/>
                </a:solidFill>
                <a:latin typeface="PT Sans Narrow"/>
                <a:ea typeface="PT Sans Narrow"/>
                <a:cs typeface="PT Sans Narrow"/>
                <a:sym typeface="PT Sans Narrow"/>
              </a:rPr>
              <a:t>Proyecto final de Data Science para CoderHouse</a:t>
            </a:r>
            <a:endParaRPr b="1" i="1" sz="6400">
              <a:solidFill>
                <a:schemeClr val="accent1"/>
              </a:solidFill>
              <a:latin typeface="PT Sans Narrow"/>
              <a:ea typeface="PT Sans Narrow"/>
              <a:cs typeface="PT Sans Narrow"/>
              <a:sym typeface="PT Sans Narrow"/>
            </a:endParaRPr>
          </a:p>
          <a:p>
            <a:pPr indent="0" lvl="0" marL="0" rtl="0" algn="ctr">
              <a:lnSpc>
                <a:spcPct val="150000"/>
              </a:lnSpc>
              <a:spcBef>
                <a:spcPts val="1200"/>
              </a:spcBef>
              <a:spcAft>
                <a:spcPts val="0"/>
              </a:spcAft>
              <a:buSzPct val="150000"/>
              <a:buNone/>
            </a:pPr>
            <a:r>
              <a:rPr b="1" i="1" lang="en" sz="6400">
                <a:solidFill>
                  <a:schemeClr val="accent1"/>
                </a:solidFill>
                <a:latin typeface="PT Sans Narrow"/>
                <a:ea typeface="PT Sans Narrow"/>
                <a:cs typeface="PT Sans Narrow"/>
                <a:sym typeface="PT Sans Narrow"/>
              </a:rPr>
              <a:t>Integrantes: </a:t>
            </a:r>
            <a:r>
              <a:rPr i="1" lang="en" sz="6400">
                <a:solidFill>
                  <a:schemeClr val="accent1"/>
                </a:solidFill>
                <a:latin typeface="PT Sans Narrow"/>
                <a:ea typeface="PT Sans Narrow"/>
                <a:cs typeface="PT Sans Narrow"/>
                <a:sym typeface="PT Sans Narrow"/>
              </a:rPr>
              <a:t>Victoria Gobbi, Candela Esquivel, Sebastian De Cunto</a:t>
            </a:r>
            <a:endParaRPr i="1" sz="6400">
              <a:solidFill>
                <a:schemeClr val="accent1"/>
              </a:solidFill>
              <a:latin typeface="PT Sans Narrow"/>
              <a:ea typeface="PT Sans Narrow"/>
              <a:cs typeface="PT Sans Narrow"/>
              <a:sym typeface="PT Sans Narrow"/>
            </a:endParaRPr>
          </a:p>
          <a:p>
            <a:pPr indent="0" lvl="0" marL="0" rtl="0" algn="ctr">
              <a:lnSpc>
                <a:spcPct val="150000"/>
              </a:lnSpc>
              <a:spcBef>
                <a:spcPts val="1200"/>
              </a:spcBef>
              <a:spcAft>
                <a:spcPts val="0"/>
              </a:spcAft>
              <a:buSzPct val="236220"/>
              <a:buNone/>
            </a:pPr>
            <a:r>
              <a:t/>
            </a:r>
            <a:endParaRPr b="1" i="1" sz="4064">
              <a:solidFill>
                <a:schemeClr val="accent1"/>
              </a:solidFill>
              <a:latin typeface="PT Sans Narrow"/>
              <a:ea typeface="PT Sans Narrow"/>
              <a:cs typeface="PT Sans Narrow"/>
              <a:sym typeface="PT Sans Narrow"/>
            </a:endParaRPr>
          </a:p>
          <a:p>
            <a:pPr indent="0" lvl="0" marL="0" rtl="0" algn="ctr">
              <a:lnSpc>
                <a:spcPct val="100000"/>
              </a:lnSpc>
              <a:spcBef>
                <a:spcPts val="1200"/>
              </a:spcBef>
              <a:spcAft>
                <a:spcPts val="0"/>
              </a:spcAft>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p10"/>
          <p:cNvPicPr preferRelativeResize="0"/>
          <p:nvPr/>
        </p:nvPicPr>
        <p:blipFill rotWithShape="1">
          <a:blip r:embed="rId3">
            <a:alphaModFix/>
          </a:blip>
          <a:srcRect b="0" l="0" r="0" t="0"/>
          <a:stretch/>
        </p:blipFill>
        <p:spPr>
          <a:xfrm>
            <a:off x="476489" y="1152425"/>
            <a:ext cx="8052707" cy="3413047"/>
          </a:xfrm>
          <a:prstGeom prst="rect">
            <a:avLst/>
          </a:prstGeom>
          <a:noFill/>
          <a:ln>
            <a:noFill/>
          </a:ln>
        </p:spPr>
      </p:pic>
      <p:sp>
        <p:nvSpPr>
          <p:cNvPr id="127" name="Google Shape;127;p1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lang="en" sz="3000"/>
              <a:t>Ranking Top 5 de universidades del año 2012</a:t>
            </a:r>
            <a:endParaRPr sz="3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1"/>
          <p:cNvSpPr txBox="1"/>
          <p:nvPr>
            <p:ph type="title"/>
          </p:nvPr>
        </p:nvSpPr>
        <p:spPr>
          <a:xfrm>
            <a:off x="179614" y="387875"/>
            <a:ext cx="4709336"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3000"/>
              <a:t>Score y world rank en relación a las 10 mejores universidades</a:t>
            </a:r>
            <a:endParaRPr sz="3000"/>
          </a:p>
        </p:txBody>
      </p:sp>
      <p:sp>
        <p:nvSpPr>
          <p:cNvPr id="133" name="Google Shape;133;p11"/>
          <p:cNvSpPr txBox="1"/>
          <p:nvPr>
            <p:ph idx="1" type="body"/>
          </p:nvPr>
        </p:nvSpPr>
        <p:spPr>
          <a:xfrm>
            <a:off x="311701" y="1541475"/>
            <a:ext cx="3525514" cy="3027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600"/>
              <a:t>El score no baja de 75 puntos, y esto hace que el ranking de las universidades en estos puestos sea tan alto.</a:t>
            </a:r>
            <a:endParaRPr/>
          </a:p>
          <a:p>
            <a:pPr indent="0" lvl="0" marL="0" rtl="0" algn="l">
              <a:lnSpc>
                <a:spcPct val="115000"/>
              </a:lnSpc>
              <a:spcBef>
                <a:spcPts val="1200"/>
              </a:spcBef>
              <a:spcAft>
                <a:spcPts val="1200"/>
              </a:spcAft>
              <a:buSzPts val="1800"/>
              <a:buNone/>
            </a:pPr>
            <a:r>
              <a:rPr lang="en" sz="1600"/>
              <a:t>A mayor score, el ranking tiende a ser mejor, el score se calcula teniendo en cuenta los rankings.</a:t>
            </a:r>
            <a:endParaRPr sz="1600"/>
          </a:p>
        </p:txBody>
      </p:sp>
      <p:pic>
        <p:nvPicPr>
          <p:cNvPr id="134" name="Google Shape;134;p11"/>
          <p:cNvPicPr preferRelativeResize="0"/>
          <p:nvPr/>
        </p:nvPicPr>
        <p:blipFill rotWithShape="1">
          <a:blip r:embed="rId3">
            <a:alphaModFix/>
          </a:blip>
          <a:srcRect b="0" l="0" r="0" t="0"/>
          <a:stretch/>
        </p:blipFill>
        <p:spPr>
          <a:xfrm>
            <a:off x="4376057" y="996042"/>
            <a:ext cx="4588329" cy="383306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2"/>
          <p:cNvSpPr txBox="1"/>
          <p:nvPr>
            <p:ph type="title"/>
          </p:nvPr>
        </p:nvSpPr>
        <p:spPr>
          <a:xfrm>
            <a:off x="246386" y="200096"/>
            <a:ext cx="3598993" cy="1408267"/>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2800"/>
              <a:t>Score y world rank en relación a las 10 últimas universidades en ranking</a:t>
            </a:r>
            <a:endParaRPr/>
          </a:p>
        </p:txBody>
      </p:sp>
      <p:sp>
        <p:nvSpPr>
          <p:cNvPr id="140" name="Google Shape;140;p12"/>
          <p:cNvSpPr txBox="1"/>
          <p:nvPr>
            <p:ph idx="1" type="body"/>
          </p:nvPr>
        </p:nvSpPr>
        <p:spPr>
          <a:xfrm>
            <a:off x="311700" y="1686775"/>
            <a:ext cx="2839800" cy="1781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700">
                <a:solidFill>
                  <a:srgbClr val="695D46"/>
                </a:solidFill>
              </a:rPr>
              <a:t>Podemos observar que el score da por debajo de los 45.</a:t>
            </a:r>
            <a:endParaRPr sz="1700">
              <a:solidFill>
                <a:srgbClr val="695D46"/>
              </a:solidFill>
            </a:endParaRPr>
          </a:p>
          <a:p>
            <a:pPr indent="0" lvl="0" marL="0" rtl="0" algn="l">
              <a:lnSpc>
                <a:spcPct val="115000"/>
              </a:lnSpc>
              <a:spcBef>
                <a:spcPts val="0"/>
              </a:spcBef>
              <a:spcAft>
                <a:spcPts val="1200"/>
              </a:spcAft>
              <a:buSzPts val="1800"/>
              <a:buNone/>
            </a:pPr>
            <a:r>
              <a:t/>
            </a:r>
            <a:endParaRPr sz="1700"/>
          </a:p>
        </p:txBody>
      </p:sp>
      <p:pic>
        <p:nvPicPr>
          <p:cNvPr id="141" name="Google Shape;141;p12"/>
          <p:cNvPicPr preferRelativeResize="0"/>
          <p:nvPr/>
        </p:nvPicPr>
        <p:blipFill rotWithShape="1">
          <a:blip r:embed="rId3">
            <a:alphaModFix/>
          </a:blip>
          <a:srcRect b="0" l="0" r="0" t="0"/>
          <a:stretch/>
        </p:blipFill>
        <p:spPr>
          <a:xfrm>
            <a:off x="3980331" y="983557"/>
            <a:ext cx="4564315" cy="386491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lang="en" sz="3000"/>
              <a:t>Score promedio por país (TOP 5) </a:t>
            </a:r>
            <a:endParaRPr sz="3000"/>
          </a:p>
        </p:txBody>
      </p:sp>
      <p:sp>
        <p:nvSpPr>
          <p:cNvPr id="147" name="Google Shape;147;p13"/>
          <p:cNvSpPr txBox="1"/>
          <p:nvPr>
            <p:ph idx="1" type="body"/>
          </p:nvPr>
        </p:nvSpPr>
        <p:spPr>
          <a:xfrm>
            <a:off x="414825" y="1436502"/>
            <a:ext cx="2733600" cy="2715300"/>
          </a:xfrm>
          <a:prstGeom prst="rect">
            <a:avLst/>
          </a:prstGeom>
          <a:noFill/>
          <a:ln>
            <a:noFill/>
          </a:ln>
        </p:spPr>
        <p:txBody>
          <a:bodyPr anchorCtr="0" anchor="t" bIns="91425" lIns="91425" spcFirstLastPara="1" rIns="91425" wrap="square" tIns="91425">
            <a:normAutofit fontScale="85000" lnSpcReduction="10000"/>
          </a:bodyPr>
          <a:lstStyle/>
          <a:p>
            <a:pPr indent="0" lvl="0" marL="0" rtl="0" algn="l">
              <a:lnSpc>
                <a:spcPct val="115000"/>
              </a:lnSpc>
              <a:spcBef>
                <a:spcPts val="0"/>
              </a:spcBef>
              <a:spcAft>
                <a:spcPts val="0"/>
              </a:spcAft>
              <a:buSzPct val="105882"/>
              <a:buNone/>
            </a:pPr>
            <a:r>
              <a:rPr lang="en" sz="1700"/>
              <a:t>En el siguiente gráfico podemos observar un histograma respecto a la variable score. </a:t>
            </a:r>
            <a:endParaRPr sz="1700"/>
          </a:p>
          <a:p>
            <a:pPr indent="0" lvl="0" marL="0" rtl="0" algn="l">
              <a:lnSpc>
                <a:spcPct val="115000"/>
              </a:lnSpc>
              <a:spcBef>
                <a:spcPts val="1200"/>
              </a:spcBef>
              <a:spcAft>
                <a:spcPts val="1200"/>
              </a:spcAft>
              <a:buSzPct val="105882"/>
              <a:buNone/>
            </a:pPr>
            <a:r>
              <a:rPr lang="en" sz="1700"/>
              <a:t>Tal como se puede observar USA se encuentra adelante del resto de los países con score promedio arriba de los 80 puntos</a:t>
            </a:r>
            <a:endParaRPr sz="1700"/>
          </a:p>
        </p:txBody>
      </p:sp>
      <p:pic>
        <p:nvPicPr>
          <p:cNvPr id="148" name="Google Shape;148;p13"/>
          <p:cNvPicPr preferRelativeResize="0"/>
          <p:nvPr/>
        </p:nvPicPr>
        <p:blipFill rotWithShape="1">
          <a:blip r:embed="rId3">
            <a:alphaModFix/>
          </a:blip>
          <a:srcRect b="0" l="0" r="0" t="0"/>
          <a:stretch/>
        </p:blipFill>
        <p:spPr>
          <a:xfrm>
            <a:off x="3394943" y="1209438"/>
            <a:ext cx="4996022" cy="328156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2" name="Shape 152"/>
        <p:cNvGrpSpPr/>
        <p:nvPr/>
      </p:nvGrpSpPr>
      <p:grpSpPr>
        <a:xfrm>
          <a:off x="0" y="0"/>
          <a:ext cx="0" cy="0"/>
          <a:chOff x="0" y="0"/>
          <a:chExt cx="0" cy="0"/>
        </a:xfrm>
      </p:grpSpPr>
      <p:sp>
        <p:nvSpPr>
          <p:cNvPr id="153" name="Google Shape;153;p14"/>
          <p:cNvSpPr txBox="1"/>
          <p:nvPr>
            <p:ph type="title"/>
          </p:nvPr>
        </p:nvSpPr>
        <p:spPr>
          <a:xfrm>
            <a:off x="311700" y="110618"/>
            <a:ext cx="3528483" cy="11595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33333"/>
              <a:buNone/>
            </a:pPr>
            <a:r>
              <a:rPr lang="en" sz="3000"/>
              <a:t>Análisis de los 5 primeros puestos en los distintos rankings individuales</a:t>
            </a:r>
            <a:endParaRPr sz="3000"/>
          </a:p>
        </p:txBody>
      </p:sp>
      <p:sp>
        <p:nvSpPr>
          <p:cNvPr id="154" name="Google Shape;154;p14"/>
          <p:cNvSpPr txBox="1"/>
          <p:nvPr>
            <p:ph idx="1" type="body"/>
          </p:nvPr>
        </p:nvSpPr>
        <p:spPr>
          <a:xfrm>
            <a:off x="311700" y="1604400"/>
            <a:ext cx="2872371" cy="29646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15000"/>
              </a:lnSpc>
              <a:spcBef>
                <a:spcPts val="0"/>
              </a:spcBef>
              <a:spcAft>
                <a:spcPts val="0"/>
              </a:spcAft>
              <a:buSzPct val="105882"/>
              <a:buNone/>
            </a:pPr>
            <a:r>
              <a:rPr lang="en" sz="1700"/>
              <a:t>Finalmente en este gráfico observamos cómo el ranking va bajando a medida que baja el ranking de las demás variables.</a:t>
            </a:r>
            <a:endParaRPr sz="1700"/>
          </a:p>
          <a:p>
            <a:pPr indent="0" lvl="0" marL="0" rtl="0" algn="l">
              <a:lnSpc>
                <a:spcPct val="115000"/>
              </a:lnSpc>
              <a:spcBef>
                <a:spcPts val="1200"/>
              </a:spcBef>
              <a:spcAft>
                <a:spcPts val="1200"/>
              </a:spcAft>
              <a:buSzPct val="105882"/>
              <a:buNone/>
            </a:pPr>
            <a:r>
              <a:rPr lang="en" sz="1700"/>
              <a:t>También podemos observar que  el puesto 5 del ranking está muy detrás de sus puestos superiores.</a:t>
            </a:r>
            <a:endParaRPr sz="1700"/>
          </a:p>
        </p:txBody>
      </p:sp>
      <p:pic>
        <p:nvPicPr>
          <p:cNvPr id="155" name="Google Shape;155;p14"/>
          <p:cNvPicPr preferRelativeResize="0"/>
          <p:nvPr/>
        </p:nvPicPr>
        <p:blipFill rotWithShape="1">
          <a:blip r:embed="rId3">
            <a:alphaModFix/>
          </a:blip>
          <a:srcRect b="0" l="0" r="0" t="0"/>
          <a:stretch/>
        </p:blipFill>
        <p:spPr>
          <a:xfrm>
            <a:off x="4070704" y="534841"/>
            <a:ext cx="4319289" cy="403415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5"/>
          <p:cNvSpPr txBox="1"/>
          <p:nvPr>
            <p:ph type="title"/>
          </p:nvPr>
        </p:nvSpPr>
        <p:spPr>
          <a:xfrm>
            <a:off x="311700" y="397700"/>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lang="en" sz="3000"/>
              <a:t>Modelos</a:t>
            </a:r>
            <a:endParaRPr sz="3000"/>
          </a:p>
        </p:txBody>
      </p:sp>
      <p:sp>
        <p:nvSpPr>
          <p:cNvPr id="161" name="Google Shape;161;p15"/>
          <p:cNvSpPr txBox="1"/>
          <p:nvPr>
            <p:ph idx="1" type="body"/>
          </p:nvPr>
        </p:nvSpPr>
        <p:spPr>
          <a:xfrm>
            <a:off x="311700" y="1104700"/>
            <a:ext cx="8520600" cy="3641100"/>
          </a:xfrm>
          <a:prstGeom prst="rect">
            <a:avLst/>
          </a:prstGeom>
          <a:noFill/>
          <a:ln>
            <a:noFill/>
          </a:ln>
        </p:spPr>
        <p:txBody>
          <a:bodyPr anchorCtr="0" anchor="t" bIns="91425" lIns="91425" spcFirstLastPara="1" rIns="91425" wrap="square" tIns="91425">
            <a:normAutofit/>
          </a:bodyPr>
          <a:lstStyle/>
          <a:p>
            <a:pPr indent="0" lvl="0" marL="0" rtl="0" algn="l">
              <a:lnSpc>
                <a:spcPct val="95000"/>
              </a:lnSpc>
              <a:spcBef>
                <a:spcPts val="0"/>
              </a:spcBef>
              <a:spcAft>
                <a:spcPts val="0"/>
              </a:spcAft>
              <a:buSzPts val="1018"/>
              <a:buNone/>
            </a:pPr>
            <a:r>
              <a:rPr lang="en" sz="1700"/>
              <a:t>La variable a predecir se trata de la variable </a:t>
            </a:r>
            <a:r>
              <a:rPr b="1" lang="en" sz="1700"/>
              <a:t>World Rank.</a:t>
            </a:r>
            <a:endParaRPr b="1" sz="1700"/>
          </a:p>
          <a:p>
            <a:pPr indent="0" lvl="0" marL="0" rtl="0" algn="l">
              <a:lnSpc>
                <a:spcPct val="95000"/>
              </a:lnSpc>
              <a:spcBef>
                <a:spcPts val="0"/>
              </a:spcBef>
              <a:spcAft>
                <a:spcPts val="0"/>
              </a:spcAft>
              <a:buSzPts val="1018"/>
              <a:buNone/>
            </a:pPr>
            <a:r>
              <a:rPr lang="en" sz="1700"/>
              <a:t> Para poder trabajar con modelos de clasificación utilizamos la variable llamada Top 500 del tipo binaria .</a:t>
            </a:r>
            <a:endParaRPr sz="1700"/>
          </a:p>
          <a:p>
            <a:pPr indent="0" lvl="0" marL="0" rtl="0" algn="l">
              <a:lnSpc>
                <a:spcPct val="95000"/>
              </a:lnSpc>
              <a:spcBef>
                <a:spcPts val="0"/>
              </a:spcBef>
              <a:spcAft>
                <a:spcPts val="0"/>
              </a:spcAft>
              <a:buSzPts val="1018"/>
              <a:buNone/>
            </a:pPr>
            <a:r>
              <a:t/>
            </a:r>
            <a:endParaRPr sz="1700"/>
          </a:p>
          <a:p>
            <a:pPr indent="0" lvl="0" marL="0" rtl="0" algn="l">
              <a:lnSpc>
                <a:spcPct val="95000"/>
              </a:lnSpc>
              <a:spcBef>
                <a:spcPts val="0"/>
              </a:spcBef>
              <a:spcAft>
                <a:spcPts val="0"/>
              </a:spcAft>
              <a:buSzPts val="1018"/>
              <a:buNone/>
            </a:pPr>
            <a:r>
              <a:rPr lang="en" sz="1700"/>
              <a:t>Teniendo en cuenta que vamos a utilizar un modelo de clasificación, no vamos a tener en cuenta las siguientes variables que se tratan de variables cualitativas:</a:t>
            </a:r>
            <a:endParaRPr/>
          </a:p>
          <a:p>
            <a:pPr indent="0" lvl="0" marL="0" rtl="0" algn="l">
              <a:lnSpc>
                <a:spcPct val="95000"/>
              </a:lnSpc>
              <a:spcBef>
                <a:spcPts val="0"/>
              </a:spcBef>
              <a:spcAft>
                <a:spcPts val="0"/>
              </a:spcAft>
              <a:buSzPts val="1018"/>
              <a:buNone/>
            </a:pPr>
            <a:r>
              <a:t/>
            </a:r>
            <a:endParaRPr sz="1700"/>
          </a:p>
          <a:p>
            <a:pPr indent="-285750" lvl="0" marL="285750" rtl="0" algn="l">
              <a:lnSpc>
                <a:spcPct val="95000"/>
              </a:lnSpc>
              <a:spcBef>
                <a:spcPts val="0"/>
              </a:spcBef>
              <a:spcAft>
                <a:spcPts val="0"/>
              </a:spcAft>
              <a:buSzPts val="1018"/>
              <a:buChar char="●"/>
            </a:pPr>
            <a:r>
              <a:rPr lang="en" sz="1700"/>
              <a:t>Institución y Country (Por cardinalidad)</a:t>
            </a:r>
            <a:endParaRPr/>
          </a:p>
          <a:p>
            <a:pPr indent="-285750" lvl="0" marL="285750" rtl="0" algn="l">
              <a:lnSpc>
                <a:spcPct val="95000"/>
              </a:lnSpc>
              <a:spcBef>
                <a:spcPts val="0"/>
              </a:spcBef>
              <a:spcAft>
                <a:spcPts val="0"/>
              </a:spcAft>
              <a:buSzPts val="1018"/>
              <a:buChar char="●"/>
            </a:pPr>
            <a:r>
              <a:rPr lang="en" sz="1700"/>
              <a:t>Year ( Por falta de información relevante)</a:t>
            </a:r>
            <a:endParaRPr/>
          </a:p>
          <a:p>
            <a:pPr indent="-285750" lvl="0" marL="285750" rtl="0" algn="l">
              <a:lnSpc>
                <a:spcPct val="95000"/>
              </a:lnSpc>
              <a:spcBef>
                <a:spcPts val="0"/>
              </a:spcBef>
              <a:spcAft>
                <a:spcPts val="0"/>
              </a:spcAft>
              <a:buSzPts val="1018"/>
              <a:buChar char="●"/>
            </a:pPr>
            <a:r>
              <a:rPr lang="en" sz="1700"/>
              <a:t>World Rank( se reemplazó con la nueva variable Top 500)</a:t>
            </a:r>
            <a:endParaRPr sz="1700"/>
          </a:p>
          <a:p>
            <a:pPr indent="-285750" lvl="0" marL="285750" rtl="0" algn="l">
              <a:lnSpc>
                <a:spcPct val="95000"/>
              </a:lnSpc>
              <a:spcBef>
                <a:spcPts val="0"/>
              </a:spcBef>
              <a:spcAft>
                <a:spcPts val="0"/>
              </a:spcAft>
              <a:buSzPts val="1018"/>
              <a:buChar char="●"/>
            </a:pPr>
            <a:r>
              <a:rPr lang="en" sz="1700"/>
              <a:t>Score (ya  que está formada por las demás variables)</a:t>
            </a:r>
            <a:endParaRPr sz="1700"/>
          </a:p>
          <a:p>
            <a:pPr indent="0" lvl="0" marL="0" rtl="0" algn="l">
              <a:lnSpc>
                <a:spcPct val="95000"/>
              </a:lnSpc>
              <a:spcBef>
                <a:spcPts val="0"/>
              </a:spcBef>
              <a:spcAft>
                <a:spcPts val="1200"/>
              </a:spcAft>
              <a:buSzPts val="1018"/>
              <a:buNone/>
            </a:pPr>
            <a:r>
              <a:t/>
            </a:r>
            <a:endParaRPr sz="1565"/>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1202842d5dc_3_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Aclaraciones</a:t>
            </a:r>
            <a:endParaRPr/>
          </a:p>
        </p:txBody>
      </p:sp>
      <p:sp>
        <p:nvSpPr>
          <p:cNvPr id="167" name="Google Shape;167;g1202842d5dc_3_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sz="1700"/>
              <a:t>Score</a:t>
            </a:r>
            <a:r>
              <a:rPr lang="en" sz="1700"/>
              <a:t>: Se la eliminó ya que influencia en el modelo, ya que un gran score como se muestra en los gráficos y en los análisis realizados anteriormente, al tener un score alto, esa universidad va a ser parte de las mejores universidades. Caso contrario ocurre con las universidades con menor score, no poseen un buen ranking.Otro punto a considerar dentro de esta variable, es que está “formada” por las demás variables,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b="1" lang="en" sz="1700"/>
              <a:t>Broad_Impact</a:t>
            </a:r>
            <a:r>
              <a:rPr lang="en" sz="1700"/>
              <a:t>: fue tenida en cuenta para predecir debido a que se trata de una variable importante para el dataset, ya que la misma rankea a las universidades de acuerdo al impacto que tienen mundialmente</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b="1" lang="en" sz="1700"/>
              <a:t>Métricas</a:t>
            </a:r>
            <a:r>
              <a:rPr lang="en" sz="1700"/>
              <a:t>: A todos los modelos se les aplicó gridsearch para dar con los mejores hyperparametros y mejorar las métricas del mismo, además de aplicarle el cross validation correspondiente, para procurar que el modelo tiene buenas métricas no solamente por haber tomado un train determinado.</a:t>
            </a:r>
            <a:endParaRPr sz="17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1" name="Shape 171"/>
        <p:cNvGrpSpPr/>
        <p:nvPr/>
      </p:nvGrpSpPr>
      <p:grpSpPr>
        <a:xfrm>
          <a:off x="0" y="0"/>
          <a:ext cx="0" cy="0"/>
          <a:chOff x="0" y="0"/>
          <a:chExt cx="0" cy="0"/>
        </a:xfrm>
      </p:grpSpPr>
      <p:sp>
        <p:nvSpPr>
          <p:cNvPr id="172" name="Google Shape;172;p1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lang="en" sz="3000"/>
              <a:t>Modelos evaluados</a:t>
            </a:r>
            <a:endParaRPr sz="3000"/>
          </a:p>
        </p:txBody>
      </p:sp>
      <p:sp>
        <p:nvSpPr>
          <p:cNvPr id="173" name="Google Shape;173;p16"/>
          <p:cNvSpPr txBox="1"/>
          <p:nvPr>
            <p:ph idx="1" type="body"/>
          </p:nvPr>
        </p:nvSpPr>
        <p:spPr>
          <a:xfrm>
            <a:off x="311700" y="1270752"/>
            <a:ext cx="8213700" cy="31965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lang="en" sz="1565"/>
              <a:t>Los modelos que decidimos evaluar son los siguientes :</a:t>
            </a:r>
            <a:endParaRPr/>
          </a:p>
          <a:p>
            <a:pPr indent="0" lvl="0" marL="0" rtl="0" algn="l">
              <a:lnSpc>
                <a:spcPct val="95000"/>
              </a:lnSpc>
              <a:spcBef>
                <a:spcPts val="0"/>
              </a:spcBef>
              <a:spcAft>
                <a:spcPts val="0"/>
              </a:spcAft>
              <a:buSzPts val="1018"/>
              <a:buNone/>
            </a:pPr>
            <a:r>
              <a:t/>
            </a:r>
            <a:endParaRPr b="1" sz="1565"/>
          </a:p>
          <a:p>
            <a:pPr indent="-285750" lvl="0" marL="285750" rtl="0" algn="l">
              <a:lnSpc>
                <a:spcPct val="95000"/>
              </a:lnSpc>
              <a:spcBef>
                <a:spcPts val="0"/>
              </a:spcBef>
              <a:spcAft>
                <a:spcPts val="0"/>
              </a:spcAft>
              <a:buSzPts val="1018"/>
              <a:buChar char="●"/>
            </a:pPr>
            <a:r>
              <a:rPr b="1" lang="en" sz="1565"/>
              <a:t>Regresión logística: </a:t>
            </a:r>
            <a:r>
              <a:rPr lang="en" sz="1565"/>
              <a:t>Para encontrar los mejores </a:t>
            </a:r>
            <a:r>
              <a:rPr lang="en" sz="1565"/>
              <a:t>hiper parámetros</a:t>
            </a:r>
            <a:r>
              <a:rPr lang="en" sz="1565"/>
              <a:t> para el modelo se utilizó </a:t>
            </a:r>
            <a:r>
              <a:rPr lang="en" sz="1565"/>
              <a:t>Randomized Search. Ajustamos el modelo con los hiper parámetros optimizados y obtuvimos las métricas</a:t>
            </a:r>
            <a:r>
              <a:rPr lang="en" sz="1100">
                <a:solidFill>
                  <a:srgbClr val="000000"/>
                </a:solidFill>
                <a:latin typeface="Arial"/>
                <a:ea typeface="Arial"/>
                <a:cs typeface="Arial"/>
                <a:sym typeface="Arial"/>
              </a:rPr>
              <a:t>.</a:t>
            </a:r>
            <a:endParaRPr/>
          </a:p>
          <a:p>
            <a:pPr indent="0" lvl="0" marL="0" rtl="0" algn="l">
              <a:lnSpc>
                <a:spcPct val="95000"/>
              </a:lnSpc>
              <a:spcBef>
                <a:spcPts val="0"/>
              </a:spcBef>
              <a:spcAft>
                <a:spcPts val="0"/>
              </a:spcAft>
              <a:buSzPts val="1018"/>
              <a:buNone/>
            </a:pPr>
            <a:r>
              <a:t/>
            </a:r>
            <a:endParaRPr sz="1565"/>
          </a:p>
          <a:p>
            <a:pPr indent="-285750" lvl="0" marL="285750" rtl="0" algn="l">
              <a:lnSpc>
                <a:spcPct val="95000"/>
              </a:lnSpc>
              <a:spcBef>
                <a:spcPts val="0"/>
              </a:spcBef>
              <a:spcAft>
                <a:spcPts val="0"/>
              </a:spcAft>
              <a:buSzPts val="1018"/>
              <a:buChar char="●"/>
            </a:pPr>
            <a:r>
              <a:rPr b="1" lang="en" sz="1565"/>
              <a:t>Árbol de decisión: </a:t>
            </a:r>
            <a:r>
              <a:rPr lang="en" sz="1565"/>
              <a:t>Para encontrar l</a:t>
            </a:r>
            <a:r>
              <a:rPr lang="en" sz="1565"/>
              <a:t>os mejores </a:t>
            </a:r>
            <a:r>
              <a:rPr lang="en" sz="1565"/>
              <a:t>hiper parámetros</a:t>
            </a:r>
            <a:r>
              <a:rPr lang="en" sz="1565"/>
              <a:t> para el modelo se utilizó </a:t>
            </a:r>
            <a:r>
              <a:rPr lang="en" sz="1565"/>
              <a:t>Grid Search CV</a:t>
            </a:r>
            <a:r>
              <a:rPr lang="en" sz="1565"/>
              <a:t> de SKlearn y se obtuvo que para el árbol óptimo la mejor profundidad es 3 y la mejor cantidad mínima de muestras por hoja es 5.</a:t>
            </a:r>
            <a:endParaRPr/>
          </a:p>
          <a:p>
            <a:pPr indent="-221107" lvl="0" marL="285750" rtl="0" algn="l">
              <a:lnSpc>
                <a:spcPct val="95000"/>
              </a:lnSpc>
              <a:spcBef>
                <a:spcPts val="0"/>
              </a:spcBef>
              <a:spcAft>
                <a:spcPts val="0"/>
              </a:spcAft>
              <a:buSzPts val="1018"/>
              <a:buNone/>
            </a:pPr>
            <a:r>
              <a:t/>
            </a:r>
            <a:endParaRPr b="1" sz="1565"/>
          </a:p>
          <a:p>
            <a:pPr indent="-285750" lvl="0" marL="285750" rtl="0" algn="l">
              <a:lnSpc>
                <a:spcPct val="95000"/>
              </a:lnSpc>
              <a:spcBef>
                <a:spcPts val="0"/>
              </a:spcBef>
              <a:spcAft>
                <a:spcPts val="0"/>
              </a:spcAft>
              <a:buSzPts val="1018"/>
              <a:buChar char="●"/>
            </a:pPr>
            <a:r>
              <a:rPr lang="en" sz="1565"/>
              <a:t> </a:t>
            </a:r>
            <a:r>
              <a:rPr b="1" lang="en" sz="1565"/>
              <a:t>Random Forest :</a:t>
            </a:r>
            <a:r>
              <a:rPr lang="en" sz="1565"/>
              <a:t> </a:t>
            </a:r>
            <a:r>
              <a:rPr lang="en" sz="1565"/>
              <a:t>Mostró</a:t>
            </a:r>
            <a:r>
              <a:rPr lang="en" sz="1565"/>
              <a:t> que la variable más relevante es broad_impact , seguida por alumni_employment.</a:t>
            </a:r>
            <a:endParaRPr/>
          </a:p>
          <a:p>
            <a:pPr indent="0" lvl="0" marL="114300" rtl="0" algn="l">
              <a:lnSpc>
                <a:spcPct val="115000"/>
              </a:lnSpc>
              <a:spcBef>
                <a:spcPts val="1000"/>
              </a:spcBef>
              <a:spcAft>
                <a:spcPts val="0"/>
              </a:spcAft>
              <a:buSzPts val="1800"/>
              <a:buNone/>
            </a:pPr>
            <a:r>
              <a:t/>
            </a:r>
            <a:endParaRPr sz="1400"/>
          </a:p>
          <a:p>
            <a:pPr indent="0" lvl="0" marL="114300" rtl="0" algn="l">
              <a:lnSpc>
                <a:spcPct val="115000"/>
              </a:lnSpc>
              <a:spcBef>
                <a:spcPts val="2000"/>
              </a:spcBef>
              <a:spcAft>
                <a:spcPts val="0"/>
              </a:spcAft>
              <a:buSzPts val="1800"/>
              <a:buNone/>
            </a:pPr>
            <a:r>
              <a:t/>
            </a:r>
            <a:endParaRPr sz="1300"/>
          </a:p>
          <a:p>
            <a:pPr indent="0" lvl="0" marL="114300" rtl="0" algn="l">
              <a:lnSpc>
                <a:spcPct val="115000"/>
              </a:lnSpc>
              <a:spcBef>
                <a:spcPts val="1000"/>
              </a:spcBef>
              <a:spcAft>
                <a:spcPts val="0"/>
              </a:spcAft>
              <a:buSzPts val="1800"/>
              <a:buNone/>
            </a:pPr>
            <a:br>
              <a:rPr lang="en" sz="1400"/>
            </a:br>
            <a:endParaRPr sz="1300"/>
          </a:p>
        </p:txBody>
      </p:sp>
      <p:pic>
        <p:nvPicPr>
          <p:cNvPr descr="Machine Learning thin line icon. Creative simple design from artificial  intelligence icons collection. Outline machine learning icon for web design  Stock Vector Image &amp; Art - Alamy" id="174" name="Google Shape;174;p16"/>
          <p:cNvPicPr preferRelativeResize="0"/>
          <p:nvPr/>
        </p:nvPicPr>
        <p:blipFill rotWithShape="1">
          <a:blip r:embed="rId3">
            <a:alphaModFix/>
          </a:blip>
          <a:srcRect b="34208" l="24508" r="24571" t="18331"/>
          <a:stretch/>
        </p:blipFill>
        <p:spPr>
          <a:xfrm>
            <a:off x="7605376" y="187308"/>
            <a:ext cx="1226924" cy="122283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lang="en" sz="3000"/>
              <a:t>Métricas de los Modelos Evaluados- Cuadro Comparativo</a:t>
            </a:r>
            <a:endParaRPr sz="3000"/>
          </a:p>
        </p:txBody>
      </p:sp>
      <p:sp>
        <p:nvSpPr>
          <p:cNvPr id="180" name="Google Shape;180;p17"/>
          <p:cNvSpPr txBox="1"/>
          <p:nvPr>
            <p:ph idx="1" type="body"/>
          </p:nvPr>
        </p:nvSpPr>
        <p:spPr>
          <a:xfrm>
            <a:off x="311700" y="1266325"/>
            <a:ext cx="8520600" cy="2709682"/>
          </a:xfrm>
          <a:prstGeom prst="rect">
            <a:avLst/>
          </a:prstGeom>
          <a:noFill/>
          <a:ln>
            <a:noFill/>
          </a:ln>
        </p:spPr>
        <p:txBody>
          <a:bodyPr anchorCtr="0" anchor="t" bIns="91425" lIns="91425" spcFirstLastPara="1" rIns="91425" wrap="square" tIns="91425">
            <a:normAutofit/>
          </a:bodyPr>
          <a:lstStyle/>
          <a:p>
            <a:pPr indent="0" lvl="0" marL="114300" rtl="0" algn="l">
              <a:lnSpc>
                <a:spcPct val="115000"/>
              </a:lnSpc>
              <a:spcBef>
                <a:spcPts val="0"/>
              </a:spcBef>
              <a:spcAft>
                <a:spcPts val="0"/>
              </a:spcAft>
              <a:buSzPts val="1800"/>
              <a:buNone/>
            </a:pPr>
            <a:br>
              <a:rPr lang="en"/>
            </a:br>
            <a:endParaRPr/>
          </a:p>
        </p:txBody>
      </p:sp>
      <p:pic>
        <p:nvPicPr>
          <p:cNvPr id="181" name="Google Shape;181;p17"/>
          <p:cNvPicPr preferRelativeResize="0"/>
          <p:nvPr/>
        </p:nvPicPr>
        <p:blipFill>
          <a:blip r:embed="rId3">
            <a:alphaModFix/>
          </a:blip>
          <a:stretch>
            <a:fillRect/>
          </a:stretch>
        </p:blipFill>
        <p:spPr>
          <a:xfrm>
            <a:off x="566250" y="1266326"/>
            <a:ext cx="7761464" cy="3417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lang="en" sz="3000"/>
              <a:t>Métricas de los Modelos Evaluados- Cuadro Comparativo</a:t>
            </a:r>
            <a:endParaRPr sz="3000"/>
          </a:p>
        </p:txBody>
      </p:sp>
      <p:pic>
        <p:nvPicPr>
          <p:cNvPr id="187" name="Google Shape;187;p18"/>
          <p:cNvPicPr preferRelativeResize="0"/>
          <p:nvPr/>
        </p:nvPicPr>
        <p:blipFill>
          <a:blip r:embed="rId3">
            <a:alphaModFix/>
          </a:blip>
          <a:stretch>
            <a:fillRect/>
          </a:stretch>
        </p:blipFill>
        <p:spPr>
          <a:xfrm>
            <a:off x="671475" y="1241900"/>
            <a:ext cx="7256928" cy="3686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2"/>
          <p:cNvSpPr txBox="1"/>
          <p:nvPr>
            <p:ph type="title"/>
          </p:nvPr>
        </p:nvSpPr>
        <p:spPr>
          <a:xfrm>
            <a:off x="311700" y="14968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50000"/>
              </a:lnSpc>
              <a:spcBef>
                <a:spcPts val="1000"/>
              </a:spcBef>
              <a:spcAft>
                <a:spcPts val="0"/>
              </a:spcAft>
              <a:buSzPct val="121212"/>
              <a:buNone/>
            </a:pPr>
            <a:r>
              <a:rPr lang="en" sz="3300"/>
              <a:t>Introducción</a:t>
            </a:r>
            <a:endParaRPr sz="3300"/>
          </a:p>
          <a:p>
            <a:pPr indent="0" lvl="0" marL="0" rtl="0" algn="l">
              <a:lnSpc>
                <a:spcPct val="100000"/>
              </a:lnSpc>
              <a:spcBef>
                <a:spcPts val="1000"/>
              </a:spcBef>
              <a:spcAft>
                <a:spcPts val="0"/>
              </a:spcAft>
              <a:buSzPct val="111111"/>
              <a:buNone/>
            </a:pPr>
            <a:r>
              <a:t/>
            </a:r>
            <a:endParaRPr/>
          </a:p>
        </p:txBody>
      </p:sp>
      <p:sp>
        <p:nvSpPr>
          <p:cNvPr id="73" name="Google Shape;73;p2"/>
          <p:cNvSpPr txBox="1"/>
          <p:nvPr>
            <p:ph idx="1" type="body"/>
          </p:nvPr>
        </p:nvSpPr>
        <p:spPr>
          <a:xfrm>
            <a:off x="311699" y="968008"/>
            <a:ext cx="8179157" cy="3250526"/>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1000"/>
              </a:spcBef>
              <a:spcAft>
                <a:spcPts val="0"/>
              </a:spcAft>
              <a:buSzPts val="275"/>
              <a:buNone/>
            </a:pPr>
            <a:r>
              <a:rPr lang="en" sz="1726"/>
              <a:t>El dataset corresponde al ranking mundial de las universidades Times Higher Education de 2012 a 2015, se trata de un ranking mundial de clasificación de universidades, que es considerado como una de las medidas universitarias más influyentes y ampliamente observadas a la hora de elegir una universidad. El dataset cuenta con:</a:t>
            </a:r>
            <a:endParaRPr/>
          </a:p>
          <a:p>
            <a:pPr indent="-284162" lvl="0" marL="400050" rtl="0" algn="l">
              <a:lnSpc>
                <a:spcPct val="130000"/>
              </a:lnSpc>
              <a:spcBef>
                <a:spcPts val="1000"/>
              </a:spcBef>
              <a:spcAft>
                <a:spcPts val="0"/>
              </a:spcAft>
              <a:buSzPts val="275"/>
              <a:buFont typeface="Open Sans"/>
              <a:buChar char="-"/>
            </a:pPr>
            <a:r>
              <a:rPr lang="en" sz="1726"/>
              <a:t>- 2200 registros</a:t>
            </a:r>
            <a:endParaRPr/>
          </a:p>
          <a:p>
            <a:pPr indent="-284162" lvl="0" marL="400050" rtl="0" algn="l">
              <a:lnSpc>
                <a:spcPct val="130000"/>
              </a:lnSpc>
              <a:spcBef>
                <a:spcPts val="1000"/>
              </a:spcBef>
              <a:spcAft>
                <a:spcPts val="0"/>
              </a:spcAft>
              <a:buSzPts val="275"/>
              <a:buFont typeface="Open Sans"/>
              <a:buChar char="-"/>
            </a:pPr>
            <a:r>
              <a:rPr lang="en" sz="1726"/>
              <a:t>- Un total de 1024 universidades</a:t>
            </a:r>
            <a:endParaRPr sz="1726"/>
          </a:p>
          <a:p>
            <a:pPr indent="-284162" lvl="0" marL="400050" rtl="0" algn="l">
              <a:lnSpc>
                <a:spcPct val="130000"/>
              </a:lnSpc>
              <a:spcBef>
                <a:spcPts val="1000"/>
              </a:spcBef>
              <a:spcAft>
                <a:spcPts val="0"/>
              </a:spcAft>
              <a:buSzPts val="275"/>
              <a:buFont typeface="Open Sans"/>
              <a:buChar char="-"/>
            </a:pPr>
            <a:r>
              <a:rPr lang="en" sz="1726"/>
              <a:t>- Las universidades pertenecen a los continentes de América, África, Asia, Europa y Oceanía</a:t>
            </a:r>
            <a:endParaRPr/>
          </a:p>
          <a:p>
            <a:pPr indent="0" lvl="0" marL="0" rtl="0" algn="l">
              <a:lnSpc>
                <a:spcPct val="130000"/>
              </a:lnSpc>
              <a:spcBef>
                <a:spcPts val="1000"/>
              </a:spcBef>
              <a:spcAft>
                <a:spcPts val="0"/>
              </a:spcAft>
              <a:buSzPts val="275"/>
              <a:buNone/>
            </a:pPr>
            <a:r>
              <a:t/>
            </a:r>
            <a:endParaRPr sz="1726"/>
          </a:p>
        </p:txBody>
      </p:sp>
      <p:pic>
        <p:nvPicPr>
          <p:cNvPr descr="Academic &amp; University News | Times Higher Education (THE)" id="74" name="Google Shape;74;p2"/>
          <p:cNvPicPr preferRelativeResize="0"/>
          <p:nvPr/>
        </p:nvPicPr>
        <p:blipFill rotWithShape="1">
          <a:blip r:embed="rId3">
            <a:alphaModFix/>
          </a:blip>
          <a:srcRect b="0" l="0" r="0" t="0"/>
          <a:stretch/>
        </p:blipFill>
        <p:spPr>
          <a:xfrm>
            <a:off x="5657046" y="149685"/>
            <a:ext cx="2610972" cy="85039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Conclusión</a:t>
            </a:r>
            <a:endParaRPr/>
          </a:p>
        </p:txBody>
      </p:sp>
      <p:sp>
        <p:nvSpPr>
          <p:cNvPr id="193" name="Google Shape;193;p19"/>
          <p:cNvSpPr txBox="1"/>
          <p:nvPr>
            <p:ph idx="1" type="body"/>
          </p:nvPr>
        </p:nvSpPr>
        <p:spPr>
          <a:xfrm>
            <a:off x="282396" y="1413282"/>
            <a:ext cx="8579207" cy="3432150"/>
          </a:xfrm>
          <a:prstGeom prst="rect">
            <a:avLst/>
          </a:prstGeom>
          <a:noFill/>
          <a:ln>
            <a:noFill/>
          </a:ln>
        </p:spPr>
        <p:txBody>
          <a:bodyPr anchorCtr="0" anchor="t" bIns="91425" lIns="91425" spcFirstLastPara="1" rIns="91425" wrap="square" tIns="91425">
            <a:normAutofit fontScale="62500"/>
          </a:bodyPr>
          <a:lstStyle/>
          <a:p>
            <a:pPr indent="0" lvl="0" marL="0" rtl="0" algn="l">
              <a:lnSpc>
                <a:spcPct val="150000"/>
              </a:lnSpc>
              <a:spcBef>
                <a:spcPts val="1000"/>
              </a:spcBef>
              <a:spcAft>
                <a:spcPts val="0"/>
              </a:spcAft>
              <a:buNone/>
            </a:pPr>
            <a:r>
              <a:rPr lang="en" sz="2150"/>
              <a:t>Para concluir, consideramos que el Random Forest es el mejor de los modelos, ya que las métricas así lo indican. El 2do mejor modelo es el Decision tree ya que supera en todas las métricas al Regresión logística.</a:t>
            </a:r>
            <a:endParaRPr sz="2150"/>
          </a:p>
          <a:p>
            <a:pPr indent="0" lvl="0" marL="0" rtl="0" algn="l">
              <a:lnSpc>
                <a:spcPct val="150000"/>
              </a:lnSpc>
              <a:spcBef>
                <a:spcPts val="1000"/>
              </a:spcBef>
              <a:spcAft>
                <a:spcPts val="0"/>
              </a:spcAft>
              <a:buNone/>
            </a:pPr>
            <a:r>
              <a:rPr lang="en" sz="2150"/>
              <a:t>Creemos que las dificultades aparecieron al principio, porque no estábamos acostumbrados al manejo de tanta data y tuvimos que investigar más a profundidad qué es lo que estamos analizando, de qué se trataba cada variable, del mismo modo al manejar tanta data el principal problema era detectar cuál iba a ser nuestro target, a qué apuntaba nuestro trabajo y modelo.</a:t>
            </a:r>
            <a:endParaRPr sz="2150"/>
          </a:p>
          <a:p>
            <a:pPr indent="0" lvl="0" marL="0" rtl="0" algn="l">
              <a:lnSpc>
                <a:spcPct val="150000"/>
              </a:lnSpc>
              <a:spcBef>
                <a:spcPts val="1000"/>
              </a:spcBef>
              <a:spcAft>
                <a:spcPts val="1000"/>
              </a:spcAft>
              <a:buNone/>
            </a:pPr>
            <a:r>
              <a:rPr lang="en" sz="2150"/>
              <a:t> En un principio creíamos que regresión lineal era lo indicado, pero posteriormente nos pareció enriquecedor pasar el modelo a clasificación. Pasamos por todas las etapas, arrancando con análisis univariado hasta análisis multivariado.</a:t>
            </a:r>
            <a:endParaRPr/>
          </a:p>
        </p:txBody>
      </p:sp>
      <p:pic>
        <p:nvPicPr>
          <p:cNvPr descr="Iconos de Conclusión - Iconos gratuitos de 3,306" id="194" name="Google Shape;194;p19"/>
          <p:cNvPicPr preferRelativeResize="0"/>
          <p:nvPr/>
        </p:nvPicPr>
        <p:blipFill rotWithShape="1">
          <a:blip r:embed="rId3">
            <a:alphaModFix/>
          </a:blip>
          <a:srcRect b="0" l="0" r="0" t="0"/>
          <a:stretch/>
        </p:blipFill>
        <p:spPr>
          <a:xfrm>
            <a:off x="7522030" y="84065"/>
            <a:ext cx="1219200" cy="1219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132a5c4be8f_0_0"/>
          <p:cNvSpPr txBox="1"/>
          <p:nvPr>
            <p:ph type="ctrTitle"/>
          </p:nvPr>
        </p:nvSpPr>
        <p:spPr>
          <a:xfrm>
            <a:off x="937550" y="2247614"/>
            <a:ext cx="7136700" cy="10224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4000"/>
              <a:buNone/>
            </a:pPr>
            <a:r>
              <a:rPr lang="en"/>
              <a:t>Muchas Gracias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lang="en" sz="3000"/>
              <a:t>Objetivo</a:t>
            </a:r>
            <a:endParaRPr sz="3000"/>
          </a:p>
        </p:txBody>
      </p:sp>
      <p:sp>
        <p:nvSpPr>
          <p:cNvPr id="80" name="Google Shape;80;p3"/>
          <p:cNvSpPr txBox="1"/>
          <p:nvPr>
            <p:ph idx="1" type="body"/>
          </p:nvPr>
        </p:nvSpPr>
        <p:spPr>
          <a:xfrm>
            <a:off x="242544" y="1175297"/>
            <a:ext cx="4329456"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700"/>
              <a:t>El objetivo es poder predecir </a:t>
            </a:r>
            <a:r>
              <a:rPr lang="en" sz="1700"/>
              <a:t>qué</a:t>
            </a:r>
            <a:r>
              <a:rPr lang="en" sz="1700"/>
              <a:t> universidades se encuentran dentro del Top 500 del ranking en función de las variables que se </a:t>
            </a:r>
            <a:r>
              <a:rPr lang="en" sz="1700"/>
              <a:t>encuentran</a:t>
            </a:r>
            <a:r>
              <a:rPr lang="en" sz="1700"/>
              <a:t> disponibles dentro del dataset. </a:t>
            </a:r>
            <a:endParaRPr/>
          </a:p>
          <a:p>
            <a:pPr indent="0" lvl="0" marL="0" rtl="0" algn="l">
              <a:lnSpc>
                <a:spcPct val="115000"/>
              </a:lnSpc>
              <a:spcBef>
                <a:spcPts val="1200"/>
              </a:spcBef>
              <a:spcAft>
                <a:spcPts val="1200"/>
              </a:spcAft>
              <a:buSzPts val="1800"/>
              <a:buNone/>
            </a:pPr>
            <a:r>
              <a:rPr lang="en" sz="1700"/>
              <a:t>La variable target es la variable </a:t>
            </a:r>
            <a:r>
              <a:rPr i="1" lang="en" sz="1700"/>
              <a:t>Top 500</a:t>
            </a:r>
            <a:r>
              <a:rPr lang="en" sz="1700"/>
              <a:t>, que </a:t>
            </a:r>
            <a:r>
              <a:rPr lang="en" sz="1700"/>
              <a:t>está</a:t>
            </a:r>
            <a:r>
              <a:rPr lang="en" sz="1700"/>
              <a:t> compuesta por las universidades posicionadas dentro de los primeros 500 puestos del ranking.</a:t>
            </a:r>
            <a:endParaRPr/>
          </a:p>
        </p:txBody>
      </p:sp>
      <p:pic>
        <p:nvPicPr>
          <p:cNvPr descr="World University Rankings 2019: methodology | Times Higher Education (THE)" id="81" name="Google Shape;81;p3"/>
          <p:cNvPicPr preferRelativeResize="0"/>
          <p:nvPr/>
        </p:nvPicPr>
        <p:blipFill rotWithShape="1">
          <a:blip r:embed="rId3">
            <a:alphaModFix/>
          </a:blip>
          <a:srcRect b="0" l="37518" r="0" t="0"/>
          <a:stretch/>
        </p:blipFill>
        <p:spPr>
          <a:xfrm>
            <a:off x="4771785" y="934929"/>
            <a:ext cx="4003852" cy="360454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g131c2675b97_0_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lang="en" sz="3000"/>
              <a:t>Variables del Dataset</a:t>
            </a:r>
            <a:endParaRPr sz="3000"/>
          </a:p>
        </p:txBody>
      </p:sp>
      <p:pic>
        <p:nvPicPr>
          <p:cNvPr id="87" name="Google Shape;87;g131c2675b97_0_0"/>
          <p:cNvPicPr preferRelativeResize="0"/>
          <p:nvPr/>
        </p:nvPicPr>
        <p:blipFill>
          <a:blip r:embed="rId3">
            <a:alphaModFix/>
          </a:blip>
          <a:stretch>
            <a:fillRect/>
          </a:stretch>
        </p:blipFill>
        <p:spPr>
          <a:xfrm>
            <a:off x="1033250" y="1084625"/>
            <a:ext cx="6475421" cy="36862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5"/>
          <p:cNvSpPr txBox="1"/>
          <p:nvPr>
            <p:ph idx="1" type="body"/>
          </p:nvPr>
        </p:nvSpPr>
        <p:spPr>
          <a:xfrm>
            <a:off x="311700" y="314575"/>
            <a:ext cx="8520600" cy="4238700"/>
          </a:xfrm>
          <a:prstGeom prst="rect">
            <a:avLst/>
          </a:prstGeom>
          <a:noFill/>
          <a:ln>
            <a:noFill/>
          </a:ln>
        </p:spPr>
        <p:txBody>
          <a:bodyPr anchorCtr="0" anchor="t" bIns="91425" lIns="91425" spcFirstLastPara="1" rIns="91425" wrap="square" tIns="91425">
            <a:noAutofit/>
          </a:bodyPr>
          <a:lstStyle/>
          <a:p>
            <a:pPr indent="0" lvl="0" marL="457200" rtl="0" algn="l">
              <a:lnSpc>
                <a:spcPct val="150000"/>
              </a:lnSpc>
              <a:spcBef>
                <a:spcPts val="1000"/>
              </a:spcBef>
              <a:spcAft>
                <a:spcPts val="0"/>
              </a:spcAft>
              <a:buSzPts val="1800"/>
              <a:buNone/>
            </a:pPr>
            <a:r>
              <a:t/>
            </a:r>
            <a:endParaRPr sz="1700"/>
          </a:p>
          <a:p>
            <a:pPr indent="0" lvl="0" marL="457200" rtl="0" algn="l">
              <a:lnSpc>
                <a:spcPct val="150000"/>
              </a:lnSpc>
              <a:spcBef>
                <a:spcPts val="1000"/>
              </a:spcBef>
              <a:spcAft>
                <a:spcPts val="1000"/>
              </a:spcAft>
              <a:buSzPts val="1800"/>
              <a:buNone/>
            </a:pPr>
            <a:r>
              <a:t/>
            </a:r>
            <a:endParaRPr sz="2000">
              <a:solidFill>
                <a:srgbClr val="202124"/>
              </a:solidFill>
            </a:endParaRPr>
          </a:p>
        </p:txBody>
      </p:sp>
      <p:sp>
        <p:nvSpPr>
          <p:cNvPr id="93" name="Google Shape;93;p5"/>
          <p:cNvSpPr txBox="1"/>
          <p:nvPr>
            <p:ph type="title"/>
          </p:nvPr>
        </p:nvSpPr>
        <p:spPr>
          <a:xfrm>
            <a:off x="311150" y="444500"/>
            <a:ext cx="8521700" cy="708025"/>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lang="en" sz="3000"/>
              <a:t>Variables del Dataset</a:t>
            </a:r>
            <a:endParaRPr sz="3000"/>
          </a:p>
        </p:txBody>
      </p:sp>
      <p:pic>
        <p:nvPicPr>
          <p:cNvPr id="94" name="Google Shape;94;p5"/>
          <p:cNvPicPr preferRelativeResize="0"/>
          <p:nvPr/>
        </p:nvPicPr>
        <p:blipFill>
          <a:blip r:embed="rId3">
            <a:alphaModFix/>
          </a:blip>
          <a:stretch>
            <a:fillRect/>
          </a:stretch>
        </p:blipFill>
        <p:spPr>
          <a:xfrm>
            <a:off x="311700" y="1270375"/>
            <a:ext cx="8591126" cy="3509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lang="en" sz="3000"/>
              <a:t>Preparación de los datos</a:t>
            </a:r>
            <a:endParaRPr sz="3000"/>
          </a:p>
        </p:txBody>
      </p:sp>
      <p:sp>
        <p:nvSpPr>
          <p:cNvPr id="100" name="Google Shape;100;p6"/>
          <p:cNvSpPr txBox="1"/>
          <p:nvPr>
            <p:ph idx="1" type="body"/>
          </p:nvPr>
        </p:nvSpPr>
        <p:spPr>
          <a:xfrm>
            <a:off x="311700" y="1266325"/>
            <a:ext cx="5052000" cy="33027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SzPct val="105882"/>
              <a:buNone/>
            </a:pPr>
            <a:r>
              <a:rPr lang="en" sz="1700"/>
              <a:t>El dataset posee datos nulos en la columna broad_Impact para los años 2012 y 2013 ya que en ese momento no existía información acerca de esa variable, por lo tanto los mismos fueron reemplazados con el valor 0.</a:t>
            </a:r>
            <a:endParaRPr sz="1700"/>
          </a:p>
          <a:p>
            <a:pPr indent="0" lvl="0" marL="0" rtl="0" algn="l">
              <a:lnSpc>
                <a:spcPct val="115000"/>
              </a:lnSpc>
              <a:spcBef>
                <a:spcPts val="1200"/>
              </a:spcBef>
              <a:spcAft>
                <a:spcPts val="1200"/>
              </a:spcAft>
              <a:buSzPct val="105882"/>
              <a:buNone/>
            </a:pPr>
            <a:r>
              <a:rPr lang="en" sz="1700"/>
              <a:t>Por otra parte, l</a:t>
            </a:r>
            <a:r>
              <a:rPr lang="en" sz="1700"/>
              <a:t>a variable a predecir se trata de la variable </a:t>
            </a:r>
            <a:r>
              <a:rPr b="1" lang="en" sz="1700"/>
              <a:t>World Rank</a:t>
            </a:r>
            <a:r>
              <a:rPr lang="en" sz="1700"/>
              <a:t> que se trata de una variable numérica</a:t>
            </a:r>
            <a:r>
              <a:rPr b="1" lang="en" sz="1700"/>
              <a:t>, </a:t>
            </a:r>
            <a:r>
              <a:rPr lang="en" sz="1700"/>
              <a:t>por lo que para </a:t>
            </a:r>
            <a:r>
              <a:rPr b="1" lang="en" sz="1700"/>
              <a:t> </a:t>
            </a:r>
            <a:r>
              <a:rPr lang="en" sz="1700"/>
              <a:t>poder trabajar con modelos de clasificación generamos una nueva variable llamada Top 500 del tipo binaria, donde clasificamos con 1 si se encuentra dentro del Top 500 y con 0 si no se encuentra allí.</a:t>
            </a:r>
            <a:endParaRPr sz="1700"/>
          </a:p>
        </p:txBody>
      </p:sp>
      <p:pic>
        <p:nvPicPr>
          <p:cNvPr id="101" name="Google Shape;101;p6"/>
          <p:cNvPicPr preferRelativeResize="0"/>
          <p:nvPr/>
        </p:nvPicPr>
        <p:blipFill rotWithShape="1">
          <a:blip r:embed="rId3">
            <a:alphaModFix/>
          </a:blip>
          <a:srcRect b="0" l="0" r="0" t="0"/>
          <a:stretch/>
        </p:blipFill>
        <p:spPr>
          <a:xfrm>
            <a:off x="5833961" y="1152425"/>
            <a:ext cx="2618050" cy="3107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7"/>
          <p:cNvSpPr txBox="1"/>
          <p:nvPr>
            <p:ph type="title"/>
          </p:nvPr>
        </p:nvSpPr>
        <p:spPr>
          <a:xfrm>
            <a:off x="311700" y="445025"/>
            <a:ext cx="8520600" cy="600004"/>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33333"/>
              <a:buNone/>
            </a:pPr>
            <a:r>
              <a:rPr lang="en" sz="3000"/>
              <a:t>Relación entre la variable target y las demás</a:t>
            </a:r>
            <a:endParaRPr sz="3000"/>
          </a:p>
        </p:txBody>
      </p:sp>
      <p:sp>
        <p:nvSpPr>
          <p:cNvPr id="107" name="Google Shape;107;p7"/>
          <p:cNvSpPr txBox="1"/>
          <p:nvPr>
            <p:ph idx="1" type="body"/>
          </p:nvPr>
        </p:nvSpPr>
        <p:spPr>
          <a:xfrm>
            <a:off x="311700" y="1183479"/>
            <a:ext cx="3184536" cy="3373220"/>
          </a:xfrm>
          <a:prstGeom prst="rect">
            <a:avLst/>
          </a:prstGeom>
          <a:noFill/>
          <a:ln>
            <a:noFill/>
          </a:ln>
        </p:spPr>
        <p:txBody>
          <a:bodyPr anchorCtr="0" anchor="t" bIns="91425" lIns="91425" spcFirstLastPara="1" rIns="91425" wrap="square" tIns="91425">
            <a:normAutofit fontScale="85000" lnSpcReduction="10000"/>
          </a:bodyPr>
          <a:lstStyle/>
          <a:p>
            <a:pPr indent="0" lvl="0" marL="0" rtl="0" algn="l">
              <a:lnSpc>
                <a:spcPct val="115000"/>
              </a:lnSpc>
              <a:spcBef>
                <a:spcPts val="0"/>
              </a:spcBef>
              <a:spcAft>
                <a:spcPts val="0"/>
              </a:spcAft>
              <a:buNone/>
            </a:pPr>
            <a:r>
              <a:rPr lang="en" sz="1400">
                <a:solidFill>
                  <a:srgbClr val="695D46"/>
                </a:solidFill>
              </a:rPr>
              <a:t>Las variables citations, publications, influece,broad_impact </a:t>
            </a:r>
            <a:r>
              <a:rPr lang="en" sz="1400">
                <a:solidFill>
                  <a:srgbClr val="695D46"/>
                </a:solidFill>
              </a:rPr>
              <a:t>están</a:t>
            </a:r>
            <a:r>
              <a:rPr lang="en" sz="1400">
                <a:solidFill>
                  <a:srgbClr val="695D46"/>
                </a:solidFill>
              </a:rPr>
              <a:t> muy relacionadas con la variable world rank.</a:t>
            </a:r>
            <a:endParaRPr sz="1400">
              <a:solidFill>
                <a:srgbClr val="695D46"/>
              </a:solidFill>
            </a:endParaRPr>
          </a:p>
          <a:p>
            <a:pPr indent="0" lvl="0" marL="0" rtl="0" algn="l">
              <a:lnSpc>
                <a:spcPct val="115000"/>
              </a:lnSpc>
              <a:spcBef>
                <a:spcPts val="0"/>
              </a:spcBef>
              <a:spcAft>
                <a:spcPts val="0"/>
              </a:spcAft>
              <a:buNone/>
            </a:pPr>
            <a:r>
              <a:t/>
            </a:r>
            <a:endParaRPr sz="1400">
              <a:solidFill>
                <a:srgbClr val="695D46"/>
              </a:solidFill>
            </a:endParaRPr>
          </a:p>
          <a:p>
            <a:pPr indent="0" lvl="0" marL="0" rtl="0" algn="l">
              <a:lnSpc>
                <a:spcPct val="115000"/>
              </a:lnSpc>
              <a:spcBef>
                <a:spcPts val="0"/>
              </a:spcBef>
              <a:spcAft>
                <a:spcPts val="0"/>
              </a:spcAft>
              <a:buNone/>
            </a:pPr>
            <a:r>
              <a:rPr lang="en" sz="1400">
                <a:solidFill>
                  <a:srgbClr val="695D46"/>
                </a:solidFill>
              </a:rPr>
              <a:t>En algunos casos podemos ver algunas universidades que no cumplen con esta relación, sobre todo en las variables citations, pero en general la regla se cumple.</a:t>
            </a:r>
            <a:endParaRPr sz="1400">
              <a:solidFill>
                <a:srgbClr val="695D46"/>
              </a:solidFill>
            </a:endParaRPr>
          </a:p>
          <a:p>
            <a:pPr indent="0" lvl="0" marL="0" rtl="0" algn="l">
              <a:lnSpc>
                <a:spcPct val="115000"/>
              </a:lnSpc>
              <a:spcBef>
                <a:spcPts val="0"/>
              </a:spcBef>
              <a:spcAft>
                <a:spcPts val="0"/>
              </a:spcAft>
              <a:buNone/>
            </a:pPr>
            <a:r>
              <a:t/>
            </a:r>
            <a:endParaRPr sz="1400">
              <a:solidFill>
                <a:srgbClr val="695D46"/>
              </a:solidFill>
            </a:endParaRPr>
          </a:p>
          <a:p>
            <a:pPr indent="0" lvl="0" marL="0" rtl="0" algn="l">
              <a:lnSpc>
                <a:spcPct val="115000"/>
              </a:lnSpc>
              <a:spcBef>
                <a:spcPts val="0"/>
              </a:spcBef>
              <a:spcAft>
                <a:spcPts val="0"/>
              </a:spcAft>
              <a:buNone/>
            </a:pPr>
            <a:r>
              <a:rPr lang="en" sz="1400">
                <a:solidFill>
                  <a:srgbClr val="695D46"/>
                </a:solidFill>
              </a:rPr>
              <a:t>Las variables quality_of_education, alumni_employment, queality_of facultative, patents, influyen de forma positiva en la variable world rank pero en menor medida.</a:t>
            </a:r>
            <a:endParaRPr sz="1400">
              <a:solidFill>
                <a:srgbClr val="695D46"/>
              </a:solidFill>
            </a:endParaRPr>
          </a:p>
          <a:p>
            <a:pPr indent="0" lvl="0" marL="0" rtl="0" algn="l">
              <a:lnSpc>
                <a:spcPct val="115000"/>
              </a:lnSpc>
              <a:spcBef>
                <a:spcPts val="0"/>
              </a:spcBef>
              <a:spcAft>
                <a:spcPts val="0"/>
              </a:spcAft>
              <a:buSzPct val="132352"/>
              <a:buNone/>
            </a:pPr>
            <a:r>
              <a:t/>
            </a:r>
            <a:endParaRPr sz="1600"/>
          </a:p>
        </p:txBody>
      </p:sp>
      <p:pic>
        <p:nvPicPr>
          <p:cNvPr id="108" name="Google Shape;108;p7"/>
          <p:cNvPicPr preferRelativeResize="0"/>
          <p:nvPr/>
        </p:nvPicPr>
        <p:blipFill rotWithShape="1">
          <a:blip r:embed="rId3">
            <a:alphaModFix/>
          </a:blip>
          <a:srcRect b="0" l="0" r="0" t="0"/>
          <a:stretch/>
        </p:blipFill>
        <p:spPr>
          <a:xfrm>
            <a:off x="3526959" y="1451201"/>
            <a:ext cx="5305333" cy="247534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lang="en" sz="3000"/>
              <a:t>Relación entre la variable score y el resto de las variables</a:t>
            </a:r>
            <a:endParaRPr sz="3000"/>
          </a:p>
        </p:txBody>
      </p:sp>
      <p:sp>
        <p:nvSpPr>
          <p:cNvPr id="114" name="Google Shape;114;p8"/>
          <p:cNvSpPr txBox="1"/>
          <p:nvPr>
            <p:ph idx="1" type="body"/>
          </p:nvPr>
        </p:nvSpPr>
        <p:spPr>
          <a:xfrm>
            <a:off x="310590" y="1296572"/>
            <a:ext cx="3276743" cy="3059100"/>
          </a:xfrm>
          <a:prstGeom prst="rect">
            <a:avLst/>
          </a:prstGeom>
          <a:noFill/>
          <a:ln>
            <a:noFill/>
          </a:ln>
        </p:spPr>
        <p:txBody>
          <a:bodyPr anchorCtr="0" anchor="t" bIns="91425" lIns="91425" spcFirstLastPara="1" rIns="91425" wrap="square" tIns="91425">
            <a:normAutofit/>
          </a:bodyPr>
          <a:lstStyle/>
          <a:p>
            <a:pPr indent="0" lvl="0" marL="0" rtl="0" algn="l">
              <a:lnSpc>
                <a:spcPct val="95000"/>
              </a:lnSpc>
              <a:spcBef>
                <a:spcPts val="0"/>
              </a:spcBef>
              <a:spcAft>
                <a:spcPts val="0"/>
              </a:spcAft>
              <a:buSzPts val="1800"/>
              <a:buNone/>
            </a:pPr>
            <a:r>
              <a:rPr lang="en" sz="1400"/>
              <a:t>Ante mayor score mejor va a ser el ranking de la universidad. </a:t>
            </a:r>
            <a:endParaRPr/>
          </a:p>
          <a:p>
            <a:pPr indent="0" lvl="0" marL="0" rtl="0" algn="l">
              <a:lnSpc>
                <a:spcPct val="95000"/>
              </a:lnSpc>
              <a:spcBef>
                <a:spcPts val="0"/>
              </a:spcBef>
              <a:spcAft>
                <a:spcPts val="0"/>
              </a:spcAft>
              <a:buSzPts val="1800"/>
              <a:buNone/>
            </a:pPr>
            <a:r>
              <a:t/>
            </a:r>
            <a:endParaRPr sz="1400"/>
          </a:p>
          <a:p>
            <a:pPr indent="0" lvl="0" marL="0" rtl="0" algn="l">
              <a:lnSpc>
                <a:spcPct val="95000"/>
              </a:lnSpc>
              <a:spcBef>
                <a:spcPts val="0"/>
              </a:spcBef>
              <a:spcAft>
                <a:spcPts val="0"/>
              </a:spcAft>
              <a:buSzPts val="1800"/>
              <a:buNone/>
            </a:pPr>
            <a:r>
              <a:rPr lang="en" sz="1400"/>
              <a:t>Vemos que la variable score se relaciona de forma negativa con la variable world rank. </a:t>
            </a:r>
            <a:endParaRPr sz="1400"/>
          </a:p>
          <a:p>
            <a:pPr indent="0" lvl="0" marL="0" rtl="0" algn="l">
              <a:lnSpc>
                <a:spcPct val="95000"/>
              </a:lnSpc>
              <a:spcBef>
                <a:spcPts val="1200"/>
              </a:spcBef>
              <a:spcAft>
                <a:spcPts val="1200"/>
              </a:spcAft>
              <a:buClr>
                <a:srgbClr val="000000"/>
              </a:buClr>
              <a:buSzPts val="1800"/>
              <a:buFont typeface="Arial"/>
              <a:buNone/>
            </a:pPr>
            <a:r>
              <a:rPr lang="en" sz="1400"/>
              <a:t>Es importante destacar que el score se forma de acuerdo al ranking de las variables citations, publications, influence, broad_impact, es decir cuanto menor sea el ranking en estas variables mayor será el score.</a:t>
            </a:r>
            <a:endParaRPr/>
          </a:p>
        </p:txBody>
      </p:sp>
      <p:pic>
        <p:nvPicPr>
          <p:cNvPr id="115" name="Google Shape;115;p8"/>
          <p:cNvPicPr preferRelativeResize="0"/>
          <p:nvPr/>
        </p:nvPicPr>
        <p:blipFill rotWithShape="1">
          <a:blip r:embed="rId3">
            <a:alphaModFix/>
          </a:blip>
          <a:srcRect b="0" l="0" r="6987" t="0"/>
          <a:stretch/>
        </p:blipFill>
        <p:spPr>
          <a:xfrm>
            <a:off x="3587333" y="1358224"/>
            <a:ext cx="5246076" cy="253462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9"/>
          <p:cNvSpPr txBox="1"/>
          <p:nvPr>
            <p:ph type="title"/>
          </p:nvPr>
        </p:nvSpPr>
        <p:spPr>
          <a:xfrm>
            <a:off x="311700" y="445025"/>
            <a:ext cx="8520600" cy="1143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lang="en" sz="3000"/>
              <a:t>Top 10 de países que cuenta con la mayor cantidad de universidades en el ranking</a:t>
            </a:r>
            <a:endParaRPr sz="3000"/>
          </a:p>
        </p:txBody>
      </p:sp>
      <p:pic>
        <p:nvPicPr>
          <p:cNvPr id="121" name="Google Shape;121;p9"/>
          <p:cNvPicPr preferRelativeResize="0"/>
          <p:nvPr/>
        </p:nvPicPr>
        <p:blipFill rotWithShape="1">
          <a:blip r:embed="rId3">
            <a:alphaModFix/>
          </a:blip>
          <a:srcRect b="0" l="0" r="0" t="0"/>
          <a:stretch/>
        </p:blipFill>
        <p:spPr>
          <a:xfrm>
            <a:off x="777968" y="1588625"/>
            <a:ext cx="7588063" cy="34036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