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84CD01-964A-4277-A1C6-9FDCB839FAB7}">
  <a:tblStyle styleId="{1084CD01-964A-4277-A1C6-9FDCB839FA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74d90c532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74d90c532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574d90c532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74d90c532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74d90c532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574d90c532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74d90c532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74d90c532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574d90c532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74d90c532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74d90c532_1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574d90c532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74d90c532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74d90c532_1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574d90c532_1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74d90c532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74d90c532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574d90c532_1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74d90c532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74d90c532_1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574d90c532_1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74d90c532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74d90c532_1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574d90c532_1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74d90c532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74d90c532_1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574d90c532_1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74d90c532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74d90c532_1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574d90c532_1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74d90c532_1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74d90c532_1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574d90c532_1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74d90c532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2574d90c532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74d90c532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574d90c532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74d90c532_1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74d90c532_1_2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574d90c532_1_2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74d90c532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74d90c532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574d90c532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74d90c532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74d90c532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574d90c532_1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20" name="Google Shape;20;p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25" name="Google Shape;25;p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TEXTO">
  <p:cSld name="FOTO + TEXTO">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1" y="3730841"/>
            <a:ext cx="2762251" cy="2071688"/>
          </a:xfrm>
          <a:prstGeom prst="rect">
            <a:avLst/>
          </a:prstGeom>
          <a:noFill/>
          <a:ln>
            <a:noFill/>
          </a:ln>
        </p:spPr>
      </p:pic>
      <p:sp>
        <p:nvSpPr>
          <p:cNvPr id="28" name="Google Shape;28;p4"/>
          <p:cNvSpPr txBox="1"/>
          <p:nvPr>
            <p:ph type="title"/>
          </p:nvPr>
        </p:nvSpPr>
        <p:spPr>
          <a:xfrm>
            <a:off x="1472091" y="4386267"/>
            <a:ext cx="1804512" cy="5286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252993" y="4393412"/>
            <a:ext cx="4459763" cy="20458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 name="Google Shape;30;p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31" name="Google Shape;31;p4"/>
          <p:cNvPicPr preferRelativeResize="0"/>
          <p:nvPr/>
        </p:nvPicPr>
        <p:blipFill rotWithShape="1">
          <a:blip r:embed="rId3">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2" name="Shape 32"/>
        <p:cNvGrpSpPr/>
        <p:nvPr/>
      </p:nvGrpSpPr>
      <p:grpSpPr>
        <a:xfrm>
          <a:off x="0" y="0"/>
          <a:ext cx="0" cy="0"/>
          <a:chOff x="0" y="0"/>
          <a:chExt cx="0" cy="0"/>
        </a:xfrm>
      </p:grpSpPr>
      <p:sp>
        <p:nvSpPr>
          <p:cNvPr id="33" name="Google Shape;33;p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35" name="Google Shape;35;p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6" name="Google Shape;36;p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FOTO - SOLO TEXTO">
  <p:cSld name="SIN FOTO - SOLO TEXTO">
    <p:spTree>
      <p:nvGrpSpPr>
        <p:cNvPr id="37" name="Shape 37"/>
        <p:cNvGrpSpPr/>
        <p:nvPr/>
      </p:nvGrpSpPr>
      <p:grpSpPr>
        <a:xfrm>
          <a:off x="0" y="0"/>
          <a:ext cx="0" cy="0"/>
          <a:chOff x="0" y="0"/>
          <a:chExt cx="0" cy="0"/>
        </a:xfrm>
      </p:grpSpPr>
      <p:sp>
        <p:nvSpPr>
          <p:cNvPr id="38" name="Google Shape;38;p6"/>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6"/>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rgbClr val="00558C"/>
              </a:buClr>
              <a:buSzPts val="1400"/>
              <a:buFont typeface="Arial"/>
              <a:buChar char="•"/>
              <a:defRPr sz="14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41" name="Google Shape;41;p6"/>
          <p:cNvCxnSpPr/>
          <p:nvPr/>
        </p:nvCxnSpPr>
        <p:spPr>
          <a:xfrm>
            <a:off x="9772651" y="-850106"/>
            <a:ext cx="3743325" cy="4676069"/>
          </a:xfrm>
          <a:prstGeom prst="straightConnector1">
            <a:avLst/>
          </a:prstGeom>
          <a:noFill/>
          <a:ln cap="flat" cmpd="sng" w="9525">
            <a:solidFill>
              <a:srgbClr val="D8D8D8"/>
            </a:solidFill>
            <a:prstDash val="solid"/>
            <a:miter lim="800000"/>
            <a:headEnd len="sm" w="sm" type="none"/>
            <a:tailEnd len="sm" w="sm" type="none"/>
          </a:ln>
        </p:spPr>
      </p:cxnSp>
      <p:sp>
        <p:nvSpPr>
          <p:cNvPr id="42" name="Google Shape;42;p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EXTO - DISPOSICIÓN 2">
  <p:cSld name="SOLO TEXTO - DISPOSICIÓN 2">
    <p:spTree>
      <p:nvGrpSpPr>
        <p:cNvPr id="43" name="Shape 43"/>
        <p:cNvGrpSpPr/>
        <p:nvPr/>
      </p:nvGrpSpPr>
      <p:grpSpPr>
        <a:xfrm>
          <a:off x="0" y="0"/>
          <a:ext cx="0" cy="0"/>
          <a:chOff x="0" y="0"/>
          <a:chExt cx="0" cy="0"/>
        </a:xfrm>
      </p:grpSpPr>
      <p:sp>
        <p:nvSpPr>
          <p:cNvPr id="44" name="Google Shape;44;p7"/>
          <p:cNvSpPr txBox="1"/>
          <p:nvPr>
            <p:ph type="title"/>
          </p:nvPr>
        </p:nvSpPr>
        <p:spPr>
          <a:xfrm>
            <a:off x="1005363" y="1578772"/>
            <a:ext cx="1804512" cy="5286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5034440" y="1578769"/>
            <a:ext cx="6071713" cy="6786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800"/>
              <a:buNone/>
              <a:defRPr b="1" sz="18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46" name="Google Shape;46;p7"/>
          <p:cNvCxnSpPr/>
          <p:nvPr/>
        </p:nvCxnSpPr>
        <p:spPr>
          <a:xfrm>
            <a:off x="1647825" y="5440143"/>
            <a:ext cx="5124451" cy="3897752"/>
          </a:xfrm>
          <a:prstGeom prst="straightConnector1">
            <a:avLst/>
          </a:prstGeom>
          <a:noFill/>
          <a:ln cap="flat" cmpd="sng" w="9525">
            <a:solidFill>
              <a:srgbClr val="D8D8D8"/>
            </a:solidFill>
            <a:prstDash val="solid"/>
            <a:miter lim="800000"/>
            <a:headEnd len="sm" w="sm" type="none"/>
            <a:tailEnd len="sm" w="sm" type="none"/>
          </a:ln>
        </p:spPr>
      </p:cxnSp>
      <p:sp>
        <p:nvSpPr>
          <p:cNvPr id="47" name="Google Shape;47;p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48" name="Google Shape;48;p7"/>
          <p:cNvSpPr txBox="1"/>
          <p:nvPr>
            <p:ph idx="2" type="body"/>
          </p:nvPr>
        </p:nvSpPr>
        <p:spPr>
          <a:xfrm>
            <a:off x="5034438" y="2566987"/>
            <a:ext cx="6071713" cy="233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b="0"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49" name="Google Shape;49;p7"/>
          <p:cNvPicPr preferRelativeResize="0"/>
          <p:nvPr/>
        </p:nvPicPr>
        <p:blipFill rotWithShape="1">
          <a:blip r:embed="rId2">
            <a:alphaModFix/>
          </a:blip>
          <a:srcRect b="0" l="0" r="0" t="0"/>
          <a:stretch/>
        </p:blipFill>
        <p:spPr>
          <a:xfrm rot="-5400000">
            <a:off x="345281" y="4441032"/>
            <a:ext cx="2071688" cy="2762251"/>
          </a:xfrm>
          <a:prstGeom prst="rect">
            <a:avLst/>
          </a:prstGeom>
          <a:noFill/>
          <a:ln>
            <a:noFill/>
          </a:ln>
        </p:spPr>
      </p:pic>
      <p:cxnSp>
        <p:nvCxnSpPr>
          <p:cNvPr id="50" name="Google Shape;50;p7"/>
          <p:cNvCxnSpPr/>
          <p:nvPr/>
        </p:nvCxnSpPr>
        <p:spPr>
          <a:xfrm>
            <a:off x="5981700" y="-3134520"/>
            <a:ext cx="5124451" cy="3897752"/>
          </a:xfrm>
          <a:prstGeom prst="straightConnector1">
            <a:avLst/>
          </a:prstGeom>
          <a:noFill/>
          <a:ln cap="flat" cmpd="sng" w="9525">
            <a:solidFill>
              <a:srgbClr val="D8D8D8"/>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51" name="Shape 51"/>
        <p:cNvGrpSpPr/>
        <p:nvPr/>
      </p:nvGrpSpPr>
      <p:grpSpPr>
        <a:xfrm>
          <a:off x="0" y="0"/>
          <a:ext cx="0" cy="0"/>
          <a:chOff x="0" y="0"/>
          <a:chExt cx="0" cy="0"/>
        </a:xfrm>
      </p:grpSpPr>
      <p:sp>
        <p:nvSpPr>
          <p:cNvPr id="52" name="Google Shape;52;p8"/>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54" name="Google Shape;54;p8"/>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8"/>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57" name="Google Shape;57;p8"/>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p:cSld name="Cierre">
    <p:spTree>
      <p:nvGrpSpPr>
        <p:cNvPr id="58" name="Shape 58"/>
        <p:cNvGrpSpPr/>
        <p:nvPr/>
      </p:nvGrpSpPr>
      <p:grpSpPr>
        <a:xfrm>
          <a:off x="0" y="0"/>
          <a:ext cx="0" cy="0"/>
          <a:chOff x="0" y="0"/>
          <a:chExt cx="0" cy="0"/>
        </a:xfrm>
      </p:grpSpPr>
      <p:sp>
        <p:nvSpPr>
          <p:cNvPr id="59" name="Google Shape;59;p9"/>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60" name="Google Shape;60;p9"/>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9"/>
          <p:cNvPicPr preferRelativeResize="0"/>
          <p:nvPr/>
        </p:nvPicPr>
        <p:blipFill rotWithShape="1">
          <a:blip r:embed="rId2">
            <a:alphaModFix/>
          </a:blip>
          <a:srcRect b="0" l="0" r="0" t="0"/>
          <a:stretch/>
        </p:blipFill>
        <p:spPr>
          <a:xfrm>
            <a:off x="1524002" y="5475214"/>
            <a:ext cx="5592428" cy="357437"/>
          </a:xfrm>
          <a:prstGeom prst="rect">
            <a:avLst/>
          </a:prstGeom>
          <a:noFill/>
          <a:ln>
            <a:noFill/>
          </a:ln>
        </p:spPr>
      </p:pic>
      <p:sp>
        <p:nvSpPr>
          <p:cNvPr id="63" name="Google Shape;63;p9"/>
          <p:cNvSpPr/>
          <p:nvPr/>
        </p:nvSpPr>
        <p:spPr>
          <a:xfrm>
            <a:off x="1633616" y="5475211"/>
            <a:ext cx="5381624"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rgbClr val="005580"/>
                </a:solidFill>
                <a:latin typeface="Arial"/>
                <a:ea typeface="Arial"/>
                <a:cs typeface="Arial"/>
                <a:sym typeface="Arial"/>
              </a:rPr>
              <a:t>MÁS INFORMACIÓN &gt;   </a:t>
            </a:r>
            <a:r>
              <a:rPr b="1" i="0" lang="es-ES" sz="1600" u="none" cap="none" strike="noStrike">
                <a:solidFill>
                  <a:srgbClr val="005580"/>
                </a:solidFill>
                <a:latin typeface="Arial"/>
                <a:ea typeface="Arial"/>
                <a:cs typeface="Arial"/>
                <a:sym typeface="Arial"/>
              </a:rPr>
              <a:t>www.itba.edu.ar</a:t>
            </a:r>
            <a:endParaRPr b="1" i="0" sz="1600" u="none" cap="none" strike="noStrike">
              <a:solidFill>
                <a:srgbClr val="005580"/>
              </a:solidFill>
              <a:latin typeface="Arial"/>
              <a:ea typeface="Arial"/>
              <a:cs typeface="Arial"/>
              <a:sym typeface="Arial"/>
            </a:endParaRPr>
          </a:p>
        </p:txBody>
      </p:sp>
      <p:pic>
        <p:nvPicPr>
          <p:cNvPr id="64" name="Google Shape;64;p9"/>
          <p:cNvPicPr preferRelativeResize="0"/>
          <p:nvPr/>
        </p:nvPicPr>
        <p:blipFill rotWithShape="1">
          <a:blip r:embed="rId3">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2.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3" name="Google Shape;13;p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p:nvPr/>
        </p:nvSpPr>
        <p:spPr>
          <a:xfrm>
            <a:off x="1491227" y="4597687"/>
            <a:ext cx="2593181" cy="4315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dk1"/>
                </a:solidFill>
                <a:latin typeface="Calibri"/>
                <a:ea typeface="Calibri"/>
                <a:cs typeface="Calibri"/>
                <a:sym typeface="Calibri"/>
              </a:rPr>
              <a:t>CANDELA PALOMEQUE</a:t>
            </a:r>
            <a:endParaRPr b="1" i="0" sz="1800" u="none" cap="none" strike="noStrike">
              <a:solidFill>
                <a:schemeClr val="lt1"/>
              </a:solidFill>
              <a:latin typeface="Calibri"/>
              <a:ea typeface="Calibri"/>
              <a:cs typeface="Calibri"/>
              <a:sym typeface="Calibri"/>
            </a:endParaRPr>
          </a:p>
        </p:txBody>
      </p:sp>
      <p:sp>
        <p:nvSpPr>
          <p:cNvPr id="70" name="Google Shape;70;p10"/>
          <p:cNvSpPr/>
          <p:nvPr/>
        </p:nvSpPr>
        <p:spPr>
          <a:xfrm>
            <a:off x="1491227" y="5089158"/>
            <a:ext cx="2593181" cy="4315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dk1"/>
                </a:solidFill>
                <a:latin typeface="Calibri"/>
                <a:ea typeface="Calibri"/>
                <a:cs typeface="Calibri"/>
                <a:sym typeface="Calibri"/>
              </a:rPr>
              <a:t>ANÁLISIS PREDICTIVO</a:t>
            </a:r>
            <a:endParaRPr b="1" i="0" sz="1800" u="none" cap="none" strike="noStrike">
              <a:solidFill>
                <a:schemeClr val="dk1"/>
              </a:solidFill>
              <a:latin typeface="Calibri"/>
              <a:ea typeface="Calibri"/>
              <a:cs typeface="Calibri"/>
              <a:sym typeface="Calibri"/>
            </a:endParaRPr>
          </a:p>
        </p:txBody>
      </p:sp>
      <p:sp>
        <p:nvSpPr>
          <p:cNvPr id="71" name="Google Shape;71;p10"/>
          <p:cNvSpPr/>
          <p:nvPr/>
        </p:nvSpPr>
        <p:spPr>
          <a:xfrm>
            <a:off x="1405333" y="5520672"/>
            <a:ext cx="39786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41" name="Google Shape;141;p19"/>
          <p:cNvSpPr txBox="1"/>
          <p:nvPr/>
        </p:nvSpPr>
        <p:spPr>
          <a:xfrm>
            <a:off x="634050" y="1919413"/>
            <a:ext cx="4045200" cy="15063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s-ES" sz="5200" u="sng">
                <a:solidFill>
                  <a:srgbClr val="00558C"/>
                </a:solidFill>
                <a:latin typeface="Roboto Slab"/>
                <a:ea typeface="Roboto Slab"/>
                <a:cs typeface="Roboto Slab"/>
                <a:sym typeface="Roboto Slab"/>
              </a:rPr>
              <a:t>EDA</a:t>
            </a:r>
            <a:endParaRPr sz="5200" u="sng">
              <a:solidFill>
                <a:srgbClr val="00558C"/>
              </a:solidFill>
              <a:latin typeface="Roboto Slab"/>
              <a:ea typeface="Roboto Slab"/>
              <a:cs typeface="Roboto Slab"/>
              <a:sym typeface="Roboto Slab"/>
            </a:endParaRPr>
          </a:p>
        </p:txBody>
      </p:sp>
      <p:sp>
        <p:nvSpPr>
          <p:cNvPr id="142" name="Google Shape;142;p19"/>
          <p:cNvSpPr txBox="1"/>
          <p:nvPr/>
        </p:nvSpPr>
        <p:spPr>
          <a:xfrm>
            <a:off x="634050" y="3479338"/>
            <a:ext cx="4045200" cy="1345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ES" sz="2100">
                <a:solidFill>
                  <a:schemeClr val="dk1"/>
                </a:solidFill>
                <a:latin typeface="Roboto"/>
                <a:ea typeface="Roboto"/>
                <a:cs typeface="Roboto"/>
                <a:sym typeface="Roboto"/>
              </a:rPr>
              <a:t>Análisis Exploratorio de Datos realizado sobre la base de datos de Attrition</a:t>
            </a:r>
            <a:endParaRPr sz="2100">
              <a:solidFill>
                <a:schemeClr val="dk1"/>
              </a:solidFill>
              <a:latin typeface="Roboto"/>
              <a:ea typeface="Roboto"/>
              <a:cs typeface="Roboto"/>
              <a:sym typeface="Roboto"/>
            </a:endParaRPr>
          </a:p>
        </p:txBody>
      </p:sp>
      <p:sp>
        <p:nvSpPr>
          <p:cNvPr id="143" name="Google Shape;143;p19"/>
          <p:cNvSpPr txBox="1"/>
          <p:nvPr/>
        </p:nvSpPr>
        <p:spPr>
          <a:xfrm>
            <a:off x="6193300" y="2287975"/>
            <a:ext cx="4045200" cy="2900400"/>
          </a:xfrm>
          <a:prstGeom prst="rect">
            <a:avLst/>
          </a:prstGeom>
          <a:noFill/>
          <a:ln>
            <a:noFill/>
          </a:ln>
        </p:spPr>
        <p:txBody>
          <a:bodyPr anchorCtr="0" anchor="ctr" bIns="91425" lIns="91425" spcFirstLastPara="1" rIns="91425" wrap="square" tIns="91425">
            <a:normAutofit/>
          </a:bodyPr>
          <a:lstStyle/>
          <a:p>
            <a:pPr indent="-387350" lvl="0" marL="457200" rtl="0" algn="l">
              <a:lnSpc>
                <a:spcPct val="200000"/>
              </a:lnSpc>
              <a:spcBef>
                <a:spcPts val="0"/>
              </a:spcBef>
              <a:spcAft>
                <a:spcPts val="0"/>
              </a:spcAft>
              <a:buClr>
                <a:schemeClr val="dk1"/>
              </a:buClr>
              <a:buSzPts val="2500"/>
              <a:buFont typeface="Roboto"/>
              <a:buAutoNum type="arabicPeriod"/>
            </a:pPr>
            <a:r>
              <a:rPr lang="es-ES" sz="2500">
                <a:solidFill>
                  <a:schemeClr val="dk1"/>
                </a:solidFill>
                <a:latin typeface="Roboto"/>
                <a:ea typeface="Roboto"/>
                <a:cs typeface="Roboto"/>
                <a:sym typeface="Roboto"/>
              </a:rPr>
              <a:t>Limpieza de datos</a:t>
            </a:r>
            <a:endParaRPr sz="2500">
              <a:solidFill>
                <a:schemeClr val="dk1"/>
              </a:solidFill>
              <a:latin typeface="Roboto"/>
              <a:ea typeface="Roboto"/>
              <a:cs typeface="Roboto"/>
              <a:sym typeface="Roboto"/>
            </a:endParaRPr>
          </a:p>
          <a:p>
            <a:pPr indent="-387350" lvl="0" marL="457200" rtl="0" algn="l">
              <a:lnSpc>
                <a:spcPct val="200000"/>
              </a:lnSpc>
              <a:spcBef>
                <a:spcPts val="0"/>
              </a:spcBef>
              <a:spcAft>
                <a:spcPts val="0"/>
              </a:spcAft>
              <a:buClr>
                <a:schemeClr val="dk1"/>
              </a:buClr>
              <a:buSzPts val="2500"/>
              <a:buFont typeface="Roboto"/>
              <a:buAutoNum type="arabicPeriod"/>
            </a:pPr>
            <a:r>
              <a:rPr lang="es-ES" sz="2500">
                <a:solidFill>
                  <a:schemeClr val="dk1"/>
                </a:solidFill>
                <a:latin typeface="Roboto"/>
                <a:ea typeface="Roboto"/>
                <a:cs typeface="Roboto"/>
                <a:sym typeface="Roboto"/>
              </a:rPr>
              <a:t>Análisis de variables</a:t>
            </a:r>
            <a:endParaRPr sz="25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sz="2100">
              <a:solidFill>
                <a:schemeClr val="dk1"/>
              </a:solidFill>
              <a:latin typeface="Roboto"/>
              <a:ea typeface="Roboto"/>
              <a:cs typeface="Roboto"/>
              <a:sym typeface="Roboto"/>
            </a:endParaRPr>
          </a:p>
        </p:txBody>
      </p:sp>
      <p:cxnSp>
        <p:nvCxnSpPr>
          <p:cNvPr id="144" name="Google Shape;144;p19"/>
          <p:cNvCxnSpPr/>
          <p:nvPr/>
        </p:nvCxnSpPr>
        <p:spPr>
          <a:xfrm>
            <a:off x="5492338" y="-41850"/>
            <a:ext cx="32100" cy="69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51" name="Google Shape;151;p20"/>
          <p:cNvSpPr txBox="1"/>
          <p:nvPr/>
        </p:nvSpPr>
        <p:spPr>
          <a:xfrm>
            <a:off x="601975" y="2523625"/>
            <a:ext cx="4045200" cy="150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ES" sz="5200" u="sng">
                <a:solidFill>
                  <a:srgbClr val="00558C"/>
                </a:solidFill>
                <a:latin typeface="Roboto Slab"/>
                <a:ea typeface="Roboto Slab"/>
                <a:cs typeface="Roboto Slab"/>
                <a:sym typeface="Roboto Slab"/>
              </a:rPr>
              <a:t>Limpieza de Datos</a:t>
            </a:r>
            <a:endParaRPr sz="5200" u="sng">
              <a:solidFill>
                <a:srgbClr val="00558C"/>
              </a:solidFill>
              <a:latin typeface="Roboto Slab"/>
              <a:ea typeface="Roboto Slab"/>
              <a:cs typeface="Roboto Slab"/>
              <a:sym typeface="Roboto Slab"/>
            </a:endParaRPr>
          </a:p>
        </p:txBody>
      </p:sp>
      <p:sp>
        <p:nvSpPr>
          <p:cNvPr id="152" name="Google Shape;152;p20"/>
          <p:cNvSpPr txBox="1"/>
          <p:nvPr/>
        </p:nvSpPr>
        <p:spPr>
          <a:xfrm>
            <a:off x="6585000" y="1164925"/>
            <a:ext cx="4768800" cy="4223700"/>
          </a:xfrm>
          <a:prstGeom prst="rect">
            <a:avLst/>
          </a:prstGeom>
          <a:noFill/>
          <a:ln>
            <a:noFill/>
          </a:ln>
        </p:spPr>
        <p:txBody>
          <a:bodyPr anchorCtr="0" anchor="ctr" bIns="91425" lIns="91425" spcFirstLastPara="1" rIns="91425" wrap="square" tIns="91425">
            <a:normAutofit fontScale="85000" lnSpcReduction="20000"/>
          </a:bodyPr>
          <a:lstStyle/>
          <a:p>
            <a:pPr indent="-363537" lvl="0" marL="457200" rtl="0" algn="l">
              <a:lnSpc>
                <a:spcPct val="115000"/>
              </a:lnSpc>
              <a:spcBef>
                <a:spcPts val="0"/>
              </a:spcBef>
              <a:spcAft>
                <a:spcPts val="0"/>
              </a:spcAft>
              <a:buClr>
                <a:schemeClr val="dk1"/>
              </a:buClr>
              <a:buSzPct val="100000"/>
              <a:buFont typeface="Roboto"/>
              <a:buChar char="➔"/>
            </a:pPr>
            <a:r>
              <a:rPr lang="es-ES" sz="2500">
                <a:solidFill>
                  <a:schemeClr val="dk1"/>
                </a:solidFill>
                <a:latin typeface="Roboto"/>
                <a:ea typeface="Roboto"/>
                <a:cs typeface="Roboto"/>
                <a:sym typeface="Roboto"/>
              </a:rPr>
              <a:t>No se encontraron missings ni outliers.</a:t>
            </a:r>
            <a:endParaRPr sz="2500">
              <a:solidFill>
                <a:schemeClr val="dk1"/>
              </a:solidFill>
              <a:latin typeface="Roboto"/>
              <a:ea typeface="Roboto"/>
              <a:cs typeface="Roboto"/>
              <a:sym typeface="Roboto"/>
            </a:endParaRPr>
          </a:p>
          <a:p>
            <a:pPr indent="-363537" lvl="0" marL="457200" rtl="0" algn="l">
              <a:lnSpc>
                <a:spcPct val="115000"/>
              </a:lnSpc>
              <a:spcBef>
                <a:spcPts val="0"/>
              </a:spcBef>
              <a:spcAft>
                <a:spcPts val="0"/>
              </a:spcAft>
              <a:buClr>
                <a:schemeClr val="dk1"/>
              </a:buClr>
              <a:buSzPct val="100000"/>
              <a:buFont typeface="Roboto"/>
              <a:buChar char="➔"/>
            </a:pPr>
            <a:r>
              <a:rPr lang="es-ES" sz="2500">
                <a:solidFill>
                  <a:schemeClr val="dk1"/>
                </a:solidFill>
                <a:latin typeface="Roboto"/>
                <a:ea typeface="Roboto"/>
                <a:cs typeface="Roboto"/>
                <a:sym typeface="Roboto"/>
              </a:rPr>
              <a:t>No fue necesario realizar una limpieza de la base de datos.</a:t>
            </a:r>
            <a:endParaRPr sz="2500">
              <a:solidFill>
                <a:schemeClr val="dk1"/>
              </a:solidFill>
              <a:latin typeface="Roboto"/>
              <a:ea typeface="Roboto"/>
              <a:cs typeface="Roboto"/>
              <a:sym typeface="Roboto"/>
            </a:endParaRPr>
          </a:p>
          <a:p>
            <a:pPr indent="-363537" lvl="0" marL="457200" rtl="0" algn="l">
              <a:lnSpc>
                <a:spcPct val="115000"/>
              </a:lnSpc>
              <a:spcBef>
                <a:spcPts val="0"/>
              </a:spcBef>
              <a:spcAft>
                <a:spcPts val="0"/>
              </a:spcAft>
              <a:buClr>
                <a:schemeClr val="dk1"/>
              </a:buClr>
              <a:buSzPct val="100000"/>
              <a:buFont typeface="Roboto"/>
              <a:buChar char="➔"/>
            </a:pPr>
            <a:r>
              <a:rPr lang="es-ES" sz="2500">
                <a:solidFill>
                  <a:schemeClr val="dk1"/>
                </a:solidFill>
                <a:latin typeface="Roboto"/>
                <a:ea typeface="Roboto"/>
                <a:cs typeface="Roboto"/>
                <a:sym typeface="Roboto"/>
              </a:rPr>
              <a:t>Posible tratamiento para missings: reemplazarlos por la media o eliminar dichos registros dependiendo el caso.</a:t>
            </a:r>
            <a:endParaRPr sz="2500">
              <a:solidFill>
                <a:schemeClr val="dk1"/>
              </a:solidFill>
              <a:latin typeface="Roboto"/>
              <a:ea typeface="Roboto"/>
              <a:cs typeface="Roboto"/>
              <a:sym typeface="Roboto"/>
            </a:endParaRPr>
          </a:p>
          <a:p>
            <a:pPr indent="-363537" lvl="0" marL="457200" rtl="0" algn="l">
              <a:lnSpc>
                <a:spcPct val="115000"/>
              </a:lnSpc>
              <a:spcBef>
                <a:spcPts val="0"/>
              </a:spcBef>
              <a:spcAft>
                <a:spcPts val="0"/>
              </a:spcAft>
              <a:buClr>
                <a:schemeClr val="dk1"/>
              </a:buClr>
              <a:buSzPct val="100000"/>
              <a:buFont typeface="Roboto"/>
              <a:buChar char="➔"/>
            </a:pPr>
            <a:r>
              <a:rPr lang="es-ES" sz="2500">
                <a:solidFill>
                  <a:schemeClr val="dk1"/>
                </a:solidFill>
                <a:latin typeface="Roboto"/>
                <a:ea typeface="Roboto"/>
                <a:cs typeface="Roboto"/>
                <a:sym typeface="Roboto"/>
              </a:rPr>
              <a:t>Posible tratamiento para outliers: se pueden eliminar los registros si son </a:t>
            </a:r>
            <a:r>
              <a:rPr lang="es-ES" sz="2500">
                <a:solidFill>
                  <a:schemeClr val="dk1"/>
                </a:solidFill>
                <a:latin typeface="Roboto"/>
                <a:ea typeface="Roboto"/>
                <a:cs typeface="Roboto"/>
                <a:sym typeface="Roboto"/>
              </a:rPr>
              <a:t>erróneos</a:t>
            </a:r>
            <a:r>
              <a:rPr lang="es-ES" sz="2500">
                <a:solidFill>
                  <a:schemeClr val="dk1"/>
                </a:solidFill>
                <a:latin typeface="Roboto"/>
                <a:ea typeface="Roboto"/>
                <a:cs typeface="Roboto"/>
                <a:sym typeface="Roboto"/>
              </a:rPr>
              <a:t> o aplicar </a:t>
            </a:r>
            <a:r>
              <a:rPr lang="es-ES" sz="2500">
                <a:solidFill>
                  <a:schemeClr val="dk1"/>
                </a:solidFill>
                <a:latin typeface="Roboto"/>
                <a:ea typeface="Roboto"/>
                <a:cs typeface="Roboto"/>
                <a:sym typeface="Roboto"/>
              </a:rPr>
              <a:t>algún</a:t>
            </a:r>
            <a:r>
              <a:rPr lang="es-ES" sz="2500">
                <a:solidFill>
                  <a:schemeClr val="dk1"/>
                </a:solidFill>
                <a:latin typeface="Roboto"/>
                <a:ea typeface="Roboto"/>
                <a:cs typeface="Roboto"/>
                <a:sym typeface="Roboto"/>
              </a:rPr>
              <a:t> tipo de </a:t>
            </a:r>
            <a:r>
              <a:rPr lang="es-ES" sz="2500">
                <a:solidFill>
                  <a:schemeClr val="dk1"/>
                </a:solidFill>
                <a:latin typeface="Roboto"/>
                <a:ea typeface="Roboto"/>
                <a:cs typeface="Roboto"/>
                <a:sym typeface="Roboto"/>
              </a:rPr>
              <a:t>transformación</a:t>
            </a:r>
            <a:r>
              <a:rPr lang="es-ES" sz="2500">
                <a:solidFill>
                  <a:schemeClr val="dk1"/>
                </a:solidFill>
                <a:latin typeface="Roboto"/>
                <a:ea typeface="Roboto"/>
                <a:cs typeface="Roboto"/>
                <a:sym typeface="Roboto"/>
              </a:rPr>
              <a:t> a los mismos. </a:t>
            </a:r>
            <a:endParaRPr sz="2500">
              <a:solidFill>
                <a:schemeClr val="dk1"/>
              </a:solidFill>
              <a:latin typeface="Roboto"/>
              <a:ea typeface="Roboto"/>
              <a:cs typeface="Roboto"/>
              <a:sym typeface="Roboto"/>
            </a:endParaRPr>
          </a:p>
        </p:txBody>
      </p:sp>
      <p:cxnSp>
        <p:nvCxnSpPr>
          <p:cNvPr id="153" name="Google Shape;153;p20"/>
          <p:cNvCxnSpPr/>
          <p:nvPr/>
        </p:nvCxnSpPr>
        <p:spPr>
          <a:xfrm>
            <a:off x="5492338" y="-41850"/>
            <a:ext cx="32100" cy="69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60" name="Google Shape;160;p21"/>
          <p:cNvSpPr txBox="1"/>
          <p:nvPr/>
        </p:nvSpPr>
        <p:spPr>
          <a:xfrm>
            <a:off x="1943400" y="1930775"/>
            <a:ext cx="8305200" cy="1506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ES" sz="5200" u="sng">
                <a:solidFill>
                  <a:srgbClr val="00558C"/>
                </a:solidFill>
                <a:latin typeface="Roboto Slab"/>
                <a:ea typeface="Roboto Slab"/>
                <a:cs typeface="Roboto Slab"/>
                <a:sym typeface="Roboto Slab"/>
              </a:rPr>
              <a:t>Análisis de Variables</a:t>
            </a:r>
            <a:endParaRPr sz="5200" u="sng">
              <a:solidFill>
                <a:srgbClr val="00558C"/>
              </a:solidFill>
              <a:latin typeface="Roboto Slab"/>
              <a:ea typeface="Roboto Slab"/>
              <a:cs typeface="Roboto Slab"/>
              <a:sym typeface="Roboto Slab"/>
            </a:endParaRPr>
          </a:p>
        </p:txBody>
      </p:sp>
      <p:sp>
        <p:nvSpPr>
          <p:cNvPr id="161" name="Google Shape;161;p21"/>
          <p:cNvSpPr txBox="1"/>
          <p:nvPr/>
        </p:nvSpPr>
        <p:spPr>
          <a:xfrm>
            <a:off x="1842300" y="2879450"/>
            <a:ext cx="8507400" cy="4223700"/>
          </a:xfrm>
          <a:prstGeom prst="rect">
            <a:avLst/>
          </a:prstGeom>
          <a:noFill/>
          <a:ln>
            <a:noFill/>
          </a:ln>
        </p:spPr>
        <p:txBody>
          <a:bodyPr anchorCtr="0" anchor="ctr" bIns="91425" lIns="91425" spcFirstLastPara="1" rIns="91425" wrap="square" tIns="91425">
            <a:normAutofit/>
          </a:bodyPr>
          <a:lstStyle/>
          <a:p>
            <a:pPr indent="0" lvl="0" marL="457200" rtl="0" algn="ctr">
              <a:lnSpc>
                <a:spcPct val="115000"/>
              </a:lnSpc>
              <a:spcBef>
                <a:spcPts val="0"/>
              </a:spcBef>
              <a:spcAft>
                <a:spcPts val="0"/>
              </a:spcAft>
              <a:buNone/>
            </a:pPr>
            <a:r>
              <a:rPr b="1" lang="es-ES" sz="2500">
                <a:solidFill>
                  <a:schemeClr val="dk1"/>
                </a:solidFill>
                <a:latin typeface="Times New Roman"/>
                <a:ea typeface="Times New Roman"/>
                <a:cs typeface="Times New Roman"/>
                <a:sym typeface="Times New Roman"/>
              </a:rPr>
              <a:t> </a:t>
            </a:r>
            <a:r>
              <a:rPr lang="es-ES" sz="2500">
                <a:solidFill>
                  <a:schemeClr val="dk1"/>
                </a:solidFill>
                <a:latin typeface="Times New Roman"/>
                <a:ea typeface="Times New Roman"/>
                <a:cs typeface="Times New Roman"/>
                <a:sym typeface="Times New Roman"/>
              </a:rPr>
              <a:t>Se estudian las relaciones entre pares de variables. En este caso es importante considerar el impacto de las variables sobre el target de tipo categórica: </a:t>
            </a:r>
            <a:r>
              <a:rPr i="1" lang="es-ES" sz="2500">
                <a:solidFill>
                  <a:schemeClr val="dk1"/>
                </a:solidFill>
                <a:latin typeface="Times New Roman"/>
                <a:ea typeface="Times New Roman"/>
                <a:cs typeface="Times New Roman"/>
                <a:sym typeface="Times New Roman"/>
              </a:rPr>
              <a:t>attrition</a:t>
            </a:r>
            <a:r>
              <a:rPr lang="es-ES"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indent="0" lvl="0" marL="457200" rtl="0" algn="ctr">
              <a:lnSpc>
                <a:spcPct val="115000"/>
              </a:lnSpc>
              <a:spcBef>
                <a:spcPts val="0"/>
              </a:spcBef>
              <a:spcAft>
                <a:spcPts val="1200"/>
              </a:spcAft>
              <a:buNone/>
            </a:pPr>
            <a:r>
              <a:t/>
            </a:r>
            <a:endParaRPr sz="25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12" type="sldNum"/>
          </p:nvPr>
        </p:nvSpPr>
        <p:spPr>
          <a:xfrm>
            <a:off x="8645150" y="6492879"/>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67" name="Google Shape;167;p22"/>
          <p:cNvSpPr txBox="1"/>
          <p:nvPr/>
        </p:nvSpPr>
        <p:spPr>
          <a:xfrm>
            <a:off x="2293363" y="677850"/>
            <a:ext cx="77679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4400" u="sng">
                <a:solidFill>
                  <a:srgbClr val="00558C"/>
                </a:solidFill>
                <a:latin typeface="Roboto Slab"/>
                <a:ea typeface="Roboto Slab"/>
                <a:cs typeface="Roboto Slab"/>
                <a:sym typeface="Roboto Slab"/>
              </a:rPr>
              <a:t>Distribución de las variables</a:t>
            </a:r>
            <a:endParaRPr sz="4400" u="sng">
              <a:solidFill>
                <a:srgbClr val="00558C"/>
              </a:solidFill>
              <a:latin typeface="Roboto Slab"/>
              <a:ea typeface="Roboto Slab"/>
              <a:cs typeface="Roboto Slab"/>
              <a:sym typeface="Roboto Slab"/>
            </a:endParaRPr>
          </a:p>
        </p:txBody>
      </p:sp>
      <p:pic>
        <p:nvPicPr>
          <p:cNvPr id="168" name="Google Shape;168;p22"/>
          <p:cNvPicPr preferRelativeResize="0"/>
          <p:nvPr/>
        </p:nvPicPr>
        <p:blipFill>
          <a:blip r:embed="rId3">
            <a:alphaModFix/>
          </a:blip>
          <a:stretch>
            <a:fillRect/>
          </a:stretch>
        </p:blipFill>
        <p:spPr>
          <a:xfrm>
            <a:off x="978200" y="4192163"/>
            <a:ext cx="3272842" cy="2364611"/>
          </a:xfrm>
          <a:prstGeom prst="rect">
            <a:avLst/>
          </a:prstGeom>
          <a:noFill/>
          <a:ln>
            <a:noFill/>
          </a:ln>
        </p:spPr>
      </p:pic>
      <p:pic>
        <p:nvPicPr>
          <p:cNvPr id="169" name="Google Shape;169;p22"/>
          <p:cNvPicPr preferRelativeResize="0"/>
          <p:nvPr/>
        </p:nvPicPr>
        <p:blipFill>
          <a:blip r:embed="rId4">
            <a:alphaModFix/>
          </a:blip>
          <a:stretch>
            <a:fillRect/>
          </a:stretch>
        </p:blipFill>
        <p:spPr>
          <a:xfrm>
            <a:off x="4444273" y="4170520"/>
            <a:ext cx="3466072" cy="2386254"/>
          </a:xfrm>
          <a:prstGeom prst="rect">
            <a:avLst/>
          </a:prstGeom>
          <a:noFill/>
          <a:ln>
            <a:noFill/>
          </a:ln>
        </p:spPr>
      </p:pic>
      <p:pic>
        <p:nvPicPr>
          <p:cNvPr id="170" name="Google Shape;170;p22"/>
          <p:cNvPicPr preferRelativeResize="0"/>
          <p:nvPr/>
        </p:nvPicPr>
        <p:blipFill>
          <a:blip r:embed="rId5">
            <a:alphaModFix/>
          </a:blip>
          <a:stretch>
            <a:fillRect/>
          </a:stretch>
        </p:blipFill>
        <p:spPr>
          <a:xfrm>
            <a:off x="978200" y="1492125"/>
            <a:ext cx="3318754" cy="2424460"/>
          </a:xfrm>
          <a:prstGeom prst="rect">
            <a:avLst/>
          </a:prstGeom>
          <a:noFill/>
          <a:ln>
            <a:noFill/>
          </a:ln>
        </p:spPr>
      </p:pic>
      <p:pic>
        <p:nvPicPr>
          <p:cNvPr id="171" name="Google Shape;171;p22"/>
          <p:cNvPicPr preferRelativeResize="0"/>
          <p:nvPr/>
        </p:nvPicPr>
        <p:blipFill>
          <a:blip r:embed="rId6">
            <a:alphaModFix/>
          </a:blip>
          <a:stretch>
            <a:fillRect/>
          </a:stretch>
        </p:blipFill>
        <p:spPr>
          <a:xfrm>
            <a:off x="4467222" y="1494943"/>
            <a:ext cx="3466073" cy="2424460"/>
          </a:xfrm>
          <a:prstGeom prst="rect">
            <a:avLst/>
          </a:prstGeom>
          <a:noFill/>
          <a:ln>
            <a:noFill/>
          </a:ln>
        </p:spPr>
      </p:pic>
      <p:pic>
        <p:nvPicPr>
          <p:cNvPr id="172" name="Google Shape;172;p22"/>
          <p:cNvPicPr preferRelativeResize="0"/>
          <p:nvPr/>
        </p:nvPicPr>
        <p:blipFill>
          <a:blip r:embed="rId7">
            <a:alphaModFix/>
          </a:blip>
          <a:stretch>
            <a:fillRect/>
          </a:stretch>
        </p:blipFill>
        <p:spPr>
          <a:xfrm>
            <a:off x="8103576" y="1492125"/>
            <a:ext cx="3405688" cy="2424460"/>
          </a:xfrm>
          <a:prstGeom prst="rect">
            <a:avLst/>
          </a:prstGeom>
          <a:noFill/>
          <a:ln>
            <a:noFill/>
          </a:ln>
        </p:spPr>
      </p:pic>
      <p:pic>
        <p:nvPicPr>
          <p:cNvPr id="173" name="Google Shape;173;p22"/>
          <p:cNvPicPr preferRelativeResize="0"/>
          <p:nvPr/>
        </p:nvPicPr>
        <p:blipFill>
          <a:blip r:embed="rId8">
            <a:alphaModFix/>
          </a:blip>
          <a:stretch>
            <a:fillRect/>
          </a:stretch>
        </p:blipFill>
        <p:spPr>
          <a:xfrm>
            <a:off x="8103576" y="4170520"/>
            <a:ext cx="3466074" cy="23862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79" name="Google Shape;179;p23"/>
          <p:cNvSpPr txBox="1"/>
          <p:nvPr/>
        </p:nvSpPr>
        <p:spPr>
          <a:xfrm>
            <a:off x="3065547" y="963700"/>
            <a:ext cx="60609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5200" u="sng">
                <a:solidFill>
                  <a:srgbClr val="00558C"/>
                </a:solidFill>
                <a:latin typeface="Roboto Slab"/>
                <a:ea typeface="Roboto Slab"/>
                <a:cs typeface="Roboto Slab"/>
                <a:sym typeface="Roboto Slab"/>
              </a:rPr>
              <a:t>Análisis Bivariado</a:t>
            </a:r>
            <a:endParaRPr sz="5200" u="sng">
              <a:solidFill>
                <a:srgbClr val="00558C"/>
              </a:solidFill>
              <a:latin typeface="Roboto Slab"/>
              <a:ea typeface="Roboto Slab"/>
              <a:cs typeface="Roboto Slab"/>
              <a:sym typeface="Roboto Slab"/>
            </a:endParaRPr>
          </a:p>
        </p:txBody>
      </p:sp>
      <p:pic>
        <p:nvPicPr>
          <p:cNvPr id="180" name="Google Shape;180;p23"/>
          <p:cNvPicPr preferRelativeResize="0"/>
          <p:nvPr/>
        </p:nvPicPr>
        <p:blipFill>
          <a:blip r:embed="rId3">
            <a:alphaModFix/>
          </a:blip>
          <a:stretch>
            <a:fillRect/>
          </a:stretch>
        </p:blipFill>
        <p:spPr>
          <a:xfrm>
            <a:off x="991728" y="2143425"/>
            <a:ext cx="5375075" cy="4450850"/>
          </a:xfrm>
          <a:prstGeom prst="rect">
            <a:avLst/>
          </a:prstGeom>
          <a:noFill/>
          <a:ln>
            <a:noFill/>
          </a:ln>
        </p:spPr>
      </p:pic>
      <p:sp>
        <p:nvSpPr>
          <p:cNvPr id="181" name="Google Shape;181;p23"/>
          <p:cNvSpPr txBox="1"/>
          <p:nvPr/>
        </p:nvSpPr>
        <p:spPr>
          <a:xfrm>
            <a:off x="6742575" y="1960975"/>
            <a:ext cx="4728300" cy="4084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Age</a:t>
            </a:r>
            <a:r>
              <a:rPr lang="es-ES" sz="1500">
                <a:solidFill>
                  <a:schemeClr val="dk1"/>
                </a:solidFill>
                <a:latin typeface="Times New Roman"/>
                <a:ea typeface="Times New Roman"/>
                <a:cs typeface="Times New Roman"/>
                <a:sym typeface="Times New Roman"/>
              </a:rPr>
              <a:t> - </a:t>
            </a:r>
            <a:r>
              <a:rPr i="1" lang="es-ES" sz="1500">
                <a:solidFill>
                  <a:schemeClr val="dk1"/>
                </a:solidFill>
                <a:latin typeface="Times New Roman"/>
                <a:ea typeface="Times New Roman"/>
                <a:cs typeface="Times New Roman"/>
                <a:sym typeface="Times New Roman"/>
              </a:rPr>
              <a:t>TotalWorkingYears: </a:t>
            </a:r>
            <a:r>
              <a:rPr lang="es-ES" sz="1500">
                <a:solidFill>
                  <a:schemeClr val="dk1"/>
                </a:solidFill>
                <a:latin typeface="Times New Roman"/>
                <a:ea typeface="Times New Roman"/>
                <a:cs typeface="Times New Roman"/>
                <a:sym typeface="Times New Roman"/>
              </a:rPr>
              <a:t>0.68 de correlación.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MonthlyIncome - TotalWorkingYears: </a:t>
            </a:r>
            <a:r>
              <a:rPr lang="es-ES" sz="1500">
                <a:solidFill>
                  <a:schemeClr val="dk1"/>
                </a:solidFill>
                <a:latin typeface="Times New Roman"/>
                <a:ea typeface="Times New Roman"/>
                <a:cs typeface="Times New Roman"/>
                <a:sym typeface="Times New Roman"/>
              </a:rPr>
              <a:t>0.77 de correlación.</a:t>
            </a:r>
            <a:endParaRPr i="1"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TotalWorkingYears - YearsAtCompany: </a:t>
            </a:r>
            <a:r>
              <a:rPr lang="es-ES" sz="1500">
                <a:solidFill>
                  <a:schemeClr val="dk1"/>
                </a:solidFill>
                <a:latin typeface="Times New Roman"/>
                <a:ea typeface="Times New Roman"/>
                <a:cs typeface="Times New Roman"/>
                <a:sym typeface="Times New Roman"/>
              </a:rPr>
              <a:t>0.68 de correlación.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YearsInCurrentRole - YearsSinceLastPromotion: </a:t>
            </a:r>
            <a:r>
              <a:rPr lang="es-ES" sz="1500">
                <a:solidFill>
                  <a:schemeClr val="dk1"/>
                </a:solidFill>
                <a:latin typeface="Times New Roman"/>
                <a:ea typeface="Times New Roman"/>
                <a:cs typeface="Times New Roman"/>
                <a:sym typeface="Times New Roman"/>
              </a:rPr>
              <a:t>0.55 de correlación.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YearsWithCurrManager - YearsInCurrentRole: </a:t>
            </a:r>
            <a:r>
              <a:rPr lang="es-ES" sz="1500">
                <a:solidFill>
                  <a:schemeClr val="dk1"/>
                </a:solidFill>
                <a:latin typeface="Times New Roman"/>
                <a:ea typeface="Times New Roman"/>
                <a:cs typeface="Times New Roman"/>
                <a:sym typeface="Times New Roman"/>
              </a:rPr>
              <a:t>0.71 de correlación.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YearsAtCompany - YearsSinceLastPromotion: </a:t>
            </a:r>
            <a:r>
              <a:rPr lang="es-ES" sz="1500">
                <a:solidFill>
                  <a:schemeClr val="dk1"/>
                </a:solidFill>
                <a:latin typeface="Times New Roman"/>
                <a:ea typeface="Times New Roman"/>
                <a:cs typeface="Times New Roman"/>
                <a:sym typeface="Times New Roman"/>
              </a:rPr>
              <a:t>0.62 de correlación.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i="1" lang="es-ES" sz="1500">
                <a:solidFill>
                  <a:schemeClr val="dk1"/>
                </a:solidFill>
                <a:latin typeface="Times New Roman"/>
                <a:ea typeface="Times New Roman"/>
                <a:cs typeface="Times New Roman"/>
                <a:sym typeface="Times New Roman"/>
              </a:rPr>
              <a:t>YearsWithCurrManager - YearsAtCompany: </a:t>
            </a:r>
            <a:r>
              <a:rPr lang="es-ES" sz="1500">
                <a:solidFill>
                  <a:schemeClr val="dk1"/>
                </a:solidFill>
                <a:latin typeface="Times New Roman"/>
                <a:ea typeface="Times New Roman"/>
                <a:cs typeface="Times New Roman"/>
                <a:sym typeface="Times New Roman"/>
              </a:rPr>
              <a:t>0.77 de correlación.</a:t>
            </a:r>
            <a:endParaRPr i="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idx="12" type="sldNum"/>
          </p:nvPr>
        </p:nvSpPr>
        <p:spPr>
          <a:xfrm>
            <a:off x="8425176" y="6303812"/>
            <a:ext cx="2919900" cy="417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88" name="Google Shape;188;p24"/>
          <p:cNvSpPr txBox="1"/>
          <p:nvPr/>
        </p:nvSpPr>
        <p:spPr>
          <a:xfrm>
            <a:off x="1906175" y="211075"/>
            <a:ext cx="93168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3400" u="sng">
                <a:solidFill>
                  <a:srgbClr val="00558C"/>
                </a:solidFill>
                <a:latin typeface="Roboto Slab"/>
                <a:ea typeface="Roboto Slab"/>
                <a:cs typeface="Roboto Slab"/>
                <a:sym typeface="Roboto Slab"/>
              </a:rPr>
              <a:t>Caracterización de los empleados que se van</a:t>
            </a:r>
            <a:endParaRPr sz="3400" u="sng">
              <a:solidFill>
                <a:srgbClr val="00558C"/>
              </a:solidFill>
              <a:latin typeface="Roboto Slab"/>
              <a:ea typeface="Roboto Slab"/>
              <a:cs typeface="Roboto Slab"/>
              <a:sym typeface="Roboto Slab"/>
            </a:endParaRPr>
          </a:p>
        </p:txBody>
      </p:sp>
      <p:pic>
        <p:nvPicPr>
          <p:cNvPr id="189" name="Google Shape;189;p24"/>
          <p:cNvPicPr preferRelativeResize="0"/>
          <p:nvPr/>
        </p:nvPicPr>
        <p:blipFill>
          <a:blip r:embed="rId3">
            <a:alphaModFix/>
          </a:blip>
          <a:stretch>
            <a:fillRect/>
          </a:stretch>
        </p:blipFill>
        <p:spPr>
          <a:xfrm>
            <a:off x="1891743" y="1371599"/>
            <a:ext cx="3989276" cy="2248966"/>
          </a:xfrm>
          <a:prstGeom prst="rect">
            <a:avLst/>
          </a:prstGeom>
          <a:noFill/>
          <a:ln>
            <a:noFill/>
          </a:ln>
        </p:spPr>
      </p:pic>
      <p:pic>
        <p:nvPicPr>
          <p:cNvPr id="190" name="Google Shape;190;p24"/>
          <p:cNvPicPr preferRelativeResize="0"/>
          <p:nvPr/>
        </p:nvPicPr>
        <p:blipFill>
          <a:blip r:embed="rId4">
            <a:alphaModFix/>
          </a:blip>
          <a:stretch>
            <a:fillRect/>
          </a:stretch>
        </p:blipFill>
        <p:spPr>
          <a:xfrm>
            <a:off x="7136073" y="1444436"/>
            <a:ext cx="3972276" cy="2208805"/>
          </a:xfrm>
          <a:prstGeom prst="rect">
            <a:avLst/>
          </a:prstGeom>
          <a:noFill/>
          <a:ln>
            <a:noFill/>
          </a:ln>
        </p:spPr>
      </p:pic>
      <p:pic>
        <p:nvPicPr>
          <p:cNvPr id="191" name="Google Shape;191;p24"/>
          <p:cNvPicPr preferRelativeResize="0"/>
          <p:nvPr/>
        </p:nvPicPr>
        <p:blipFill>
          <a:blip r:embed="rId5">
            <a:alphaModFix/>
          </a:blip>
          <a:stretch>
            <a:fillRect/>
          </a:stretch>
        </p:blipFill>
        <p:spPr>
          <a:xfrm>
            <a:off x="5460801" y="4095002"/>
            <a:ext cx="2207549" cy="2208806"/>
          </a:xfrm>
          <a:prstGeom prst="rect">
            <a:avLst/>
          </a:prstGeom>
          <a:noFill/>
          <a:ln>
            <a:noFill/>
          </a:ln>
        </p:spPr>
      </p:pic>
      <p:pic>
        <p:nvPicPr>
          <p:cNvPr id="192" name="Google Shape;192;p24"/>
          <p:cNvPicPr preferRelativeResize="0"/>
          <p:nvPr/>
        </p:nvPicPr>
        <p:blipFill>
          <a:blip r:embed="rId6">
            <a:alphaModFix/>
          </a:blip>
          <a:stretch>
            <a:fillRect/>
          </a:stretch>
        </p:blipFill>
        <p:spPr>
          <a:xfrm>
            <a:off x="1376275" y="3867411"/>
            <a:ext cx="3197281" cy="2436379"/>
          </a:xfrm>
          <a:prstGeom prst="rect">
            <a:avLst/>
          </a:prstGeom>
          <a:noFill/>
          <a:ln>
            <a:noFill/>
          </a:ln>
        </p:spPr>
      </p:pic>
      <p:pic>
        <p:nvPicPr>
          <p:cNvPr id="193" name="Google Shape;193;p24"/>
          <p:cNvPicPr preferRelativeResize="0"/>
          <p:nvPr/>
        </p:nvPicPr>
        <p:blipFill>
          <a:blip r:embed="rId7">
            <a:alphaModFix/>
          </a:blip>
          <a:stretch>
            <a:fillRect/>
          </a:stretch>
        </p:blipFill>
        <p:spPr>
          <a:xfrm>
            <a:off x="8289745" y="3867428"/>
            <a:ext cx="3197280" cy="2436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2" type="sldNum"/>
          </p:nvPr>
        </p:nvSpPr>
        <p:spPr>
          <a:xfrm>
            <a:off x="8450847" y="6033251"/>
            <a:ext cx="3082500" cy="447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00" name="Google Shape;200;p25"/>
          <p:cNvSpPr txBox="1"/>
          <p:nvPr/>
        </p:nvSpPr>
        <p:spPr>
          <a:xfrm>
            <a:off x="2541525" y="730375"/>
            <a:ext cx="7204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3900" u="sng">
                <a:solidFill>
                  <a:srgbClr val="00558C"/>
                </a:solidFill>
                <a:latin typeface="Roboto Slab"/>
                <a:ea typeface="Roboto Slab"/>
                <a:cs typeface="Roboto Slab"/>
                <a:sym typeface="Roboto Slab"/>
              </a:rPr>
              <a:t>Grupos con más riesgo de irse</a:t>
            </a:r>
            <a:endParaRPr sz="3900" u="sng">
              <a:solidFill>
                <a:srgbClr val="00558C"/>
              </a:solidFill>
              <a:latin typeface="Roboto Slab"/>
              <a:ea typeface="Roboto Slab"/>
              <a:cs typeface="Roboto Slab"/>
              <a:sym typeface="Roboto Slab"/>
            </a:endParaRPr>
          </a:p>
        </p:txBody>
      </p:sp>
      <p:pic>
        <p:nvPicPr>
          <p:cNvPr id="201" name="Google Shape;201;p25"/>
          <p:cNvPicPr preferRelativeResize="0"/>
          <p:nvPr/>
        </p:nvPicPr>
        <p:blipFill>
          <a:blip r:embed="rId3">
            <a:alphaModFix/>
          </a:blip>
          <a:stretch>
            <a:fillRect/>
          </a:stretch>
        </p:blipFill>
        <p:spPr>
          <a:xfrm>
            <a:off x="658650" y="2204824"/>
            <a:ext cx="3264588" cy="2126451"/>
          </a:xfrm>
          <a:prstGeom prst="rect">
            <a:avLst/>
          </a:prstGeom>
          <a:noFill/>
          <a:ln>
            <a:noFill/>
          </a:ln>
        </p:spPr>
      </p:pic>
      <p:pic>
        <p:nvPicPr>
          <p:cNvPr id="202" name="Google Shape;202;p25"/>
          <p:cNvPicPr preferRelativeResize="0"/>
          <p:nvPr/>
        </p:nvPicPr>
        <p:blipFill>
          <a:blip r:embed="rId4">
            <a:alphaModFix/>
          </a:blip>
          <a:stretch>
            <a:fillRect/>
          </a:stretch>
        </p:blipFill>
        <p:spPr>
          <a:xfrm>
            <a:off x="4094495" y="2204824"/>
            <a:ext cx="3168256" cy="2126451"/>
          </a:xfrm>
          <a:prstGeom prst="rect">
            <a:avLst/>
          </a:prstGeom>
          <a:noFill/>
          <a:ln>
            <a:noFill/>
          </a:ln>
        </p:spPr>
      </p:pic>
      <p:pic>
        <p:nvPicPr>
          <p:cNvPr id="203" name="Google Shape;203;p25"/>
          <p:cNvPicPr preferRelativeResize="0"/>
          <p:nvPr/>
        </p:nvPicPr>
        <p:blipFill>
          <a:blip r:embed="rId5">
            <a:alphaModFix/>
          </a:blip>
          <a:stretch>
            <a:fillRect/>
          </a:stretch>
        </p:blipFill>
        <p:spPr>
          <a:xfrm>
            <a:off x="2483594" y="4518216"/>
            <a:ext cx="6282994" cy="1962878"/>
          </a:xfrm>
          <a:prstGeom prst="rect">
            <a:avLst/>
          </a:prstGeom>
          <a:noFill/>
          <a:ln>
            <a:noFill/>
          </a:ln>
        </p:spPr>
      </p:pic>
      <p:pic>
        <p:nvPicPr>
          <p:cNvPr id="204" name="Google Shape;204;p25"/>
          <p:cNvPicPr preferRelativeResize="0"/>
          <p:nvPr/>
        </p:nvPicPr>
        <p:blipFill>
          <a:blip r:embed="rId6">
            <a:alphaModFix/>
          </a:blip>
          <a:stretch>
            <a:fillRect/>
          </a:stretch>
        </p:blipFill>
        <p:spPr>
          <a:xfrm>
            <a:off x="7434008" y="2204824"/>
            <a:ext cx="3157552" cy="2126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11" name="Google Shape;211;p26"/>
          <p:cNvSpPr txBox="1"/>
          <p:nvPr>
            <p:ph type="title"/>
          </p:nvPr>
        </p:nvSpPr>
        <p:spPr>
          <a:xfrm>
            <a:off x="547442" y="991240"/>
            <a:ext cx="9641700" cy="5624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MODELO PREDICTIVO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18" name="Google Shape;218;p27"/>
          <p:cNvSpPr txBox="1"/>
          <p:nvPr/>
        </p:nvSpPr>
        <p:spPr>
          <a:xfrm>
            <a:off x="922475" y="2090350"/>
            <a:ext cx="4045200" cy="1506300"/>
          </a:xfrm>
          <a:prstGeom prst="rect">
            <a:avLst/>
          </a:prstGeom>
          <a:noFill/>
          <a:ln>
            <a:noFill/>
          </a:ln>
        </p:spPr>
        <p:txBody>
          <a:bodyPr anchorCtr="0" anchor="b" bIns="91425" lIns="91425" spcFirstLastPara="1" rIns="91425" wrap="square" tIns="91425">
            <a:normAutofit fontScale="92500"/>
          </a:bodyPr>
          <a:lstStyle/>
          <a:p>
            <a:pPr indent="0" lvl="0" marL="0" rtl="0" algn="ctr">
              <a:spcBef>
                <a:spcPts val="0"/>
              </a:spcBef>
              <a:spcAft>
                <a:spcPts val="0"/>
              </a:spcAft>
              <a:buNone/>
            </a:pPr>
            <a:r>
              <a:rPr lang="es-ES" sz="3800" u="sng">
                <a:solidFill>
                  <a:srgbClr val="00558C"/>
                </a:solidFill>
                <a:latin typeface="Roboto Slab"/>
                <a:ea typeface="Roboto Slab"/>
                <a:cs typeface="Roboto Slab"/>
                <a:sym typeface="Roboto Slab"/>
              </a:rPr>
              <a:t>Construcción del modelo predictivo</a:t>
            </a:r>
            <a:endParaRPr sz="3800" u="sng">
              <a:solidFill>
                <a:srgbClr val="00558C"/>
              </a:solidFill>
              <a:latin typeface="Roboto Slab"/>
              <a:ea typeface="Roboto Slab"/>
              <a:cs typeface="Roboto Slab"/>
              <a:sym typeface="Roboto Slab"/>
            </a:endParaRPr>
          </a:p>
        </p:txBody>
      </p:sp>
      <p:sp>
        <p:nvSpPr>
          <p:cNvPr id="219" name="Google Shape;219;p27"/>
          <p:cNvSpPr txBox="1"/>
          <p:nvPr/>
        </p:nvSpPr>
        <p:spPr>
          <a:xfrm>
            <a:off x="922475" y="3733201"/>
            <a:ext cx="4045200" cy="13455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ES" sz="2100">
                <a:solidFill>
                  <a:schemeClr val="dk1"/>
                </a:solidFill>
                <a:latin typeface="Roboto"/>
                <a:ea typeface="Roboto"/>
                <a:cs typeface="Roboto"/>
                <a:sym typeface="Roboto"/>
              </a:rPr>
              <a:t>Random Forest y Regresión Logística</a:t>
            </a:r>
            <a:endParaRPr sz="2100">
              <a:solidFill>
                <a:schemeClr val="dk1"/>
              </a:solidFill>
              <a:latin typeface="Roboto"/>
              <a:ea typeface="Roboto"/>
              <a:cs typeface="Roboto"/>
              <a:sym typeface="Roboto"/>
            </a:endParaRPr>
          </a:p>
        </p:txBody>
      </p:sp>
      <p:sp>
        <p:nvSpPr>
          <p:cNvPr id="220" name="Google Shape;220;p27"/>
          <p:cNvSpPr txBox="1"/>
          <p:nvPr/>
        </p:nvSpPr>
        <p:spPr>
          <a:xfrm>
            <a:off x="6225400" y="2001000"/>
            <a:ext cx="4877100" cy="3400800"/>
          </a:xfrm>
          <a:prstGeom prst="rect">
            <a:avLst/>
          </a:prstGeom>
          <a:noFill/>
          <a:ln>
            <a:noFill/>
          </a:ln>
        </p:spPr>
        <p:txBody>
          <a:bodyPr anchorCtr="0" anchor="ctr" bIns="91425" lIns="91425" spcFirstLastPara="1" rIns="91425" wrap="square" tIns="91425">
            <a:normAutofit/>
          </a:bodyPr>
          <a:lstStyle/>
          <a:p>
            <a:pPr indent="-387350" lvl="0" marL="457200" rtl="0" algn="l">
              <a:lnSpc>
                <a:spcPct val="200000"/>
              </a:lnSpc>
              <a:spcBef>
                <a:spcPts val="0"/>
              </a:spcBef>
              <a:spcAft>
                <a:spcPts val="0"/>
              </a:spcAft>
              <a:buClr>
                <a:schemeClr val="dk1"/>
              </a:buClr>
              <a:buSzPts val="2500"/>
              <a:buFont typeface="Roboto"/>
              <a:buAutoNum type="arabicPeriod"/>
            </a:pPr>
            <a:r>
              <a:rPr lang="es-ES" sz="2500">
                <a:solidFill>
                  <a:schemeClr val="dk1"/>
                </a:solidFill>
                <a:latin typeface="Roboto"/>
                <a:ea typeface="Roboto"/>
                <a:cs typeface="Roboto"/>
                <a:sym typeface="Roboto"/>
              </a:rPr>
              <a:t>Selección de variables</a:t>
            </a:r>
            <a:endParaRPr sz="2500">
              <a:solidFill>
                <a:schemeClr val="dk1"/>
              </a:solidFill>
              <a:latin typeface="Roboto"/>
              <a:ea typeface="Roboto"/>
              <a:cs typeface="Roboto"/>
              <a:sym typeface="Roboto"/>
            </a:endParaRPr>
          </a:p>
          <a:p>
            <a:pPr indent="-387350" lvl="0" marL="457200" rtl="0" algn="l">
              <a:lnSpc>
                <a:spcPct val="200000"/>
              </a:lnSpc>
              <a:spcBef>
                <a:spcPts val="0"/>
              </a:spcBef>
              <a:spcAft>
                <a:spcPts val="0"/>
              </a:spcAft>
              <a:buClr>
                <a:schemeClr val="dk1"/>
              </a:buClr>
              <a:buSzPts val="2500"/>
              <a:buFont typeface="Roboto"/>
              <a:buAutoNum type="arabicPeriod"/>
            </a:pPr>
            <a:r>
              <a:rPr lang="es-ES" sz="2500">
                <a:solidFill>
                  <a:schemeClr val="dk1"/>
                </a:solidFill>
                <a:latin typeface="Roboto"/>
                <a:ea typeface="Roboto"/>
                <a:cs typeface="Roboto"/>
                <a:sym typeface="Roboto"/>
              </a:rPr>
              <a:t>Split en Train y Test</a:t>
            </a:r>
            <a:endParaRPr sz="2500">
              <a:solidFill>
                <a:schemeClr val="dk1"/>
              </a:solidFill>
              <a:latin typeface="Roboto"/>
              <a:ea typeface="Roboto"/>
              <a:cs typeface="Roboto"/>
              <a:sym typeface="Roboto"/>
            </a:endParaRPr>
          </a:p>
          <a:p>
            <a:pPr indent="-387350" lvl="0" marL="457200" rtl="0" algn="l">
              <a:lnSpc>
                <a:spcPct val="200000"/>
              </a:lnSpc>
              <a:spcBef>
                <a:spcPts val="0"/>
              </a:spcBef>
              <a:spcAft>
                <a:spcPts val="0"/>
              </a:spcAft>
              <a:buClr>
                <a:schemeClr val="dk1"/>
              </a:buClr>
              <a:buSzPts val="2500"/>
              <a:buFont typeface="Roboto"/>
              <a:buAutoNum type="arabicPeriod"/>
            </a:pPr>
            <a:r>
              <a:rPr lang="es-ES" sz="2500">
                <a:solidFill>
                  <a:schemeClr val="dk1"/>
                </a:solidFill>
                <a:latin typeface="Roboto"/>
                <a:ea typeface="Roboto"/>
                <a:cs typeface="Roboto"/>
                <a:sym typeface="Roboto"/>
              </a:rPr>
              <a:t>Construcción y evaluación</a:t>
            </a:r>
            <a:endParaRPr sz="25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sz="2100">
              <a:solidFill>
                <a:schemeClr val="dk1"/>
              </a:solidFill>
              <a:latin typeface="Roboto"/>
              <a:ea typeface="Roboto"/>
              <a:cs typeface="Roboto"/>
              <a:sym typeface="Roboto"/>
            </a:endParaRPr>
          </a:p>
        </p:txBody>
      </p:sp>
      <p:cxnSp>
        <p:nvCxnSpPr>
          <p:cNvPr id="221" name="Google Shape;221;p27"/>
          <p:cNvCxnSpPr/>
          <p:nvPr/>
        </p:nvCxnSpPr>
        <p:spPr>
          <a:xfrm>
            <a:off x="5492338" y="-41850"/>
            <a:ext cx="32100" cy="69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28" name="Google Shape;228;p28"/>
          <p:cNvSpPr txBox="1"/>
          <p:nvPr/>
        </p:nvSpPr>
        <p:spPr>
          <a:xfrm>
            <a:off x="2031750" y="1003925"/>
            <a:ext cx="81285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5200" u="sng">
                <a:solidFill>
                  <a:srgbClr val="00558C"/>
                </a:solidFill>
                <a:latin typeface="Roboto Slab"/>
                <a:ea typeface="Roboto Slab"/>
                <a:cs typeface="Roboto Slab"/>
                <a:sym typeface="Roboto Slab"/>
              </a:rPr>
              <a:t>Preparación del dataset</a:t>
            </a:r>
            <a:endParaRPr sz="5200" u="sng">
              <a:solidFill>
                <a:srgbClr val="00558C"/>
              </a:solidFill>
              <a:latin typeface="Roboto Slab"/>
              <a:ea typeface="Roboto Slab"/>
              <a:cs typeface="Roboto Slab"/>
              <a:sym typeface="Roboto Slab"/>
            </a:endParaRPr>
          </a:p>
        </p:txBody>
      </p:sp>
      <p:pic>
        <p:nvPicPr>
          <p:cNvPr id="229" name="Google Shape;229;p28"/>
          <p:cNvPicPr preferRelativeResize="0"/>
          <p:nvPr/>
        </p:nvPicPr>
        <p:blipFill>
          <a:blip r:embed="rId3">
            <a:alphaModFix/>
          </a:blip>
          <a:stretch>
            <a:fillRect/>
          </a:stretch>
        </p:blipFill>
        <p:spPr>
          <a:xfrm>
            <a:off x="302725" y="2833418"/>
            <a:ext cx="4837680" cy="2283610"/>
          </a:xfrm>
          <a:prstGeom prst="rect">
            <a:avLst/>
          </a:prstGeom>
          <a:noFill/>
          <a:ln>
            <a:noFill/>
          </a:ln>
        </p:spPr>
      </p:pic>
      <p:sp>
        <p:nvSpPr>
          <p:cNvPr id="230" name="Google Shape;230;p28"/>
          <p:cNvSpPr txBox="1"/>
          <p:nvPr/>
        </p:nvSpPr>
        <p:spPr>
          <a:xfrm>
            <a:off x="1148183" y="2140728"/>
            <a:ext cx="31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a:solidFill>
                  <a:schemeClr val="dk1"/>
                </a:solidFill>
                <a:latin typeface="Roboto Slab"/>
                <a:ea typeface="Roboto Slab"/>
                <a:cs typeface="Roboto Slab"/>
                <a:sym typeface="Roboto Slab"/>
              </a:rPr>
              <a:t>1. Selección de Variables</a:t>
            </a:r>
            <a:endParaRPr b="1">
              <a:solidFill>
                <a:schemeClr val="dk1"/>
              </a:solidFill>
              <a:latin typeface="Roboto Slab"/>
              <a:ea typeface="Roboto Slab"/>
              <a:cs typeface="Roboto Slab"/>
              <a:sym typeface="Roboto Slab"/>
            </a:endParaRPr>
          </a:p>
        </p:txBody>
      </p:sp>
      <p:sp>
        <p:nvSpPr>
          <p:cNvPr id="231" name="Google Shape;231;p28"/>
          <p:cNvSpPr/>
          <p:nvPr/>
        </p:nvSpPr>
        <p:spPr>
          <a:xfrm>
            <a:off x="595782" y="4523618"/>
            <a:ext cx="4545000" cy="57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8"/>
          <p:cNvCxnSpPr>
            <a:stCxn id="231" idx="3"/>
          </p:cNvCxnSpPr>
          <p:nvPr/>
        </p:nvCxnSpPr>
        <p:spPr>
          <a:xfrm flipH="1" rot="10800000">
            <a:off x="5140782" y="4806518"/>
            <a:ext cx="590700" cy="5700"/>
          </a:xfrm>
          <a:prstGeom prst="straightConnector1">
            <a:avLst/>
          </a:prstGeom>
          <a:noFill/>
          <a:ln cap="flat" cmpd="sng" w="28575">
            <a:solidFill>
              <a:srgbClr val="FF0000"/>
            </a:solidFill>
            <a:prstDash val="solid"/>
            <a:round/>
            <a:headEnd len="med" w="med" type="none"/>
            <a:tailEnd len="med" w="med" type="triangle"/>
          </a:ln>
        </p:spPr>
      </p:cxnSp>
      <p:sp>
        <p:nvSpPr>
          <p:cNvPr id="233" name="Google Shape;233;p28"/>
          <p:cNvSpPr txBox="1"/>
          <p:nvPr/>
        </p:nvSpPr>
        <p:spPr>
          <a:xfrm>
            <a:off x="5731475" y="4691138"/>
            <a:ext cx="94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200">
                <a:solidFill>
                  <a:schemeClr val="dk1"/>
                </a:solidFill>
                <a:latin typeface="Roboto Slab"/>
                <a:ea typeface="Roboto Slab"/>
                <a:cs typeface="Roboto Slab"/>
                <a:sym typeface="Roboto Slab"/>
              </a:rPr>
              <a:t>Dummies</a:t>
            </a:r>
            <a:endParaRPr b="1" sz="1200">
              <a:solidFill>
                <a:schemeClr val="dk1"/>
              </a:solidFill>
              <a:latin typeface="Roboto Slab"/>
              <a:ea typeface="Roboto Slab"/>
              <a:cs typeface="Roboto Slab"/>
              <a:sym typeface="Roboto Slab"/>
            </a:endParaRPr>
          </a:p>
        </p:txBody>
      </p:sp>
      <p:sp>
        <p:nvSpPr>
          <p:cNvPr id="234" name="Google Shape;234;p28"/>
          <p:cNvSpPr txBox="1"/>
          <p:nvPr/>
        </p:nvSpPr>
        <p:spPr>
          <a:xfrm>
            <a:off x="7552984" y="2127037"/>
            <a:ext cx="321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a:solidFill>
                  <a:schemeClr val="dk1"/>
                </a:solidFill>
                <a:latin typeface="Roboto Slab"/>
                <a:ea typeface="Roboto Slab"/>
                <a:cs typeface="Roboto Slab"/>
                <a:sym typeface="Roboto Slab"/>
              </a:rPr>
              <a:t>2. Split en Train y Test</a:t>
            </a:r>
            <a:endParaRPr b="1">
              <a:solidFill>
                <a:schemeClr val="dk1"/>
              </a:solidFill>
              <a:latin typeface="Roboto Slab"/>
              <a:ea typeface="Roboto Slab"/>
              <a:cs typeface="Roboto Slab"/>
              <a:sym typeface="Roboto Slab"/>
            </a:endParaRPr>
          </a:p>
        </p:txBody>
      </p:sp>
      <p:pic>
        <p:nvPicPr>
          <p:cNvPr id="235" name="Google Shape;235;p28"/>
          <p:cNvPicPr preferRelativeResize="0"/>
          <p:nvPr/>
        </p:nvPicPr>
        <p:blipFill>
          <a:blip r:embed="rId4">
            <a:alphaModFix/>
          </a:blip>
          <a:stretch>
            <a:fillRect/>
          </a:stretch>
        </p:blipFill>
        <p:spPr>
          <a:xfrm>
            <a:off x="6071100" y="2824063"/>
            <a:ext cx="5784449" cy="754002"/>
          </a:xfrm>
          <a:prstGeom prst="rect">
            <a:avLst/>
          </a:prstGeom>
          <a:noFill/>
          <a:ln>
            <a:noFill/>
          </a:ln>
        </p:spPr>
      </p:pic>
      <p:sp>
        <p:nvSpPr>
          <p:cNvPr id="236" name="Google Shape;236;p28"/>
          <p:cNvSpPr txBox="1"/>
          <p:nvPr/>
        </p:nvSpPr>
        <p:spPr>
          <a:xfrm>
            <a:off x="7772632" y="3761537"/>
            <a:ext cx="2381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Entrenamiento con el 80% de los datos</a:t>
            </a:r>
            <a:endParaRPr b="1" sz="10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77" name="Google Shape;77;p11"/>
          <p:cNvSpPr txBox="1"/>
          <p:nvPr>
            <p:ph type="title"/>
          </p:nvPr>
        </p:nvSpPr>
        <p:spPr>
          <a:xfrm>
            <a:off x="419250" y="2549843"/>
            <a:ext cx="9641700" cy="17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D8D8D8"/>
              </a:buClr>
              <a:buSzPts val="10000"/>
              <a:buFont typeface="Calibri"/>
              <a:buNone/>
            </a:pPr>
            <a:r>
              <a:rPr lang="es-ES"/>
              <a:t>Introducción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43" name="Google Shape;243;p29"/>
          <p:cNvSpPr txBox="1"/>
          <p:nvPr/>
        </p:nvSpPr>
        <p:spPr>
          <a:xfrm>
            <a:off x="1911900" y="898188"/>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5200" u="sng">
                <a:solidFill>
                  <a:srgbClr val="00558C"/>
                </a:solidFill>
                <a:latin typeface="Roboto Slab"/>
                <a:ea typeface="Roboto Slab"/>
                <a:cs typeface="Roboto Slab"/>
                <a:sym typeface="Roboto Slab"/>
              </a:rPr>
              <a:t>Preparación del dataset</a:t>
            </a:r>
            <a:endParaRPr sz="5200" u="sng">
              <a:solidFill>
                <a:srgbClr val="00558C"/>
              </a:solidFill>
              <a:latin typeface="Roboto Slab"/>
              <a:ea typeface="Roboto Slab"/>
              <a:cs typeface="Roboto Slab"/>
              <a:sym typeface="Roboto Slab"/>
            </a:endParaRPr>
          </a:p>
        </p:txBody>
      </p:sp>
      <p:sp>
        <p:nvSpPr>
          <p:cNvPr id="244" name="Google Shape;244;p29"/>
          <p:cNvSpPr txBox="1"/>
          <p:nvPr/>
        </p:nvSpPr>
        <p:spPr>
          <a:xfrm>
            <a:off x="1378849" y="2452288"/>
            <a:ext cx="35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a:solidFill>
                  <a:schemeClr val="dk1"/>
                </a:solidFill>
                <a:latin typeface="Roboto Slab"/>
                <a:ea typeface="Roboto Slab"/>
                <a:cs typeface="Roboto Slab"/>
                <a:sym typeface="Roboto Slab"/>
              </a:rPr>
              <a:t>PROBLEMA! → dataset desbalanceado</a:t>
            </a:r>
            <a:endParaRPr b="1">
              <a:solidFill>
                <a:schemeClr val="dk1"/>
              </a:solidFill>
              <a:latin typeface="Roboto Slab"/>
              <a:ea typeface="Roboto Slab"/>
              <a:cs typeface="Roboto Slab"/>
              <a:sym typeface="Roboto Slab"/>
            </a:endParaRPr>
          </a:p>
        </p:txBody>
      </p:sp>
      <p:sp>
        <p:nvSpPr>
          <p:cNvPr id="245" name="Google Shape;245;p29"/>
          <p:cNvSpPr txBox="1"/>
          <p:nvPr/>
        </p:nvSpPr>
        <p:spPr>
          <a:xfrm>
            <a:off x="6399725" y="2550775"/>
            <a:ext cx="51144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ES" sz="1500">
                <a:solidFill>
                  <a:schemeClr val="dk1"/>
                </a:solidFill>
                <a:latin typeface="Roboto Slab"/>
                <a:ea typeface="Roboto Slab"/>
                <a:cs typeface="Roboto Slab"/>
                <a:sym typeface="Roboto Slab"/>
              </a:rPr>
              <a:t>Recordando la distribución de la variable target, observamos que las clases están muy desbalanceadas.</a:t>
            </a:r>
            <a:endParaRPr b="1" sz="15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sz="15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rPr b="1" lang="es-ES" sz="1500">
                <a:solidFill>
                  <a:schemeClr val="dk1"/>
                </a:solidFill>
                <a:latin typeface="Roboto Slab"/>
                <a:ea typeface="Roboto Slab"/>
                <a:cs typeface="Roboto Slab"/>
                <a:sym typeface="Roboto Slab"/>
              </a:rPr>
              <a:t>Esto genera problemas a la hora de entrenar modelos, que funcionan mejor cuando las clases tienen un número similar de observaciones.</a:t>
            </a:r>
            <a:endParaRPr b="1" sz="15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sz="15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rPr b="1" lang="es-ES" sz="1500">
                <a:solidFill>
                  <a:schemeClr val="dk1"/>
                </a:solidFill>
                <a:latin typeface="Roboto Slab"/>
                <a:ea typeface="Roboto Slab"/>
                <a:cs typeface="Roboto Slab"/>
                <a:sym typeface="Roboto Slab"/>
              </a:rPr>
              <a:t>SOLUCIONES:</a:t>
            </a:r>
            <a:endParaRPr b="1" sz="15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s-ES" sz="1500">
                <a:solidFill>
                  <a:schemeClr val="dk1"/>
                </a:solidFill>
                <a:latin typeface="Roboto Slab"/>
                <a:ea typeface="Roboto Slab"/>
                <a:cs typeface="Roboto Slab"/>
                <a:sym typeface="Roboto Slab"/>
              </a:rPr>
              <a:t>Oversampling (SMOTE)</a:t>
            </a:r>
            <a:endParaRPr b="1"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s-ES" sz="1500">
                <a:solidFill>
                  <a:schemeClr val="dk1"/>
                </a:solidFill>
                <a:latin typeface="Roboto Slab"/>
                <a:ea typeface="Roboto Slab"/>
                <a:cs typeface="Roboto Slab"/>
                <a:sym typeface="Roboto Slab"/>
              </a:rPr>
              <a:t>Undersampling (riesgo de pérdida de información)</a:t>
            </a:r>
            <a:endParaRPr b="1"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s-ES" sz="1500">
                <a:solidFill>
                  <a:schemeClr val="dk1"/>
                </a:solidFill>
                <a:latin typeface="Roboto Slab"/>
                <a:ea typeface="Roboto Slab"/>
                <a:cs typeface="Roboto Slab"/>
                <a:sym typeface="Roboto Slab"/>
              </a:rPr>
              <a:t>Hiperparámetro de class_weights</a:t>
            </a:r>
            <a:endParaRPr b="1" sz="15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sz="1500">
              <a:solidFill>
                <a:schemeClr val="dk1"/>
              </a:solidFill>
              <a:latin typeface="Roboto Slab"/>
              <a:ea typeface="Roboto Slab"/>
              <a:cs typeface="Roboto Slab"/>
              <a:sym typeface="Roboto Slab"/>
            </a:endParaRPr>
          </a:p>
        </p:txBody>
      </p:sp>
      <p:pic>
        <p:nvPicPr>
          <p:cNvPr id="246" name="Google Shape;246;p29"/>
          <p:cNvPicPr preferRelativeResize="0"/>
          <p:nvPr/>
        </p:nvPicPr>
        <p:blipFill>
          <a:blip r:embed="rId3">
            <a:alphaModFix/>
          </a:blip>
          <a:stretch>
            <a:fillRect/>
          </a:stretch>
        </p:blipFill>
        <p:spPr>
          <a:xfrm>
            <a:off x="953500" y="2998528"/>
            <a:ext cx="4410800" cy="297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53" name="Google Shape;253;p30"/>
          <p:cNvSpPr txBox="1"/>
          <p:nvPr/>
        </p:nvSpPr>
        <p:spPr>
          <a:xfrm>
            <a:off x="1828350" y="1034875"/>
            <a:ext cx="85353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3900" u="sng">
                <a:solidFill>
                  <a:srgbClr val="00558C"/>
                </a:solidFill>
                <a:latin typeface="Roboto Slab"/>
                <a:ea typeface="Roboto Slab"/>
                <a:cs typeface="Roboto Slab"/>
                <a:sym typeface="Roboto Slab"/>
              </a:rPr>
              <a:t>Construcción del modelo predictivo</a:t>
            </a:r>
            <a:endParaRPr sz="3900" u="sng">
              <a:solidFill>
                <a:srgbClr val="00558C"/>
              </a:solidFill>
              <a:latin typeface="Roboto Slab"/>
              <a:ea typeface="Roboto Slab"/>
              <a:cs typeface="Roboto Slab"/>
              <a:sym typeface="Roboto Slab"/>
            </a:endParaRPr>
          </a:p>
        </p:txBody>
      </p:sp>
      <p:sp>
        <p:nvSpPr>
          <p:cNvPr id="254" name="Google Shape;254;p30"/>
          <p:cNvSpPr txBox="1"/>
          <p:nvPr/>
        </p:nvSpPr>
        <p:spPr>
          <a:xfrm>
            <a:off x="1451674" y="2584750"/>
            <a:ext cx="3560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RANDOM FOREST</a:t>
            </a:r>
            <a:endParaRPr b="1" sz="2000">
              <a:solidFill>
                <a:schemeClr val="dk1"/>
              </a:solidFill>
              <a:latin typeface="Roboto Slab"/>
              <a:ea typeface="Roboto Slab"/>
              <a:cs typeface="Roboto Slab"/>
              <a:sym typeface="Roboto Slab"/>
            </a:endParaRPr>
          </a:p>
        </p:txBody>
      </p:sp>
      <p:sp>
        <p:nvSpPr>
          <p:cNvPr id="255" name="Google Shape;255;p30"/>
          <p:cNvSpPr txBox="1"/>
          <p:nvPr/>
        </p:nvSpPr>
        <p:spPr>
          <a:xfrm>
            <a:off x="1670075" y="2984950"/>
            <a:ext cx="3435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ES">
                <a:solidFill>
                  <a:schemeClr val="dk1"/>
                </a:solidFill>
                <a:latin typeface="Roboto Slab"/>
                <a:ea typeface="Roboto Slab"/>
                <a:cs typeface="Roboto Slab"/>
                <a:sym typeface="Roboto Slab"/>
              </a:rPr>
              <a:t>Tuneo de hiperparámetros:</a:t>
            </a:r>
            <a:endParaRPr b="1">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b="1" lang="es-ES">
                <a:solidFill>
                  <a:schemeClr val="dk1"/>
                </a:solidFill>
                <a:latin typeface="Roboto Slab"/>
                <a:ea typeface="Roboto Slab"/>
                <a:cs typeface="Roboto Slab"/>
                <a:sym typeface="Roboto Slab"/>
              </a:rPr>
              <a:t>n_estimators = [100, 200, 300]</a:t>
            </a:r>
            <a:endParaRPr b="1">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b="1" lang="es-ES">
                <a:solidFill>
                  <a:schemeClr val="dk1"/>
                </a:solidFill>
                <a:latin typeface="Roboto Slab"/>
                <a:ea typeface="Roboto Slab"/>
                <a:cs typeface="Roboto Slab"/>
                <a:sym typeface="Roboto Slab"/>
              </a:rPr>
              <a:t>max_depth = [None, 5, 10]</a:t>
            </a:r>
            <a:endParaRPr b="1">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b="1" lang="es-ES">
                <a:solidFill>
                  <a:schemeClr val="dk1"/>
                </a:solidFill>
                <a:latin typeface="Roboto Slab"/>
                <a:ea typeface="Roboto Slab"/>
                <a:cs typeface="Roboto Slab"/>
                <a:sym typeface="Roboto Slab"/>
              </a:rPr>
              <a:t>min_samples_split = [2, 5, 10]</a:t>
            </a:r>
            <a:endParaRPr b="1">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a:p>
            <a:pPr indent="457200" lvl="0" marL="0" rtl="0" algn="l">
              <a:lnSpc>
                <a:spcPct val="115000"/>
              </a:lnSpc>
              <a:spcBef>
                <a:spcPts val="0"/>
              </a:spcBef>
              <a:spcAft>
                <a:spcPts val="0"/>
              </a:spcAft>
              <a:buNone/>
            </a:pPr>
            <a:r>
              <a:rPr b="1" lang="es-ES">
                <a:solidFill>
                  <a:schemeClr val="dk1"/>
                </a:solidFill>
                <a:latin typeface="Roboto Slab"/>
                <a:ea typeface="Roboto Slab"/>
                <a:cs typeface="Roboto Slab"/>
                <a:sym typeface="Roboto Slab"/>
              </a:rPr>
              <a:t>class_weights = {0:1, 1:5}</a:t>
            </a:r>
            <a:endParaRPr b="1">
              <a:solidFill>
                <a:schemeClr val="dk1"/>
              </a:solidFill>
              <a:latin typeface="Roboto Slab"/>
              <a:ea typeface="Roboto Slab"/>
              <a:cs typeface="Roboto Slab"/>
              <a:sym typeface="Roboto Slab"/>
            </a:endParaRPr>
          </a:p>
        </p:txBody>
      </p:sp>
      <p:sp>
        <p:nvSpPr>
          <p:cNvPr id="256" name="Google Shape;256;p30"/>
          <p:cNvSpPr txBox="1"/>
          <p:nvPr/>
        </p:nvSpPr>
        <p:spPr>
          <a:xfrm>
            <a:off x="6241075" y="2584750"/>
            <a:ext cx="3560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REGRESIÓN LOGÍSTICA</a:t>
            </a:r>
            <a:endParaRPr b="1" sz="2000">
              <a:solidFill>
                <a:schemeClr val="dk1"/>
              </a:solidFill>
              <a:latin typeface="Roboto Slab"/>
              <a:ea typeface="Roboto Slab"/>
              <a:cs typeface="Roboto Slab"/>
              <a:sym typeface="Roboto Slab"/>
            </a:endParaRPr>
          </a:p>
        </p:txBody>
      </p:sp>
      <p:graphicFrame>
        <p:nvGraphicFramePr>
          <p:cNvPr id="257" name="Google Shape;257;p30"/>
          <p:cNvGraphicFramePr/>
          <p:nvPr/>
        </p:nvGraphicFramePr>
        <p:xfrm>
          <a:off x="1405138" y="5031400"/>
          <a:ext cx="3000000" cy="3000000"/>
        </p:xfrm>
        <a:graphic>
          <a:graphicData uri="http://schemas.openxmlformats.org/drawingml/2006/table">
            <a:tbl>
              <a:tblPr>
                <a:noFill/>
                <a:tableStyleId>{1084CD01-964A-4277-A1C6-9FDCB839FAB7}</a:tableStyleId>
              </a:tblPr>
              <a:tblGrid>
                <a:gridCol w="1217725"/>
                <a:gridCol w="1217725"/>
                <a:gridCol w="1217725"/>
              </a:tblGrid>
              <a:tr h="369525">
                <a:tc gridSpan="3">
                  <a:txBody>
                    <a:bodyPr/>
                    <a:lstStyle/>
                    <a:p>
                      <a:pPr indent="0" lvl="0" marL="0" rtl="0" algn="ctr">
                        <a:spcBef>
                          <a:spcPts val="0"/>
                        </a:spcBef>
                        <a:spcAft>
                          <a:spcPts val="0"/>
                        </a:spcAft>
                        <a:buNone/>
                      </a:pPr>
                      <a:r>
                        <a:rPr b="1" lang="es-ES" sz="1300">
                          <a:solidFill>
                            <a:schemeClr val="dk1"/>
                          </a:solidFill>
                          <a:latin typeface="Roboto Slab"/>
                          <a:ea typeface="Roboto Slab"/>
                          <a:cs typeface="Roboto Slab"/>
                          <a:sym typeface="Roboto Slab"/>
                        </a:rPr>
                        <a:t>MEJOR MODELO</a:t>
                      </a:r>
                      <a:endParaRPr b="1" sz="1300">
                        <a:solidFill>
                          <a:schemeClr val="dk1"/>
                        </a:solidFill>
                        <a:latin typeface="Roboto Slab"/>
                        <a:ea typeface="Roboto Slab"/>
                        <a:cs typeface="Roboto Slab"/>
                        <a:sym typeface="Roboto Slab"/>
                      </a:endParaRPr>
                    </a:p>
                  </a:txBody>
                  <a:tcPr marT="91425" marB="91425" marR="91425" marL="91425"/>
                </a:tc>
                <a:tc hMerge="1"/>
                <a:tc hMerge="1"/>
              </a:tr>
              <a:tr h="456325">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ACCURACY</a:t>
                      </a:r>
                      <a:endParaRPr b="1" sz="1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SENSIBILIDAD</a:t>
                      </a:r>
                      <a:endParaRPr b="1" sz="1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ESPECIFICIDAD</a:t>
                      </a:r>
                      <a:endParaRPr b="1" sz="1000">
                        <a:solidFill>
                          <a:schemeClr val="dk1"/>
                        </a:solidFill>
                        <a:latin typeface="Roboto Slab"/>
                        <a:ea typeface="Roboto Slab"/>
                        <a:cs typeface="Roboto Slab"/>
                        <a:sym typeface="Roboto Slab"/>
                      </a:endParaRPr>
                    </a:p>
                  </a:txBody>
                  <a:tcPr marT="91425" marB="91425" marR="91425" marL="91425"/>
                </a:tc>
              </a:tr>
              <a:tr h="473000">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83%</a:t>
                      </a:r>
                      <a:endParaRPr b="1" sz="2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50%</a:t>
                      </a:r>
                      <a:endParaRPr b="1" sz="2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88%</a:t>
                      </a:r>
                      <a:endParaRPr b="1" sz="2000">
                        <a:solidFill>
                          <a:schemeClr val="dk1"/>
                        </a:solidFill>
                        <a:latin typeface="Roboto Slab"/>
                        <a:ea typeface="Roboto Slab"/>
                        <a:cs typeface="Roboto Slab"/>
                        <a:sym typeface="Roboto Slab"/>
                      </a:endParaRPr>
                    </a:p>
                  </a:txBody>
                  <a:tcPr marT="91425" marB="91425" marR="91425" marL="91425"/>
                </a:tc>
              </a:tr>
            </a:tbl>
          </a:graphicData>
        </a:graphic>
      </p:graphicFrame>
      <p:graphicFrame>
        <p:nvGraphicFramePr>
          <p:cNvPr id="258" name="Google Shape;258;p30"/>
          <p:cNvGraphicFramePr/>
          <p:nvPr/>
        </p:nvGraphicFramePr>
        <p:xfrm>
          <a:off x="6345838" y="4951675"/>
          <a:ext cx="3000000" cy="3000000"/>
        </p:xfrm>
        <a:graphic>
          <a:graphicData uri="http://schemas.openxmlformats.org/drawingml/2006/table">
            <a:tbl>
              <a:tblPr>
                <a:noFill/>
                <a:tableStyleId>{1084CD01-964A-4277-A1C6-9FDCB839FAB7}</a:tableStyleId>
              </a:tblPr>
              <a:tblGrid>
                <a:gridCol w="1217725"/>
                <a:gridCol w="1217725"/>
                <a:gridCol w="1217725"/>
              </a:tblGrid>
              <a:tr h="369525">
                <a:tc gridSpan="3">
                  <a:txBody>
                    <a:bodyPr/>
                    <a:lstStyle/>
                    <a:p>
                      <a:pPr indent="0" lvl="0" marL="0" rtl="0" algn="ctr">
                        <a:spcBef>
                          <a:spcPts val="0"/>
                        </a:spcBef>
                        <a:spcAft>
                          <a:spcPts val="0"/>
                        </a:spcAft>
                        <a:buNone/>
                      </a:pPr>
                      <a:r>
                        <a:rPr b="1" lang="es-ES" sz="1300">
                          <a:solidFill>
                            <a:schemeClr val="dk1"/>
                          </a:solidFill>
                          <a:latin typeface="Roboto Slab"/>
                          <a:ea typeface="Roboto Slab"/>
                          <a:cs typeface="Roboto Slab"/>
                          <a:sym typeface="Roboto Slab"/>
                        </a:rPr>
                        <a:t>MEJOR MODELO</a:t>
                      </a:r>
                      <a:endParaRPr b="1" sz="1300">
                        <a:solidFill>
                          <a:schemeClr val="dk1"/>
                        </a:solidFill>
                        <a:latin typeface="Roboto Slab"/>
                        <a:ea typeface="Roboto Slab"/>
                        <a:cs typeface="Roboto Slab"/>
                        <a:sym typeface="Roboto Slab"/>
                      </a:endParaRPr>
                    </a:p>
                  </a:txBody>
                  <a:tcPr marT="91425" marB="91425" marR="91425" marL="91425"/>
                </a:tc>
                <a:tc hMerge="1"/>
                <a:tc hMerge="1"/>
              </a:tr>
              <a:tr h="456325">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ACCURACY</a:t>
                      </a:r>
                      <a:endParaRPr b="1" sz="1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SENSIBILIDAD</a:t>
                      </a:r>
                      <a:endParaRPr b="1" sz="1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ESPECIFICIDAD</a:t>
                      </a:r>
                      <a:endParaRPr b="1" sz="1000">
                        <a:solidFill>
                          <a:schemeClr val="dk1"/>
                        </a:solidFill>
                        <a:latin typeface="Roboto Slab"/>
                        <a:ea typeface="Roboto Slab"/>
                        <a:cs typeface="Roboto Slab"/>
                        <a:sym typeface="Roboto Slab"/>
                      </a:endParaRPr>
                    </a:p>
                  </a:txBody>
                  <a:tcPr marT="91425" marB="91425" marR="91425" marL="91425"/>
                </a:tc>
              </a:tr>
              <a:tr h="473000">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63</a:t>
                      </a:r>
                      <a:r>
                        <a:rPr b="1" lang="es-ES" sz="2000">
                          <a:solidFill>
                            <a:schemeClr val="dk1"/>
                          </a:solidFill>
                          <a:latin typeface="Roboto Slab"/>
                          <a:ea typeface="Roboto Slab"/>
                          <a:cs typeface="Roboto Slab"/>
                          <a:sym typeface="Roboto Slab"/>
                        </a:rPr>
                        <a:t>%</a:t>
                      </a:r>
                      <a:endParaRPr b="1" sz="2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74%</a:t>
                      </a:r>
                      <a:endParaRPr b="1" sz="2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62</a:t>
                      </a:r>
                      <a:r>
                        <a:rPr b="1" lang="es-ES" sz="2000">
                          <a:solidFill>
                            <a:schemeClr val="dk1"/>
                          </a:solidFill>
                          <a:latin typeface="Roboto Slab"/>
                          <a:ea typeface="Roboto Slab"/>
                          <a:cs typeface="Roboto Slab"/>
                          <a:sym typeface="Roboto Slab"/>
                        </a:rPr>
                        <a:t>%</a:t>
                      </a:r>
                      <a:endParaRPr b="1" sz="2000">
                        <a:solidFill>
                          <a:schemeClr val="dk1"/>
                        </a:solidFill>
                        <a:latin typeface="Roboto Slab"/>
                        <a:ea typeface="Roboto Slab"/>
                        <a:cs typeface="Roboto Slab"/>
                        <a:sym typeface="Roboto Slab"/>
                      </a:endParaRPr>
                    </a:p>
                  </a:txBody>
                  <a:tcPr marT="91425" marB="91425" marR="91425" marL="91425"/>
                </a:tc>
              </a:tr>
            </a:tbl>
          </a:graphicData>
        </a:graphic>
      </p:graphicFrame>
      <p:sp>
        <p:nvSpPr>
          <p:cNvPr id="259" name="Google Shape;259;p30"/>
          <p:cNvSpPr txBox="1"/>
          <p:nvPr/>
        </p:nvSpPr>
        <p:spPr>
          <a:xfrm>
            <a:off x="6454625" y="2984950"/>
            <a:ext cx="3435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ES">
                <a:solidFill>
                  <a:schemeClr val="dk1"/>
                </a:solidFill>
                <a:latin typeface="Roboto Slab"/>
                <a:ea typeface="Roboto Slab"/>
                <a:cs typeface="Roboto Slab"/>
                <a:sym typeface="Roboto Slab"/>
              </a:rPr>
              <a:t>Tuneo de hiperparámetros:</a:t>
            </a:r>
            <a:endParaRPr b="1">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b="1" lang="es-ES">
                <a:solidFill>
                  <a:schemeClr val="dk1"/>
                </a:solidFill>
                <a:latin typeface="Roboto Slab"/>
                <a:ea typeface="Roboto Slab"/>
                <a:cs typeface="Roboto Slab"/>
                <a:sym typeface="Roboto Slab"/>
              </a:rPr>
              <a:t>penalty = [‘l1’ , ‘l2’]</a:t>
            </a:r>
            <a:endParaRPr b="1">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b="1">
              <a:solidFill>
                <a:schemeClr val="dk1"/>
              </a:solidFill>
              <a:latin typeface="Roboto Slab"/>
              <a:ea typeface="Roboto Slab"/>
              <a:cs typeface="Roboto Slab"/>
              <a:sym typeface="Roboto Slab"/>
            </a:endParaRPr>
          </a:p>
          <a:p>
            <a:pPr indent="457200" lvl="0" marL="0" rtl="0" algn="l">
              <a:lnSpc>
                <a:spcPct val="115000"/>
              </a:lnSpc>
              <a:spcBef>
                <a:spcPts val="0"/>
              </a:spcBef>
              <a:spcAft>
                <a:spcPts val="0"/>
              </a:spcAft>
              <a:buNone/>
            </a:pPr>
            <a:r>
              <a:rPr b="1" lang="es-ES">
                <a:solidFill>
                  <a:schemeClr val="dk1"/>
                </a:solidFill>
                <a:latin typeface="Roboto Slab"/>
                <a:ea typeface="Roboto Slab"/>
                <a:cs typeface="Roboto Slab"/>
                <a:sym typeface="Roboto Slab"/>
              </a:rPr>
              <a:t>class_weights = {0:1, 1:5}</a:t>
            </a:r>
            <a:endParaRPr b="1">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idx="12" type="sldNum"/>
          </p:nvPr>
        </p:nvSpPr>
        <p:spPr>
          <a:xfrm>
            <a:off x="8546525" y="604570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266" name="Google Shape;266;p31"/>
          <p:cNvSpPr txBox="1"/>
          <p:nvPr/>
        </p:nvSpPr>
        <p:spPr>
          <a:xfrm>
            <a:off x="2276550" y="874075"/>
            <a:ext cx="76389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ES" sz="3900" u="sng">
                <a:solidFill>
                  <a:srgbClr val="00558C"/>
                </a:solidFill>
                <a:latin typeface="Roboto Slab"/>
                <a:ea typeface="Roboto Slab"/>
                <a:cs typeface="Roboto Slab"/>
                <a:sym typeface="Roboto Slab"/>
              </a:rPr>
              <a:t>Elección </a:t>
            </a:r>
            <a:r>
              <a:rPr lang="es-ES" sz="3900" u="sng">
                <a:solidFill>
                  <a:srgbClr val="00558C"/>
                </a:solidFill>
                <a:latin typeface="Roboto Slab"/>
                <a:ea typeface="Roboto Slab"/>
                <a:cs typeface="Roboto Slab"/>
                <a:sym typeface="Roboto Slab"/>
              </a:rPr>
              <a:t>del modelo predictivo</a:t>
            </a:r>
            <a:endParaRPr sz="3900" u="sng">
              <a:solidFill>
                <a:srgbClr val="00558C"/>
              </a:solidFill>
              <a:latin typeface="Roboto Slab"/>
              <a:ea typeface="Roboto Slab"/>
              <a:cs typeface="Roboto Slab"/>
              <a:sym typeface="Roboto Slab"/>
            </a:endParaRPr>
          </a:p>
        </p:txBody>
      </p:sp>
      <p:sp>
        <p:nvSpPr>
          <p:cNvPr id="267" name="Google Shape;267;p31"/>
          <p:cNvSpPr txBox="1"/>
          <p:nvPr/>
        </p:nvSpPr>
        <p:spPr>
          <a:xfrm>
            <a:off x="722711" y="2456838"/>
            <a:ext cx="3560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900">
                <a:solidFill>
                  <a:schemeClr val="dk1"/>
                </a:solidFill>
                <a:latin typeface="Roboto Slab"/>
                <a:ea typeface="Roboto Slab"/>
                <a:cs typeface="Roboto Slab"/>
                <a:sym typeface="Roboto Slab"/>
              </a:rPr>
              <a:t>REGRESIÓN LOGÍSTICA</a:t>
            </a:r>
            <a:endParaRPr b="1" sz="1900">
              <a:solidFill>
                <a:schemeClr val="dk1"/>
              </a:solidFill>
              <a:latin typeface="Roboto Slab"/>
              <a:ea typeface="Roboto Slab"/>
              <a:cs typeface="Roboto Slab"/>
              <a:sym typeface="Roboto Slab"/>
            </a:endParaRPr>
          </a:p>
        </p:txBody>
      </p:sp>
      <p:graphicFrame>
        <p:nvGraphicFramePr>
          <p:cNvPr id="268" name="Google Shape;268;p31"/>
          <p:cNvGraphicFramePr/>
          <p:nvPr/>
        </p:nvGraphicFramePr>
        <p:xfrm>
          <a:off x="676175" y="3238413"/>
          <a:ext cx="3000000" cy="3000000"/>
        </p:xfrm>
        <a:graphic>
          <a:graphicData uri="http://schemas.openxmlformats.org/drawingml/2006/table">
            <a:tbl>
              <a:tblPr>
                <a:noFill/>
                <a:tableStyleId>{1084CD01-964A-4277-A1C6-9FDCB839FAB7}</a:tableStyleId>
              </a:tblPr>
              <a:tblGrid>
                <a:gridCol w="1217725"/>
                <a:gridCol w="1217725"/>
                <a:gridCol w="1217725"/>
              </a:tblGrid>
              <a:tr h="369525">
                <a:tc gridSpan="3">
                  <a:txBody>
                    <a:bodyPr/>
                    <a:lstStyle/>
                    <a:p>
                      <a:pPr indent="0" lvl="0" marL="0" rtl="0" algn="ctr">
                        <a:spcBef>
                          <a:spcPts val="0"/>
                        </a:spcBef>
                        <a:spcAft>
                          <a:spcPts val="0"/>
                        </a:spcAft>
                        <a:buNone/>
                      </a:pPr>
                      <a:r>
                        <a:rPr b="1" lang="es-ES" sz="1300">
                          <a:solidFill>
                            <a:schemeClr val="dk1"/>
                          </a:solidFill>
                          <a:latin typeface="Roboto Slab"/>
                          <a:ea typeface="Roboto Slab"/>
                          <a:cs typeface="Roboto Slab"/>
                          <a:sym typeface="Roboto Slab"/>
                        </a:rPr>
                        <a:t>MEJOR MODELO</a:t>
                      </a:r>
                      <a:endParaRPr b="1" sz="1300">
                        <a:solidFill>
                          <a:schemeClr val="dk1"/>
                        </a:solidFill>
                        <a:latin typeface="Roboto Slab"/>
                        <a:ea typeface="Roboto Slab"/>
                        <a:cs typeface="Roboto Slab"/>
                        <a:sym typeface="Roboto Slab"/>
                      </a:endParaRPr>
                    </a:p>
                  </a:txBody>
                  <a:tcPr marT="91425" marB="91425" marR="91425" marL="91425"/>
                </a:tc>
                <a:tc hMerge="1"/>
                <a:tc hMerge="1"/>
              </a:tr>
              <a:tr h="456325">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ACCURACY</a:t>
                      </a:r>
                      <a:endParaRPr b="1" sz="1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SENSIBILIDAD</a:t>
                      </a:r>
                      <a:endParaRPr b="1" sz="1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1000">
                          <a:solidFill>
                            <a:schemeClr val="dk1"/>
                          </a:solidFill>
                          <a:latin typeface="Roboto Slab"/>
                          <a:ea typeface="Roboto Slab"/>
                          <a:cs typeface="Roboto Slab"/>
                          <a:sym typeface="Roboto Slab"/>
                        </a:rPr>
                        <a:t>ESPECIFICIDAD</a:t>
                      </a:r>
                      <a:endParaRPr b="1" sz="1000">
                        <a:solidFill>
                          <a:schemeClr val="dk1"/>
                        </a:solidFill>
                        <a:latin typeface="Roboto Slab"/>
                        <a:ea typeface="Roboto Slab"/>
                        <a:cs typeface="Roboto Slab"/>
                        <a:sym typeface="Roboto Slab"/>
                      </a:endParaRPr>
                    </a:p>
                  </a:txBody>
                  <a:tcPr marT="91425" marB="91425" marR="91425" marL="91425"/>
                </a:tc>
              </a:tr>
              <a:tr h="473000">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63%</a:t>
                      </a:r>
                      <a:endParaRPr b="1" sz="2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74%</a:t>
                      </a:r>
                      <a:endParaRPr b="1" sz="2000">
                        <a:solidFill>
                          <a:schemeClr val="dk1"/>
                        </a:solidFill>
                        <a:latin typeface="Roboto Slab"/>
                        <a:ea typeface="Roboto Slab"/>
                        <a:cs typeface="Roboto Slab"/>
                        <a:sym typeface="Roboto Slab"/>
                      </a:endParaRPr>
                    </a:p>
                  </a:txBody>
                  <a:tcPr marT="91425" marB="91425" marR="91425" marL="91425"/>
                </a:tc>
                <a:tc>
                  <a:txBody>
                    <a:bodyPr/>
                    <a:lstStyle/>
                    <a:p>
                      <a:pPr indent="0" lvl="0" marL="0" rtl="0" algn="ctr">
                        <a:spcBef>
                          <a:spcPts val="0"/>
                        </a:spcBef>
                        <a:spcAft>
                          <a:spcPts val="0"/>
                        </a:spcAft>
                        <a:buNone/>
                      </a:pPr>
                      <a:r>
                        <a:rPr b="1" lang="es-ES" sz="2000">
                          <a:solidFill>
                            <a:schemeClr val="dk1"/>
                          </a:solidFill>
                          <a:latin typeface="Roboto Slab"/>
                          <a:ea typeface="Roboto Slab"/>
                          <a:cs typeface="Roboto Slab"/>
                          <a:sym typeface="Roboto Slab"/>
                        </a:rPr>
                        <a:t>62%</a:t>
                      </a:r>
                      <a:endParaRPr b="1" sz="2000">
                        <a:solidFill>
                          <a:schemeClr val="dk1"/>
                        </a:solidFill>
                        <a:latin typeface="Roboto Slab"/>
                        <a:ea typeface="Roboto Slab"/>
                        <a:cs typeface="Roboto Slab"/>
                        <a:sym typeface="Roboto Slab"/>
                      </a:endParaRPr>
                    </a:p>
                  </a:txBody>
                  <a:tcPr marT="91425" marB="91425" marR="91425" marL="91425"/>
                </a:tc>
              </a:tr>
            </a:tbl>
          </a:graphicData>
        </a:graphic>
      </p:graphicFrame>
      <p:sp>
        <p:nvSpPr>
          <p:cNvPr id="269" name="Google Shape;269;p31"/>
          <p:cNvSpPr txBox="1"/>
          <p:nvPr/>
        </p:nvSpPr>
        <p:spPr>
          <a:xfrm>
            <a:off x="5987713" y="2456838"/>
            <a:ext cx="5528100" cy="269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ES" sz="1800">
                <a:solidFill>
                  <a:schemeClr val="dk1"/>
                </a:solidFill>
                <a:latin typeface="Roboto"/>
                <a:ea typeface="Roboto"/>
                <a:cs typeface="Roboto"/>
                <a:sym typeface="Roboto"/>
              </a:rPr>
              <a:t>S</a:t>
            </a:r>
            <a:r>
              <a:rPr lang="es-ES" sz="1800">
                <a:solidFill>
                  <a:schemeClr val="dk1"/>
                </a:solidFill>
                <a:latin typeface="Roboto"/>
                <a:ea typeface="Roboto"/>
                <a:cs typeface="Roboto"/>
                <a:sym typeface="Roboto"/>
              </a:rPr>
              <a:t>e prioriza mejorar la detección de las observaciones de la clase positiva en lugar de aumentar el porcentaje de aciertos a expensas de disminuir la sensibilidad. La sensibilidad es crucial para evitar falsos negativos, y al optar por el modelo de Regresión Logística se asegura una mayor capacidad para identificar correctamente los casos positivos.</a:t>
            </a:r>
            <a:endParaRPr sz="18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75" name="Google Shape;275;p32"/>
          <p:cNvSpPr txBox="1"/>
          <p:nvPr/>
        </p:nvSpPr>
        <p:spPr>
          <a:xfrm>
            <a:off x="900625" y="924025"/>
            <a:ext cx="9512700" cy="8361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s-ES" sz="3000" u="sng">
                <a:solidFill>
                  <a:srgbClr val="FFFFFF"/>
                </a:solidFill>
                <a:latin typeface="Roboto Slab"/>
                <a:ea typeface="Roboto Slab"/>
                <a:cs typeface="Roboto Slab"/>
                <a:sym typeface="Roboto Slab"/>
              </a:rPr>
              <a:t>Conclusiones e insights</a:t>
            </a:r>
            <a:endParaRPr sz="3000" u="sng">
              <a:solidFill>
                <a:srgbClr val="FFFFFF"/>
              </a:solidFill>
              <a:latin typeface="Roboto Slab"/>
              <a:ea typeface="Roboto Slab"/>
              <a:cs typeface="Roboto Slab"/>
              <a:sym typeface="Roboto Slab"/>
            </a:endParaRPr>
          </a:p>
        </p:txBody>
      </p:sp>
      <p:sp>
        <p:nvSpPr>
          <p:cNvPr id="276" name="Google Shape;276;p32"/>
          <p:cNvSpPr txBox="1"/>
          <p:nvPr/>
        </p:nvSpPr>
        <p:spPr>
          <a:xfrm>
            <a:off x="900625" y="2181577"/>
            <a:ext cx="10453200" cy="43335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FFFFFF"/>
              </a:buClr>
              <a:buSzPts val="1800"/>
              <a:buFont typeface="Roboto Slab"/>
              <a:buChar char="●"/>
            </a:pPr>
            <a:r>
              <a:rPr lang="es-ES" sz="1800">
                <a:solidFill>
                  <a:srgbClr val="FFFFFF"/>
                </a:solidFill>
                <a:latin typeface="Roboto Slab"/>
                <a:ea typeface="Roboto Slab"/>
                <a:cs typeface="Roboto Slab"/>
                <a:sym typeface="Roboto Slab"/>
              </a:rPr>
              <a:t>El análisis desarrollado permite caracterizar a los empleados que deciden dejar de trabajar en la organización.</a:t>
            </a:r>
            <a:endParaRPr sz="1800">
              <a:solidFill>
                <a:srgbClr val="FFFFFF"/>
              </a:solidFill>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800">
              <a:solidFill>
                <a:srgbClr val="FFFFFF"/>
              </a:solidFill>
              <a:latin typeface="Roboto Slab"/>
              <a:ea typeface="Roboto Slab"/>
              <a:cs typeface="Roboto Slab"/>
              <a:sym typeface="Roboto Slab"/>
            </a:endParaRPr>
          </a:p>
          <a:p>
            <a:pPr indent="-342900" lvl="0" marL="457200" marR="0" rtl="0" algn="l">
              <a:lnSpc>
                <a:spcPct val="115000"/>
              </a:lnSpc>
              <a:spcBef>
                <a:spcPts val="0"/>
              </a:spcBef>
              <a:spcAft>
                <a:spcPts val="0"/>
              </a:spcAft>
              <a:buClr>
                <a:srgbClr val="FFFFFF"/>
              </a:buClr>
              <a:buSzPts val="1800"/>
              <a:buFont typeface="Roboto Slab"/>
              <a:buChar char="●"/>
            </a:pPr>
            <a:r>
              <a:rPr lang="es-ES" sz="1800">
                <a:solidFill>
                  <a:srgbClr val="FFFFFF"/>
                </a:solidFill>
                <a:latin typeface="Roboto Slab"/>
                <a:ea typeface="Roboto Slab"/>
                <a:cs typeface="Roboto Slab"/>
                <a:sym typeface="Roboto Slab"/>
              </a:rPr>
              <a:t>Además, se analizó el riesgo de attrition para dichas características de los empleados.</a:t>
            </a:r>
            <a:endParaRPr sz="1800">
              <a:solidFill>
                <a:srgbClr val="FFFFFF"/>
              </a:solidFill>
              <a:latin typeface="Roboto Slab"/>
              <a:ea typeface="Roboto Slab"/>
              <a:cs typeface="Roboto Slab"/>
              <a:sym typeface="Roboto Slab"/>
            </a:endParaRPr>
          </a:p>
          <a:p>
            <a:pPr indent="0" lvl="0" marL="457200" marR="0" rtl="0" algn="l">
              <a:lnSpc>
                <a:spcPct val="115000"/>
              </a:lnSpc>
              <a:spcBef>
                <a:spcPts val="0"/>
              </a:spcBef>
              <a:spcAft>
                <a:spcPts val="0"/>
              </a:spcAft>
              <a:buNone/>
            </a:pPr>
            <a:r>
              <a:t/>
            </a:r>
            <a:endParaRPr sz="1800">
              <a:solidFill>
                <a:srgbClr val="FFFFFF"/>
              </a:solidFill>
              <a:latin typeface="Roboto Slab"/>
              <a:ea typeface="Roboto Slab"/>
              <a:cs typeface="Roboto Slab"/>
              <a:sym typeface="Roboto Slab"/>
            </a:endParaRPr>
          </a:p>
          <a:p>
            <a:pPr indent="-342900" lvl="0" marL="457200" marR="0" rtl="0" algn="l">
              <a:lnSpc>
                <a:spcPct val="115000"/>
              </a:lnSpc>
              <a:spcBef>
                <a:spcPts val="0"/>
              </a:spcBef>
              <a:spcAft>
                <a:spcPts val="0"/>
              </a:spcAft>
              <a:buClr>
                <a:srgbClr val="FFFFFF"/>
              </a:buClr>
              <a:buSzPts val="1800"/>
              <a:buFont typeface="Roboto Slab"/>
              <a:buChar char="●"/>
            </a:pPr>
            <a:r>
              <a:rPr lang="es-ES" sz="1800">
                <a:solidFill>
                  <a:srgbClr val="FFFFFF"/>
                </a:solidFill>
                <a:latin typeface="Roboto Slab"/>
                <a:ea typeface="Roboto Slab"/>
                <a:cs typeface="Roboto Slab"/>
                <a:sym typeface="Roboto Slab"/>
              </a:rPr>
              <a:t>Este análisis junto con el modelo de Regresión Logística seleccionado permitirán a la organización identificar los empleados con mayor riesgo de irse y a partir de eso elaborar planes de acción.</a:t>
            </a:r>
            <a:endParaRPr sz="1800">
              <a:solidFill>
                <a:srgbClr val="FFFFFF"/>
              </a:solidFill>
              <a:latin typeface="Roboto Slab"/>
              <a:ea typeface="Roboto Slab"/>
              <a:cs typeface="Roboto Slab"/>
              <a:sym typeface="Roboto Slab"/>
            </a:endParaRPr>
          </a:p>
          <a:p>
            <a:pPr indent="0" lvl="0" marL="457200" marR="0" rtl="0" algn="l">
              <a:lnSpc>
                <a:spcPct val="115000"/>
              </a:lnSpc>
              <a:spcBef>
                <a:spcPts val="0"/>
              </a:spcBef>
              <a:spcAft>
                <a:spcPts val="0"/>
              </a:spcAft>
              <a:buNone/>
            </a:pPr>
            <a:r>
              <a:t/>
            </a:r>
            <a:endParaRPr sz="1800">
              <a:solidFill>
                <a:srgbClr val="FFFFFF"/>
              </a:solidFill>
              <a:latin typeface="Roboto Slab"/>
              <a:ea typeface="Roboto Slab"/>
              <a:cs typeface="Roboto Slab"/>
              <a:sym typeface="Roboto Slab"/>
            </a:endParaRPr>
          </a:p>
          <a:p>
            <a:pPr indent="-342900" lvl="0" marL="457200" marR="0" rtl="0" algn="l">
              <a:lnSpc>
                <a:spcPct val="115000"/>
              </a:lnSpc>
              <a:spcBef>
                <a:spcPts val="0"/>
              </a:spcBef>
              <a:spcAft>
                <a:spcPts val="0"/>
              </a:spcAft>
              <a:buClr>
                <a:srgbClr val="FFFFFF"/>
              </a:buClr>
              <a:buSzPts val="1800"/>
              <a:buFont typeface="Roboto Slab"/>
              <a:buChar char="●"/>
            </a:pPr>
            <a:r>
              <a:rPr lang="es-ES" sz="1800">
                <a:solidFill>
                  <a:srgbClr val="FFFFFF"/>
                </a:solidFill>
                <a:latin typeface="Roboto Slab"/>
                <a:ea typeface="Roboto Slab"/>
                <a:cs typeface="Roboto Slab"/>
                <a:sym typeface="Roboto Slab"/>
              </a:rPr>
              <a:t>Se recomienda a la empresa llevar adelante planes de acción como: Mejorar el ambiente laboral, implementar programas de retención, establecer programas de integración efectivos para nuevos empleados, entre otros.</a:t>
            </a:r>
            <a:endParaRPr sz="1800">
              <a:solidFill>
                <a:srgbClr val="FFFFFF"/>
              </a:solidFill>
              <a:latin typeface="Roboto Slab"/>
              <a:ea typeface="Roboto Slab"/>
              <a:cs typeface="Roboto Slab"/>
              <a:sym typeface="Roboto Slab"/>
            </a:endParaRPr>
          </a:p>
          <a:p>
            <a:pPr indent="0" lvl="0" marL="457200" marR="0" rtl="0" algn="l">
              <a:lnSpc>
                <a:spcPct val="115000"/>
              </a:lnSpc>
              <a:spcBef>
                <a:spcPts val="0"/>
              </a:spcBef>
              <a:spcAft>
                <a:spcPts val="0"/>
              </a:spcAft>
              <a:buNone/>
            </a:pPr>
            <a:r>
              <a:t/>
            </a:r>
            <a:endParaRPr sz="1800">
              <a:solidFill>
                <a:srgbClr val="FFFFFF"/>
              </a:solidFill>
              <a:latin typeface="Roboto Slab"/>
              <a:ea typeface="Roboto Slab"/>
              <a:cs typeface="Roboto Slab"/>
              <a:sym typeface="Roboto Slab"/>
            </a:endParaRPr>
          </a:p>
          <a:p>
            <a:pPr indent="-342900" lvl="0" marL="457200" marR="0" rtl="0" algn="l">
              <a:lnSpc>
                <a:spcPct val="115000"/>
              </a:lnSpc>
              <a:spcBef>
                <a:spcPts val="0"/>
              </a:spcBef>
              <a:spcAft>
                <a:spcPts val="0"/>
              </a:spcAft>
              <a:buClr>
                <a:srgbClr val="FFFFFF"/>
              </a:buClr>
              <a:buSzPts val="1800"/>
              <a:buFont typeface="Roboto Slab"/>
              <a:buChar char="●"/>
            </a:pPr>
            <a:r>
              <a:rPr lang="es-ES" sz="1800">
                <a:solidFill>
                  <a:srgbClr val="FFFFFF"/>
                </a:solidFill>
                <a:latin typeface="Roboto Slab"/>
                <a:ea typeface="Roboto Slab"/>
                <a:cs typeface="Roboto Slab"/>
                <a:sym typeface="Roboto Slab"/>
              </a:rPr>
              <a:t>Realizar actualización de la base por lo menos 1 vez al año.</a:t>
            </a:r>
            <a:endParaRPr sz="1800">
              <a:solidFill>
                <a:srgbClr val="FFFFFF"/>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82" name="Google Shape;282;p33"/>
          <p:cNvSpPr txBox="1"/>
          <p:nvPr>
            <p:ph idx="4294967295" type="title"/>
          </p:nvPr>
        </p:nvSpPr>
        <p:spPr>
          <a:xfrm>
            <a:off x="1398494" y="2852738"/>
            <a:ext cx="2757488"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b="1" lang="es-ES" sz="4000" u="sng">
                <a:solidFill>
                  <a:schemeClr val="lt1"/>
                </a:solidFill>
                <a:latin typeface="Calibri"/>
                <a:ea typeface="Calibri"/>
                <a:cs typeface="Calibri"/>
                <a:sym typeface="Calibri"/>
              </a:rPr>
              <a:t>¡MUCHAS</a:t>
            </a:r>
            <a:br>
              <a:rPr b="1" lang="es-ES" sz="4000" u="sng">
                <a:solidFill>
                  <a:schemeClr val="lt1"/>
                </a:solidFill>
                <a:latin typeface="Calibri"/>
                <a:ea typeface="Calibri"/>
                <a:cs typeface="Calibri"/>
                <a:sym typeface="Calibri"/>
              </a:rPr>
            </a:br>
            <a:r>
              <a:rPr b="1" lang="es-ES" sz="4000" u="sng">
                <a:solidFill>
                  <a:schemeClr val="lt1"/>
                </a:solidFill>
                <a:latin typeface="Calibri"/>
                <a:ea typeface="Calibri"/>
                <a:cs typeface="Calibri"/>
                <a:sym typeface="Calibri"/>
              </a:rPr>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83" name="Google Shape;83;p12"/>
          <p:cNvSpPr txBox="1"/>
          <p:nvPr/>
        </p:nvSpPr>
        <p:spPr>
          <a:xfrm>
            <a:off x="585975" y="2687338"/>
            <a:ext cx="4045200" cy="7020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es-ES" sz="4200" u="sng">
                <a:solidFill>
                  <a:srgbClr val="00558C"/>
                </a:solidFill>
                <a:latin typeface="Roboto Slab"/>
                <a:ea typeface="Roboto Slab"/>
                <a:cs typeface="Roboto Slab"/>
                <a:sym typeface="Roboto Slab"/>
              </a:rPr>
              <a:t>Attrition</a:t>
            </a:r>
            <a:endParaRPr b="1" sz="4200" u="sng">
              <a:solidFill>
                <a:srgbClr val="00558C"/>
              </a:solidFill>
              <a:latin typeface="Roboto Slab"/>
              <a:ea typeface="Roboto Slab"/>
              <a:cs typeface="Roboto Slab"/>
              <a:sym typeface="Roboto Slab"/>
            </a:endParaRPr>
          </a:p>
        </p:txBody>
      </p:sp>
      <p:sp>
        <p:nvSpPr>
          <p:cNvPr id="84" name="Google Shape;84;p12"/>
          <p:cNvSpPr txBox="1"/>
          <p:nvPr/>
        </p:nvSpPr>
        <p:spPr>
          <a:xfrm>
            <a:off x="5702600" y="1144050"/>
            <a:ext cx="5220900" cy="45699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s-ES" sz="2000">
                <a:solidFill>
                  <a:schemeClr val="dk1"/>
                </a:solidFill>
                <a:latin typeface="Roboto Slab"/>
                <a:ea typeface="Roboto Slab"/>
                <a:cs typeface="Roboto Slab"/>
                <a:sym typeface="Roboto Slab"/>
              </a:rPr>
              <a:t>El </a:t>
            </a:r>
            <a:r>
              <a:rPr i="1" lang="es-ES" sz="2000">
                <a:solidFill>
                  <a:schemeClr val="dk1"/>
                </a:solidFill>
                <a:latin typeface="Roboto Slab"/>
                <a:ea typeface="Roboto Slab"/>
                <a:cs typeface="Roboto Slab"/>
                <a:sym typeface="Roboto Slab"/>
              </a:rPr>
              <a:t>attrition </a:t>
            </a:r>
            <a:r>
              <a:rPr lang="es-ES" sz="2000">
                <a:solidFill>
                  <a:schemeClr val="dk1"/>
                </a:solidFill>
                <a:latin typeface="Roboto Slab"/>
                <a:ea typeface="Roboto Slab"/>
                <a:cs typeface="Roboto Slab"/>
                <a:sym typeface="Roboto Slab"/>
              </a:rPr>
              <a:t>refiere al retiro o renuncia voluntaria de empleados de una organización, que puede explicarse por múltiples razones.</a:t>
            </a:r>
            <a:endParaRPr sz="2000">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None/>
            </a:pPr>
            <a:r>
              <a:rPr lang="es-ES" sz="2000">
                <a:solidFill>
                  <a:schemeClr val="dk1"/>
                </a:solidFill>
                <a:latin typeface="Roboto Slab"/>
                <a:ea typeface="Roboto Slab"/>
                <a:cs typeface="Roboto Slab"/>
                <a:sym typeface="Roboto Slab"/>
              </a:rPr>
              <a:t>Esto implica muchos desafíos para las organizaciones:</a:t>
            </a:r>
            <a:endParaRPr sz="2000">
              <a:solidFill>
                <a:schemeClr val="dk1"/>
              </a:solidFill>
              <a:latin typeface="Roboto Slab"/>
              <a:ea typeface="Roboto Slab"/>
              <a:cs typeface="Roboto Slab"/>
              <a:sym typeface="Roboto Slab"/>
            </a:endParaRPr>
          </a:p>
          <a:p>
            <a:pPr indent="-355600" lvl="0" marL="457200" rtl="0" algn="l">
              <a:lnSpc>
                <a:spcPct val="115000"/>
              </a:lnSpc>
              <a:spcBef>
                <a:spcPts val="1200"/>
              </a:spcBef>
              <a:spcAft>
                <a:spcPts val="0"/>
              </a:spcAft>
              <a:buClr>
                <a:schemeClr val="dk1"/>
              </a:buClr>
              <a:buSzPts val="2000"/>
              <a:buFont typeface="Roboto Slab"/>
              <a:buChar char="●"/>
            </a:pPr>
            <a:r>
              <a:rPr lang="es-ES" sz="2000">
                <a:solidFill>
                  <a:schemeClr val="dk1"/>
                </a:solidFill>
                <a:latin typeface="Roboto Slab"/>
                <a:ea typeface="Roboto Slab"/>
                <a:cs typeface="Roboto Slab"/>
                <a:sym typeface="Roboto Slab"/>
              </a:rPr>
              <a:t>Se llevan conocimientos.</a:t>
            </a:r>
            <a:endParaRPr sz="2000">
              <a:solidFill>
                <a:schemeClr val="dk1"/>
              </a:solidFill>
              <a:latin typeface="Roboto Slab"/>
              <a:ea typeface="Roboto Slab"/>
              <a:cs typeface="Roboto Slab"/>
              <a:sym typeface="Roboto Slab"/>
            </a:endParaRPr>
          </a:p>
          <a:p>
            <a:pPr indent="-355600" lvl="0" marL="457200" rtl="0" algn="l">
              <a:lnSpc>
                <a:spcPct val="115000"/>
              </a:lnSpc>
              <a:spcBef>
                <a:spcPts val="0"/>
              </a:spcBef>
              <a:spcAft>
                <a:spcPts val="0"/>
              </a:spcAft>
              <a:buClr>
                <a:schemeClr val="dk1"/>
              </a:buClr>
              <a:buSzPts val="2000"/>
              <a:buFont typeface="Roboto Slab"/>
              <a:buChar char="●"/>
            </a:pPr>
            <a:r>
              <a:rPr lang="es-ES" sz="2000">
                <a:solidFill>
                  <a:schemeClr val="dk1"/>
                </a:solidFill>
                <a:latin typeface="Roboto Slab"/>
                <a:ea typeface="Roboto Slab"/>
                <a:cs typeface="Roboto Slab"/>
                <a:sym typeface="Roboto Slab"/>
              </a:rPr>
              <a:t>Costos de liquidación.</a:t>
            </a:r>
            <a:endParaRPr sz="2000">
              <a:solidFill>
                <a:schemeClr val="dk1"/>
              </a:solidFill>
              <a:latin typeface="Roboto Slab"/>
              <a:ea typeface="Roboto Slab"/>
              <a:cs typeface="Roboto Slab"/>
              <a:sym typeface="Roboto Slab"/>
            </a:endParaRPr>
          </a:p>
          <a:p>
            <a:pPr indent="-355600" lvl="0" marL="457200" rtl="0" algn="l">
              <a:lnSpc>
                <a:spcPct val="115000"/>
              </a:lnSpc>
              <a:spcBef>
                <a:spcPts val="0"/>
              </a:spcBef>
              <a:spcAft>
                <a:spcPts val="0"/>
              </a:spcAft>
              <a:buClr>
                <a:schemeClr val="dk1"/>
              </a:buClr>
              <a:buSzPts val="2000"/>
              <a:buFont typeface="Roboto Slab"/>
              <a:buChar char="●"/>
            </a:pPr>
            <a:r>
              <a:rPr lang="es-ES" sz="2000">
                <a:solidFill>
                  <a:schemeClr val="dk1"/>
                </a:solidFill>
                <a:latin typeface="Roboto Slab"/>
                <a:ea typeface="Roboto Slab"/>
                <a:cs typeface="Roboto Slab"/>
                <a:sym typeface="Roboto Slab"/>
              </a:rPr>
              <a:t>Costos de nueva capacitación.</a:t>
            </a:r>
            <a:endParaRPr sz="2000">
              <a:solidFill>
                <a:schemeClr val="dk1"/>
              </a:solidFill>
              <a:latin typeface="Roboto Slab"/>
              <a:ea typeface="Roboto Slab"/>
              <a:cs typeface="Roboto Slab"/>
              <a:sym typeface="Roboto Slab"/>
            </a:endParaRPr>
          </a:p>
          <a:p>
            <a:pPr indent="-355600" lvl="0" marL="457200" rtl="0" algn="l">
              <a:lnSpc>
                <a:spcPct val="115000"/>
              </a:lnSpc>
              <a:spcBef>
                <a:spcPts val="0"/>
              </a:spcBef>
              <a:spcAft>
                <a:spcPts val="0"/>
              </a:spcAft>
              <a:buClr>
                <a:schemeClr val="dk1"/>
              </a:buClr>
              <a:buSzPts val="2000"/>
              <a:buFont typeface="Roboto Slab"/>
              <a:buChar char="●"/>
            </a:pPr>
            <a:r>
              <a:rPr lang="es-ES" sz="2000">
                <a:solidFill>
                  <a:schemeClr val="dk1"/>
                </a:solidFill>
                <a:latin typeface="Roboto Slab"/>
                <a:ea typeface="Roboto Slab"/>
                <a:cs typeface="Roboto Slab"/>
                <a:sym typeface="Roboto Slab"/>
              </a:rPr>
              <a:t>Procesos de contratación.</a:t>
            </a:r>
            <a:endParaRPr sz="2000">
              <a:solidFill>
                <a:schemeClr val="dk1"/>
              </a:solidFill>
              <a:latin typeface="Roboto Slab"/>
              <a:ea typeface="Roboto Slab"/>
              <a:cs typeface="Roboto Slab"/>
              <a:sym typeface="Roboto Slab"/>
            </a:endParaRPr>
          </a:p>
          <a:p>
            <a:pPr indent="0" lvl="0" marL="0" rtl="0" algn="l">
              <a:lnSpc>
                <a:spcPct val="115000"/>
              </a:lnSpc>
              <a:spcBef>
                <a:spcPts val="1200"/>
              </a:spcBef>
              <a:spcAft>
                <a:spcPts val="1200"/>
              </a:spcAft>
              <a:buNone/>
            </a:pPr>
            <a:r>
              <a:t/>
            </a:r>
            <a:endParaRPr sz="1600">
              <a:solidFill>
                <a:srgbClr val="FFFFFF"/>
              </a:solidFill>
              <a:latin typeface="Roboto Slab"/>
              <a:ea typeface="Roboto Slab"/>
              <a:cs typeface="Roboto Slab"/>
              <a:sym typeface="Roboto Slab"/>
            </a:endParaRPr>
          </a:p>
        </p:txBody>
      </p:sp>
      <p:sp>
        <p:nvSpPr>
          <p:cNvPr id="85" name="Google Shape;85;p12"/>
          <p:cNvSpPr txBox="1"/>
          <p:nvPr/>
        </p:nvSpPr>
        <p:spPr>
          <a:xfrm>
            <a:off x="585975" y="3555963"/>
            <a:ext cx="4045200" cy="557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ES" sz="2100">
                <a:solidFill>
                  <a:schemeClr val="dk1"/>
                </a:solidFill>
                <a:latin typeface="Roboto Slab"/>
                <a:ea typeface="Roboto Slab"/>
                <a:cs typeface="Roboto Slab"/>
                <a:sym typeface="Roboto Slab"/>
              </a:rPr>
              <a:t>¿Por qué es un problema?</a:t>
            </a:r>
            <a:endParaRPr sz="2100">
              <a:solidFill>
                <a:schemeClr val="dk1"/>
              </a:solidFill>
              <a:latin typeface="Roboto Slab"/>
              <a:ea typeface="Roboto Slab"/>
              <a:cs typeface="Roboto Slab"/>
              <a:sym typeface="Roboto Slab"/>
            </a:endParaRPr>
          </a:p>
        </p:txBody>
      </p:sp>
      <p:cxnSp>
        <p:nvCxnSpPr>
          <p:cNvPr id="86" name="Google Shape;86;p12"/>
          <p:cNvCxnSpPr/>
          <p:nvPr/>
        </p:nvCxnSpPr>
        <p:spPr>
          <a:xfrm>
            <a:off x="4869375" y="-70500"/>
            <a:ext cx="32100" cy="69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92" name="Google Shape;92;p13"/>
          <p:cNvSpPr txBox="1"/>
          <p:nvPr/>
        </p:nvSpPr>
        <p:spPr>
          <a:xfrm>
            <a:off x="313575" y="3049350"/>
            <a:ext cx="4045200" cy="7020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es-ES" sz="4200" u="sng">
                <a:solidFill>
                  <a:srgbClr val="00558C"/>
                </a:solidFill>
                <a:latin typeface="Roboto Slab"/>
                <a:ea typeface="Roboto Slab"/>
                <a:cs typeface="Roboto Slab"/>
                <a:sym typeface="Roboto Slab"/>
              </a:rPr>
              <a:t>Hipótesis</a:t>
            </a:r>
            <a:endParaRPr b="1" sz="4200" u="sng">
              <a:solidFill>
                <a:srgbClr val="00558C"/>
              </a:solidFill>
              <a:latin typeface="Roboto Slab"/>
              <a:ea typeface="Roboto Slab"/>
              <a:cs typeface="Roboto Slab"/>
              <a:sym typeface="Roboto Slab"/>
            </a:endParaRPr>
          </a:p>
        </p:txBody>
      </p:sp>
      <p:cxnSp>
        <p:nvCxnSpPr>
          <p:cNvPr id="93" name="Google Shape;93;p13"/>
          <p:cNvCxnSpPr/>
          <p:nvPr/>
        </p:nvCxnSpPr>
        <p:spPr>
          <a:xfrm>
            <a:off x="4869375" y="-70500"/>
            <a:ext cx="32100" cy="69417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3"/>
          <p:cNvSpPr txBox="1"/>
          <p:nvPr/>
        </p:nvSpPr>
        <p:spPr>
          <a:xfrm>
            <a:off x="5335800" y="1172550"/>
            <a:ext cx="6583800" cy="48492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chemeClr val="dk1"/>
              </a:buClr>
              <a:buSzPts val="1900"/>
              <a:buFont typeface="Roboto"/>
              <a:buChar char="➔"/>
            </a:pPr>
            <a:r>
              <a:rPr lang="es-ES" sz="1900">
                <a:solidFill>
                  <a:schemeClr val="dk1"/>
                </a:solidFill>
                <a:latin typeface="Roboto"/>
                <a:ea typeface="Roboto"/>
                <a:cs typeface="Roboto"/>
                <a:sym typeface="Roboto"/>
              </a:rPr>
              <a:t>Existe una tendencia entre los empleados más jóvenes y aquellos que no tienen un plan de carrera establecido a abandonar la organización con mayor frecuencia. Los empleados más jóvenes, en general, pueden ser más propensos a buscar nuevas oportunidades y explorar diferentes opciones profesionales, lo que puede influir en su decisión de dejar la empresa. </a:t>
            </a:r>
            <a:endParaRPr sz="1900">
              <a:solidFill>
                <a:schemeClr val="dk1"/>
              </a:solidFill>
              <a:latin typeface="Roboto"/>
              <a:ea typeface="Roboto"/>
              <a:cs typeface="Roboto"/>
              <a:sym typeface="Roboto"/>
            </a:endParaRPr>
          </a:p>
          <a:p>
            <a:pPr indent="-349250" lvl="0" marL="457200" rtl="0" algn="just">
              <a:lnSpc>
                <a:spcPct val="115000"/>
              </a:lnSpc>
              <a:spcBef>
                <a:spcPts val="0"/>
              </a:spcBef>
              <a:spcAft>
                <a:spcPts val="0"/>
              </a:spcAft>
              <a:buClr>
                <a:schemeClr val="dk1"/>
              </a:buClr>
              <a:buSzPts val="1900"/>
              <a:buFont typeface="Roboto"/>
              <a:buChar char="➔"/>
            </a:pPr>
            <a:r>
              <a:rPr lang="es-ES" sz="1900">
                <a:solidFill>
                  <a:schemeClr val="dk1"/>
                </a:solidFill>
                <a:latin typeface="Roboto"/>
                <a:ea typeface="Roboto"/>
                <a:cs typeface="Roboto"/>
                <a:sym typeface="Roboto"/>
              </a:rPr>
              <a:t>Aquellos empleados cuyos salarios mensuales se sitúan por debajo de los 4 mil dólares, tienen una mayor probabilidad de abandonar la organización. Los empleados que perciben salarios más bajos pueden sentirse insatisfechos con su nivel de remuneración, lo que puede afectar su motivación y compromiso con la empresa. </a:t>
            </a:r>
            <a:endParaRPr sz="19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00" name="Google Shape;100;p14"/>
          <p:cNvSpPr txBox="1"/>
          <p:nvPr/>
        </p:nvSpPr>
        <p:spPr>
          <a:xfrm>
            <a:off x="505875" y="3078000"/>
            <a:ext cx="4045200" cy="7020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b="1" lang="es-ES" sz="4200" u="sng">
                <a:solidFill>
                  <a:srgbClr val="00558C"/>
                </a:solidFill>
                <a:latin typeface="Roboto Slab"/>
                <a:ea typeface="Roboto Slab"/>
                <a:cs typeface="Roboto Slab"/>
                <a:sym typeface="Roboto Slab"/>
              </a:rPr>
              <a:t>Problema</a:t>
            </a:r>
            <a:endParaRPr b="1" sz="4200" u="sng">
              <a:solidFill>
                <a:srgbClr val="00558C"/>
              </a:solidFill>
              <a:latin typeface="Roboto Slab"/>
              <a:ea typeface="Roboto Slab"/>
              <a:cs typeface="Roboto Slab"/>
              <a:sym typeface="Roboto Slab"/>
            </a:endParaRPr>
          </a:p>
        </p:txBody>
      </p:sp>
      <p:cxnSp>
        <p:nvCxnSpPr>
          <p:cNvPr id="101" name="Google Shape;101;p14"/>
          <p:cNvCxnSpPr/>
          <p:nvPr/>
        </p:nvCxnSpPr>
        <p:spPr>
          <a:xfrm>
            <a:off x="4869375" y="-70500"/>
            <a:ext cx="32100" cy="69417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4"/>
          <p:cNvSpPr txBox="1"/>
          <p:nvPr/>
        </p:nvSpPr>
        <p:spPr>
          <a:xfrm>
            <a:off x="5960700" y="753550"/>
            <a:ext cx="5558400" cy="534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s-ES" sz="2100">
                <a:solidFill>
                  <a:schemeClr val="dk1"/>
                </a:solidFill>
                <a:latin typeface="Roboto"/>
                <a:ea typeface="Roboto"/>
                <a:cs typeface="Roboto"/>
                <a:sym typeface="Roboto"/>
              </a:rPr>
              <a:t>El attrition en recursos humanos genera:</a:t>
            </a:r>
            <a:endParaRPr sz="2100">
              <a:solidFill>
                <a:schemeClr val="dk1"/>
              </a:solidFill>
              <a:latin typeface="Roboto"/>
              <a:ea typeface="Roboto"/>
              <a:cs typeface="Roboto"/>
              <a:sym typeface="Roboto"/>
            </a:endParaRPr>
          </a:p>
          <a:p>
            <a:pPr indent="0" lvl="0" marL="457200" marR="0" rtl="0" algn="l">
              <a:lnSpc>
                <a:spcPct val="115000"/>
              </a:lnSpc>
              <a:spcBef>
                <a:spcPts val="0"/>
              </a:spcBef>
              <a:spcAft>
                <a:spcPts val="0"/>
              </a:spcAft>
              <a:buNone/>
            </a:pPr>
            <a:r>
              <a:t/>
            </a:r>
            <a:endParaRPr sz="2100">
              <a:solidFill>
                <a:schemeClr val="dk1"/>
              </a:solidFill>
              <a:latin typeface="Roboto"/>
              <a:ea typeface="Roboto"/>
              <a:cs typeface="Roboto"/>
              <a:sym typeface="Roboto"/>
            </a:endParaRPr>
          </a:p>
          <a:p>
            <a:pPr indent="-361950" lvl="0" marL="457200" marR="0" rtl="0" algn="l">
              <a:lnSpc>
                <a:spcPct val="115000"/>
              </a:lnSpc>
              <a:spcBef>
                <a:spcPts val="0"/>
              </a:spcBef>
              <a:spcAft>
                <a:spcPts val="0"/>
              </a:spcAft>
              <a:buClr>
                <a:schemeClr val="dk1"/>
              </a:buClr>
              <a:buSzPts val="2100"/>
              <a:buFont typeface="Roboto"/>
              <a:buChar char="➔"/>
            </a:pPr>
            <a:r>
              <a:rPr lang="es-ES" sz="2100">
                <a:solidFill>
                  <a:schemeClr val="dk1"/>
                </a:solidFill>
                <a:latin typeface="Roboto"/>
                <a:ea typeface="Roboto"/>
                <a:cs typeface="Roboto"/>
                <a:sym typeface="Roboto"/>
              </a:rPr>
              <a:t>Altos costos económicos (perdida en reclutamiento, selección y capacitación)</a:t>
            </a:r>
            <a:endParaRPr sz="2100">
              <a:solidFill>
                <a:schemeClr val="dk1"/>
              </a:solidFill>
              <a:latin typeface="Roboto"/>
              <a:ea typeface="Roboto"/>
              <a:cs typeface="Roboto"/>
              <a:sym typeface="Roboto"/>
            </a:endParaRPr>
          </a:p>
          <a:p>
            <a:pPr indent="-361950" lvl="0" marL="457200" marR="0" rtl="0" algn="l">
              <a:lnSpc>
                <a:spcPct val="115000"/>
              </a:lnSpc>
              <a:spcBef>
                <a:spcPts val="0"/>
              </a:spcBef>
              <a:spcAft>
                <a:spcPts val="0"/>
              </a:spcAft>
              <a:buClr>
                <a:schemeClr val="dk1"/>
              </a:buClr>
              <a:buSzPts val="2100"/>
              <a:buFont typeface="Roboto"/>
              <a:buChar char="➔"/>
            </a:pPr>
            <a:r>
              <a:rPr lang="es-ES" sz="2100">
                <a:solidFill>
                  <a:schemeClr val="dk1"/>
                </a:solidFill>
                <a:latin typeface="Roboto"/>
                <a:ea typeface="Roboto"/>
                <a:cs typeface="Roboto"/>
                <a:sym typeface="Roboto"/>
              </a:rPr>
              <a:t>Afecta la productividad, estabilidad y clima laboral de la empresa al requerir tiempo y esfuerzo adicional para capacitar a nuevos empleados, generando incertidumbre y desmotivación entre el personal restante</a:t>
            </a:r>
            <a:endParaRPr sz="2100">
              <a:solidFill>
                <a:schemeClr val="dk1"/>
              </a:solidFill>
              <a:latin typeface="Roboto"/>
              <a:ea typeface="Roboto"/>
              <a:cs typeface="Roboto"/>
              <a:sym typeface="Roboto"/>
            </a:endParaRPr>
          </a:p>
          <a:p>
            <a:pPr indent="-361950" lvl="0" marL="457200" marR="0" rtl="0" algn="l">
              <a:lnSpc>
                <a:spcPct val="115000"/>
              </a:lnSpc>
              <a:spcBef>
                <a:spcPts val="0"/>
              </a:spcBef>
              <a:spcAft>
                <a:spcPts val="0"/>
              </a:spcAft>
              <a:buClr>
                <a:schemeClr val="dk1"/>
              </a:buClr>
              <a:buSzPts val="2100"/>
              <a:buFont typeface="Roboto"/>
              <a:buChar char="➔"/>
            </a:pPr>
            <a:r>
              <a:rPr lang="es-ES" sz="2100">
                <a:solidFill>
                  <a:schemeClr val="dk1"/>
                </a:solidFill>
                <a:latin typeface="Roboto"/>
                <a:ea typeface="Roboto"/>
                <a:cs typeface="Roboto"/>
                <a:sym typeface="Roboto"/>
              </a:rPr>
              <a:t> La falta de estabilidad dificulta la formación de relaciones sólidas y de confianza, esenciales para el trabajo en equipo y la colaboración efectiva.</a:t>
            </a:r>
            <a:endParaRPr sz="21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972750" y="1660025"/>
            <a:ext cx="4246500" cy="1440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990"/>
              <a:buFont typeface="Arial"/>
              <a:buNone/>
            </a:pPr>
            <a:r>
              <a:rPr lang="es-ES" sz="5200">
                <a:solidFill>
                  <a:srgbClr val="00558C"/>
                </a:solidFill>
                <a:latin typeface="Roboto Slab"/>
                <a:ea typeface="Roboto Slab"/>
                <a:cs typeface="Roboto Slab"/>
                <a:sym typeface="Roboto Slab"/>
              </a:rPr>
              <a:t>Objetivo</a:t>
            </a:r>
            <a:endParaRPr sz="5200">
              <a:solidFill>
                <a:srgbClr val="00558C"/>
              </a:solidFill>
              <a:latin typeface="Roboto Slab"/>
              <a:ea typeface="Roboto Slab"/>
              <a:cs typeface="Roboto Slab"/>
              <a:sym typeface="Roboto Slab"/>
            </a:endParaRPr>
          </a:p>
          <a:p>
            <a:pPr indent="0" lvl="0" marL="0" rtl="0" algn="l">
              <a:lnSpc>
                <a:spcPct val="90000"/>
              </a:lnSpc>
              <a:spcBef>
                <a:spcPts val="0"/>
              </a:spcBef>
              <a:spcAft>
                <a:spcPts val="0"/>
              </a:spcAft>
              <a:buClr>
                <a:srgbClr val="2F4F78"/>
              </a:buClr>
              <a:buSzPts val="2880"/>
              <a:buFont typeface="Calibri"/>
              <a:buNone/>
            </a:pPr>
            <a:r>
              <a:t/>
            </a:r>
            <a:endParaRPr sz="3080"/>
          </a:p>
        </p:txBody>
      </p:sp>
      <p:sp>
        <p:nvSpPr>
          <p:cNvPr id="108" name="Google Shape;108;p1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09" name="Google Shape;109;p15"/>
          <p:cNvSpPr txBox="1"/>
          <p:nvPr/>
        </p:nvSpPr>
        <p:spPr>
          <a:xfrm>
            <a:off x="2507650" y="3328575"/>
            <a:ext cx="7785600" cy="155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s-ES" sz="2000">
                <a:solidFill>
                  <a:schemeClr val="dk1"/>
                </a:solidFill>
                <a:latin typeface="Roboto Slab"/>
                <a:ea typeface="Roboto Slab"/>
                <a:cs typeface="Roboto Slab"/>
                <a:sym typeface="Roboto Slab"/>
              </a:rPr>
              <a:t>Construir un modelo predictivo para que las empresas evalúen el riesgo de </a:t>
            </a:r>
            <a:r>
              <a:rPr b="1" i="1" lang="es-ES" sz="2000">
                <a:solidFill>
                  <a:schemeClr val="dk1"/>
                </a:solidFill>
                <a:latin typeface="Roboto Slab"/>
                <a:ea typeface="Roboto Slab"/>
                <a:cs typeface="Roboto Slab"/>
                <a:sym typeface="Roboto Slab"/>
              </a:rPr>
              <a:t>attrition </a:t>
            </a:r>
            <a:r>
              <a:rPr b="1" lang="es-ES" sz="2000">
                <a:solidFill>
                  <a:schemeClr val="dk1"/>
                </a:solidFill>
                <a:latin typeface="Roboto Slab"/>
                <a:ea typeface="Roboto Slab"/>
                <a:cs typeface="Roboto Slab"/>
                <a:sym typeface="Roboto Slab"/>
              </a:rPr>
              <a:t>de sus empleados. Esto se realizará aplicando técnicas supervisadas de machine learning para construir un modelo robusto y confiable.</a:t>
            </a:r>
            <a:endParaRPr b="1" sz="26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16" name="Google Shape;116;p16"/>
          <p:cNvSpPr txBox="1"/>
          <p:nvPr>
            <p:ph type="title"/>
          </p:nvPr>
        </p:nvSpPr>
        <p:spPr>
          <a:xfrm>
            <a:off x="-161275" y="2592375"/>
            <a:ext cx="4246500" cy="1440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990"/>
              <a:buFont typeface="Arial"/>
              <a:buNone/>
            </a:pPr>
            <a:r>
              <a:rPr lang="es-ES" sz="5200">
                <a:solidFill>
                  <a:srgbClr val="00558C"/>
                </a:solidFill>
                <a:latin typeface="Roboto Slab"/>
                <a:ea typeface="Roboto Slab"/>
                <a:cs typeface="Roboto Slab"/>
                <a:sym typeface="Roboto Slab"/>
              </a:rPr>
              <a:t>¿Para que?</a:t>
            </a:r>
            <a:endParaRPr sz="5200">
              <a:solidFill>
                <a:srgbClr val="00558C"/>
              </a:solidFill>
              <a:latin typeface="Roboto Slab"/>
              <a:ea typeface="Roboto Slab"/>
              <a:cs typeface="Roboto Slab"/>
              <a:sym typeface="Roboto Slab"/>
            </a:endParaRPr>
          </a:p>
          <a:p>
            <a:pPr indent="0" lvl="0" marL="0" rtl="0" algn="l">
              <a:lnSpc>
                <a:spcPct val="90000"/>
              </a:lnSpc>
              <a:spcBef>
                <a:spcPts val="0"/>
              </a:spcBef>
              <a:spcAft>
                <a:spcPts val="0"/>
              </a:spcAft>
              <a:buClr>
                <a:srgbClr val="2F4F78"/>
              </a:buClr>
              <a:buSzPts val="2880"/>
              <a:buFont typeface="Calibri"/>
              <a:buNone/>
            </a:pPr>
            <a:r>
              <a:t/>
            </a:r>
            <a:endParaRPr sz="3080"/>
          </a:p>
        </p:txBody>
      </p:sp>
      <p:sp>
        <p:nvSpPr>
          <p:cNvPr id="117" name="Google Shape;117;p16"/>
          <p:cNvSpPr txBox="1"/>
          <p:nvPr/>
        </p:nvSpPr>
        <p:spPr>
          <a:xfrm>
            <a:off x="5430300" y="1457175"/>
            <a:ext cx="5923500" cy="4109700"/>
          </a:xfrm>
          <a:prstGeom prst="rect">
            <a:avLst/>
          </a:prstGeom>
          <a:noFill/>
          <a:ln>
            <a:noFill/>
          </a:ln>
        </p:spPr>
        <p:txBody>
          <a:bodyPr anchorCtr="0" anchor="t" bIns="91425" lIns="91425" spcFirstLastPara="1" rIns="91425" wrap="square" tIns="91425">
            <a:spAutoFit/>
          </a:bodyPr>
          <a:lstStyle/>
          <a:p>
            <a:pPr indent="-387350" lvl="0" marL="457200" rtl="0" algn="just">
              <a:lnSpc>
                <a:spcPct val="115000"/>
              </a:lnSpc>
              <a:spcBef>
                <a:spcPts val="0"/>
              </a:spcBef>
              <a:spcAft>
                <a:spcPts val="0"/>
              </a:spcAft>
              <a:buClr>
                <a:schemeClr val="dk1"/>
              </a:buClr>
              <a:buSzPts val="2500"/>
              <a:buFont typeface="Times New Roman"/>
              <a:buAutoNum type="arabicPeriod"/>
            </a:pPr>
            <a:r>
              <a:rPr lang="es-ES" sz="2500">
                <a:solidFill>
                  <a:schemeClr val="dk1"/>
                </a:solidFill>
                <a:latin typeface="Roboto"/>
                <a:ea typeface="Roboto"/>
                <a:cs typeface="Roboto"/>
                <a:sym typeface="Roboto"/>
              </a:rPr>
              <a:t>Evaluar el impacto de incentivos (económicos o de promoción) en la satisfacción de la fuerza laboral.</a:t>
            </a:r>
            <a:endParaRPr sz="2500">
              <a:solidFill>
                <a:schemeClr val="dk1"/>
              </a:solidFill>
              <a:latin typeface="Roboto"/>
              <a:ea typeface="Roboto"/>
              <a:cs typeface="Roboto"/>
              <a:sym typeface="Roboto"/>
            </a:endParaRPr>
          </a:p>
          <a:p>
            <a:pPr indent="-387350" lvl="0" marL="457200" rtl="0" algn="just">
              <a:lnSpc>
                <a:spcPct val="115000"/>
              </a:lnSpc>
              <a:spcBef>
                <a:spcPts val="0"/>
              </a:spcBef>
              <a:spcAft>
                <a:spcPts val="0"/>
              </a:spcAft>
              <a:buClr>
                <a:schemeClr val="dk1"/>
              </a:buClr>
              <a:buSzPts val="2500"/>
              <a:buFont typeface="Times New Roman"/>
              <a:buAutoNum type="arabicPeriod"/>
            </a:pPr>
            <a:r>
              <a:rPr lang="es-ES" sz="2500">
                <a:solidFill>
                  <a:schemeClr val="dk1"/>
                </a:solidFill>
                <a:latin typeface="Roboto"/>
                <a:ea typeface="Roboto"/>
                <a:cs typeface="Roboto"/>
                <a:sym typeface="Roboto"/>
              </a:rPr>
              <a:t>Evaluar el impacto de incentivos en el attrition. </a:t>
            </a:r>
            <a:endParaRPr sz="2500">
              <a:solidFill>
                <a:schemeClr val="dk1"/>
              </a:solidFill>
              <a:latin typeface="Roboto"/>
              <a:ea typeface="Roboto"/>
              <a:cs typeface="Roboto"/>
              <a:sym typeface="Roboto"/>
            </a:endParaRPr>
          </a:p>
          <a:p>
            <a:pPr indent="-387350" lvl="0" marL="457200" rtl="0" algn="just">
              <a:lnSpc>
                <a:spcPct val="115000"/>
              </a:lnSpc>
              <a:spcBef>
                <a:spcPts val="0"/>
              </a:spcBef>
              <a:spcAft>
                <a:spcPts val="0"/>
              </a:spcAft>
              <a:buClr>
                <a:schemeClr val="dk1"/>
              </a:buClr>
              <a:buSzPts val="2500"/>
              <a:buFont typeface="Times New Roman"/>
              <a:buAutoNum type="arabicPeriod"/>
            </a:pPr>
            <a:r>
              <a:rPr lang="es-ES" sz="2500">
                <a:solidFill>
                  <a:schemeClr val="dk1"/>
                </a:solidFill>
                <a:latin typeface="Roboto"/>
                <a:ea typeface="Roboto"/>
                <a:cs typeface="Roboto"/>
                <a:sym typeface="Roboto"/>
              </a:rPr>
              <a:t>Caracterizar grupos de empleados con alto o bajo riesgo de attrition. </a:t>
            </a:r>
            <a:endParaRPr sz="2500">
              <a:solidFill>
                <a:schemeClr val="dk1"/>
              </a:solidFill>
              <a:latin typeface="Roboto"/>
              <a:ea typeface="Roboto"/>
              <a:cs typeface="Roboto"/>
              <a:sym typeface="Roboto"/>
            </a:endParaRPr>
          </a:p>
          <a:p>
            <a:pPr indent="-387350" lvl="0" marL="457200" rtl="0" algn="just">
              <a:lnSpc>
                <a:spcPct val="115000"/>
              </a:lnSpc>
              <a:spcBef>
                <a:spcPts val="0"/>
              </a:spcBef>
              <a:spcAft>
                <a:spcPts val="0"/>
              </a:spcAft>
              <a:buClr>
                <a:schemeClr val="dk1"/>
              </a:buClr>
              <a:buSzPts val="2500"/>
              <a:buFont typeface="Roboto"/>
              <a:buAutoNum type="arabicPeriod"/>
            </a:pPr>
            <a:r>
              <a:rPr lang="es-ES" sz="2500">
                <a:solidFill>
                  <a:schemeClr val="dk1"/>
                </a:solidFill>
                <a:latin typeface="Roboto"/>
                <a:ea typeface="Roboto"/>
                <a:cs typeface="Roboto"/>
                <a:sym typeface="Roboto"/>
              </a:rPr>
              <a:t>Evaluar el riesgo de attrition para diferentes grupos de empleados. </a:t>
            </a:r>
            <a:endParaRPr sz="2700">
              <a:latin typeface="Roboto"/>
              <a:ea typeface="Roboto"/>
              <a:cs typeface="Roboto"/>
              <a:sym typeface="Roboto"/>
            </a:endParaRPr>
          </a:p>
        </p:txBody>
      </p:sp>
      <p:cxnSp>
        <p:nvCxnSpPr>
          <p:cNvPr id="118" name="Google Shape;118;p16"/>
          <p:cNvCxnSpPr/>
          <p:nvPr/>
        </p:nvCxnSpPr>
        <p:spPr>
          <a:xfrm>
            <a:off x="4869375" y="-70500"/>
            <a:ext cx="32100" cy="69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25" name="Google Shape;125;p17"/>
          <p:cNvSpPr txBox="1"/>
          <p:nvPr/>
        </p:nvSpPr>
        <p:spPr>
          <a:xfrm>
            <a:off x="1134950" y="2936400"/>
            <a:ext cx="30000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5200" u="sng">
                <a:solidFill>
                  <a:srgbClr val="00558C"/>
                </a:solidFill>
                <a:latin typeface="Roboto Slab"/>
                <a:ea typeface="Roboto Slab"/>
                <a:cs typeface="Roboto Slab"/>
                <a:sym typeface="Roboto Slab"/>
              </a:rPr>
              <a:t>Dataset</a:t>
            </a:r>
            <a:endParaRPr sz="5200" u="sng">
              <a:solidFill>
                <a:srgbClr val="00558C"/>
              </a:solidFill>
              <a:latin typeface="Roboto Slab"/>
              <a:ea typeface="Roboto Slab"/>
              <a:cs typeface="Roboto Slab"/>
              <a:sym typeface="Roboto Slab"/>
            </a:endParaRPr>
          </a:p>
        </p:txBody>
      </p:sp>
      <p:sp>
        <p:nvSpPr>
          <p:cNvPr id="126" name="Google Shape;126;p17"/>
          <p:cNvSpPr txBox="1"/>
          <p:nvPr/>
        </p:nvSpPr>
        <p:spPr>
          <a:xfrm>
            <a:off x="5571525" y="1581450"/>
            <a:ext cx="6476400" cy="4104000"/>
          </a:xfrm>
          <a:prstGeom prst="rect">
            <a:avLst/>
          </a:prstGeom>
          <a:noFill/>
          <a:ln>
            <a:noFill/>
          </a:ln>
        </p:spPr>
        <p:txBody>
          <a:bodyPr anchorCtr="0" anchor="ctr" bIns="91425" lIns="91425" spcFirstLastPara="1" rIns="91425" wrap="square" tIns="91425">
            <a:normAutofit/>
          </a:bodyPr>
          <a:lstStyle/>
          <a:p>
            <a:pPr indent="-393700" lvl="0" marL="457200" rtl="0" algn="l">
              <a:lnSpc>
                <a:spcPct val="115000"/>
              </a:lnSpc>
              <a:spcBef>
                <a:spcPts val="0"/>
              </a:spcBef>
              <a:spcAft>
                <a:spcPts val="0"/>
              </a:spcAft>
              <a:buClr>
                <a:schemeClr val="dk1"/>
              </a:buClr>
              <a:buSzPts val="2600"/>
              <a:buFont typeface="Roboto"/>
              <a:buChar char="➔"/>
            </a:pPr>
            <a:r>
              <a:rPr lang="es-ES" sz="2600">
                <a:solidFill>
                  <a:schemeClr val="dk1"/>
                </a:solidFill>
                <a:latin typeface="Roboto"/>
                <a:ea typeface="Roboto"/>
                <a:cs typeface="Roboto"/>
                <a:sym typeface="Roboto"/>
              </a:rPr>
              <a:t>Obtenido de Kaggle.</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s-ES" sz="2600">
                <a:solidFill>
                  <a:schemeClr val="dk1"/>
                </a:solidFill>
                <a:latin typeface="Roboto"/>
                <a:ea typeface="Roboto"/>
                <a:cs typeface="Roboto"/>
                <a:sym typeface="Roboto"/>
              </a:rPr>
              <a:t>35 variables y 1.470 observaciones.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s-ES" sz="2600">
                <a:solidFill>
                  <a:schemeClr val="dk1"/>
                </a:solidFill>
                <a:latin typeface="Roboto"/>
                <a:ea typeface="Roboto"/>
                <a:cs typeface="Roboto"/>
                <a:sym typeface="Roboto"/>
              </a:rPr>
              <a:t>Tiene variables que brindan información personal de los empleados y variables en relación a la organización.</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s-ES" sz="2600">
                <a:solidFill>
                  <a:schemeClr val="dk1"/>
                </a:solidFill>
                <a:latin typeface="Roboto"/>
                <a:ea typeface="Roboto"/>
                <a:cs typeface="Roboto"/>
                <a:sym typeface="Roboto"/>
              </a:rPr>
              <a:t>Se seleccionaron finalmente 19 variables</a:t>
            </a:r>
            <a:endParaRPr sz="2600">
              <a:solidFill>
                <a:schemeClr val="dk1"/>
              </a:solidFill>
              <a:latin typeface="Roboto"/>
              <a:ea typeface="Roboto"/>
              <a:cs typeface="Roboto"/>
              <a:sym typeface="Roboto"/>
            </a:endParaRPr>
          </a:p>
        </p:txBody>
      </p:sp>
      <p:cxnSp>
        <p:nvCxnSpPr>
          <p:cNvPr id="127" name="Google Shape;127;p17"/>
          <p:cNvCxnSpPr/>
          <p:nvPr/>
        </p:nvCxnSpPr>
        <p:spPr>
          <a:xfrm>
            <a:off x="4869375" y="-70500"/>
            <a:ext cx="32100" cy="694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12" type="sldNum"/>
          </p:nvPr>
        </p:nvSpPr>
        <p:spPr>
          <a:xfrm>
            <a:off x="8610600" y="6356354"/>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34" name="Google Shape;134;p18"/>
          <p:cNvSpPr txBox="1"/>
          <p:nvPr>
            <p:ph type="title"/>
          </p:nvPr>
        </p:nvSpPr>
        <p:spPr>
          <a:xfrm>
            <a:off x="403250" y="2686043"/>
            <a:ext cx="96417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EDA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