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404" r:id="rId2"/>
    <p:sldId id="264" r:id="rId3"/>
    <p:sldId id="347" r:id="rId4"/>
    <p:sldId id="348" r:id="rId5"/>
    <p:sldId id="349" r:id="rId6"/>
    <p:sldId id="350" r:id="rId7"/>
    <p:sldId id="390" r:id="rId8"/>
    <p:sldId id="352" r:id="rId9"/>
    <p:sldId id="403" r:id="rId10"/>
    <p:sldId id="391" r:id="rId11"/>
    <p:sldId id="355" r:id="rId12"/>
    <p:sldId id="392" r:id="rId13"/>
    <p:sldId id="393" r:id="rId14"/>
    <p:sldId id="394" r:id="rId15"/>
    <p:sldId id="395" r:id="rId16"/>
    <p:sldId id="396" r:id="rId17"/>
    <p:sldId id="357" r:id="rId18"/>
    <p:sldId id="397" r:id="rId19"/>
    <p:sldId id="398" r:id="rId20"/>
    <p:sldId id="363" r:id="rId21"/>
    <p:sldId id="399" r:id="rId22"/>
    <p:sldId id="364" r:id="rId23"/>
    <p:sldId id="365" r:id="rId24"/>
    <p:sldId id="366" r:id="rId25"/>
    <p:sldId id="367" r:id="rId26"/>
    <p:sldId id="368" r:id="rId27"/>
    <p:sldId id="373" r:id="rId28"/>
    <p:sldId id="377" r:id="rId29"/>
    <p:sldId id="379" r:id="rId30"/>
    <p:sldId id="380" r:id="rId31"/>
    <p:sldId id="400" r:id="rId32"/>
    <p:sldId id="401" r:id="rId33"/>
    <p:sldId id="382" r:id="rId34"/>
    <p:sldId id="384" r:id="rId35"/>
    <p:sldId id="386" r:id="rId36"/>
    <p:sldId id="388" r:id="rId37"/>
    <p:sldId id="405" r:id="rId38"/>
    <p:sldId id="406" r:id="rId39"/>
    <p:sldId id="407" r:id="rId40"/>
    <p:sldId id="408" r:id="rId41"/>
    <p:sldId id="409" r:id="rId42"/>
    <p:sldId id="410" r:id="rId43"/>
    <p:sldId id="412" r:id="rId44"/>
    <p:sldId id="413" r:id="rId45"/>
    <p:sldId id="414" r:id="rId46"/>
    <p:sldId id="415" r:id="rId47"/>
    <p:sldId id="416" r:id="rId48"/>
    <p:sldId id="425" r:id="rId49"/>
    <p:sldId id="417" r:id="rId50"/>
    <p:sldId id="418" r:id="rId51"/>
    <p:sldId id="419" r:id="rId52"/>
    <p:sldId id="420" r:id="rId53"/>
    <p:sldId id="421" r:id="rId54"/>
    <p:sldId id="422" r:id="rId55"/>
    <p:sldId id="423" r:id="rId56"/>
    <p:sldId id="424" r:id="rId57"/>
  </p:sldIdLst>
  <p:sldSz cx="9144000" cy="6858000" type="screen4x3"/>
  <p:notesSz cx="7023100" cy="93091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47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66" autoAdjust="0"/>
    <p:restoredTop sz="93366" autoAdjust="0"/>
  </p:normalViewPr>
  <p:slideViewPr>
    <p:cSldViewPr>
      <p:cViewPr varScale="1">
        <p:scale>
          <a:sx n="103" d="100"/>
          <a:sy n="103" d="100"/>
        </p:scale>
        <p:origin x="2496" y="108"/>
      </p:cViewPr>
      <p:guideLst>
        <p:guide orient="horz"/>
        <p:guide pos="5472"/>
      </p:guideLst>
    </p:cSldViewPr>
  </p:slideViewPr>
  <p:notesTextViewPr>
    <p:cViewPr>
      <p:scale>
        <a:sx n="1" d="1"/>
        <a:sy n="1" d="1"/>
      </p:scale>
      <p:origin x="0" y="-174"/>
    </p:cViewPr>
  </p:notesTextViewPr>
  <p:sorterViewPr>
    <p:cViewPr>
      <p:scale>
        <a:sx n="100" d="100"/>
        <a:sy n="100" d="100"/>
      </p:scale>
      <p:origin x="0" y="4236"/>
    </p:cViewPr>
  </p:sorterViewPr>
  <p:notesViewPr>
    <p:cSldViewPr>
      <p:cViewPr varScale="1">
        <p:scale>
          <a:sx n="51" d="100"/>
          <a:sy n="51" d="100"/>
        </p:scale>
        <p:origin x="-2668" y="-9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nan Osores" userId="S::hosores@unlam.edu.ar::1958587b-4a28-444c-bd07-646d0c4e7ef5" providerId="AD" clId="Web-{B0F74830-CD04-C269-79E8-5DAB08B3EA78}"/>
    <pc:docChg chg="modSld">
      <pc:chgData name="Hernan Osores" userId="S::hosores@unlam.edu.ar::1958587b-4a28-444c-bd07-646d0c4e7ef5" providerId="AD" clId="Web-{B0F74830-CD04-C269-79E8-5DAB08B3EA78}" dt="2019-04-08T01:53:05.208" v="174" actId="20577"/>
      <pc:docMkLst>
        <pc:docMk/>
      </pc:docMkLst>
      <pc:sldChg chg="modSp">
        <pc:chgData name="Hernan Osores" userId="S::hosores@unlam.edu.ar::1958587b-4a28-444c-bd07-646d0c4e7ef5" providerId="AD" clId="Web-{B0F74830-CD04-C269-79E8-5DAB08B3EA78}" dt="2019-04-08T01:21:38.666" v="172" actId="20577"/>
        <pc:sldMkLst>
          <pc:docMk/>
          <pc:sldMk cId="3605804194" sldId="348"/>
        </pc:sldMkLst>
        <pc:spChg chg="mod">
          <ac:chgData name="Hernan Osores" userId="S::hosores@unlam.edu.ar::1958587b-4a28-444c-bd07-646d0c4e7ef5" providerId="AD" clId="Web-{B0F74830-CD04-C269-79E8-5DAB08B3EA78}" dt="2019-04-08T01:21:38.666" v="172" actId="20577"/>
          <ac:spMkLst>
            <pc:docMk/>
            <pc:sldMk cId="3605804194" sldId="348"/>
            <ac:spMk id="3" creationId="{00000000-0000-0000-0000-000000000000}"/>
          </ac:spMkLst>
        </pc:spChg>
      </pc:sldChg>
      <pc:sldChg chg="modSp">
        <pc:chgData name="Hernan Osores" userId="S::hosores@unlam.edu.ar::1958587b-4a28-444c-bd07-646d0c4e7ef5" providerId="AD" clId="Web-{B0F74830-CD04-C269-79E8-5DAB08B3EA78}" dt="2019-04-08T01:10:42.696" v="21" actId="20577"/>
        <pc:sldMkLst>
          <pc:docMk/>
          <pc:sldMk cId="3605804194" sldId="350"/>
        </pc:sldMkLst>
        <pc:spChg chg="mod">
          <ac:chgData name="Hernan Osores" userId="S::hosores@unlam.edu.ar::1958587b-4a28-444c-bd07-646d0c4e7ef5" providerId="AD" clId="Web-{B0F74830-CD04-C269-79E8-5DAB08B3EA78}" dt="2019-04-08T01:10:42.696" v="21" actId="20577"/>
          <ac:spMkLst>
            <pc:docMk/>
            <pc:sldMk cId="3605804194" sldId="350"/>
            <ac:spMk id="3" creationId="{00000000-0000-0000-0000-000000000000}"/>
          </ac:spMkLst>
        </pc:spChg>
      </pc:sldChg>
      <pc:sldChg chg="modSp">
        <pc:chgData name="Hernan Osores" userId="S::hosores@unlam.edu.ar::1958587b-4a28-444c-bd07-646d0c4e7ef5" providerId="AD" clId="Web-{B0F74830-CD04-C269-79E8-5DAB08B3EA78}" dt="2019-04-08T01:16:54.603" v="105" actId="20577"/>
        <pc:sldMkLst>
          <pc:docMk/>
          <pc:sldMk cId="1881728115" sldId="390"/>
        </pc:sldMkLst>
        <pc:spChg chg="mod">
          <ac:chgData name="Hernan Osores" userId="S::hosores@unlam.edu.ar::1958587b-4a28-444c-bd07-646d0c4e7ef5" providerId="AD" clId="Web-{B0F74830-CD04-C269-79E8-5DAB08B3EA78}" dt="2019-04-08T01:16:54.603" v="105" actId="20577"/>
          <ac:spMkLst>
            <pc:docMk/>
            <pc:sldMk cId="1881728115" sldId="390"/>
            <ac:spMk id="3" creationId="{00000000-0000-0000-0000-000000000000}"/>
          </ac:spMkLst>
        </pc:spChg>
      </pc:sldChg>
      <pc:sldChg chg="modSp">
        <pc:chgData name="Hernan Osores" userId="S::hosores@unlam.edu.ar::1958587b-4a28-444c-bd07-646d0c4e7ef5" providerId="AD" clId="Web-{B0F74830-CD04-C269-79E8-5DAB08B3EA78}" dt="2019-04-08T01:53:05.208" v="174" actId="20577"/>
        <pc:sldMkLst>
          <pc:docMk/>
          <pc:sldMk cId="781902137" sldId="391"/>
        </pc:sldMkLst>
        <pc:spChg chg="mod">
          <ac:chgData name="Hernan Osores" userId="S::hosores@unlam.edu.ar::1958587b-4a28-444c-bd07-646d0c4e7ef5" providerId="AD" clId="Web-{B0F74830-CD04-C269-79E8-5DAB08B3EA78}" dt="2019-04-08T01:53:05.208" v="174" actId="20577"/>
          <ac:spMkLst>
            <pc:docMk/>
            <pc:sldMk cId="781902137" sldId="391"/>
            <ac:spMk id="3" creationId="{00000000-0000-0000-0000-000000000000}"/>
          </ac:spMkLst>
        </pc:spChg>
      </pc:sldChg>
      <pc:sldChg chg="modSp">
        <pc:chgData name="Hernan Osores" userId="S::hosores@unlam.edu.ar::1958587b-4a28-444c-bd07-646d0c4e7ef5" providerId="AD" clId="Web-{B0F74830-CD04-C269-79E8-5DAB08B3EA78}" dt="2019-04-08T01:20:12.681" v="170" actId="20577"/>
        <pc:sldMkLst>
          <pc:docMk/>
          <pc:sldMk cId="3828759301" sldId="393"/>
        </pc:sldMkLst>
        <pc:spChg chg="mod">
          <ac:chgData name="Hernan Osores" userId="S::hosores@unlam.edu.ar::1958587b-4a28-444c-bd07-646d0c4e7ef5" providerId="AD" clId="Web-{B0F74830-CD04-C269-79E8-5DAB08B3EA78}" dt="2019-04-08T01:20:12.681" v="170" actId="20577"/>
          <ac:spMkLst>
            <pc:docMk/>
            <pc:sldMk cId="3828759301" sldId="393"/>
            <ac:spMk id="3" creationId="{00000000-0000-0000-0000-000000000000}"/>
          </ac:spMkLst>
        </pc:spChg>
      </pc:sldChg>
      <pc:sldChg chg="modSp">
        <pc:chgData name="Hernan Osores" userId="S::hosores@unlam.edu.ar::1958587b-4a28-444c-bd07-646d0c4e7ef5" providerId="AD" clId="Web-{B0F74830-CD04-C269-79E8-5DAB08B3EA78}" dt="2019-04-08T01:17:27.447" v="113" actId="20577"/>
        <pc:sldMkLst>
          <pc:docMk/>
          <pc:sldMk cId="1891677963" sldId="396"/>
        </pc:sldMkLst>
        <pc:spChg chg="mod">
          <ac:chgData name="Hernan Osores" userId="S::hosores@unlam.edu.ar::1958587b-4a28-444c-bd07-646d0c4e7ef5" providerId="AD" clId="Web-{B0F74830-CD04-C269-79E8-5DAB08B3EA78}" dt="2019-04-08T01:17:27.447" v="113" actId="20577"/>
          <ac:spMkLst>
            <pc:docMk/>
            <pc:sldMk cId="1891677963" sldId="396"/>
            <ac:spMk id="3" creationId="{00000000-0000-0000-0000-000000000000}"/>
          </ac:spMkLst>
        </pc:spChg>
      </pc:sldChg>
      <pc:sldChg chg="modSp">
        <pc:chgData name="Hernan Osores" userId="S::hosores@unlam.edu.ar::1958587b-4a28-444c-bd07-646d0c4e7ef5" providerId="AD" clId="Web-{B0F74830-CD04-C269-79E8-5DAB08B3EA78}" dt="2019-04-08T01:18:13.009" v="126" actId="20577"/>
        <pc:sldMkLst>
          <pc:docMk/>
          <pc:sldMk cId="1098511330" sldId="398"/>
        </pc:sldMkLst>
        <pc:spChg chg="mod">
          <ac:chgData name="Hernan Osores" userId="S::hosores@unlam.edu.ar::1958587b-4a28-444c-bd07-646d0c4e7ef5" providerId="AD" clId="Web-{B0F74830-CD04-C269-79E8-5DAB08B3EA78}" dt="2019-04-08T01:18:13.009" v="126" actId="20577"/>
          <ac:spMkLst>
            <pc:docMk/>
            <pc:sldMk cId="1098511330" sldId="398"/>
            <ac:spMk id="3" creationId="{00000000-0000-0000-0000-000000000000}"/>
          </ac:spMkLst>
        </pc:spChg>
      </pc:sldChg>
      <pc:sldChg chg="modSp">
        <pc:chgData name="Hernan Osores" userId="S::hosores@unlam.edu.ar::1958587b-4a28-444c-bd07-646d0c4e7ef5" providerId="AD" clId="Web-{B0F74830-CD04-C269-79E8-5DAB08B3EA78}" dt="2019-04-08T01:16:15.696" v="95" actId="20577"/>
        <pc:sldMkLst>
          <pc:docMk/>
          <pc:sldMk cId="3084110776" sldId="400"/>
        </pc:sldMkLst>
        <pc:spChg chg="mod">
          <ac:chgData name="Hernan Osores" userId="S::hosores@unlam.edu.ar::1958587b-4a28-444c-bd07-646d0c4e7ef5" providerId="AD" clId="Web-{B0F74830-CD04-C269-79E8-5DAB08B3EA78}" dt="2019-04-08T01:16:15.696" v="95" actId="20577"/>
          <ac:spMkLst>
            <pc:docMk/>
            <pc:sldMk cId="3084110776" sldId="400"/>
            <ac:spMk id="5" creationId="{00000000-0000-0000-0000-000000000000}"/>
          </ac:spMkLst>
        </pc:spChg>
      </pc:sldChg>
      <pc:sldChg chg="modSp">
        <pc:chgData name="Hernan Osores" userId="S::hosores@unlam.edu.ar::1958587b-4a28-444c-bd07-646d0c4e7ef5" providerId="AD" clId="Web-{B0F74830-CD04-C269-79E8-5DAB08B3EA78}" dt="2019-04-08T01:19:11.291" v="162" actId="20577"/>
        <pc:sldMkLst>
          <pc:docMk/>
          <pc:sldMk cId="3610191308" sldId="401"/>
        </pc:sldMkLst>
        <pc:spChg chg="mod">
          <ac:chgData name="Hernan Osores" userId="S::hosores@unlam.edu.ar::1958587b-4a28-444c-bd07-646d0c4e7ef5" providerId="AD" clId="Web-{B0F74830-CD04-C269-79E8-5DAB08B3EA78}" dt="2019-04-08T01:19:11.291" v="162" actId="20577"/>
          <ac:spMkLst>
            <pc:docMk/>
            <pc:sldMk cId="3610191308" sldId="401"/>
            <ac:spMk id="5" creationId="{00000000-0000-0000-0000-000000000000}"/>
          </ac:spMkLst>
        </pc:spChg>
      </pc:sldChg>
    </pc:docChg>
  </pc:docChgLst>
  <pc:docChgLst>
    <pc:chgData name="Hernan Osores" userId="S::hosores@unlam.edu.ar::1958587b-4a28-444c-bd07-646d0c4e7ef5" providerId="AD" clId="Web-{5A5525B8-3F41-A6BF-ED30-B9D1A3A23D34}"/>
    <pc:docChg chg="modSld">
      <pc:chgData name="Hernan Osores" userId="S::hosores@unlam.edu.ar::1958587b-4a28-444c-bd07-646d0c4e7ef5" providerId="AD" clId="Web-{5A5525B8-3F41-A6BF-ED30-B9D1A3A23D34}" dt="2018-09-04T21:39:44.214" v="7" actId="20577"/>
      <pc:docMkLst>
        <pc:docMk/>
      </pc:docMkLst>
      <pc:sldChg chg="modSp">
        <pc:chgData name="Hernan Osores" userId="S::hosores@unlam.edu.ar::1958587b-4a28-444c-bd07-646d0c4e7ef5" providerId="AD" clId="Web-{5A5525B8-3F41-A6BF-ED30-B9D1A3A23D34}" dt="2018-09-04T21:39:44.214" v="6" actId="20577"/>
        <pc:sldMkLst>
          <pc:docMk/>
          <pc:sldMk cId="3605804194" sldId="379"/>
        </pc:sldMkLst>
        <pc:spChg chg="mod">
          <ac:chgData name="Hernan Osores" userId="S::hosores@unlam.edu.ar::1958587b-4a28-444c-bd07-646d0c4e7ef5" providerId="AD" clId="Web-{5A5525B8-3F41-A6BF-ED30-B9D1A3A23D34}" dt="2018-09-04T21:39:44.214" v="6" actId="20577"/>
          <ac:spMkLst>
            <pc:docMk/>
            <pc:sldMk cId="3605804194" sldId="379"/>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pPr/>
              <a:t>4/13/2023</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pPr/>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pPr/>
              <a:t>4/13/2023</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pPr/>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a:t>
            </a:fld>
            <a:endParaRPr lang="en-US" dirty="0"/>
          </a:p>
        </p:txBody>
      </p:sp>
    </p:spTree>
    <p:extLst>
      <p:ext uri="{BB962C8B-B14F-4D97-AF65-F5344CB8AC3E}">
        <p14:creationId xmlns:p14="http://schemas.microsoft.com/office/powerpoint/2010/main" val="1321297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37</a:t>
            </a:fld>
            <a:endParaRPr lang="en-US" dirty="0"/>
          </a:p>
        </p:txBody>
      </p:sp>
    </p:spTree>
    <p:extLst>
      <p:ext uri="{BB962C8B-B14F-4D97-AF65-F5344CB8AC3E}">
        <p14:creationId xmlns:p14="http://schemas.microsoft.com/office/powerpoint/2010/main" val="10324613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6873762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237806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1402956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12347097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xfrm>
            <a:off x="914400" y="4343400"/>
            <a:ext cx="5029200" cy="4114800"/>
          </a:xfrm>
          <a:noFill/>
        </p:spPr>
        <p:txBody>
          <a:bodyPr/>
          <a:lstStyle/>
          <a:p>
            <a:pPr eaLnBrk="1" hangingPunct="1"/>
            <a:r>
              <a:rPr lang="es-ES" dirty="0"/>
              <a:t>Una tabla temporal local de SQL Server solo es visible para la sesión actual. No puede ser visto y tampoco utilizado por procesos o consultas fuera de la sesión en la que esta se declara. </a:t>
            </a:r>
            <a:endParaRPr lang="en-US" altLang="en-US" sz="1200" noProof="1">
              <a:latin typeface="Lucida Sans Typewriter" panose="020B0509030504030204" pitchFamily="49" charset="0"/>
            </a:endParaRPr>
          </a:p>
          <a:p>
            <a:pPr eaLnBrk="1" hangingPunct="1"/>
            <a:r>
              <a:rPr lang="en-US" altLang="en-US" sz="1200" noProof="1">
                <a:latin typeface="Lucida Sans Typewriter" panose="020B0509030504030204" pitchFamily="49" charset="0"/>
              </a:rPr>
              <a:t>#</a:t>
            </a:r>
            <a:r>
              <a:rPr lang="es-ES" altLang="en-US" sz="1200" dirty="0" err="1">
                <a:latin typeface="Lucida Sans Typewriter" panose="020B0509030504030204" pitchFamily="49" charset="0"/>
              </a:rPr>
              <a:t>ListaPrecios</a:t>
            </a:r>
            <a:r>
              <a:rPr lang="es-ES" altLang="en-US" sz="1200" dirty="0">
                <a:latin typeface="Lucida Sans Typewriter" panose="020B0509030504030204" pitchFamily="49" charset="0"/>
              </a:rPr>
              <a:t> temporal local</a:t>
            </a:r>
          </a:p>
          <a:p>
            <a:pPr eaLnBrk="1" hangingPunct="1"/>
            <a:endParaRPr lang="es-ES" altLang="en-US" sz="1200" dirty="0">
              <a:latin typeface="Lucida Sans Typewriter" panose="020B0509030504030204" pitchFamily="49" charset="0"/>
            </a:endParaRPr>
          </a:p>
          <a:p>
            <a:pPr eaLnBrk="1" hangingPunct="1"/>
            <a:r>
              <a:rPr lang="es-ES"/>
              <a:t>Las tablas temporales globales de SQL son muy útiles cuando desea que el conjunto de resultados sea visible para todas las demás sesiones. </a:t>
            </a:r>
            <a:endParaRPr lang="es-ES" altLang="en-US" sz="1200" dirty="0">
              <a:latin typeface="Lucida Sans Typewriter" panose="020B0509030504030204" pitchFamily="49" charset="0"/>
            </a:endParaRPr>
          </a:p>
          <a:p>
            <a:pPr eaLnBrk="1" hangingPunct="1"/>
            <a:r>
              <a:rPr lang="en-US" altLang="en-US" sz="1200" noProof="1">
                <a:latin typeface="Lucida Sans Typewriter" panose="020B0509030504030204" pitchFamily="49" charset="0"/>
              </a:rPr>
              <a:t>##</a:t>
            </a:r>
            <a:r>
              <a:rPr lang="es-ES" altLang="en-US" sz="1200" dirty="0" err="1">
                <a:latin typeface="Lucida Sans Typewriter" panose="020B0509030504030204" pitchFamily="49" charset="0"/>
              </a:rPr>
              <a:t>ListaPrecios</a:t>
            </a:r>
            <a:r>
              <a:rPr lang="es-ES" altLang="en-US" sz="1200" dirty="0">
                <a:latin typeface="Lucida Sans Typewriter" panose="020B0509030504030204" pitchFamily="49" charset="0"/>
              </a:rPr>
              <a:t> temporal global</a:t>
            </a:r>
            <a:endParaRPr lang="es-AR" altLang="es-AR" dirty="0"/>
          </a:p>
        </p:txBody>
      </p:sp>
    </p:spTree>
    <p:extLst>
      <p:ext uri="{BB962C8B-B14F-4D97-AF65-F5344CB8AC3E}">
        <p14:creationId xmlns:p14="http://schemas.microsoft.com/office/powerpoint/2010/main" val="2702553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8474545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189244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25602054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9657565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6057419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12102153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124561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17440934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6531726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19460779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20863311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27539736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424866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Tree>
    <p:extLst>
      <p:ext uri="{BB962C8B-B14F-4D97-AF65-F5344CB8AC3E}">
        <p14:creationId xmlns:p14="http://schemas.microsoft.com/office/powerpoint/2010/main" val="22837542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533400"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3" name="Picture 2"/>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00" y="5758770"/>
            <a:ext cx="2590800" cy="953009"/>
          </a:xfrm>
          <a:prstGeom prst="rect">
            <a:avLst/>
          </a:prstGeom>
        </p:spPr>
      </p:pic>
    </p:spTree>
    <p:extLst>
      <p:ext uri="{BB962C8B-B14F-4D97-AF65-F5344CB8AC3E}">
        <p14:creationId xmlns:p14="http://schemas.microsoft.com/office/powerpoint/2010/main" val="33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1193478"/>
            <a:ext cx="4710223" cy="1016322"/>
          </a:xfrm>
          <a:prstGeom prst="rect">
            <a:avLst/>
          </a:prstGeom>
        </p:spPr>
      </p:pic>
      <p:pic>
        <p:nvPicPr>
          <p:cNvPr id="10" name="Picture 9"/>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0" y="5998843"/>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286000" y="2514600"/>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14"/>
          <p:cNvSpPr>
            <a:spLocks noGrp="1"/>
          </p:cNvSpPr>
          <p:nvPr>
            <p:ph type="body" sz="quarter" idx="11" hasCustomPrompt="1"/>
          </p:nvPr>
        </p:nvSpPr>
        <p:spPr>
          <a:xfrm>
            <a:off x="2590800" y="2514600"/>
            <a:ext cx="56388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a:t>Module &lt;Number</a:t>
            </a:r>
            <a:r>
              <a:rPr lang="en-US" dirty="0"/>
              <a:t>&gt;</a:t>
            </a:r>
          </a:p>
        </p:txBody>
      </p:sp>
      <p:sp>
        <p:nvSpPr>
          <p:cNvPr id="9" name="Text Placeholder 18"/>
          <p:cNvSpPr>
            <a:spLocks noGrp="1"/>
          </p:cNvSpPr>
          <p:nvPr>
            <p:ph type="body" sz="quarter" idx="12" hasCustomPrompt="1"/>
          </p:nvPr>
        </p:nvSpPr>
        <p:spPr>
          <a:xfrm>
            <a:off x="2590800" y="3505200"/>
            <a:ext cx="5624732"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Module title starts here</a:t>
            </a:r>
          </a:p>
        </p:txBody>
      </p:sp>
    </p:spTree>
    <p:extLst>
      <p:ext uri="{BB962C8B-B14F-4D97-AF65-F5344CB8AC3E}">
        <p14:creationId xmlns:p14="http://schemas.microsoft.com/office/powerpoint/2010/main" val="20434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a:t>28 </a:t>
            </a:r>
            <a:r>
              <a:rPr lang="en-US" dirty="0" err="1"/>
              <a:t>pt</a:t>
            </a:r>
            <a:r>
              <a:rPr lang="en-US" dirty="0"/>
              <a:t> Slide Title</a:t>
            </a:r>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5" name="Rectangle 4"/>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Tree>
    <p:extLst>
      <p:ext uri="{BB962C8B-B14F-4D97-AF65-F5344CB8AC3E}">
        <p14:creationId xmlns:p14="http://schemas.microsoft.com/office/powerpoint/2010/main" val="414811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10"/>
          <p:cNvSpPr>
            <a:spLocks noGrp="1" noChangeArrowheads="1"/>
          </p:cNvSpPr>
          <p:nvPr>
            <p:ph type="sldNum" sz="quarter" idx="12"/>
          </p:nvPr>
        </p:nvSpPr>
        <p:spPr>
          <a:ln/>
        </p:spPr>
        <p:txBody>
          <a:bodyPr/>
          <a:lstStyle>
            <a:lvl1pPr>
              <a:defRPr/>
            </a:lvl1pPr>
          </a:lstStyle>
          <a:p>
            <a:pPr>
              <a:defRPr/>
            </a:pPr>
            <a:fld id="{D4ED88CF-94F5-4765-9423-9DD3EAB4805B}" type="slidenum">
              <a:rPr lang="es-ES" altLang="es-ES"/>
              <a:pPr>
                <a:defRPr/>
              </a:pPr>
              <a:t>‹Nº›</a:t>
            </a:fld>
            <a:endParaRPr lang="es-ES" altLang="es-ES"/>
          </a:p>
        </p:txBody>
      </p:sp>
    </p:spTree>
    <p:extLst>
      <p:ext uri="{BB962C8B-B14F-4D97-AF65-F5344CB8AC3E}">
        <p14:creationId xmlns:p14="http://schemas.microsoft.com/office/powerpoint/2010/main" val="694942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pPr/>
              <a:t>4/13/2023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Tree>
    <p:extLst>
      <p:ext uri="{BB962C8B-B14F-4D97-AF65-F5344CB8AC3E}">
        <p14:creationId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 id="2147483661" r:id="rId5"/>
    <p:sldLayoutId id="2147483655" r:id="rId6"/>
    <p:sldLayoutId id="214748366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3600" dirty="0"/>
              <a:t>Universidad Nacional de La Matanza</a:t>
            </a:r>
          </a:p>
        </p:txBody>
      </p:sp>
      <p:sp>
        <p:nvSpPr>
          <p:cNvPr id="3" name="Content Placeholder 2"/>
          <p:cNvSpPr>
            <a:spLocks noGrp="1"/>
          </p:cNvSpPr>
          <p:nvPr>
            <p:ph type="body" sz="quarter" idx="13"/>
          </p:nvPr>
        </p:nvSpPr>
        <p:spPr>
          <a:xfrm>
            <a:off x="304800" y="1143000"/>
            <a:ext cx="8077200" cy="5181600"/>
          </a:xfrm>
          <a:prstGeom prst="rect">
            <a:avLst/>
          </a:prstGeom>
        </p:spPr>
        <p:txBody>
          <a:bodyPr>
            <a:normAutofit/>
          </a:bodyPr>
          <a:lstStyle/>
          <a:p>
            <a:pPr algn="ctr">
              <a:buNone/>
            </a:pPr>
            <a:endParaRPr lang="es-AR" sz="3200" b="1" dirty="0"/>
          </a:p>
          <a:p>
            <a:pPr algn="ctr">
              <a:buNone/>
            </a:pPr>
            <a:r>
              <a:rPr lang="en-US" sz="3200" dirty="0"/>
              <a:t>Tecnicatura en </a:t>
            </a:r>
            <a:r>
              <a:rPr lang="es-AR" sz="3200" dirty="0"/>
              <a:t>Desarrollo</a:t>
            </a:r>
            <a:r>
              <a:rPr lang="en-US" sz="3200" dirty="0"/>
              <a:t> Web</a:t>
            </a:r>
            <a:endParaRPr lang="es-AR" sz="3200" b="1" dirty="0"/>
          </a:p>
          <a:p>
            <a:pPr algn="ctr">
              <a:buNone/>
            </a:pPr>
            <a:r>
              <a:rPr lang="es-AR" sz="6600" b="1" dirty="0"/>
              <a:t>Base de Datos II</a:t>
            </a:r>
          </a:p>
          <a:p>
            <a:pPr>
              <a:buNone/>
            </a:pPr>
            <a:endParaRPr lang="es-AR" sz="3200" b="1" dirty="0"/>
          </a:p>
          <a:p>
            <a:pPr>
              <a:buNone/>
            </a:pPr>
            <a:endParaRPr lang="es-AR" sz="3200" b="1" dirty="0"/>
          </a:p>
          <a:p>
            <a:pPr>
              <a:buNone/>
            </a:pPr>
            <a:endParaRPr lang="es-AR" sz="3200" b="1" dirty="0"/>
          </a:p>
          <a:p>
            <a:pPr>
              <a:buNone/>
            </a:pPr>
            <a:r>
              <a:rPr lang="es-AR" sz="2000" b="1" dirty="0"/>
              <a:t>Ing. Hernan Alejandro Osores</a:t>
            </a:r>
          </a:p>
          <a:p>
            <a:pPr>
              <a:buNone/>
            </a:pPr>
            <a:endParaRPr lang="en-US" sz="3200" dirty="0"/>
          </a:p>
          <a:p>
            <a:pPr>
              <a:buFont typeface="Wingdings" pitchFamily="2" charset="2"/>
              <a:buChar char="ü"/>
            </a:pPr>
            <a:endParaRPr lang="en-US" sz="3200" dirty="0"/>
          </a:p>
        </p:txBody>
      </p:sp>
    </p:spTree>
    <p:extLst>
      <p:ext uri="{BB962C8B-B14F-4D97-AF65-F5344CB8AC3E}">
        <p14:creationId xmlns:p14="http://schemas.microsoft.com/office/powerpoint/2010/main" val="27432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457200" y="1295400"/>
            <a:ext cx="8458200" cy="4953000"/>
          </a:xfrm>
          <a:prstGeom prst="rect">
            <a:avLst/>
          </a:prstGeom>
        </p:spPr>
        <p:txBody>
          <a:bodyPr anchor="t"/>
          <a:lstStyle/>
          <a:p>
            <a:pPr>
              <a:buNone/>
            </a:pPr>
            <a:r>
              <a:rPr lang="es-ES" sz="2400" dirty="0"/>
              <a:t>Tabla </a:t>
            </a:r>
            <a:r>
              <a:rPr lang="es-ES" sz="2400" dirty="0" err="1"/>
              <a:t>Products</a:t>
            </a:r>
            <a:endParaRPr lang="es-ES" sz="2400" dirty="0"/>
          </a:p>
          <a:p>
            <a:pPr>
              <a:buNone/>
            </a:pPr>
            <a:endParaRPr lang="es-ES" sz="2400" dirty="0"/>
          </a:p>
          <a:p>
            <a:pPr>
              <a:buNone/>
            </a:pPr>
            <a:endParaRPr lang="es-ES" sz="2400" dirty="0"/>
          </a:p>
          <a:p>
            <a:pPr>
              <a:buNone/>
            </a:pPr>
            <a:r>
              <a:rPr lang="es-AR" sz="2400" dirty="0">
                <a:latin typeface="Segoe UI"/>
                <a:cs typeface="Segoe UI"/>
              </a:rPr>
              <a:t>SELECT </a:t>
            </a:r>
            <a:r>
              <a:rPr lang="es-ES" sz="2400" err="1">
                <a:latin typeface="Segoe UI"/>
                <a:cs typeface="Segoe UI"/>
              </a:rPr>
              <a:t>count</a:t>
            </a:r>
            <a:r>
              <a:rPr lang="es-ES" sz="2400" dirty="0">
                <a:latin typeface="Segoe UI"/>
                <a:cs typeface="Segoe UI"/>
              </a:rPr>
              <a:t>(*) </a:t>
            </a:r>
          </a:p>
          <a:p>
            <a:pPr>
              <a:buNone/>
            </a:pPr>
            <a:r>
              <a:rPr lang="es-AR" sz="2400">
                <a:latin typeface="Segoe UI"/>
                <a:cs typeface="Segoe UI"/>
              </a:rPr>
              <a:t>FROM </a:t>
            </a:r>
            <a:r>
              <a:rPr lang="es-ES" sz="2400">
                <a:latin typeface="Segoe UI"/>
                <a:cs typeface="Segoe UI"/>
              </a:rPr>
              <a:t>Products</a:t>
            </a:r>
            <a:endParaRPr lang="es-ES"/>
          </a:p>
          <a:p>
            <a:pPr>
              <a:buNone/>
            </a:pPr>
            <a:r>
              <a:rPr lang="es-AR" sz="2400" dirty="0">
                <a:latin typeface="Segoe UI"/>
                <a:cs typeface="Segoe UI"/>
              </a:rPr>
              <a:t>WHERE </a:t>
            </a:r>
            <a:r>
              <a:rPr lang="es-ES" sz="2400" dirty="0" err="1">
                <a:latin typeface="Segoe UI"/>
                <a:cs typeface="Segoe UI"/>
              </a:rPr>
              <a:t>CategoryID</a:t>
            </a:r>
            <a:r>
              <a:rPr lang="es-ES" sz="2400" dirty="0">
                <a:latin typeface="Segoe UI"/>
                <a:cs typeface="Segoe UI"/>
              </a:rPr>
              <a:t>=2</a:t>
            </a:r>
            <a:endParaRPr lang="es-ES" dirty="0">
              <a:latin typeface="Segoe UI"/>
              <a:cs typeface="Segoe UI"/>
            </a:endParaRPr>
          </a:p>
          <a:p>
            <a:pPr>
              <a:buNone/>
            </a:pPr>
            <a:endParaRPr lang="es-ES" sz="2400" dirty="0"/>
          </a:p>
          <a:p>
            <a:pPr>
              <a:buNone/>
            </a:pPr>
            <a:endParaRPr lang="en-US" sz="2400" dirty="0"/>
          </a:p>
        </p:txBody>
      </p:sp>
      <p:sp>
        <p:nvSpPr>
          <p:cNvPr id="4" name="3 Título"/>
          <p:cNvSpPr>
            <a:spLocks noGrp="1"/>
          </p:cNvSpPr>
          <p:nvPr>
            <p:ph type="title"/>
          </p:nvPr>
        </p:nvSpPr>
        <p:spPr>
          <a:xfrm>
            <a:off x="0" y="0"/>
            <a:ext cx="9144000" cy="822960"/>
          </a:xfrm>
          <a:solidFill>
            <a:srgbClr val="006600"/>
          </a:solidFill>
        </p:spPr>
        <p:txBody>
          <a:bodyPr/>
          <a:lstStyle/>
          <a:p>
            <a:r>
              <a:rPr lang="es-ES" dirty="0"/>
              <a:t>¿ Cuantos productos existen de Categoría 2?</a:t>
            </a:r>
            <a:endParaRPr lang="es-AR" dirty="0"/>
          </a:p>
        </p:txBody>
      </p:sp>
    </p:spTree>
    <p:extLst>
      <p:ext uri="{BB962C8B-B14F-4D97-AF65-F5344CB8AC3E}">
        <p14:creationId xmlns:p14="http://schemas.microsoft.com/office/powerpoint/2010/main" val="78190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2362200"/>
            <a:ext cx="8458200" cy="3886200"/>
          </a:xfrm>
          <a:prstGeom prst="rect">
            <a:avLst/>
          </a:prstGeom>
        </p:spPr>
        <p:txBody>
          <a:bodyPr/>
          <a:lstStyle/>
          <a:p>
            <a:pPr>
              <a:buNone/>
            </a:pPr>
            <a:r>
              <a:rPr lang="es-ES" sz="6000" dirty="0"/>
              <a:t>CLAUSULA : GROUP BY</a:t>
            </a:r>
          </a:p>
          <a:p>
            <a:pPr>
              <a:buNone/>
            </a:pPr>
            <a:endParaRPr lang="es-ES" sz="6000" dirty="0"/>
          </a:p>
          <a:p>
            <a:pPr>
              <a:buNone/>
            </a:pPr>
            <a:endParaRPr lang="es-ES" sz="6000" dirty="0"/>
          </a:p>
          <a:p>
            <a:pPr>
              <a:buNone/>
            </a:pPr>
            <a:endParaRPr lang="es-ES" sz="6000" dirty="0"/>
          </a:p>
          <a:p>
            <a:pPr>
              <a:buNone/>
            </a:pPr>
            <a:endParaRPr lang="en-US" sz="6000" dirty="0"/>
          </a:p>
        </p:txBody>
      </p:sp>
    </p:spTree>
    <p:extLst>
      <p:ext uri="{BB962C8B-B14F-4D97-AF65-F5344CB8AC3E}">
        <p14:creationId xmlns:p14="http://schemas.microsoft.com/office/powerpoint/2010/main" val="360580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1219200"/>
            <a:ext cx="8458200" cy="5029200"/>
          </a:xfrm>
          <a:prstGeom prst="rect">
            <a:avLst/>
          </a:prstGeom>
        </p:spPr>
        <p:txBody>
          <a:bodyPr/>
          <a:lstStyle/>
          <a:p>
            <a:pPr>
              <a:buNone/>
            </a:pPr>
            <a:r>
              <a:rPr lang="es-ES" sz="2400" dirty="0"/>
              <a:t>LA FUNCION, DEVUELVE CANTIDAD REGISTROS, SI QUEREMOS AVERIGUAR LA CANTIDAD DE UN GRUPO, EJEMPLO</a:t>
            </a:r>
          </a:p>
          <a:p>
            <a:pPr>
              <a:buNone/>
            </a:pPr>
            <a:endParaRPr lang="es-ES" sz="2400" dirty="0"/>
          </a:p>
          <a:p>
            <a:pPr>
              <a:buNone/>
            </a:pPr>
            <a:endParaRPr lang="es-ES" sz="2400" dirty="0"/>
          </a:p>
          <a:p>
            <a:pPr>
              <a:buNone/>
            </a:pPr>
            <a:endParaRPr lang="es-ES" sz="2400" dirty="0"/>
          </a:p>
          <a:p>
            <a:pPr>
              <a:buNone/>
            </a:pPr>
            <a:r>
              <a:rPr lang="es-ES" sz="2400" dirty="0"/>
              <a:t>¿ Cantidad de artículos por categoría ?</a:t>
            </a:r>
          </a:p>
          <a:p>
            <a:pPr>
              <a:buNone/>
            </a:pPr>
            <a:endParaRPr lang="es-ES" sz="2400" dirty="0"/>
          </a:p>
          <a:p>
            <a:pPr>
              <a:buNone/>
            </a:pPr>
            <a:endParaRPr lang="es-ES" sz="2400" dirty="0"/>
          </a:p>
          <a:p>
            <a:pPr>
              <a:buNone/>
            </a:pPr>
            <a:endParaRPr lang="es-ES" sz="2400" dirty="0"/>
          </a:p>
          <a:p>
            <a:pPr>
              <a:buNone/>
            </a:pPr>
            <a:endParaRPr lang="es-ES" sz="2400" dirty="0"/>
          </a:p>
          <a:p>
            <a:pPr>
              <a:buNone/>
            </a:pPr>
            <a:endParaRPr lang="es-ES" sz="2400" dirty="0"/>
          </a:p>
          <a:p>
            <a:pPr>
              <a:buNone/>
            </a:pPr>
            <a:endParaRPr lang="en-US" sz="2400" dirty="0"/>
          </a:p>
        </p:txBody>
      </p:sp>
    </p:spTree>
    <p:extLst>
      <p:ext uri="{BB962C8B-B14F-4D97-AF65-F5344CB8AC3E}">
        <p14:creationId xmlns:p14="http://schemas.microsoft.com/office/powerpoint/2010/main" val="316360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1219200"/>
            <a:ext cx="8458200" cy="5029200"/>
          </a:xfrm>
          <a:prstGeom prst="rect">
            <a:avLst/>
          </a:prstGeom>
        </p:spPr>
        <p:txBody>
          <a:bodyPr anchor="t"/>
          <a:lstStyle/>
          <a:p>
            <a:pPr marL="0" indent="0">
              <a:buNone/>
            </a:pPr>
            <a:endParaRPr lang="es-AR" sz="3600" dirty="0"/>
          </a:p>
          <a:p>
            <a:pPr marL="0" indent="0">
              <a:buNone/>
            </a:pPr>
            <a:r>
              <a:rPr lang="es-AR" sz="3600" dirty="0">
                <a:latin typeface="Segoe UI"/>
                <a:cs typeface="Segoe UI"/>
              </a:rPr>
              <a:t>SELECT </a:t>
            </a:r>
            <a:r>
              <a:rPr lang="es-AR" sz="3600" dirty="0" err="1">
                <a:latin typeface="Segoe UI"/>
                <a:cs typeface="Segoe UI"/>
              </a:rPr>
              <a:t>categoryID,count</a:t>
            </a:r>
            <a:r>
              <a:rPr lang="es-AR" sz="3600" dirty="0">
                <a:latin typeface="Segoe UI"/>
                <a:cs typeface="Segoe UI"/>
              </a:rPr>
              <a:t>(*) </a:t>
            </a:r>
            <a:endParaRPr lang="es-AR" dirty="0"/>
          </a:p>
          <a:p>
            <a:pPr marL="0" indent="0">
              <a:buNone/>
            </a:pPr>
            <a:r>
              <a:rPr lang="es-AR" sz="3600" dirty="0">
                <a:latin typeface="Segoe UI"/>
                <a:cs typeface="Segoe UI"/>
              </a:rPr>
              <a:t>FROM </a:t>
            </a:r>
            <a:r>
              <a:rPr lang="es-AR" sz="3600" dirty="0" err="1">
                <a:latin typeface="Segoe UI"/>
                <a:cs typeface="Segoe UI"/>
              </a:rPr>
              <a:t>Products</a:t>
            </a:r>
          </a:p>
          <a:p>
            <a:pPr marL="0" indent="0">
              <a:buNone/>
            </a:pPr>
            <a:r>
              <a:rPr lang="es-AR" sz="3600" dirty="0">
                <a:latin typeface="Segoe UI"/>
                <a:cs typeface="Segoe UI"/>
              </a:rPr>
              <a:t>GROUP BY </a:t>
            </a:r>
            <a:r>
              <a:rPr lang="es-AR" sz="3600" dirty="0" err="1">
                <a:latin typeface="Segoe UI"/>
                <a:cs typeface="Segoe UI"/>
              </a:rPr>
              <a:t>CategoryID</a:t>
            </a:r>
            <a:endParaRPr lang="es-AR" sz="3600" dirty="0">
              <a:latin typeface="Segoe UI"/>
              <a:cs typeface="Segoe UI"/>
            </a:endParaRPr>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n-US" sz="3600" dirty="0"/>
          </a:p>
        </p:txBody>
      </p:sp>
    </p:spTree>
    <p:extLst>
      <p:ext uri="{BB962C8B-B14F-4D97-AF65-F5344CB8AC3E}">
        <p14:creationId xmlns:p14="http://schemas.microsoft.com/office/powerpoint/2010/main" val="3828759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1219200"/>
            <a:ext cx="8458200" cy="5029200"/>
          </a:xfrm>
          <a:prstGeom prst="rect">
            <a:avLst/>
          </a:prstGeom>
        </p:spPr>
        <p:txBody>
          <a:bodyPr/>
          <a:lstStyle/>
          <a:p>
            <a:pPr marL="0" indent="0">
              <a:buNone/>
            </a:pPr>
            <a:endParaRPr lang="es-AR" sz="3600" dirty="0"/>
          </a:p>
          <a:p>
            <a:pPr marL="0" indent="0">
              <a:buNone/>
            </a:pPr>
            <a:endParaRPr lang="es-AR" sz="3600" dirty="0"/>
          </a:p>
          <a:p>
            <a:pPr marL="0" indent="0">
              <a:buNone/>
            </a:pPr>
            <a:r>
              <a:rPr lang="es-AR" sz="3600" dirty="0"/>
              <a:t>¿Cantidad de pedidos por cliente en julio de 1996?</a:t>
            </a:r>
          </a:p>
          <a:p>
            <a:pPr marL="0" indent="0">
              <a:buNone/>
            </a:pPr>
            <a:endParaRPr lang="es-AR"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n-US" sz="3600" dirty="0"/>
          </a:p>
        </p:txBody>
      </p:sp>
    </p:spTree>
    <p:extLst>
      <p:ext uri="{BB962C8B-B14F-4D97-AF65-F5344CB8AC3E}">
        <p14:creationId xmlns:p14="http://schemas.microsoft.com/office/powerpoint/2010/main" val="203159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1219200"/>
            <a:ext cx="8458200" cy="5029200"/>
          </a:xfrm>
          <a:prstGeom prst="rect">
            <a:avLst/>
          </a:prstGeom>
        </p:spPr>
        <p:txBody>
          <a:bodyPr/>
          <a:lstStyle/>
          <a:p>
            <a:pPr marL="0" indent="0">
              <a:buNone/>
            </a:pPr>
            <a:endParaRPr lang="es-AR" sz="3600" dirty="0"/>
          </a:p>
          <a:p>
            <a:pPr marL="0" indent="0">
              <a:buNone/>
            </a:pPr>
            <a:endParaRPr lang="es-AR" sz="3600" dirty="0"/>
          </a:p>
          <a:p>
            <a:pPr marL="0" indent="0">
              <a:buNone/>
            </a:pPr>
            <a:r>
              <a:rPr lang="es-AR" sz="3600" dirty="0"/>
              <a:t>¿Cantidad de pedidos por cliente en Agosto de 1996?</a:t>
            </a:r>
          </a:p>
          <a:p>
            <a:pPr marL="0" indent="0">
              <a:buNone/>
            </a:pPr>
            <a:endParaRPr lang="es-AR"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n-US" sz="3600" dirty="0"/>
          </a:p>
        </p:txBody>
      </p:sp>
    </p:spTree>
    <p:extLst>
      <p:ext uri="{BB962C8B-B14F-4D97-AF65-F5344CB8AC3E}">
        <p14:creationId xmlns:p14="http://schemas.microsoft.com/office/powerpoint/2010/main" val="165791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1219200"/>
            <a:ext cx="8458200" cy="5029200"/>
          </a:xfrm>
          <a:prstGeom prst="rect">
            <a:avLst/>
          </a:prstGeom>
        </p:spPr>
        <p:txBody>
          <a:bodyPr anchor="t"/>
          <a:lstStyle/>
          <a:p>
            <a:r>
              <a:rPr lang="es-AR" sz="3600" dirty="0">
                <a:latin typeface="Segoe UI"/>
                <a:cs typeface="Segoe UI"/>
              </a:rPr>
              <a:t>SELECT </a:t>
            </a:r>
            <a:endParaRPr lang="es-AR" sz="3600" dirty="0"/>
          </a:p>
          <a:p>
            <a:r>
              <a:rPr lang="es-AR" sz="3600" dirty="0" err="1"/>
              <a:t>CustomerID,Count</a:t>
            </a:r>
            <a:r>
              <a:rPr lang="es-AR" sz="3600" dirty="0"/>
              <a:t>(</a:t>
            </a:r>
            <a:r>
              <a:rPr lang="es-AR" sz="3600" dirty="0" err="1"/>
              <a:t>orderid</a:t>
            </a:r>
            <a:r>
              <a:rPr lang="es-AR" sz="3600" dirty="0"/>
              <a:t>) as cantidad</a:t>
            </a:r>
          </a:p>
          <a:p>
            <a:r>
              <a:rPr lang="es-AR" sz="3600" dirty="0">
                <a:latin typeface="Segoe UI"/>
                <a:cs typeface="Segoe UI"/>
              </a:rPr>
              <a:t>FROM </a:t>
            </a:r>
            <a:r>
              <a:rPr lang="es-AR" sz="3600" dirty="0" err="1">
                <a:latin typeface="Segoe UI"/>
                <a:cs typeface="Segoe UI"/>
              </a:rPr>
              <a:t>Orders</a:t>
            </a:r>
          </a:p>
          <a:p>
            <a:r>
              <a:rPr lang="es-AR" sz="3600" dirty="0">
                <a:latin typeface="Segoe UI"/>
                <a:cs typeface="Segoe UI"/>
              </a:rPr>
              <a:t>WHERE </a:t>
            </a:r>
            <a:r>
              <a:rPr lang="en-US" sz="3600" dirty="0">
                <a:latin typeface="Segoe UI"/>
                <a:cs typeface="Segoe UI"/>
              </a:rPr>
              <a:t>year(</a:t>
            </a:r>
            <a:r>
              <a:rPr lang="en-US" sz="3600" dirty="0" err="1">
                <a:latin typeface="Segoe UI"/>
                <a:cs typeface="Segoe UI"/>
              </a:rPr>
              <a:t>OrderDate</a:t>
            </a:r>
            <a:r>
              <a:rPr lang="en-US" sz="3600" dirty="0">
                <a:latin typeface="Segoe UI"/>
                <a:cs typeface="Segoe UI"/>
              </a:rPr>
              <a:t>)=1996 and month(</a:t>
            </a:r>
            <a:r>
              <a:rPr lang="en-US" sz="3600" dirty="0" err="1">
                <a:latin typeface="Segoe UI"/>
                <a:cs typeface="Segoe UI"/>
              </a:rPr>
              <a:t>OrderDate</a:t>
            </a:r>
            <a:r>
              <a:rPr lang="en-US" sz="3600" dirty="0">
                <a:latin typeface="Segoe UI"/>
                <a:cs typeface="Segoe UI"/>
              </a:rPr>
              <a:t>)=8</a:t>
            </a:r>
          </a:p>
          <a:p>
            <a:r>
              <a:rPr lang="es-AR" sz="3600" dirty="0">
                <a:latin typeface="Segoe UI"/>
                <a:cs typeface="Segoe UI"/>
              </a:rPr>
              <a:t>GROUP BY </a:t>
            </a:r>
            <a:r>
              <a:rPr lang="es-AR" sz="3600" dirty="0" err="1">
                <a:latin typeface="Segoe UI"/>
                <a:cs typeface="Segoe UI"/>
              </a:rPr>
              <a:t>CustomerID</a:t>
            </a:r>
            <a:endParaRPr lang="es-AR" sz="3600" dirty="0">
              <a:latin typeface="Segoe UI"/>
              <a:cs typeface="Segoe UI"/>
            </a:endParaRPr>
          </a:p>
          <a:p>
            <a:pPr marL="0" indent="0">
              <a:buNone/>
            </a:pPr>
            <a:endParaRPr lang="es-AR"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n-US" sz="3600" dirty="0"/>
          </a:p>
        </p:txBody>
      </p:sp>
    </p:spTree>
    <p:extLst>
      <p:ext uri="{BB962C8B-B14F-4D97-AF65-F5344CB8AC3E}">
        <p14:creationId xmlns:p14="http://schemas.microsoft.com/office/powerpoint/2010/main" val="1891677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DATOS:HAVING</a:t>
            </a:r>
          </a:p>
        </p:txBody>
      </p:sp>
      <p:sp>
        <p:nvSpPr>
          <p:cNvPr id="3" name="Content Placeholder 2"/>
          <p:cNvSpPr>
            <a:spLocks noGrp="1"/>
          </p:cNvSpPr>
          <p:nvPr>
            <p:ph type="body" sz="quarter" idx="13"/>
          </p:nvPr>
        </p:nvSpPr>
        <p:spPr>
          <a:xfrm>
            <a:off x="457200" y="1295400"/>
            <a:ext cx="8458200" cy="4953000"/>
          </a:xfrm>
          <a:prstGeom prst="rect">
            <a:avLst/>
          </a:prstGeom>
        </p:spPr>
        <p:txBody>
          <a:bodyPr/>
          <a:lstStyle/>
          <a:p>
            <a:pPr>
              <a:buNone/>
            </a:pPr>
            <a:endParaRPr lang="es-ES" sz="2400" dirty="0"/>
          </a:p>
          <a:p>
            <a:pPr>
              <a:buNone/>
            </a:pPr>
            <a:r>
              <a:rPr lang="es-ES" sz="2400" dirty="0"/>
              <a:t>CLAUSULA HAVING: </a:t>
            </a:r>
          </a:p>
          <a:p>
            <a:pPr>
              <a:buNone/>
            </a:pPr>
            <a:endParaRPr lang="es-ES" sz="2400" dirty="0"/>
          </a:p>
          <a:p>
            <a:pPr>
              <a:buNone/>
            </a:pPr>
            <a:endParaRPr lang="es-ES" sz="2400" dirty="0"/>
          </a:p>
          <a:p>
            <a:pPr>
              <a:buNone/>
            </a:pPr>
            <a:endParaRPr lang="es-ES" sz="2400" dirty="0"/>
          </a:p>
          <a:p>
            <a:pPr>
              <a:buNone/>
            </a:pPr>
            <a:r>
              <a:rPr lang="es-ES" sz="2400" dirty="0"/>
              <a:t>APLICAR FILTRADO A FUNCIONES DE AGREGADO</a:t>
            </a:r>
          </a:p>
          <a:p>
            <a:pPr>
              <a:buNone/>
            </a:pPr>
            <a:endParaRPr lang="es-ES" sz="2400" dirty="0"/>
          </a:p>
          <a:p>
            <a:pPr>
              <a:buNone/>
            </a:pPr>
            <a:endParaRPr lang="es-ES" sz="2400" dirty="0"/>
          </a:p>
          <a:p>
            <a:pPr>
              <a:buNone/>
            </a:pPr>
            <a:endParaRPr lang="es-ES" sz="2400" dirty="0"/>
          </a:p>
          <a:p>
            <a:pPr>
              <a:buNone/>
            </a:pPr>
            <a:endParaRPr lang="es-ES" sz="2400" dirty="0"/>
          </a:p>
          <a:p>
            <a:pPr>
              <a:buNone/>
            </a:pPr>
            <a:endParaRPr lang="en-US" sz="2400" dirty="0"/>
          </a:p>
        </p:txBody>
      </p:sp>
    </p:spTree>
    <p:extLst>
      <p:ext uri="{BB962C8B-B14F-4D97-AF65-F5344CB8AC3E}">
        <p14:creationId xmlns:p14="http://schemas.microsoft.com/office/powerpoint/2010/main" val="360580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DATOS:HAVING</a:t>
            </a:r>
          </a:p>
        </p:txBody>
      </p:sp>
      <p:sp>
        <p:nvSpPr>
          <p:cNvPr id="3" name="Content Placeholder 2"/>
          <p:cNvSpPr>
            <a:spLocks noGrp="1"/>
          </p:cNvSpPr>
          <p:nvPr>
            <p:ph type="body" sz="quarter" idx="13"/>
          </p:nvPr>
        </p:nvSpPr>
        <p:spPr>
          <a:xfrm>
            <a:off x="457200" y="1295400"/>
            <a:ext cx="8458200" cy="4953000"/>
          </a:xfrm>
          <a:prstGeom prst="rect">
            <a:avLst/>
          </a:prstGeom>
        </p:spPr>
        <p:txBody>
          <a:bodyPr/>
          <a:lstStyle/>
          <a:p>
            <a:pPr>
              <a:buNone/>
            </a:pPr>
            <a:endParaRPr lang="es-ES" sz="3600" dirty="0"/>
          </a:p>
          <a:p>
            <a:pPr>
              <a:buNone/>
            </a:pPr>
            <a:endParaRPr lang="es-ES" sz="3600" dirty="0"/>
          </a:p>
          <a:p>
            <a:pPr>
              <a:buNone/>
            </a:pPr>
            <a:r>
              <a:rPr lang="es-ES" sz="3600" dirty="0"/>
              <a:t>Mostrar los empleados que tuvieron mas de 20 pedidos en 1996</a:t>
            </a:r>
          </a:p>
          <a:p>
            <a:pPr>
              <a:buNone/>
            </a:pPr>
            <a:endParaRPr lang="es-ES" sz="3600" dirty="0"/>
          </a:p>
          <a:p>
            <a:pPr>
              <a:buNone/>
            </a:pPr>
            <a:endParaRPr lang="es-ES" sz="3600" dirty="0"/>
          </a:p>
          <a:p>
            <a:pPr>
              <a:buNone/>
            </a:pPr>
            <a:endParaRPr lang="es-ES" sz="3600" dirty="0"/>
          </a:p>
          <a:p>
            <a:pPr>
              <a:buNone/>
            </a:pPr>
            <a:endParaRPr lang="es-ES" sz="3600" dirty="0"/>
          </a:p>
          <a:p>
            <a:pPr>
              <a:buNone/>
            </a:pPr>
            <a:endParaRPr lang="es-ES" sz="3600" dirty="0"/>
          </a:p>
          <a:p>
            <a:pPr>
              <a:buNone/>
            </a:pPr>
            <a:endParaRPr lang="es-ES" sz="3600" dirty="0"/>
          </a:p>
          <a:p>
            <a:pPr>
              <a:buNone/>
            </a:pPr>
            <a:endParaRPr lang="en-US" sz="3600" dirty="0"/>
          </a:p>
        </p:txBody>
      </p:sp>
    </p:spTree>
    <p:extLst>
      <p:ext uri="{BB962C8B-B14F-4D97-AF65-F5344CB8AC3E}">
        <p14:creationId xmlns:p14="http://schemas.microsoft.com/office/powerpoint/2010/main" val="2674985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DATOS:HAVING</a:t>
            </a:r>
          </a:p>
        </p:txBody>
      </p:sp>
      <p:sp>
        <p:nvSpPr>
          <p:cNvPr id="3" name="Content Placeholder 2"/>
          <p:cNvSpPr>
            <a:spLocks noGrp="1"/>
          </p:cNvSpPr>
          <p:nvPr>
            <p:ph type="body" sz="quarter" idx="13"/>
          </p:nvPr>
        </p:nvSpPr>
        <p:spPr>
          <a:xfrm>
            <a:off x="457200" y="1295400"/>
            <a:ext cx="8458200" cy="4953000"/>
          </a:xfrm>
          <a:prstGeom prst="rect">
            <a:avLst/>
          </a:prstGeom>
        </p:spPr>
        <p:txBody>
          <a:bodyPr anchor="t"/>
          <a:lstStyle/>
          <a:p>
            <a:r>
              <a:rPr lang="es-AR" sz="3600" dirty="0">
                <a:latin typeface="Segoe UI"/>
                <a:cs typeface="Segoe UI"/>
              </a:rPr>
              <a:t>SELECT </a:t>
            </a:r>
            <a:r>
              <a:rPr lang="es-AR" sz="3600" dirty="0" err="1">
                <a:latin typeface="Segoe UI"/>
                <a:cs typeface="Segoe UI"/>
              </a:rPr>
              <a:t>employeeID,Count</a:t>
            </a:r>
            <a:r>
              <a:rPr lang="es-AR" sz="3600" dirty="0">
                <a:latin typeface="Segoe UI"/>
                <a:cs typeface="Segoe UI"/>
              </a:rPr>
              <a:t>(*)</a:t>
            </a:r>
          </a:p>
          <a:p>
            <a:r>
              <a:rPr lang="es-AR" sz="3600" dirty="0">
                <a:latin typeface="Segoe UI"/>
                <a:cs typeface="Segoe UI"/>
              </a:rPr>
              <a:t>FROM </a:t>
            </a:r>
            <a:r>
              <a:rPr lang="es-AR" sz="3600" dirty="0" err="1">
                <a:latin typeface="Segoe UI"/>
                <a:cs typeface="Segoe UI"/>
              </a:rPr>
              <a:t>orders</a:t>
            </a:r>
            <a:r>
              <a:rPr lang="es-AR" sz="3600" dirty="0">
                <a:latin typeface="Segoe UI"/>
                <a:cs typeface="Segoe UI"/>
              </a:rPr>
              <a:t> </a:t>
            </a:r>
            <a:endParaRPr lang="es-AR" sz="3600" dirty="0"/>
          </a:p>
          <a:p>
            <a:r>
              <a:rPr lang="es-AR" sz="3600" dirty="0">
                <a:latin typeface="Segoe UI"/>
                <a:cs typeface="Segoe UI"/>
              </a:rPr>
              <a:t>WHERE </a:t>
            </a:r>
            <a:r>
              <a:rPr lang="es-AR" sz="3600" dirty="0" err="1">
                <a:latin typeface="Segoe UI"/>
                <a:cs typeface="Segoe UI"/>
              </a:rPr>
              <a:t>year</a:t>
            </a:r>
            <a:r>
              <a:rPr lang="es-AR" sz="3600" dirty="0">
                <a:latin typeface="Segoe UI"/>
                <a:cs typeface="Segoe UI"/>
              </a:rPr>
              <a:t>(</a:t>
            </a:r>
            <a:r>
              <a:rPr lang="es-AR" sz="3600" dirty="0" err="1">
                <a:latin typeface="Segoe UI"/>
                <a:cs typeface="Segoe UI"/>
              </a:rPr>
              <a:t>orderdate</a:t>
            </a:r>
            <a:r>
              <a:rPr lang="es-AR" sz="3600" dirty="0">
                <a:latin typeface="Segoe UI"/>
                <a:cs typeface="Segoe UI"/>
              </a:rPr>
              <a:t>)=1996</a:t>
            </a:r>
          </a:p>
          <a:p>
            <a:r>
              <a:rPr lang="es-AR" sz="3600" dirty="0">
                <a:latin typeface="Segoe UI"/>
                <a:cs typeface="Segoe UI"/>
              </a:rPr>
              <a:t>GROUP BY </a:t>
            </a:r>
            <a:r>
              <a:rPr lang="es-AR" sz="3600" dirty="0" err="1">
                <a:latin typeface="Segoe UI"/>
                <a:cs typeface="Segoe UI"/>
              </a:rPr>
              <a:t>EmployeeID</a:t>
            </a:r>
            <a:endParaRPr lang="es-AR" sz="3600" dirty="0">
              <a:latin typeface="Segoe UI"/>
              <a:cs typeface="Segoe UI"/>
            </a:endParaRPr>
          </a:p>
          <a:p>
            <a:r>
              <a:rPr lang="es-AR" sz="3600" dirty="0">
                <a:latin typeface="Segoe UI"/>
                <a:cs typeface="Segoe UI"/>
              </a:rPr>
              <a:t>HAVING </a:t>
            </a:r>
            <a:r>
              <a:rPr lang="es-AR" sz="3600" dirty="0" err="1">
                <a:latin typeface="Segoe UI"/>
                <a:cs typeface="Segoe UI"/>
              </a:rPr>
              <a:t>count</a:t>
            </a:r>
            <a:r>
              <a:rPr lang="es-AR" sz="3600" dirty="0">
                <a:latin typeface="Segoe UI"/>
                <a:cs typeface="Segoe UI"/>
              </a:rPr>
              <a:t>(*)&gt;20</a:t>
            </a:r>
          </a:p>
          <a:p>
            <a:pPr>
              <a:buNone/>
            </a:pPr>
            <a:endParaRPr lang="es-ES" sz="3600" dirty="0"/>
          </a:p>
          <a:p>
            <a:pPr>
              <a:buNone/>
            </a:pPr>
            <a:endParaRPr lang="es-ES" sz="3600" dirty="0"/>
          </a:p>
          <a:p>
            <a:pPr>
              <a:buNone/>
            </a:pPr>
            <a:endParaRPr lang="es-ES" sz="3600" dirty="0"/>
          </a:p>
          <a:p>
            <a:pPr>
              <a:buNone/>
            </a:pPr>
            <a:endParaRPr lang="es-ES" sz="3600" dirty="0"/>
          </a:p>
          <a:p>
            <a:pPr>
              <a:buNone/>
            </a:pPr>
            <a:endParaRPr lang="es-ES" sz="3600" dirty="0"/>
          </a:p>
          <a:p>
            <a:pPr>
              <a:buNone/>
            </a:pPr>
            <a:endParaRPr lang="es-ES" sz="3600" dirty="0"/>
          </a:p>
          <a:p>
            <a:pPr>
              <a:buNone/>
            </a:pPr>
            <a:endParaRPr lang="en-US" sz="3600" dirty="0"/>
          </a:p>
        </p:txBody>
      </p:sp>
    </p:spTree>
    <p:extLst>
      <p:ext uri="{BB962C8B-B14F-4D97-AF65-F5344CB8AC3E}">
        <p14:creationId xmlns:p14="http://schemas.microsoft.com/office/powerpoint/2010/main" val="109851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CLASE 1</a:t>
            </a:r>
          </a:p>
        </p:txBody>
      </p:sp>
      <p:sp>
        <p:nvSpPr>
          <p:cNvPr id="3" name="Content Placeholder 2"/>
          <p:cNvSpPr>
            <a:spLocks noGrp="1"/>
          </p:cNvSpPr>
          <p:nvPr>
            <p:ph type="body" sz="quarter" idx="13"/>
          </p:nvPr>
        </p:nvSpPr>
        <p:spPr>
          <a:xfrm>
            <a:off x="457200" y="1295400"/>
            <a:ext cx="8077200" cy="4953000"/>
          </a:xfrm>
          <a:prstGeom prst="rect">
            <a:avLst/>
          </a:prstGeom>
        </p:spPr>
        <p:txBody>
          <a:bodyPr/>
          <a:lstStyle/>
          <a:p>
            <a:pPr algn="ctr">
              <a:buNone/>
            </a:pPr>
            <a:r>
              <a:rPr lang="en-US" sz="6000" b="1" dirty="0"/>
              <a:t>RECUPERANDO DATOS DE TABLAS</a:t>
            </a:r>
          </a:p>
          <a:p>
            <a:pPr algn="ctr">
              <a:buNone/>
            </a:pPr>
            <a:r>
              <a:rPr lang="en-US" sz="6000" b="1" u="sng" dirty="0"/>
              <a:t>SELECT</a:t>
            </a:r>
            <a:r>
              <a:rPr lang="en-US" sz="6000" b="1" dirty="0"/>
              <a:t> </a:t>
            </a:r>
          </a:p>
          <a:p>
            <a:pPr algn="ctr">
              <a:buNone/>
            </a:pPr>
            <a:r>
              <a:rPr lang="en-US" sz="6000" b="1" dirty="0"/>
              <a:t>AVANZADO</a:t>
            </a:r>
          </a:p>
          <a:p>
            <a:pPr algn="ctr">
              <a:buNone/>
            </a:pPr>
            <a:endParaRPr lang="en-US" sz="6000" b="1" dirty="0"/>
          </a:p>
        </p:txBody>
      </p:sp>
    </p:spTree>
    <p:extLst>
      <p:ext uri="{BB962C8B-B14F-4D97-AF65-F5344CB8AC3E}">
        <p14:creationId xmlns:p14="http://schemas.microsoft.com/office/powerpoint/2010/main" val="360580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RELACIONANDO TABLAS</a:t>
            </a:r>
          </a:p>
        </p:txBody>
      </p:sp>
      <p:sp>
        <p:nvSpPr>
          <p:cNvPr id="3" name="Content Placeholder 2"/>
          <p:cNvSpPr>
            <a:spLocks noGrp="1"/>
          </p:cNvSpPr>
          <p:nvPr>
            <p:ph type="body" sz="quarter" idx="13"/>
          </p:nvPr>
        </p:nvSpPr>
        <p:spPr>
          <a:xfrm>
            <a:off x="457200" y="1295400"/>
            <a:ext cx="8458200" cy="4953000"/>
          </a:xfrm>
          <a:prstGeom prst="rect">
            <a:avLst/>
          </a:prstGeom>
        </p:spPr>
        <p:txBody>
          <a:bodyPr/>
          <a:lstStyle/>
          <a:p>
            <a:pPr>
              <a:buNone/>
            </a:pPr>
            <a:r>
              <a:rPr lang="es-ES" sz="4800" dirty="0"/>
              <a:t>LAS TABLAS ANTERIORES YA</a:t>
            </a:r>
          </a:p>
          <a:p>
            <a:pPr>
              <a:buNone/>
            </a:pPr>
            <a:r>
              <a:rPr lang="es-ES" sz="4800" dirty="0"/>
              <a:t>TIENEN DATOS, Y SUS </a:t>
            </a:r>
          </a:p>
          <a:p>
            <a:pPr>
              <a:buNone/>
            </a:pPr>
            <a:r>
              <a:rPr lang="es-ES" sz="4800" dirty="0"/>
              <a:t>RELACIONES </a:t>
            </a:r>
          </a:p>
          <a:p>
            <a:pPr>
              <a:buNone/>
            </a:pPr>
            <a:r>
              <a:rPr lang="es-ES" sz="4800" dirty="0"/>
              <a:t>CORRESPONDIENTES.</a:t>
            </a:r>
          </a:p>
          <a:p>
            <a:pPr>
              <a:buNone/>
            </a:pPr>
            <a:endParaRPr lang="es-ES" sz="4800" dirty="0"/>
          </a:p>
          <a:p>
            <a:pPr>
              <a:buNone/>
            </a:pPr>
            <a:endParaRPr lang="es-ES" sz="4800" dirty="0"/>
          </a:p>
          <a:p>
            <a:pPr>
              <a:buNone/>
            </a:pPr>
            <a:endParaRPr lang="es-ES" sz="4800" dirty="0"/>
          </a:p>
          <a:p>
            <a:pPr>
              <a:buNone/>
            </a:pPr>
            <a:endParaRPr lang="en-US" sz="4800" dirty="0"/>
          </a:p>
        </p:txBody>
      </p:sp>
    </p:spTree>
    <p:extLst>
      <p:ext uri="{BB962C8B-B14F-4D97-AF65-F5344CB8AC3E}">
        <p14:creationId xmlns:p14="http://schemas.microsoft.com/office/powerpoint/2010/main" val="360580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RELACIONANDO TABLAS</a:t>
            </a:r>
          </a:p>
        </p:txBody>
      </p:sp>
      <p:sp>
        <p:nvSpPr>
          <p:cNvPr id="3" name="Content Placeholder 2"/>
          <p:cNvSpPr>
            <a:spLocks noGrp="1"/>
          </p:cNvSpPr>
          <p:nvPr>
            <p:ph type="body" sz="quarter" idx="13"/>
          </p:nvPr>
        </p:nvSpPr>
        <p:spPr>
          <a:xfrm>
            <a:off x="457200" y="1295400"/>
            <a:ext cx="8458200" cy="4953000"/>
          </a:xfrm>
          <a:prstGeom prst="rect">
            <a:avLst/>
          </a:prstGeom>
        </p:spPr>
        <p:txBody>
          <a:bodyPr/>
          <a:lstStyle/>
          <a:p>
            <a:pPr>
              <a:buNone/>
            </a:pPr>
            <a:endParaRPr lang="es-ES" sz="4800" dirty="0"/>
          </a:p>
          <a:p>
            <a:pPr>
              <a:buNone/>
            </a:pPr>
            <a:r>
              <a:rPr lang="es-ES" sz="4800" dirty="0"/>
              <a:t>NORMALIZAR EMPLEADOS, CREANDO TABLA PAISES</a:t>
            </a:r>
          </a:p>
          <a:p>
            <a:pPr>
              <a:buNone/>
            </a:pPr>
            <a:endParaRPr lang="es-ES" sz="4800" dirty="0"/>
          </a:p>
          <a:p>
            <a:pPr>
              <a:buNone/>
            </a:pPr>
            <a:endParaRPr lang="es-ES" sz="4800" dirty="0"/>
          </a:p>
          <a:p>
            <a:pPr>
              <a:buNone/>
            </a:pPr>
            <a:endParaRPr lang="es-ES" sz="4800" dirty="0"/>
          </a:p>
          <a:p>
            <a:pPr>
              <a:buNone/>
            </a:pPr>
            <a:endParaRPr lang="es-ES" sz="4800" dirty="0"/>
          </a:p>
          <a:p>
            <a:pPr>
              <a:buNone/>
            </a:pPr>
            <a:endParaRPr lang="en-US" sz="4800" dirty="0"/>
          </a:p>
        </p:txBody>
      </p:sp>
    </p:spTree>
    <p:extLst>
      <p:ext uri="{BB962C8B-B14F-4D97-AF65-F5344CB8AC3E}">
        <p14:creationId xmlns:p14="http://schemas.microsoft.com/office/powerpoint/2010/main" val="2259732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JOINS ENTRE TABLAS</a:t>
            </a:r>
          </a:p>
        </p:txBody>
      </p:sp>
      <p:sp>
        <p:nvSpPr>
          <p:cNvPr id="3" name="Content Placeholder 2"/>
          <p:cNvSpPr>
            <a:spLocks noGrp="1"/>
          </p:cNvSpPr>
          <p:nvPr>
            <p:ph type="body" sz="quarter" idx="13"/>
          </p:nvPr>
        </p:nvSpPr>
        <p:spPr>
          <a:xfrm>
            <a:off x="381000" y="1371600"/>
            <a:ext cx="8458200" cy="4572000"/>
          </a:xfrm>
          <a:prstGeom prst="rect">
            <a:avLst/>
          </a:prstGeom>
        </p:spPr>
        <p:txBody>
          <a:bodyPr/>
          <a:lstStyle/>
          <a:p>
            <a:pPr>
              <a:lnSpc>
                <a:spcPct val="80000"/>
              </a:lnSpc>
              <a:buFont typeface="Wingdings" pitchFamily="2" charset="2"/>
              <a:buNone/>
            </a:pPr>
            <a:r>
              <a:rPr lang="es-ES" altLang="es-ES" sz="2400" dirty="0"/>
              <a:t>Usando combinaciones (</a:t>
            </a:r>
            <a:r>
              <a:rPr lang="es-ES" altLang="es-ES" sz="2400" dirty="0" err="1"/>
              <a:t>joins</a:t>
            </a:r>
            <a:r>
              <a:rPr lang="es-ES" altLang="es-ES" sz="2400" dirty="0"/>
              <a:t>), se pueden recuperar datos </a:t>
            </a:r>
          </a:p>
          <a:p>
            <a:pPr>
              <a:lnSpc>
                <a:spcPct val="80000"/>
              </a:lnSpc>
              <a:buFont typeface="Wingdings" pitchFamily="2" charset="2"/>
              <a:buNone/>
            </a:pPr>
            <a:r>
              <a:rPr lang="es-ES" altLang="es-ES" sz="2400" dirty="0"/>
              <a:t>Desde dos o más tablas basados en relaciones lógicas entre</a:t>
            </a:r>
          </a:p>
          <a:p>
            <a:pPr>
              <a:lnSpc>
                <a:spcPct val="80000"/>
              </a:lnSpc>
              <a:buFont typeface="Wingdings" pitchFamily="2" charset="2"/>
              <a:buNone/>
            </a:pPr>
            <a:r>
              <a:rPr lang="es-ES" altLang="es-ES" sz="2400" dirty="0"/>
              <a:t>las tablas. </a:t>
            </a:r>
          </a:p>
          <a:p>
            <a:pPr>
              <a:lnSpc>
                <a:spcPct val="80000"/>
              </a:lnSpc>
              <a:buFont typeface="Wingdings" pitchFamily="2" charset="2"/>
              <a:buNone/>
            </a:pPr>
            <a:r>
              <a:rPr lang="es-ES" altLang="es-ES" sz="2400" dirty="0"/>
              <a:t>Las combinaciones indican cómo el SQL Server utilizará los</a:t>
            </a:r>
          </a:p>
          <a:p>
            <a:pPr>
              <a:lnSpc>
                <a:spcPct val="80000"/>
              </a:lnSpc>
              <a:buFont typeface="Wingdings" pitchFamily="2" charset="2"/>
              <a:buNone/>
            </a:pPr>
            <a:r>
              <a:rPr lang="es-ES" altLang="es-ES" sz="2400" dirty="0"/>
              <a:t>Datos de una tabla para seleccionar las filas en otra tabla.</a:t>
            </a:r>
          </a:p>
          <a:p>
            <a:pPr>
              <a:lnSpc>
                <a:spcPct val="80000"/>
              </a:lnSpc>
              <a:buFont typeface="Wingdings" pitchFamily="2" charset="2"/>
              <a:buNone/>
            </a:pPr>
            <a:r>
              <a:rPr lang="es-ES" altLang="es-ES" sz="2400" dirty="0"/>
              <a:t>Las combinaciones se pueden especificar tanto en la </a:t>
            </a:r>
          </a:p>
          <a:p>
            <a:pPr>
              <a:lnSpc>
                <a:spcPct val="80000"/>
              </a:lnSpc>
              <a:buFont typeface="Wingdings" pitchFamily="2" charset="2"/>
              <a:buNone/>
            </a:pPr>
            <a:r>
              <a:rPr lang="es-ES" altLang="es-ES" sz="2400" dirty="0"/>
              <a:t>Cláusulas FROM o WHERE. </a:t>
            </a:r>
          </a:p>
          <a:p>
            <a:pPr>
              <a:lnSpc>
                <a:spcPct val="80000"/>
              </a:lnSpc>
              <a:buFont typeface="Wingdings" pitchFamily="2" charset="2"/>
              <a:buNone/>
            </a:pPr>
            <a:r>
              <a:rPr lang="es-ES" altLang="es-ES" sz="2400" dirty="0"/>
              <a:t>Las condiciones de combinación se unen con las condiciones</a:t>
            </a:r>
          </a:p>
          <a:p>
            <a:pPr>
              <a:lnSpc>
                <a:spcPct val="80000"/>
              </a:lnSpc>
              <a:buFont typeface="Wingdings" pitchFamily="2" charset="2"/>
              <a:buNone/>
            </a:pPr>
            <a:r>
              <a:rPr lang="es-ES" altLang="es-ES" sz="2400" dirty="0"/>
              <a:t>de búsqueda de las cláusulas WHERE para controlar qué filas</a:t>
            </a:r>
          </a:p>
          <a:p>
            <a:pPr>
              <a:lnSpc>
                <a:spcPct val="80000"/>
              </a:lnSpc>
              <a:buFont typeface="Wingdings" pitchFamily="2" charset="2"/>
              <a:buNone/>
            </a:pPr>
            <a:r>
              <a:rPr lang="es-ES" altLang="es-ES" sz="2400" dirty="0"/>
              <a:t>serán seleccionadas desde las tablas base referenciadas en la</a:t>
            </a:r>
          </a:p>
          <a:p>
            <a:pPr>
              <a:lnSpc>
                <a:spcPct val="80000"/>
              </a:lnSpc>
              <a:buFont typeface="Wingdings" pitchFamily="2" charset="2"/>
              <a:buNone/>
            </a:pPr>
            <a:r>
              <a:rPr lang="es-ES" altLang="es-ES" sz="2400" dirty="0"/>
              <a:t>Cláusula FROM.</a:t>
            </a:r>
          </a:p>
          <a:p>
            <a:pPr>
              <a:buNone/>
            </a:pPr>
            <a:endParaRPr lang="es-ES" sz="2400" dirty="0"/>
          </a:p>
          <a:p>
            <a:pPr>
              <a:buNone/>
            </a:pPr>
            <a:endParaRPr lang="es-ES" sz="4800" dirty="0"/>
          </a:p>
          <a:p>
            <a:pPr>
              <a:buNone/>
            </a:pPr>
            <a:endParaRPr lang="es-ES" sz="4800" dirty="0"/>
          </a:p>
          <a:p>
            <a:pPr>
              <a:buNone/>
            </a:pPr>
            <a:endParaRPr lang="en-US" sz="4800" dirty="0"/>
          </a:p>
        </p:txBody>
      </p:sp>
    </p:spTree>
    <p:extLst>
      <p:ext uri="{BB962C8B-B14F-4D97-AF65-F5344CB8AC3E}">
        <p14:creationId xmlns:p14="http://schemas.microsoft.com/office/powerpoint/2010/main" val="3605804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JOINS ENTRE TABLAS</a:t>
            </a:r>
          </a:p>
        </p:txBody>
      </p:sp>
      <p:sp>
        <p:nvSpPr>
          <p:cNvPr id="3" name="Content Placeholder 2"/>
          <p:cNvSpPr>
            <a:spLocks noGrp="1"/>
          </p:cNvSpPr>
          <p:nvPr>
            <p:ph type="body" sz="quarter" idx="13"/>
          </p:nvPr>
        </p:nvSpPr>
        <p:spPr>
          <a:xfrm>
            <a:off x="381000" y="1371600"/>
            <a:ext cx="8458200" cy="4572000"/>
          </a:xfrm>
          <a:prstGeom prst="rect">
            <a:avLst/>
          </a:prstGeom>
        </p:spPr>
        <p:txBody>
          <a:bodyPr/>
          <a:lstStyle/>
          <a:p>
            <a:pPr>
              <a:buFont typeface="Wingdings" pitchFamily="2" charset="2"/>
              <a:buNone/>
            </a:pPr>
            <a:r>
              <a:rPr lang="es-ES" altLang="es-ES" sz="3200" dirty="0"/>
              <a:t>Cuando se referencian múltiples tablas en</a:t>
            </a:r>
          </a:p>
          <a:p>
            <a:pPr>
              <a:buFont typeface="Wingdings" pitchFamily="2" charset="2"/>
              <a:buNone/>
            </a:pPr>
            <a:r>
              <a:rPr lang="es-ES" altLang="es-ES" sz="3200" dirty="0"/>
              <a:t>una sola consulta, todas las columnas</a:t>
            </a:r>
          </a:p>
          <a:p>
            <a:pPr>
              <a:buFont typeface="Wingdings" pitchFamily="2" charset="2"/>
              <a:buNone/>
            </a:pPr>
            <a:r>
              <a:rPr lang="es-ES" altLang="es-ES" sz="3200" dirty="0"/>
              <a:t>referenciadas deben ser indicadas</a:t>
            </a:r>
          </a:p>
          <a:p>
            <a:pPr>
              <a:buFont typeface="Wingdings" pitchFamily="2" charset="2"/>
              <a:buNone/>
            </a:pPr>
            <a:r>
              <a:rPr lang="es-ES" altLang="es-ES" sz="3200" dirty="0"/>
              <a:t>de manera no ambigua (usar alias). </a:t>
            </a:r>
          </a:p>
          <a:p>
            <a:pPr>
              <a:buFont typeface="Wingdings" pitchFamily="2" charset="2"/>
              <a:buNone/>
            </a:pPr>
            <a:r>
              <a:rPr lang="es-ES" altLang="es-ES" sz="3200" dirty="0"/>
              <a:t>El nombre de la tabla debe ser utilizado para</a:t>
            </a:r>
          </a:p>
          <a:p>
            <a:pPr>
              <a:buFont typeface="Wingdings" pitchFamily="2" charset="2"/>
              <a:buNone/>
            </a:pPr>
            <a:r>
              <a:rPr lang="es-ES" altLang="es-ES" sz="3200" dirty="0"/>
              <a:t>calificar cualquier nombre de columna que</a:t>
            </a:r>
          </a:p>
          <a:p>
            <a:pPr>
              <a:buFont typeface="Wingdings" pitchFamily="2" charset="2"/>
              <a:buNone/>
            </a:pPr>
            <a:r>
              <a:rPr lang="es-ES" altLang="es-ES" sz="3200" dirty="0"/>
              <a:t>esté duplicado en dos o más tablas </a:t>
            </a:r>
          </a:p>
          <a:p>
            <a:pPr>
              <a:buFont typeface="Wingdings" pitchFamily="2" charset="2"/>
              <a:buNone/>
            </a:pPr>
            <a:r>
              <a:rPr lang="es-ES" altLang="es-ES" sz="3200" dirty="0"/>
              <a:t>referenciadas en una consulta simple.</a:t>
            </a:r>
          </a:p>
          <a:p>
            <a:pPr>
              <a:buNone/>
            </a:pPr>
            <a:endParaRPr lang="es-ES" sz="3200" dirty="0"/>
          </a:p>
          <a:p>
            <a:pPr>
              <a:buNone/>
            </a:pPr>
            <a:endParaRPr lang="es-ES" sz="3200" dirty="0"/>
          </a:p>
          <a:p>
            <a:pPr>
              <a:buNone/>
            </a:pPr>
            <a:endParaRPr lang="es-ES" sz="3200" dirty="0"/>
          </a:p>
          <a:p>
            <a:pPr>
              <a:buNone/>
            </a:pPr>
            <a:endParaRPr lang="en-US" sz="3200" dirty="0"/>
          </a:p>
        </p:txBody>
      </p:sp>
    </p:spTree>
    <p:extLst>
      <p:ext uri="{BB962C8B-B14F-4D97-AF65-F5344CB8AC3E}">
        <p14:creationId xmlns:p14="http://schemas.microsoft.com/office/powerpoint/2010/main" val="3605804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TIPOS DE RELACIONES</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marL="609600" indent="-609600">
              <a:buFont typeface="Wingdings" pitchFamily="2" charset="2"/>
              <a:buAutoNum type="arabicPeriod"/>
            </a:pPr>
            <a:r>
              <a:rPr lang="es-ES" altLang="es-ES" sz="3200" b="1" dirty="0"/>
              <a:t>INNER JOIN</a:t>
            </a:r>
          </a:p>
          <a:p>
            <a:pPr marL="609600" indent="-609600">
              <a:buFont typeface="Wingdings" pitchFamily="2" charset="2"/>
              <a:buAutoNum type="arabicPeriod"/>
            </a:pPr>
            <a:r>
              <a:rPr lang="es-ES" altLang="es-ES" sz="3200" b="1" dirty="0"/>
              <a:t>OUTER JOINS:</a:t>
            </a:r>
          </a:p>
          <a:p>
            <a:pPr marL="609600" indent="-609600">
              <a:buFont typeface="Wingdings" pitchFamily="2" charset="2"/>
              <a:buNone/>
            </a:pPr>
            <a:r>
              <a:rPr lang="es-ES" altLang="es-ES" sz="3200" b="1" dirty="0"/>
              <a:t>			LEFT OUTER JOIN</a:t>
            </a:r>
          </a:p>
          <a:p>
            <a:pPr marL="609600" indent="-609600">
              <a:buFont typeface="Wingdings" pitchFamily="2" charset="2"/>
              <a:buNone/>
            </a:pPr>
            <a:r>
              <a:rPr lang="es-ES" altLang="es-ES" sz="3200" b="1" dirty="0"/>
              <a:t>			RIGHT OUTER JOIN</a:t>
            </a:r>
          </a:p>
          <a:p>
            <a:pPr marL="609600" indent="-609600">
              <a:buFont typeface="Wingdings" pitchFamily="2" charset="2"/>
              <a:buAutoNum type="arabicPeriod"/>
            </a:pPr>
            <a:r>
              <a:rPr lang="es-ES" altLang="es-ES" sz="3200" b="1" dirty="0"/>
              <a:t>SELF JOIN</a:t>
            </a:r>
          </a:p>
          <a:p>
            <a:pPr marL="609600" indent="-609600">
              <a:buFont typeface="Wingdings" pitchFamily="2" charset="2"/>
              <a:buAutoNum type="arabicPeriod"/>
            </a:pPr>
            <a:r>
              <a:rPr lang="es-ES" altLang="es-ES" sz="3200" b="1" dirty="0"/>
              <a:t>CROSS JOINS</a:t>
            </a:r>
          </a:p>
          <a:p>
            <a:pPr marL="609600" indent="-609600">
              <a:buFont typeface="Wingdings" pitchFamily="2" charset="2"/>
              <a:buAutoNum type="arabicPeriod"/>
            </a:pPr>
            <a:r>
              <a:rPr lang="es-ES" altLang="es-ES" sz="3200" b="1" dirty="0"/>
              <a:t>Operador UNION</a:t>
            </a:r>
          </a:p>
          <a:p>
            <a:pPr>
              <a:buNone/>
            </a:pPr>
            <a:endParaRPr lang="es-ES" sz="3200" dirty="0"/>
          </a:p>
          <a:p>
            <a:pPr>
              <a:buNone/>
            </a:pPr>
            <a:endParaRPr lang="es-ES" sz="3200" dirty="0"/>
          </a:p>
          <a:p>
            <a:pPr>
              <a:buNone/>
            </a:pPr>
            <a:endParaRPr lang="es-ES" sz="3200" dirty="0"/>
          </a:p>
          <a:p>
            <a:pPr>
              <a:buNone/>
            </a:pPr>
            <a:endParaRPr lang="en-US" sz="3200" dirty="0"/>
          </a:p>
        </p:txBody>
      </p:sp>
    </p:spTree>
    <p:extLst>
      <p:ext uri="{BB962C8B-B14F-4D97-AF65-F5344CB8AC3E}">
        <p14:creationId xmlns:p14="http://schemas.microsoft.com/office/powerpoint/2010/main" val="3605804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INNER JOIN</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pic>
        <p:nvPicPr>
          <p:cNvPr id="4" name="Picture 3"/>
          <p:cNvPicPr>
            <a:picLocks noChangeAspect="1" noChangeArrowheads="1"/>
          </p:cNvPicPr>
          <p:nvPr/>
        </p:nvPicPr>
        <p:blipFill>
          <a:blip r:embed="rId3"/>
          <a:srcRect/>
          <a:stretch>
            <a:fillRect/>
          </a:stretch>
        </p:blipFill>
        <p:spPr>
          <a:xfrm>
            <a:off x="2057400" y="1219200"/>
            <a:ext cx="3781425" cy="2209800"/>
          </a:xfrm>
          <a:prstGeom prst="rect">
            <a:avLst/>
          </a:prstGeom>
          <a:noFill/>
        </p:spPr>
      </p:pic>
      <p:sp>
        <p:nvSpPr>
          <p:cNvPr id="5" name="4 Rectángulo"/>
          <p:cNvSpPr/>
          <p:nvPr/>
        </p:nvSpPr>
        <p:spPr>
          <a:xfrm>
            <a:off x="304800" y="4267200"/>
            <a:ext cx="8534400" cy="1569660"/>
          </a:xfrm>
          <a:prstGeom prst="rect">
            <a:avLst/>
          </a:prstGeom>
        </p:spPr>
        <p:txBody>
          <a:bodyPr wrap="square">
            <a:spAutoFit/>
          </a:bodyPr>
          <a:lstStyle/>
          <a:p>
            <a:r>
              <a:rPr lang="es-ES" sz="2400" dirty="0"/>
              <a:t>Sintaxis:</a:t>
            </a:r>
          </a:p>
          <a:p>
            <a:endParaRPr lang="es-ES" sz="2400" dirty="0"/>
          </a:p>
          <a:p>
            <a:r>
              <a:rPr lang="es-ES" sz="2400" dirty="0"/>
              <a:t>SELECT campos FROM A INNER JOIN B </a:t>
            </a:r>
          </a:p>
          <a:p>
            <a:r>
              <a:rPr lang="es-ES" sz="2400" dirty="0"/>
              <a:t>ON A.campo1=B.campo2</a:t>
            </a:r>
          </a:p>
        </p:txBody>
      </p:sp>
    </p:spTree>
    <p:extLst>
      <p:ext uri="{BB962C8B-B14F-4D97-AF65-F5344CB8AC3E}">
        <p14:creationId xmlns:p14="http://schemas.microsoft.com/office/powerpoint/2010/main" val="3605804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INNER JOIN</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304800" y="1219200"/>
            <a:ext cx="8534400" cy="4524315"/>
          </a:xfrm>
          <a:prstGeom prst="rect">
            <a:avLst/>
          </a:prstGeom>
        </p:spPr>
        <p:txBody>
          <a:bodyPr wrap="square">
            <a:spAutoFit/>
          </a:bodyPr>
          <a:lstStyle/>
          <a:p>
            <a:r>
              <a:rPr lang="es-ES" sz="2400" dirty="0"/>
              <a:t>MOSTRAR LOS PRODUCTOS, CON LOS NOMBRES DE LOS CATEGORIAS.</a:t>
            </a:r>
          </a:p>
          <a:p>
            <a:endParaRPr lang="es-ES" sz="2400" dirty="0"/>
          </a:p>
          <a:p>
            <a:endParaRPr lang="es-ES" sz="2400" dirty="0"/>
          </a:p>
          <a:p>
            <a:endParaRPr lang="es-ES" sz="2400" dirty="0"/>
          </a:p>
          <a:p>
            <a:endParaRPr lang="es-ES" sz="2400" dirty="0"/>
          </a:p>
          <a:p>
            <a:r>
              <a:rPr lang="es-ES" sz="2400" dirty="0"/>
              <a:t>MOSTRAR LOS PRODUCTOS, CON LOS NOMBRES DE LOS CATEGORIAS Y LOS NOMBRES DE LOS PROVEEDORES.</a:t>
            </a:r>
          </a:p>
          <a:p>
            <a:endParaRPr lang="es-ES" sz="2400" dirty="0"/>
          </a:p>
          <a:p>
            <a:endParaRPr lang="es-ES" sz="2400" dirty="0"/>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OUTER JOINS- LEFT </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304800" y="4267200"/>
            <a:ext cx="8534400" cy="1569660"/>
          </a:xfrm>
          <a:prstGeom prst="rect">
            <a:avLst/>
          </a:prstGeom>
        </p:spPr>
        <p:txBody>
          <a:bodyPr wrap="square">
            <a:spAutoFit/>
          </a:bodyPr>
          <a:lstStyle/>
          <a:p>
            <a:r>
              <a:rPr lang="es-ES" sz="2400" dirty="0"/>
              <a:t>LEFT [ OUTER ] JOIN toma todos los registros de la tabla de la izquierda aunque no tengan ningún registro en la</a:t>
            </a:r>
          </a:p>
          <a:p>
            <a:r>
              <a:rPr lang="es-ES" sz="2400" dirty="0"/>
              <a:t>tabla de la derecha.</a:t>
            </a:r>
          </a:p>
          <a:p>
            <a:endParaRPr lang="es-ES" sz="2400" dirty="0"/>
          </a:p>
        </p:txBody>
      </p:sp>
      <p:pic>
        <p:nvPicPr>
          <p:cNvPr id="6" name="Picture 3"/>
          <p:cNvPicPr>
            <a:picLocks noChangeAspect="1" noChangeArrowheads="1"/>
          </p:cNvPicPr>
          <p:nvPr/>
        </p:nvPicPr>
        <p:blipFill>
          <a:blip r:embed="rId3"/>
          <a:srcRect/>
          <a:stretch>
            <a:fillRect/>
          </a:stretch>
        </p:blipFill>
        <p:spPr bwMode="auto">
          <a:xfrm>
            <a:off x="2133600" y="1295400"/>
            <a:ext cx="4033838" cy="2438400"/>
          </a:xfrm>
          <a:prstGeom prst="rect">
            <a:avLst/>
          </a:prstGeom>
          <a:noFill/>
          <a:ln w="9525">
            <a:noFill/>
            <a:miter lim="800000"/>
            <a:headEnd/>
            <a:tailEnd/>
          </a:ln>
        </p:spPr>
      </p:pic>
    </p:spTree>
    <p:extLst>
      <p:ext uri="{BB962C8B-B14F-4D97-AF65-F5344CB8AC3E}">
        <p14:creationId xmlns:p14="http://schemas.microsoft.com/office/powerpoint/2010/main" val="3605804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OUTER JOINS- LEFT </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219200"/>
            <a:ext cx="8534400" cy="2369880"/>
          </a:xfrm>
          <a:prstGeom prst="rect">
            <a:avLst/>
          </a:prstGeom>
        </p:spPr>
        <p:txBody>
          <a:bodyPr wrap="square">
            <a:spAutoFit/>
          </a:bodyPr>
          <a:lstStyle/>
          <a:p>
            <a:r>
              <a:rPr lang="es-ES" sz="2400" dirty="0"/>
              <a:t>SI QUISIERAMOS MOSTRAR TODOS LOS CLIENTES (INCLUSIVE LOS QUE </a:t>
            </a:r>
            <a:r>
              <a:rPr lang="es-ES" sz="2400"/>
              <a:t>AUN NO TIENEN </a:t>
            </a:r>
            <a:r>
              <a:rPr lang="es-ES" sz="2400" dirty="0"/>
              <a:t>PEDIDOS, APLICAMOS UN LEFT JOIN:</a:t>
            </a:r>
          </a:p>
          <a:p>
            <a:endParaRPr lang="es-ES" sz="2400" dirty="0"/>
          </a:p>
          <a:p>
            <a:pPr lvl="1"/>
            <a:r>
              <a:rPr lang="es-ES" sz="2800" dirty="0"/>
              <a:t>   </a:t>
            </a:r>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OUTER JOINS- RIGHT</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304800" y="4267200"/>
            <a:ext cx="8534400" cy="461665"/>
          </a:xfrm>
          <a:prstGeom prst="rect">
            <a:avLst/>
          </a:prstGeom>
        </p:spPr>
        <p:txBody>
          <a:bodyPr wrap="square">
            <a:spAutoFit/>
          </a:bodyPr>
          <a:lstStyle/>
          <a:p>
            <a:endParaRPr lang="es-ES" sz="2400" dirty="0"/>
          </a:p>
        </p:txBody>
      </p:sp>
      <p:pic>
        <p:nvPicPr>
          <p:cNvPr id="7" name="Picture 3"/>
          <p:cNvPicPr>
            <a:picLocks noChangeAspect="1" noChangeArrowheads="1"/>
          </p:cNvPicPr>
          <p:nvPr/>
        </p:nvPicPr>
        <p:blipFill>
          <a:blip r:embed="rId3"/>
          <a:srcRect/>
          <a:stretch>
            <a:fillRect/>
          </a:stretch>
        </p:blipFill>
        <p:spPr bwMode="auto">
          <a:xfrm>
            <a:off x="2209800" y="1752600"/>
            <a:ext cx="4003018" cy="2590800"/>
          </a:xfrm>
          <a:prstGeom prst="rect">
            <a:avLst/>
          </a:prstGeom>
          <a:noFill/>
          <a:ln w="9525">
            <a:noFill/>
            <a:miter lim="800000"/>
            <a:headEnd/>
            <a:tailEnd/>
          </a:ln>
        </p:spPr>
      </p:pic>
      <p:sp>
        <p:nvSpPr>
          <p:cNvPr id="8" name="7 Rectángulo"/>
          <p:cNvSpPr/>
          <p:nvPr/>
        </p:nvSpPr>
        <p:spPr>
          <a:xfrm>
            <a:off x="381000" y="4953000"/>
            <a:ext cx="8305800" cy="923330"/>
          </a:xfrm>
          <a:prstGeom prst="rect">
            <a:avLst/>
          </a:prstGeom>
        </p:spPr>
        <p:txBody>
          <a:bodyPr wrap="square" anchor="t">
            <a:spAutoFit/>
          </a:bodyPr>
          <a:lstStyle/>
          <a:p>
            <a:r>
              <a:rPr lang="es-ES" dirty="0"/>
              <a:t>RIGHT [ OUTER ] realiza la misma operación pero al contrario, toma todos los registros de la tabla de la derecha aunque no tenga ningún registro en la tabla de la izquierda.</a:t>
            </a:r>
          </a:p>
        </p:txBody>
      </p:sp>
    </p:spTree>
    <p:extLst>
      <p:ext uri="{BB962C8B-B14F-4D97-AF65-F5344CB8AC3E}">
        <p14:creationId xmlns:p14="http://schemas.microsoft.com/office/powerpoint/2010/main" val="360580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CLAUSULAS</a:t>
            </a:r>
          </a:p>
        </p:txBody>
      </p:sp>
      <p:sp>
        <p:nvSpPr>
          <p:cNvPr id="3" name="Content Placeholder 2"/>
          <p:cNvSpPr>
            <a:spLocks noGrp="1"/>
          </p:cNvSpPr>
          <p:nvPr>
            <p:ph type="body" sz="quarter" idx="13"/>
          </p:nvPr>
        </p:nvSpPr>
        <p:spPr>
          <a:xfrm>
            <a:off x="457200" y="1524000"/>
            <a:ext cx="8077200" cy="4724400"/>
          </a:xfrm>
          <a:prstGeom prst="rect">
            <a:avLst/>
          </a:prstGeom>
        </p:spPr>
        <p:txBody>
          <a:bodyPr/>
          <a:lstStyle/>
          <a:p>
            <a:pPr>
              <a:buFont typeface="Wingdings" pitchFamily="2" charset="2"/>
              <a:buChar char="q"/>
            </a:pPr>
            <a:r>
              <a:rPr lang="en-US" sz="3200" b="1" dirty="0"/>
              <a:t>LIKE</a:t>
            </a:r>
          </a:p>
          <a:p>
            <a:pPr>
              <a:buFont typeface="Wingdings" pitchFamily="2" charset="2"/>
              <a:buChar char="q"/>
            </a:pPr>
            <a:r>
              <a:rPr lang="en-US" sz="3200" b="1" dirty="0"/>
              <a:t>FUNCIONES DE AGREGADO</a:t>
            </a:r>
          </a:p>
          <a:p>
            <a:pPr>
              <a:buFont typeface="Wingdings" pitchFamily="2" charset="2"/>
              <a:buChar char="q"/>
            </a:pPr>
            <a:r>
              <a:rPr lang="en-US" sz="3200" b="1" dirty="0"/>
              <a:t>AGRUPANDO DATOS</a:t>
            </a:r>
          </a:p>
          <a:p>
            <a:pPr>
              <a:buFont typeface="Wingdings" pitchFamily="2" charset="2"/>
              <a:buChar char="q"/>
            </a:pPr>
            <a:r>
              <a:rPr lang="en-US" sz="3200" b="1" dirty="0"/>
              <a:t>HAVING</a:t>
            </a:r>
          </a:p>
          <a:p>
            <a:pPr>
              <a:buFont typeface="Wingdings" pitchFamily="2" charset="2"/>
              <a:buChar char="q"/>
            </a:pPr>
            <a:r>
              <a:rPr lang="en-US" sz="3200" b="1" dirty="0"/>
              <a:t>JOINS</a:t>
            </a:r>
          </a:p>
          <a:p>
            <a:pPr>
              <a:buFont typeface="Wingdings" pitchFamily="2" charset="2"/>
              <a:buChar char="q"/>
            </a:pPr>
            <a:r>
              <a:rPr lang="en-US" sz="3200" b="1" dirty="0"/>
              <a:t>DISTINCT</a:t>
            </a:r>
          </a:p>
          <a:p>
            <a:pPr>
              <a:buFont typeface="Wingdings" pitchFamily="2" charset="2"/>
              <a:buChar char="q"/>
            </a:pPr>
            <a:r>
              <a:rPr lang="en-US" sz="3200" b="1" dirty="0"/>
              <a:t>TOP</a:t>
            </a:r>
          </a:p>
          <a:p>
            <a:pPr>
              <a:buNone/>
            </a:pPr>
            <a:endParaRPr lang="en-US" sz="3200" b="1" dirty="0"/>
          </a:p>
          <a:p>
            <a:pPr>
              <a:buFont typeface="Wingdings" pitchFamily="2" charset="2"/>
              <a:buChar char="q"/>
            </a:pPr>
            <a:endParaRPr lang="en-US" sz="3200" b="1" dirty="0"/>
          </a:p>
        </p:txBody>
      </p:sp>
    </p:spTree>
    <p:extLst>
      <p:ext uri="{BB962C8B-B14F-4D97-AF65-F5344CB8AC3E}">
        <p14:creationId xmlns:p14="http://schemas.microsoft.com/office/powerpoint/2010/main" val="3605804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OUTER JOINS- RIGHT </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219200"/>
            <a:ext cx="8534400" cy="2308324"/>
          </a:xfrm>
          <a:prstGeom prst="rect">
            <a:avLst/>
          </a:prstGeom>
        </p:spPr>
        <p:txBody>
          <a:bodyPr wrap="square">
            <a:spAutoFit/>
          </a:bodyPr>
          <a:lstStyle/>
          <a:p>
            <a:r>
              <a:rPr lang="es-ES" sz="2400" dirty="0"/>
              <a:t>MISMO EJEMPLO , PERO CAMBIANDO EL ORDEN DE LAS TABLAS:</a:t>
            </a:r>
          </a:p>
          <a:p>
            <a:endParaRPr lang="es-ES" sz="2400" dirty="0"/>
          </a:p>
          <a:p>
            <a:endParaRPr lang="es-ES" sz="2400" dirty="0"/>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SELF JOINS</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n-US" sz="3200" dirty="0"/>
          </a:p>
        </p:txBody>
      </p:sp>
      <p:sp>
        <p:nvSpPr>
          <p:cNvPr id="5" name="4 Rectángulo"/>
          <p:cNvSpPr/>
          <p:nvPr/>
        </p:nvSpPr>
        <p:spPr>
          <a:xfrm>
            <a:off x="228600" y="1219200"/>
            <a:ext cx="8534400" cy="4524315"/>
          </a:xfrm>
          <a:prstGeom prst="rect">
            <a:avLst/>
          </a:prstGeom>
        </p:spPr>
        <p:txBody>
          <a:bodyPr wrap="square" anchor="t">
            <a:spAutoFit/>
          </a:bodyPr>
          <a:lstStyle/>
          <a:p>
            <a:r>
              <a:rPr lang="es-ES" sz="2400" dirty="0"/>
              <a:t>VER TABLA EMPLEADOS</a:t>
            </a:r>
          </a:p>
          <a:p>
            <a:endParaRPr lang="es-ES" sz="2400" dirty="0"/>
          </a:p>
          <a:p>
            <a:pPr marL="342900" indent="-342900">
              <a:buFont typeface="Arial" charset="0"/>
              <a:buChar char="•"/>
            </a:pPr>
            <a:r>
              <a:rPr lang="es-ES" sz="2400" dirty="0"/>
              <a:t>MOSTRAR LOS EMPLEADOS Y SUS JEFES</a:t>
            </a:r>
          </a:p>
          <a:p>
            <a:pPr marL="342900" indent="-342900">
              <a:buFont typeface="Arial" charset="0"/>
              <a:buChar char="•"/>
            </a:pPr>
            <a:endParaRPr lang="es-ES" sz="2400" dirty="0"/>
          </a:p>
          <a:p>
            <a:pPr marL="342900" indent="-342900">
              <a:buFont typeface="Arial" charset="0"/>
              <a:buChar char="•"/>
            </a:pPr>
            <a:endParaRPr lang="es-ES" sz="2400" dirty="0"/>
          </a:p>
          <a:p>
            <a:r>
              <a:rPr lang="es-AR" sz="2400" dirty="0">
                <a:cs typeface="Segoe UI"/>
              </a:rPr>
              <a:t>SELECT </a:t>
            </a:r>
            <a:r>
              <a:rPr lang="es-AR" sz="2400" dirty="0" err="1"/>
              <a:t>e.lastname</a:t>
            </a:r>
            <a:r>
              <a:rPr lang="es-AR" sz="2400" dirty="0"/>
              <a:t> +',' +</a:t>
            </a:r>
            <a:r>
              <a:rPr lang="es-AR" sz="2400" dirty="0" err="1"/>
              <a:t>e.firstname</a:t>
            </a:r>
            <a:r>
              <a:rPr lang="es-AR" sz="2400" dirty="0"/>
              <a:t> as Empleado,</a:t>
            </a:r>
          </a:p>
          <a:p>
            <a:r>
              <a:rPr lang="es-AR" sz="2400" dirty="0" err="1"/>
              <a:t>iif</a:t>
            </a:r>
            <a:r>
              <a:rPr lang="es-AR" sz="2400" dirty="0"/>
              <a:t>(</a:t>
            </a:r>
            <a:r>
              <a:rPr lang="es-AR" sz="2400" dirty="0" err="1"/>
              <a:t>j.Lastname</a:t>
            </a:r>
            <a:r>
              <a:rPr lang="es-AR" sz="2400" dirty="0"/>
              <a:t> </a:t>
            </a:r>
            <a:r>
              <a:rPr lang="es-AR" sz="2400" dirty="0" err="1"/>
              <a:t>is</a:t>
            </a:r>
            <a:r>
              <a:rPr lang="es-AR" sz="2400" dirty="0"/>
              <a:t> </a:t>
            </a:r>
            <a:r>
              <a:rPr lang="es-AR" sz="2400" dirty="0" err="1"/>
              <a:t>null</a:t>
            </a:r>
            <a:r>
              <a:rPr lang="es-AR" sz="2400" dirty="0"/>
              <a:t>,'SIN JEFE',</a:t>
            </a:r>
          </a:p>
          <a:p>
            <a:r>
              <a:rPr lang="es-AR" sz="2400" dirty="0" err="1"/>
              <a:t>j.lastname</a:t>
            </a:r>
            <a:r>
              <a:rPr lang="es-AR" sz="2400" dirty="0"/>
              <a:t> +',' +</a:t>
            </a:r>
            <a:r>
              <a:rPr lang="es-AR" sz="2400" dirty="0" err="1"/>
              <a:t>j.firstname</a:t>
            </a:r>
            <a:r>
              <a:rPr lang="es-AR" sz="2400" dirty="0"/>
              <a:t>) as Jefe</a:t>
            </a:r>
          </a:p>
          <a:p>
            <a:r>
              <a:rPr lang="es-AR" sz="2400" dirty="0"/>
              <a:t>FROM </a:t>
            </a:r>
            <a:r>
              <a:rPr lang="es-AR" sz="2400" dirty="0" err="1"/>
              <a:t>Employees</a:t>
            </a:r>
            <a:r>
              <a:rPr lang="es-AR" sz="2400" dirty="0"/>
              <a:t> as e</a:t>
            </a:r>
          </a:p>
          <a:p>
            <a:r>
              <a:rPr lang="en-US" sz="2400" dirty="0"/>
              <a:t>left join Employees as j on </a:t>
            </a:r>
            <a:r>
              <a:rPr lang="en-US" sz="2400" dirty="0" err="1"/>
              <a:t>j.EmployeeID</a:t>
            </a:r>
            <a:r>
              <a:rPr lang="en-US" sz="2400" dirty="0"/>
              <a:t>=</a:t>
            </a:r>
            <a:r>
              <a:rPr lang="en-US" sz="2400" dirty="0" err="1"/>
              <a:t>e.ReportsTo</a:t>
            </a:r>
            <a:endParaRPr lang="en-US" sz="2400" dirty="0"/>
          </a:p>
          <a:p>
            <a:r>
              <a:rPr lang="es-AR" sz="2400" dirty="0" err="1"/>
              <a:t>order</a:t>
            </a:r>
            <a:r>
              <a:rPr lang="es-AR" sz="2400" dirty="0"/>
              <a:t> </a:t>
            </a:r>
            <a:r>
              <a:rPr lang="es-AR" sz="2400" dirty="0" err="1"/>
              <a:t>by</a:t>
            </a:r>
            <a:r>
              <a:rPr lang="es-AR" sz="2400" dirty="0"/>
              <a:t> jefe</a:t>
            </a:r>
          </a:p>
          <a:p>
            <a:endParaRPr lang="es-ES" sz="2400" dirty="0"/>
          </a:p>
        </p:txBody>
      </p:sp>
    </p:spTree>
    <p:extLst>
      <p:ext uri="{BB962C8B-B14F-4D97-AF65-F5344CB8AC3E}">
        <p14:creationId xmlns:p14="http://schemas.microsoft.com/office/powerpoint/2010/main" val="3084110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CROSS JOINS</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n-US" sz="3200" dirty="0"/>
          </a:p>
        </p:txBody>
      </p:sp>
      <p:sp>
        <p:nvSpPr>
          <p:cNvPr id="5" name="4 Rectángulo"/>
          <p:cNvSpPr/>
          <p:nvPr/>
        </p:nvSpPr>
        <p:spPr>
          <a:xfrm>
            <a:off x="228600" y="1219200"/>
            <a:ext cx="8534400" cy="4154984"/>
          </a:xfrm>
          <a:prstGeom prst="rect">
            <a:avLst/>
          </a:prstGeom>
        </p:spPr>
        <p:txBody>
          <a:bodyPr wrap="square" anchor="t">
            <a:spAutoFit/>
          </a:bodyPr>
          <a:lstStyle/>
          <a:p>
            <a:r>
              <a:rPr lang="es-AR" sz="2400" dirty="0"/>
              <a:t>SELECT </a:t>
            </a:r>
            <a:r>
              <a:rPr lang="es-AR" sz="2400" dirty="0" err="1"/>
              <a:t>l.Nombre</a:t>
            </a:r>
            <a:r>
              <a:rPr lang="es-AR" sz="2400" dirty="0"/>
              <a:t> as 'Local',</a:t>
            </a:r>
            <a:endParaRPr lang="es-ES"/>
          </a:p>
          <a:p>
            <a:r>
              <a:rPr lang="es-AR" sz="2400" dirty="0"/>
              <a:t>   'Vs.' as Versus,</a:t>
            </a:r>
          </a:p>
          <a:p>
            <a:r>
              <a:rPr lang="es-AR" sz="2400" dirty="0"/>
              <a:t>   </a:t>
            </a:r>
            <a:r>
              <a:rPr lang="es-AR" sz="2400" dirty="0" err="1"/>
              <a:t>v.Nombre</a:t>
            </a:r>
            <a:r>
              <a:rPr lang="es-AR" sz="2400" dirty="0"/>
              <a:t> as Visitante</a:t>
            </a:r>
          </a:p>
          <a:p>
            <a:r>
              <a:rPr lang="es-AR" sz="2400" dirty="0"/>
              <a:t>FROM equipos as l</a:t>
            </a:r>
            <a:endParaRPr lang="es-AR" dirty="0"/>
          </a:p>
          <a:p>
            <a:r>
              <a:rPr lang="en-US" sz="2400" dirty="0"/>
              <a:t>          CROSS JOIN </a:t>
            </a:r>
            <a:r>
              <a:rPr lang="en-US" sz="2400" dirty="0" err="1"/>
              <a:t>equipos</a:t>
            </a:r>
            <a:r>
              <a:rPr lang="en-US" sz="2400" dirty="0"/>
              <a:t> as v</a:t>
            </a:r>
          </a:p>
          <a:p>
            <a:r>
              <a:rPr lang="es-AR" sz="2400" dirty="0"/>
              <a:t>WHERE </a:t>
            </a:r>
            <a:r>
              <a:rPr lang="es-AR" sz="2400" dirty="0" err="1"/>
              <a:t>l.Nombre</a:t>
            </a:r>
            <a:r>
              <a:rPr lang="es-AR" sz="2400" dirty="0"/>
              <a:t>&lt;&gt;</a:t>
            </a:r>
            <a:r>
              <a:rPr lang="es-AR" sz="2400" dirty="0" err="1"/>
              <a:t>v.Nombre</a:t>
            </a:r>
            <a:endParaRPr lang="es-AR" sz="2400" dirty="0" err="1">
              <a:cs typeface="Segoe UI"/>
            </a:endParaRPr>
          </a:p>
          <a:p>
            <a:endParaRPr lang="es-AR" sz="2400" dirty="0"/>
          </a:p>
          <a:p>
            <a:endParaRPr lang="es-ES" sz="2400" dirty="0"/>
          </a:p>
          <a:p>
            <a:endParaRPr lang="es-ES" sz="2400" dirty="0"/>
          </a:p>
          <a:p>
            <a:endParaRPr lang="es-ES" sz="2400" dirty="0"/>
          </a:p>
          <a:p>
            <a:endParaRPr lang="es-ES" sz="2400" dirty="0"/>
          </a:p>
        </p:txBody>
      </p:sp>
    </p:spTree>
    <p:extLst>
      <p:ext uri="{BB962C8B-B14F-4D97-AF65-F5344CB8AC3E}">
        <p14:creationId xmlns:p14="http://schemas.microsoft.com/office/powerpoint/2010/main" val="3610191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DISTINCT</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828800"/>
            <a:ext cx="8534400" cy="3539430"/>
          </a:xfrm>
          <a:prstGeom prst="rect">
            <a:avLst/>
          </a:prstGeom>
        </p:spPr>
        <p:txBody>
          <a:bodyPr wrap="square">
            <a:spAutoFit/>
          </a:bodyPr>
          <a:lstStyle/>
          <a:p>
            <a:r>
              <a:rPr lang="es-ES" sz="2400" dirty="0"/>
              <a:t>IMAGINEMOS ESTE ESCENARIO:</a:t>
            </a:r>
          </a:p>
          <a:p>
            <a:endParaRPr lang="es-ES" sz="2400" dirty="0"/>
          </a:p>
          <a:p>
            <a:endParaRPr lang="es-ES" sz="2400" dirty="0"/>
          </a:p>
          <a:p>
            <a:r>
              <a:rPr lang="es-ES" sz="2400" dirty="0"/>
              <a:t>QUEREMOS LOS PAISES DE LOS CLIENTES.</a:t>
            </a:r>
          </a:p>
          <a:p>
            <a:endParaRPr lang="es-ES" sz="2400" dirty="0"/>
          </a:p>
          <a:p>
            <a:endParaRPr lang="es-ES" sz="2800" dirty="0"/>
          </a:p>
          <a:p>
            <a:endParaRPr lang="es-ES" sz="2800" dirty="0"/>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DISTINCT</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828800"/>
            <a:ext cx="8534400" cy="2000548"/>
          </a:xfrm>
          <a:prstGeom prst="rect">
            <a:avLst/>
          </a:prstGeom>
        </p:spPr>
        <p:txBody>
          <a:bodyPr wrap="square">
            <a:spAutoFit/>
          </a:bodyPr>
          <a:lstStyle/>
          <a:p>
            <a:r>
              <a:rPr lang="es-ES" sz="2400" dirty="0"/>
              <a:t>SI ORDENAMOS</a:t>
            </a:r>
          </a:p>
          <a:p>
            <a:endParaRPr lang="es-ES" sz="2400" dirty="0"/>
          </a:p>
          <a:p>
            <a:endParaRPr lang="es-ES" sz="2800" dirty="0"/>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DISTINCT</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828800"/>
            <a:ext cx="8534400" cy="2369880"/>
          </a:xfrm>
          <a:prstGeom prst="rect">
            <a:avLst/>
          </a:prstGeom>
        </p:spPr>
        <p:txBody>
          <a:bodyPr wrap="square">
            <a:spAutoFit/>
          </a:bodyPr>
          <a:lstStyle/>
          <a:p>
            <a:r>
              <a:rPr lang="es-ES" sz="2400" dirty="0"/>
              <a:t>SI QUEREMOS QUE APAREZCAN UNA SOLA VEZ CADA PAIS, SE APLICA LA CLAUSULA DISTINCT </a:t>
            </a:r>
          </a:p>
          <a:p>
            <a:endParaRPr lang="es-ES" sz="2400" dirty="0"/>
          </a:p>
          <a:p>
            <a:endParaRPr lang="es-ES" sz="2800" dirty="0"/>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TOP</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828800"/>
            <a:ext cx="8534400" cy="2431435"/>
          </a:xfrm>
          <a:prstGeom prst="rect">
            <a:avLst/>
          </a:prstGeom>
        </p:spPr>
        <p:txBody>
          <a:bodyPr wrap="square">
            <a:spAutoFit/>
          </a:bodyPr>
          <a:lstStyle/>
          <a:p>
            <a:r>
              <a:rPr lang="es-ES" sz="2400" dirty="0"/>
              <a:t>SI QUEREMOS MOSTRAR LOS 20 PRODUCTOS MAS CAROS:</a:t>
            </a:r>
          </a:p>
          <a:p>
            <a:endParaRPr lang="es-ES" sz="2400" dirty="0"/>
          </a:p>
          <a:p>
            <a:endParaRPr lang="es-ES" sz="2800" dirty="0"/>
          </a:p>
          <a:p>
            <a:r>
              <a:rPr lang="es-ES" sz="2800" dirty="0"/>
              <a:t>¿ Y LOS 15 ?</a:t>
            </a:r>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BACKUP Y RESTORE</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828800"/>
            <a:ext cx="8534400" cy="2308324"/>
          </a:xfrm>
          <a:prstGeom prst="rect">
            <a:avLst/>
          </a:prstGeom>
        </p:spPr>
        <p:txBody>
          <a:bodyPr wrap="square">
            <a:spAutoFit/>
          </a:bodyPr>
          <a:lstStyle/>
          <a:p>
            <a:endParaRPr lang="es-AR" dirty="0"/>
          </a:p>
          <a:p>
            <a:endParaRPr lang="es-AR" dirty="0"/>
          </a:p>
          <a:p>
            <a:r>
              <a:rPr lang="es-AR" dirty="0"/>
              <a:t>BACKUP DATABASE (Nombre base de datos) TO DISK= (‘E:\</a:t>
            </a:r>
            <a:r>
              <a:rPr lang="es-AR" dirty="0" err="1"/>
              <a:t>nombreBackup.bak</a:t>
            </a:r>
            <a:r>
              <a:rPr lang="es-AR" dirty="0"/>
              <a:t>‘)</a:t>
            </a:r>
          </a:p>
          <a:p>
            <a:endParaRPr lang="es-AR" dirty="0"/>
          </a:p>
          <a:p>
            <a:endParaRPr lang="es-AR" dirty="0"/>
          </a:p>
          <a:p>
            <a:endParaRPr lang="es-AR" dirty="0"/>
          </a:p>
          <a:p>
            <a:endParaRPr lang="es-AR" dirty="0"/>
          </a:p>
          <a:p>
            <a:r>
              <a:rPr lang="es-AR" dirty="0"/>
              <a:t>RESTORE DATABASE (Nombre base de datos) FROM DISK=(‘E:\</a:t>
            </a:r>
            <a:r>
              <a:rPr lang="es-AR" dirty="0" err="1"/>
              <a:t>nombreBackup.bak</a:t>
            </a:r>
            <a:r>
              <a:rPr lang="es-AR" dirty="0"/>
              <a:t>‘)</a:t>
            </a:r>
            <a:endParaRPr lang="es-ES" sz="2400" dirty="0"/>
          </a:p>
        </p:txBody>
      </p:sp>
    </p:spTree>
    <p:extLst>
      <p:ext uri="{BB962C8B-B14F-4D97-AF65-F5344CB8AC3E}">
        <p14:creationId xmlns:p14="http://schemas.microsoft.com/office/powerpoint/2010/main" val="4242609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9750" y="1916113"/>
            <a:ext cx="7524750" cy="2871787"/>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ctr">
              <a:lnSpc>
                <a:spcPct val="90000"/>
              </a:lnSpc>
            </a:pPr>
            <a:r>
              <a:rPr lang="en-US" altLang="en-US" sz="6600" dirty="0">
                <a:solidFill>
                  <a:srgbClr val="000000"/>
                </a:solidFill>
              </a:rPr>
              <a:t>I</a:t>
            </a:r>
            <a:r>
              <a:rPr lang="en-US" altLang="en-US" sz="4800" dirty="0">
                <a:solidFill>
                  <a:srgbClr val="000000"/>
                </a:solidFill>
              </a:rPr>
              <a:t>NSERT</a:t>
            </a:r>
            <a:br>
              <a:rPr lang="en-US" altLang="en-US" sz="4800" dirty="0">
                <a:solidFill>
                  <a:srgbClr val="000000"/>
                </a:solidFill>
              </a:rPr>
            </a:br>
            <a:r>
              <a:rPr lang="en-US" altLang="en-US" sz="6600" dirty="0">
                <a:solidFill>
                  <a:srgbClr val="000000"/>
                </a:solidFill>
              </a:rPr>
              <a:t>U</a:t>
            </a:r>
            <a:r>
              <a:rPr lang="en-US" altLang="en-US" sz="4800" dirty="0">
                <a:solidFill>
                  <a:srgbClr val="000000"/>
                </a:solidFill>
              </a:rPr>
              <a:t>PDATE</a:t>
            </a:r>
            <a:br>
              <a:rPr lang="en-US" altLang="en-US" sz="4800" dirty="0">
                <a:solidFill>
                  <a:srgbClr val="000000"/>
                </a:solidFill>
              </a:rPr>
            </a:br>
            <a:r>
              <a:rPr lang="en-US" altLang="en-US" sz="6600" dirty="0">
                <a:solidFill>
                  <a:srgbClr val="000000"/>
                </a:solidFill>
              </a:rPr>
              <a:t>D</a:t>
            </a:r>
            <a:r>
              <a:rPr lang="en-US" altLang="en-US" sz="4800" dirty="0">
                <a:solidFill>
                  <a:srgbClr val="000000"/>
                </a:solidFill>
              </a:rPr>
              <a:t>ELETE</a:t>
            </a:r>
          </a:p>
        </p:txBody>
      </p:sp>
      <p:sp>
        <p:nvSpPr>
          <p:cNvPr id="19459" name="Rectangle 3"/>
          <p:cNvSpPr>
            <a:spLocks noChangeArrowheads="1"/>
          </p:cNvSpPr>
          <p:nvPr/>
        </p:nvSpPr>
        <p:spPr bwMode="auto">
          <a:xfrm>
            <a:off x="323850" y="377825"/>
            <a:ext cx="79200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s-AR" sz="3600" b="1">
                <a:solidFill>
                  <a:schemeClr val="bg1"/>
                </a:solidFill>
              </a:rPr>
              <a:t>TRANSACCIONES</a:t>
            </a:r>
            <a:endParaRPr lang="es-ES" altLang="es-AR" sz="3600" b="1">
              <a:solidFill>
                <a:schemeClr val="bg1"/>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23799075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ctr"/>
            <a:r>
              <a:rPr lang="en-US" altLang="es-AR" sz="3800" b="1">
                <a:solidFill>
                  <a:schemeClr val="bg1"/>
                </a:solidFill>
              </a:rPr>
              <a:t> Inserción de datos</a:t>
            </a:r>
            <a:br>
              <a:rPr lang="en-US" altLang="es-AR" sz="3800" b="1">
                <a:solidFill>
                  <a:schemeClr val="bg1"/>
                </a:solidFill>
              </a:rPr>
            </a:br>
            <a:r>
              <a:rPr lang="en-US" altLang="es-AR" sz="3800" b="1">
                <a:solidFill>
                  <a:schemeClr val="bg1"/>
                </a:solidFill>
              </a:rPr>
              <a:t>INSERT</a:t>
            </a:r>
          </a:p>
        </p:txBody>
      </p:sp>
      <p:sp>
        <p:nvSpPr>
          <p:cNvPr id="27651" name="Rectangle 3"/>
          <p:cNvSpPr>
            <a:spLocks noGrp="1" noChangeArrowheads="1"/>
          </p:cNvSpPr>
          <p:nvPr>
            <p:ph type="body" idx="1"/>
          </p:nvPr>
        </p:nvSpPr>
        <p:spPr/>
        <p:txBody>
          <a:bodyPr/>
          <a:lstStyle/>
          <a:p>
            <a:pPr marL="609600" indent="-609600">
              <a:buFont typeface="Wingdings" panose="05000000000000000000" pitchFamily="2" charset="2"/>
              <a:buAutoNum type="arabicPeriod"/>
            </a:pPr>
            <a:endParaRPr lang="en-US" altLang="es-AR" sz="2800" dirty="0">
              <a:solidFill>
                <a:srgbClr val="000000"/>
              </a:solidFill>
            </a:endParaRPr>
          </a:p>
          <a:p>
            <a:pPr marL="0" indent="0">
              <a:buNone/>
            </a:pPr>
            <a:endParaRPr lang="en-US" altLang="es-AR" sz="2800" dirty="0">
              <a:solidFill>
                <a:srgbClr val="000000"/>
              </a:solidFill>
            </a:endParaRPr>
          </a:p>
          <a:p>
            <a:pPr marL="609600" indent="-609600">
              <a:buFont typeface="Wingdings" panose="05000000000000000000" pitchFamily="2" charset="2"/>
              <a:buAutoNum type="arabicPeriod"/>
            </a:pPr>
            <a:r>
              <a:rPr lang="en-US" altLang="es-AR" sz="2800" dirty="0" err="1">
                <a:solidFill>
                  <a:srgbClr val="000000"/>
                </a:solidFill>
              </a:rPr>
              <a:t>Inserción</a:t>
            </a:r>
            <a:r>
              <a:rPr lang="en-US" altLang="es-AR" sz="2800" dirty="0">
                <a:solidFill>
                  <a:srgbClr val="000000"/>
                </a:solidFill>
              </a:rPr>
              <a:t> de </a:t>
            </a:r>
            <a:r>
              <a:rPr lang="en-US" altLang="es-AR" sz="2800" dirty="0" err="1">
                <a:solidFill>
                  <a:srgbClr val="000000"/>
                </a:solidFill>
              </a:rPr>
              <a:t>una</a:t>
            </a:r>
            <a:r>
              <a:rPr lang="en-US" altLang="es-AR" sz="2800" dirty="0">
                <a:solidFill>
                  <a:srgbClr val="000000"/>
                </a:solidFill>
              </a:rPr>
              <a:t> fila de </a:t>
            </a:r>
            <a:r>
              <a:rPr lang="en-US" altLang="es-AR" sz="2800" dirty="0" err="1">
                <a:solidFill>
                  <a:srgbClr val="000000"/>
                </a:solidFill>
              </a:rPr>
              <a:t>datos</a:t>
            </a:r>
            <a:r>
              <a:rPr lang="en-US" altLang="es-AR" sz="2800" dirty="0">
                <a:solidFill>
                  <a:srgbClr val="000000"/>
                </a:solidFill>
              </a:rPr>
              <a:t> </a:t>
            </a:r>
            <a:r>
              <a:rPr lang="en-US" altLang="es-AR" sz="2800" dirty="0" err="1">
                <a:solidFill>
                  <a:srgbClr val="000000"/>
                </a:solidFill>
              </a:rPr>
              <a:t>mediante</a:t>
            </a:r>
            <a:r>
              <a:rPr lang="en-US" altLang="es-AR" sz="2800" dirty="0">
                <a:solidFill>
                  <a:srgbClr val="000000"/>
                </a:solidFill>
              </a:rPr>
              <a:t> </a:t>
            </a:r>
            <a:r>
              <a:rPr lang="en-US" altLang="es-AR" sz="2800" dirty="0" err="1">
                <a:solidFill>
                  <a:srgbClr val="000000"/>
                </a:solidFill>
              </a:rPr>
              <a:t>valores</a:t>
            </a:r>
            <a:endParaRPr lang="en-US" altLang="es-AR" sz="2800" dirty="0"/>
          </a:p>
          <a:p>
            <a:pPr marL="609600" indent="-609600">
              <a:buFont typeface="Wingdings" panose="05000000000000000000" pitchFamily="2" charset="2"/>
              <a:buAutoNum type="arabicPeriod"/>
            </a:pPr>
            <a:r>
              <a:rPr lang="en-US" altLang="es-AR" sz="2800" dirty="0" err="1">
                <a:solidFill>
                  <a:srgbClr val="000000"/>
                </a:solidFill>
              </a:rPr>
              <a:t>Uso</a:t>
            </a:r>
            <a:r>
              <a:rPr lang="en-US" altLang="es-AR" sz="2800" dirty="0">
                <a:solidFill>
                  <a:srgbClr val="000000"/>
                </a:solidFill>
              </a:rPr>
              <a:t> de la </a:t>
            </a:r>
            <a:r>
              <a:rPr lang="en-US" altLang="es-AR" sz="2800" dirty="0" err="1">
                <a:solidFill>
                  <a:srgbClr val="000000"/>
                </a:solidFill>
              </a:rPr>
              <a:t>instrucción</a:t>
            </a:r>
            <a:r>
              <a:rPr lang="en-US" altLang="es-AR" sz="2800" dirty="0">
                <a:solidFill>
                  <a:srgbClr val="000000"/>
                </a:solidFill>
              </a:rPr>
              <a:t> INSERT…SELECT</a:t>
            </a:r>
            <a:endParaRPr lang="en-US" altLang="es-AR" sz="2800" dirty="0"/>
          </a:p>
          <a:p>
            <a:pPr marL="609600" indent="-609600">
              <a:buFont typeface="Wingdings" panose="05000000000000000000" pitchFamily="2" charset="2"/>
              <a:buAutoNum type="arabicPeriod"/>
            </a:pPr>
            <a:r>
              <a:rPr lang="en-US" altLang="es-AR" sz="2800" dirty="0" err="1">
                <a:solidFill>
                  <a:srgbClr val="000000"/>
                </a:solidFill>
              </a:rPr>
              <a:t>Creación</a:t>
            </a:r>
            <a:r>
              <a:rPr lang="en-US" altLang="es-AR" sz="2800" dirty="0">
                <a:solidFill>
                  <a:srgbClr val="000000"/>
                </a:solidFill>
              </a:rPr>
              <a:t> de </a:t>
            </a:r>
            <a:r>
              <a:rPr lang="en-US" altLang="es-AR" sz="2800" dirty="0" err="1">
                <a:solidFill>
                  <a:srgbClr val="000000"/>
                </a:solidFill>
              </a:rPr>
              <a:t>una</a:t>
            </a:r>
            <a:r>
              <a:rPr lang="en-US" altLang="es-AR" sz="2800" dirty="0">
                <a:solidFill>
                  <a:srgbClr val="000000"/>
                </a:solidFill>
              </a:rPr>
              <a:t> </a:t>
            </a:r>
            <a:r>
              <a:rPr lang="en-US" altLang="es-AR" sz="2800" dirty="0" err="1">
                <a:solidFill>
                  <a:srgbClr val="000000"/>
                </a:solidFill>
              </a:rPr>
              <a:t>tabla</a:t>
            </a:r>
            <a:r>
              <a:rPr lang="en-US" altLang="es-AR" sz="2800" dirty="0">
                <a:solidFill>
                  <a:srgbClr val="000000"/>
                </a:solidFill>
              </a:rPr>
              <a:t> </a:t>
            </a:r>
            <a:r>
              <a:rPr lang="en-US" altLang="es-AR" sz="2800" dirty="0" err="1">
                <a:solidFill>
                  <a:srgbClr val="000000"/>
                </a:solidFill>
              </a:rPr>
              <a:t>mediante</a:t>
            </a:r>
            <a:r>
              <a:rPr lang="en-US" altLang="es-AR" sz="2800" dirty="0">
                <a:solidFill>
                  <a:srgbClr val="000000"/>
                </a:solidFill>
              </a:rPr>
              <a:t> la </a:t>
            </a:r>
            <a:r>
              <a:rPr lang="en-US" altLang="es-AR" sz="2800" dirty="0" err="1">
                <a:solidFill>
                  <a:srgbClr val="000000"/>
                </a:solidFill>
              </a:rPr>
              <a:t>instrucción</a:t>
            </a:r>
            <a:r>
              <a:rPr lang="en-US" altLang="es-AR" sz="2800" dirty="0">
                <a:solidFill>
                  <a:srgbClr val="000000"/>
                </a:solidFill>
              </a:rPr>
              <a:t> </a:t>
            </a:r>
            <a:br>
              <a:rPr lang="es-ES_tradnl" altLang="es-AR" sz="2800" dirty="0">
                <a:solidFill>
                  <a:srgbClr val="000000"/>
                </a:solidFill>
              </a:rPr>
            </a:br>
            <a:r>
              <a:rPr lang="en-US" altLang="es-AR" sz="2800" dirty="0">
                <a:solidFill>
                  <a:srgbClr val="000000"/>
                </a:solidFill>
              </a:rPr>
              <a:t>SELECT INTO</a:t>
            </a:r>
            <a:endParaRPr lang="en-US" altLang="es-AR" sz="2800" dirty="0"/>
          </a:p>
          <a:p>
            <a:pPr marL="609600" indent="-609600">
              <a:buFont typeface="Wingdings" panose="05000000000000000000" pitchFamily="2" charset="2"/>
              <a:buAutoNum type="arabicPeriod"/>
            </a:pPr>
            <a:r>
              <a:rPr lang="en-US" altLang="es-AR" sz="2800" dirty="0" err="1">
                <a:solidFill>
                  <a:srgbClr val="000000"/>
                </a:solidFill>
              </a:rPr>
              <a:t>Inserción</a:t>
            </a:r>
            <a:r>
              <a:rPr lang="en-US" altLang="es-AR" sz="2800" dirty="0">
                <a:solidFill>
                  <a:srgbClr val="000000"/>
                </a:solidFill>
              </a:rPr>
              <a:t> de </a:t>
            </a:r>
            <a:r>
              <a:rPr lang="en-US" altLang="es-AR" sz="2800" dirty="0" err="1">
                <a:solidFill>
                  <a:srgbClr val="000000"/>
                </a:solidFill>
              </a:rPr>
              <a:t>datos</a:t>
            </a:r>
            <a:r>
              <a:rPr lang="en-US" altLang="es-AR" sz="2800" dirty="0">
                <a:solidFill>
                  <a:srgbClr val="000000"/>
                </a:solidFill>
              </a:rPr>
              <a:t> </a:t>
            </a:r>
            <a:r>
              <a:rPr lang="en-US" altLang="es-AR" sz="2800" dirty="0" err="1">
                <a:solidFill>
                  <a:srgbClr val="000000"/>
                </a:solidFill>
              </a:rPr>
              <a:t>parciales</a:t>
            </a:r>
            <a:endParaRPr lang="en-US" altLang="es-AR" sz="2800" dirty="0"/>
          </a:p>
          <a:p>
            <a:pPr marL="609600" indent="-609600">
              <a:buFont typeface="Wingdings" panose="05000000000000000000" pitchFamily="2" charset="2"/>
              <a:buAutoNum type="arabicPeriod"/>
            </a:pPr>
            <a:r>
              <a:rPr lang="en-US" altLang="es-AR" sz="2800" dirty="0" err="1">
                <a:solidFill>
                  <a:srgbClr val="000000"/>
                </a:solidFill>
              </a:rPr>
              <a:t>Inserción</a:t>
            </a:r>
            <a:r>
              <a:rPr lang="en-US" altLang="es-AR" sz="2800" dirty="0">
                <a:solidFill>
                  <a:srgbClr val="000000"/>
                </a:solidFill>
              </a:rPr>
              <a:t> de </a:t>
            </a:r>
            <a:r>
              <a:rPr lang="en-US" altLang="es-AR" sz="2800" dirty="0" err="1">
                <a:solidFill>
                  <a:srgbClr val="000000"/>
                </a:solidFill>
              </a:rPr>
              <a:t>datos</a:t>
            </a:r>
            <a:r>
              <a:rPr lang="en-US" altLang="es-AR" sz="2800" dirty="0">
                <a:solidFill>
                  <a:srgbClr val="000000"/>
                </a:solidFill>
              </a:rPr>
              <a:t> </a:t>
            </a:r>
            <a:r>
              <a:rPr lang="en-US" altLang="es-AR" sz="2800" dirty="0" err="1">
                <a:solidFill>
                  <a:srgbClr val="000000"/>
                </a:solidFill>
              </a:rPr>
              <a:t>mediante</a:t>
            </a:r>
            <a:r>
              <a:rPr lang="en-US" altLang="es-AR" sz="2800" dirty="0">
                <a:solidFill>
                  <a:srgbClr val="000000"/>
                </a:solidFill>
              </a:rPr>
              <a:t> </a:t>
            </a:r>
            <a:r>
              <a:rPr lang="en-US" altLang="es-AR" sz="2800" dirty="0" err="1">
                <a:solidFill>
                  <a:srgbClr val="000000"/>
                </a:solidFill>
              </a:rPr>
              <a:t>valores</a:t>
            </a:r>
            <a:r>
              <a:rPr lang="en-US" altLang="es-AR" sz="2800" dirty="0">
                <a:solidFill>
                  <a:srgbClr val="000000"/>
                </a:solidFill>
              </a:rPr>
              <a:t> de </a:t>
            </a:r>
            <a:r>
              <a:rPr lang="en-US" altLang="es-AR" sz="2800" dirty="0" err="1">
                <a:solidFill>
                  <a:srgbClr val="000000"/>
                </a:solidFill>
              </a:rPr>
              <a:t>columna</a:t>
            </a:r>
            <a:r>
              <a:rPr lang="en-US" altLang="es-AR" sz="2800" dirty="0">
                <a:solidFill>
                  <a:srgbClr val="000000"/>
                </a:solidFill>
              </a:rPr>
              <a:t> </a:t>
            </a:r>
          </a:p>
          <a:p>
            <a:pPr marL="609600" indent="-609600">
              <a:buFont typeface="Wingdings" panose="05000000000000000000" pitchFamily="2" charset="2"/>
              <a:buAutoNum type="arabicPeriod"/>
            </a:pPr>
            <a:r>
              <a:rPr lang="en-US" altLang="es-AR" sz="2800" dirty="0" err="1">
                <a:solidFill>
                  <a:srgbClr val="000000"/>
                </a:solidFill>
              </a:rPr>
              <a:t>predeterminados</a:t>
            </a:r>
            <a:endParaRPr lang="en-US" altLang="es-AR" sz="2800" dirty="0">
              <a:solidFill>
                <a:srgbClr val="000000"/>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1009782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CLAUSULA LIKE</a:t>
            </a:r>
          </a:p>
        </p:txBody>
      </p:sp>
      <p:sp>
        <p:nvSpPr>
          <p:cNvPr id="3" name="Content Placeholder 2"/>
          <p:cNvSpPr>
            <a:spLocks noGrp="1"/>
          </p:cNvSpPr>
          <p:nvPr>
            <p:ph type="body" sz="quarter" idx="13"/>
          </p:nvPr>
        </p:nvSpPr>
        <p:spPr>
          <a:xfrm>
            <a:off x="457200" y="1066800"/>
            <a:ext cx="8077200" cy="5181600"/>
          </a:xfrm>
          <a:prstGeom prst="rect">
            <a:avLst/>
          </a:prstGeom>
        </p:spPr>
        <p:txBody>
          <a:bodyPr anchor="t"/>
          <a:lstStyle/>
          <a:p>
            <a:pPr>
              <a:buNone/>
            </a:pPr>
            <a:r>
              <a:rPr lang="es-ES" dirty="0"/>
              <a:t>Determina si una cadena de caracteres específica</a:t>
            </a:r>
          </a:p>
          <a:p>
            <a:pPr>
              <a:buNone/>
            </a:pPr>
            <a:r>
              <a:rPr lang="es-ES" dirty="0"/>
              <a:t>coincide con un patrón especificado. Un patrón</a:t>
            </a:r>
          </a:p>
          <a:p>
            <a:pPr>
              <a:buNone/>
            </a:pPr>
            <a:r>
              <a:rPr lang="es-ES" dirty="0"/>
              <a:t>puede contener caracteres normales y caracteres</a:t>
            </a:r>
          </a:p>
          <a:p>
            <a:pPr>
              <a:buNone/>
            </a:pPr>
            <a:r>
              <a:rPr lang="es-ES" dirty="0"/>
              <a:t>comodín. Durante la operación de búsqueda de</a:t>
            </a:r>
          </a:p>
          <a:p>
            <a:pPr>
              <a:buNone/>
            </a:pPr>
            <a:r>
              <a:rPr lang="es-ES" dirty="0"/>
              <a:t>coincidencias de patrón, los caracteres normales</a:t>
            </a:r>
          </a:p>
          <a:p>
            <a:pPr>
              <a:buNone/>
            </a:pPr>
            <a:r>
              <a:rPr lang="es-ES" dirty="0"/>
              <a:t>deben coincidir exactamente con los</a:t>
            </a:r>
          </a:p>
          <a:p>
            <a:pPr>
              <a:buNone/>
            </a:pPr>
            <a:r>
              <a:rPr lang="es-ES" dirty="0"/>
              <a:t>caracteres especificados en la cadena de </a:t>
            </a:r>
          </a:p>
          <a:p>
            <a:pPr>
              <a:buNone/>
            </a:pPr>
            <a:r>
              <a:rPr lang="es-ES" dirty="0"/>
              <a:t>caracteres. </a:t>
            </a:r>
          </a:p>
          <a:p>
            <a:pPr>
              <a:buNone/>
            </a:pPr>
            <a:r>
              <a:rPr lang="es-ES" dirty="0">
                <a:latin typeface="Segoe UI"/>
                <a:cs typeface="Segoe UI"/>
              </a:rPr>
              <a:t>Sin embargo, los caracteres comodines pueden </a:t>
            </a:r>
            <a:endParaRPr lang="es-ES" dirty="0"/>
          </a:p>
          <a:p>
            <a:pPr>
              <a:buNone/>
            </a:pPr>
            <a:r>
              <a:rPr lang="es-ES" dirty="0"/>
              <a:t>coincidir con fragmentos arbitrarios de la cadena. </a:t>
            </a:r>
            <a:endParaRPr lang="en-US" b="1" dirty="0"/>
          </a:p>
        </p:txBody>
      </p:sp>
    </p:spTree>
    <p:extLst>
      <p:ext uri="{BB962C8B-B14F-4D97-AF65-F5344CB8AC3E}">
        <p14:creationId xmlns:p14="http://schemas.microsoft.com/office/powerpoint/2010/main" val="3605804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s-AR" sz="3200" b="1">
                <a:solidFill>
                  <a:schemeClr val="bg1"/>
                </a:solidFill>
              </a:rPr>
              <a:t>1. Inserción de una fila de datos mediante valores</a:t>
            </a:r>
          </a:p>
        </p:txBody>
      </p:sp>
      <p:sp>
        <p:nvSpPr>
          <p:cNvPr id="29699" name="Rectangle 3"/>
          <p:cNvSpPr>
            <a:spLocks noGrp="1" noChangeArrowheads="1"/>
          </p:cNvSpPr>
          <p:nvPr>
            <p:ph type="body" idx="1"/>
          </p:nvPr>
        </p:nvSpPr>
        <p:spPr>
          <a:xfrm>
            <a:off x="539750" y="1447800"/>
            <a:ext cx="7705725" cy="1836738"/>
          </a:xfrm>
        </p:spPr>
        <p:txBody>
          <a:bodyPr/>
          <a:lstStyle/>
          <a:p>
            <a:pPr>
              <a:lnSpc>
                <a:spcPct val="80000"/>
              </a:lnSpc>
            </a:pPr>
            <a:r>
              <a:rPr lang="en-US" altLang="es-AR" sz="2400">
                <a:solidFill>
                  <a:srgbClr val="000000"/>
                </a:solidFill>
              </a:rPr>
              <a:t>Debe atenerse a las restricciones de destino o la transacción INSERT fallará</a:t>
            </a:r>
            <a:endParaRPr lang="en-US" altLang="es-AR" sz="2400"/>
          </a:p>
          <a:p>
            <a:pPr>
              <a:lnSpc>
                <a:spcPct val="80000"/>
              </a:lnSpc>
            </a:pPr>
            <a:r>
              <a:rPr lang="en-US" altLang="es-AR" sz="2400">
                <a:solidFill>
                  <a:srgbClr val="000000"/>
                </a:solidFill>
              </a:rPr>
              <a:t>Use una lista de columnas para especificar las columnas de destino</a:t>
            </a:r>
            <a:endParaRPr lang="en-US" altLang="es-AR" sz="2400"/>
          </a:p>
          <a:p>
            <a:pPr>
              <a:lnSpc>
                <a:spcPct val="80000"/>
              </a:lnSpc>
            </a:pPr>
            <a:r>
              <a:rPr lang="en-US" altLang="es-AR" sz="2400">
                <a:solidFill>
                  <a:srgbClr val="000000"/>
                </a:solidFill>
              </a:rPr>
              <a:t>Especifique una lista de valores correspondiente</a:t>
            </a:r>
          </a:p>
        </p:txBody>
      </p:sp>
      <p:sp>
        <p:nvSpPr>
          <p:cNvPr id="29700" name="Rectangle 4"/>
          <p:cNvSpPr>
            <a:spLocks noChangeArrowheads="1"/>
          </p:cNvSpPr>
          <p:nvPr/>
        </p:nvSpPr>
        <p:spPr bwMode="auto">
          <a:xfrm>
            <a:off x="685800" y="3357563"/>
            <a:ext cx="7772400" cy="257810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44450" rIns="90488" bIns="44450">
            <a:spAutoFit/>
          </a:bodyPr>
          <a:lstStyle>
            <a:lvl1pPr>
              <a:spcBef>
                <a:spcPct val="20000"/>
              </a:spcBef>
              <a:buClr>
                <a:schemeClr val="hlink"/>
              </a:buClr>
              <a:buSzPct val="80000"/>
              <a:buFont typeface="Wingdings" panose="05000000000000000000" pitchFamily="2" charset="2"/>
              <a:buChar char="l"/>
              <a:tabLst>
                <a:tab pos="796925"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tabLst>
                <a:tab pos="796925"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tabLst>
                <a:tab pos="796925"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9pPr>
          </a:lstStyle>
          <a:p>
            <a:pPr>
              <a:lnSpc>
                <a:spcPct val="96000"/>
              </a:lnSpc>
              <a:spcBef>
                <a:spcPct val="0"/>
              </a:spcBef>
              <a:buClrTx/>
              <a:buSzTx/>
              <a:buFontTx/>
              <a:buNone/>
            </a:pPr>
            <a:r>
              <a:rPr lang="es-AR" altLang="en-US" sz="1700" noProof="1">
                <a:latin typeface="Lucida Sans Typewriter" panose="020B0509030504030204" pitchFamily="49" charset="0"/>
              </a:rPr>
              <a:t>USE northwind</a:t>
            </a:r>
          </a:p>
          <a:p>
            <a:pPr>
              <a:lnSpc>
                <a:spcPct val="96000"/>
              </a:lnSpc>
              <a:spcBef>
                <a:spcPct val="0"/>
              </a:spcBef>
              <a:buClrTx/>
              <a:buSzTx/>
              <a:buFontTx/>
              <a:buNone/>
            </a:pPr>
            <a:r>
              <a:rPr lang="es-AR" altLang="en-US" sz="1700" noProof="1">
                <a:latin typeface="Lucida Sans Typewriter" panose="020B0509030504030204" pitchFamily="49" charset="0"/>
              </a:rPr>
              <a:t>INSERT customers</a:t>
            </a:r>
          </a:p>
          <a:p>
            <a:pPr>
              <a:lnSpc>
                <a:spcPct val="96000"/>
              </a:lnSpc>
              <a:spcBef>
                <a:spcPct val="0"/>
              </a:spcBef>
              <a:buClrTx/>
              <a:buSzTx/>
              <a:buFontTx/>
              <a:buNone/>
            </a:pPr>
            <a:r>
              <a:rPr lang="es-AR" altLang="en-US" sz="1700" noProof="1">
                <a:latin typeface="Lucida Sans Typewriter" panose="020B0509030504030204" pitchFamily="49" charset="0"/>
              </a:rPr>
              <a:t>	(customerid, companyname, contactname, contacttitle</a:t>
            </a:r>
            <a:br>
              <a:rPr lang="es-AR" altLang="en-US" sz="1700" noProof="1">
                <a:latin typeface="Lucida Sans Typewriter" panose="020B0509030504030204" pitchFamily="49" charset="0"/>
              </a:rPr>
            </a:br>
            <a:r>
              <a:rPr lang="en-US" altLang="en-US" sz="1700" dirty="0">
                <a:latin typeface="Lucida Sans Typewriter" panose="020B0509030504030204" pitchFamily="49" charset="0"/>
              </a:rPr>
              <a:t>      ,</a:t>
            </a:r>
            <a:r>
              <a:rPr lang="en-US" altLang="en-US" sz="1700" noProof="1">
                <a:latin typeface="Lucida Sans Typewriter" panose="020B0509030504030204" pitchFamily="49" charset="0"/>
              </a:rPr>
              <a:t>address, city, region, postalcode, country, phone</a:t>
            </a:r>
            <a:br>
              <a:rPr lang="en-US" altLang="en-US" sz="1700" noProof="1">
                <a:latin typeface="Lucida Sans Typewriter" panose="020B0509030504030204" pitchFamily="49" charset="0"/>
              </a:rPr>
            </a:br>
            <a:r>
              <a:rPr lang="en-US" altLang="en-US" sz="1700" dirty="0">
                <a:latin typeface="Lucida Sans Typewriter" panose="020B0509030504030204" pitchFamily="49" charset="0"/>
              </a:rPr>
              <a:t>      ,</a:t>
            </a:r>
            <a:r>
              <a:rPr lang="en-US" altLang="en-US" sz="1700" noProof="1">
                <a:latin typeface="Lucida Sans Typewriter" panose="020B0509030504030204" pitchFamily="49" charset="0"/>
              </a:rPr>
              <a:t>fax)</a:t>
            </a:r>
          </a:p>
          <a:p>
            <a:pPr>
              <a:lnSpc>
                <a:spcPct val="96000"/>
              </a:lnSpc>
              <a:spcBef>
                <a:spcPct val="0"/>
              </a:spcBef>
              <a:buClrTx/>
              <a:buSzTx/>
              <a:buFontTx/>
              <a:buNone/>
            </a:pPr>
            <a:endParaRPr lang="en-US" altLang="en-US" sz="1700" noProof="1">
              <a:latin typeface="Lucida Sans Typewriter" panose="020B0509030504030204" pitchFamily="49" charset="0"/>
            </a:endParaRPr>
          </a:p>
          <a:p>
            <a:pPr>
              <a:lnSpc>
                <a:spcPct val="96000"/>
              </a:lnSpc>
              <a:spcBef>
                <a:spcPct val="0"/>
              </a:spcBef>
              <a:buClrTx/>
              <a:buSzTx/>
              <a:buFontTx/>
              <a:buNone/>
            </a:pPr>
            <a:r>
              <a:rPr lang="en-US" altLang="en-US" sz="1700" noProof="1">
                <a:latin typeface="Lucida Sans Typewriter" panose="020B0509030504030204" pitchFamily="49" charset="0"/>
              </a:rPr>
              <a:t>VALUES ('PECOF', 'Pecos Coffee Company', 'Michael Dunn'</a:t>
            </a:r>
            <a:br>
              <a:rPr lang="en-US" altLang="en-US" sz="1700" noProof="1">
                <a:latin typeface="Lucida Sans Typewriter" panose="020B0509030504030204" pitchFamily="49" charset="0"/>
              </a:rPr>
            </a:br>
            <a:r>
              <a:rPr lang="en-US" altLang="en-US" sz="1700" noProof="1">
                <a:latin typeface="Lucida Sans Typewriter" panose="020B0509030504030204" pitchFamily="49" charset="0"/>
              </a:rPr>
              <a:t>	</a:t>
            </a:r>
            <a:r>
              <a:rPr lang="en-US" altLang="en-US" sz="1700" dirty="0">
                <a:latin typeface="Lucida Sans Typewriter" panose="020B0509030504030204" pitchFamily="49" charset="0"/>
              </a:rPr>
              <a:t>   ,</a:t>
            </a:r>
            <a:r>
              <a:rPr lang="en-US" altLang="en-US" sz="1700" noProof="1">
                <a:latin typeface="Lucida Sans Typewriter" panose="020B0509030504030204" pitchFamily="49" charset="0"/>
              </a:rPr>
              <a:t>'Owner', '1900 Oak Street', 'Vancouver', 'BC'</a:t>
            </a:r>
            <a:br>
              <a:rPr lang="en-US" altLang="en-US" sz="1700" noProof="1">
                <a:latin typeface="Lucida Sans Typewriter" panose="020B0509030504030204" pitchFamily="49" charset="0"/>
              </a:rPr>
            </a:br>
            <a:r>
              <a:rPr lang="en-US" altLang="en-US" sz="1700" noProof="1">
                <a:latin typeface="Lucida Sans Typewriter" panose="020B0509030504030204" pitchFamily="49" charset="0"/>
              </a:rPr>
              <a:t>	</a:t>
            </a:r>
            <a:r>
              <a:rPr lang="en-US" altLang="en-US" sz="1700" dirty="0">
                <a:latin typeface="Lucida Sans Typewriter" panose="020B0509030504030204" pitchFamily="49" charset="0"/>
              </a:rPr>
              <a:t>   ,</a:t>
            </a:r>
            <a:r>
              <a:rPr lang="en-US" altLang="en-US" sz="1700" noProof="1">
                <a:latin typeface="Lucida Sans Typewriter" panose="020B0509030504030204" pitchFamily="49" charset="0"/>
              </a:rPr>
              <a:t>'V3F 2K1', 'Canada', '(604) 555-3392' </a:t>
            </a:r>
            <a:br>
              <a:rPr lang="en-US" altLang="en-US" sz="1700" noProof="1">
                <a:latin typeface="Lucida Sans Typewriter" panose="020B0509030504030204" pitchFamily="49" charset="0"/>
              </a:rPr>
            </a:br>
            <a:r>
              <a:rPr lang="en-US" altLang="en-US" sz="1700" noProof="1">
                <a:latin typeface="Lucida Sans Typewriter" panose="020B0509030504030204" pitchFamily="49" charset="0"/>
              </a:rPr>
              <a:t>	</a:t>
            </a:r>
            <a:r>
              <a:rPr lang="en-US" altLang="en-US" sz="1700" dirty="0">
                <a:latin typeface="Lucida Sans Typewriter" panose="020B0509030504030204" pitchFamily="49" charset="0"/>
              </a:rPr>
              <a:t>   ,</a:t>
            </a:r>
            <a:r>
              <a:rPr lang="en-US" altLang="en-US" sz="1700" noProof="1">
                <a:latin typeface="Lucida Sans Typewriter" panose="020B0509030504030204" pitchFamily="49" charset="0"/>
              </a:rPr>
              <a:t>'(604) 555-7293')</a:t>
            </a:r>
            <a:endParaRPr lang="en-US" altLang="en-US" sz="1700" dirty="0">
              <a:latin typeface="Lucida Sans Typewriter" panose="020B0509030504030204" pitchFamily="49" charset="0"/>
            </a:endParaRPr>
          </a:p>
        </p:txBody>
      </p:sp>
      <p:sp>
        <p:nvSpPr>
          <p:cNvPr id="5"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907061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09600" y="4149725"/>
            <a:ext cx="8001000" cy="2119313"/>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s-AR" altLang="en-US" sz="1800" noProof="1">
                <a:latin typeface="Lucida Sans Typewriter" panose="020B0509030504030204" pitchFamily="49" charset="0"/>
              </a:rPr>
              <a:t>USE northwind</a:t>
            </a:r>
          </a:p>
          <a:p>
            <a:pPr>
              <a:spcBef>
                <a:spcPct val="0"/>
              </a:spcBef>
              <a:buClrTx/>
              <a:buSzTx/>
              <a:buFontTx/>
              <a:buNone/>
            </a:pPr>
            <a:r>
              <a:rPr lang="es-AR" altLang="en-US" sz="1800" noProof="1">
                <a:latin typeface="Lucida Sans Typewriter" panose="020B0509030504030204" pitchFamily="49" charset="0"/>
              </a:rPr>
              <a:t>INSERT customers</a:t>
            </a:r>
          </a:p>
          <a:p>
            <a:pPr>
              <a:spcBef>
                <a:spcPct val="0"/>
              </a:spcBef>
              <a:buClrTx/>
              <a:buSzTx/>
              <a:buFontTx/>
              <a:buNone/>
            </a:pP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SELECT substring</a:t>
            </a:r>
            <a:r>
              <a:rPr lang="es-ES_tradnl" altLang="en-US" sz="1800" dirty="0">
                <a:latin typeface="Lucida Sans Typewriter" panose="020B0509030504030204" pitchFamily="49" charset="0"/>
              </a:rPr>
              <a:t> </a:t>
            </a:r>
            <a:r>
              <a:rPr lang="es-ES_tradnl" altLang="en-US" sz="1800" noProof="1">
                <a:latin typeface="Lucida Sans Typewriter" panose="020B0509030504030204" pitchFamily="49" charset="0"/>
              </a:rPr>
              <a:t>(firstname, 1, 3)</a:t>
            </a:r>
            <a:endParaRPr lang="en-US" altLang="en-US" sz="1800" dirty="0">
              <a:latin typeface="Lucida Sans Typewriter" panose="020B0509030504030204" pitchFamily="49" charset="0"/>
            </a:endParaRPr>
          </a:p>
          <a:p>
            <a:pPr>
              <a:spcBef>
                <a:spcPct val="0"/>
              </a:spcBef>
              <a:buClrTx/>
              <a:buSzTx/>
              <a:buFontTx/>
              <a:buNone/>
            </a:pP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a:t>
            </a: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substring (lastname, 1, 2)</a:t>
            </a:r>
          </a:p>
          <a:p>
            <a:pPr>
              <a:spcBef>
                <a:spcPct val="0"/>
              </a:spcBef>
              <a:buClrTx/>
              <a:buSzTx/>
              <a:buFontTx/>
              <a:buNone/>
            </a:pP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      </a:t>
            </a:r>
            <a:r>
              <a:rPr lang="en-US" altLang="en-US" sz="1800" dirty="0">
                <a:latin typeface="Lucida Sans Typewriter" panose="020B0509030504030204" pitchFamily="49" charset="0"/>
              </a:rPr>
              <a:t>,</a:t>
            </a:r>
            <a:r>
              <a:rPr lang="en-US" altLang="en-US" sz="1800" noProof="1">
                <a:latin typeface="Lucida Sans Typewriter" panose="020B0509030504030204" pitchFamily="49" charset="0"/>
              </a:rPr>
              <a:t>lastname,</a:t>
            </a: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firstname,</a:t>
            </a: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title,</a:t>
            </a: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address, city</a:t>
            </a:r>
            <a:endParaRPr lang="en-US" altLang="en-US" sz="1800" dirty="0">
              <a:latin typeface="Lucida Sans Typewriter" panose="020B0509030504030204" pitchFamily="49" charset="0"/>
            </a:endParaRPr>
          </a:p>
          <a:p>
            <a:pPr>
              <a:spcBef>
                <a:spcPct val="0"/>
              </a:spcBef>
              <a:buClrTx/>
              <a:buSzTx/>
              <a:buFontTx/>
              <a:buNone/>
            </a:pP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,region, postalcode,</a:t>
            </a: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country, homephone, NULL</a:t>
            </a:r>
          </a:p>
          <a:p>
            <a:pPr>
              <a:spcBef>
                <a:spcPct val="0"/>
              </a:spcBef>
              <a:buClrTx/>
              <a:buSzTx/>
              <a:buFontTx/>
              <a:buNone/>
            </a:pP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FROM employees</a:t>
            </a:r>
            <a:endParaRPr lang="en-US" altLang="en-US" sz="1800" dirty="0">
              <a:latin typeface="Lucida Sans Typewriter" panose="020B0509030504030204" pitchFamily="49" charset="0"/>
            </a:endParaRPr>
          </a:p>
        </p:txBody>
      </p:sp>
      <p:sp>
        <p:nvSpPr>
          <p:cNvPr id="31747" name="Rectangle 3"/>
          <p:cNvSpPr>
            <a:spLocks noGrp="1" noChangeArrowheads="1"/>
          </p:cNvSpPr>
          <p:nvPr>
            <p:ph type="title"/>
          </p:nvPr>
        </p:nvSpPr>
        <p:spPr/>
        <p:txBody>
          <a:bodyPr/>
          <a:lstStyle/>
          <a:p>
            <a:r>
              <a:rPr lang="en-US" altLang="es-AR" sz="3200" b="1">
                <a:solidFill>
                  <a:schemeClr val="bg1"/>
                </a:solidFill>
              </a:rPr>
              <a:t>2. Uso de la instrucción INSERT…SELECT</a:t>
            </a:r>
            <a:endParaRPr lang="en-US" altLang="en-US" sz="3200" b="1">
              <a:solidFill>
                <a:schemeClr val="bg1"/>
              </a:solidFill>
            </a:endParaRPr>
          </a:p>
        </p:txBody>
      </p:sp>
      <p:sp>
        <p:nvSpPr>
          <p:cNvPr id="31748" name="Rectangle 4"/>
          <p:cNvSpPr>
            <a:spLocks noGrp="1" noChangeArrowheads="1"/>
          </p:cNvSpPr>
          <p:nvPr>
            <p:ph type="body" idx="1"/>
          </p:nvPr>
        </p:nvSpPr>
        <p:spPr>
          <a:xfrm>
            <a:off x="898525" y="1484313"/>
            <a:ext cx="7331075" cy="2449512"/>
          </a:xfrm>
        </p:spPr>
        <p:txBody>
          <a:bodyPr/>
          <a:lstStyle/>
          <a:p>
            <a:pPr>
              <a:lnSpc>
                <a:spcPct val="80000"/>
              </a:lnSpc>
            </a:pPr>
            <a:r>
              <a:rPr lang="en-US" altLang="es-AR" sz="2400" dirty="0" err="1">
                <a:solidFill>
                  <a:srgbClr val="000000"/>
                </a:solidFill>
              </a:rPr>
              <a:t>Todas</a:t>
            </a:r>
            <a:r>
              <a:rPr lang="en-US" altLang="es-AR" sz="2400" dirty="0">
                <a:solidFill>
                  <a:srgbClr val="000000"/>
                </a:solidFill>
              </a:rPr>
              <a:t> las </a:t>
            </a:r>
            <a:r>
              <a:rPr lang="en-US" altLang="es-AR" sz="2400" dirty="0" err="1">
                <a:solidFill>
                  <a:srgbClr val="000000"/>
                </a:solidFill>
              </a:rPr>
              <a:t>filas</a:t>
            </a:r>
            <a:r>
              <a:rPr lang="en-US" altLang="es-AR" sz="2400" dirty="0">
                <a:solidFill>
                  <a:srgbClr val="000000"/>
                </a:solidFill>
              </a:rPr>
              <a:t> que </a:t>
            </a:r>
            <a:r>
              <a:rPr lang="en-US" altLang="es-AR" sz="2400" dirty="0" err="1">
                <a:solidFill>
                  <a:srgbClr val="000000"/>
                </a:solidFill>
              </a:rPr>
              <a:t>cumplan</a:t>
            </a:r>
            <a:r>
              <a:rPr lang="en-US" altLang="es-AR" sz="2400" dirty="0">
                <a:solidFill>
                  <a:srgbClr val="000000"/>
                </a:solidFill>
              </a:rPr>
              <a:t> la </a:t>
            </a:r>
            <a:r>
              <a:rPr lang="en-US" altLang="es-AR" sz="2400" dirty="0" err="1">
                <a:solidFill>
                  <a:srgbClr val="000000"/>
                </a:solidFill>
              </a:rPr>
              <a:t>instrucción</a:t>
            </a:r>
            <a:r>
              <a:rPr lang="en-US" altLang="es-AR" sz="2400" dirty="0">
                <a:solidFill>
                  <a:srgbClr val="000000"/>
                </a:solidFill>
              </a:rPr>
              <a:t> SELECT se </a:t>
            </a:r>
            <a:r>
              <a:rPr lang="en-US" altLang="es-AR" sz="2400" dirty="0" err="1">
                <a:solidFill>
                  <a:srgbClr val="000000"/>
                </a:solidFill>
              </a:rPr>
              <a:t>insertan</a:t>
            </a:r>
            <a:endParaRPr lang="en-US" altLang="en-US" sz="2400" dirty="0"/>
          </a:p>
          <a:p>
            <a:pPr>
              <a:lnSpc>
                <a:spcPct val="70000"/>
              </a:lnSpc>
            </a:pPr>
            <a:r>
              <a:rPr lang="en-US" altLang="es-AR" sz="2400" dirty="0" err="1">
                <a:solidFill>
                  <a:srgbClr val="000000"/>
                </a:solidFill>
              </a:rPr>
              <a:t>Compruebe</a:t>
            </a:r>
            <a:r>
              <a:rPr lang="en-US" altLang="es-AR" sz="2400" dirty="0">
                <a:solidFill>
                  <a:srgbClr val="000000"/>
                </a:solidFill>
              </a:rPr>
              <a:t> que </a:t>
            </a:r>
            <a:r>
              <a:rPr lang="en-US" altLang="es-AR" sz="2400" dirty="0" err="1">
                <a:solidFill>
                  <a:srgbClr val="000000"/>
                </a:solidFill>
              </a:rPr>
              <a:t>existe</a:t>
            </a:r>
            <a:r>
              <a:rPr lang="en-US" altLang="es-AR" sz="2400" dirty="0">
                <a:solidFill>
                  <a:srgbClr val="000000"/>
                </a:solidFill>
              </a:rPr>
              <a:t> la </a:t>
            </a:r>
            <a:r>
              <a:rPr lang="en-US" altLang="es-AR" sz="2400" dirty="0" err="1">
                <a:solidFill>
                  <a:srgbClr val="000000"/>
                </a:solidFill>
              </a:rPr>
              <a:t>tabla</a:t>
            </a:r>
            <a:r>
              <a:rPr lang="en-US" altLang="es-AR" sz="2400" dirty="0">
                <a:solidFill>
                  <a:srgbClr val="000000"/>
                </a:solidFill>
              </a:rPr>
              <a:t> que </a:t>
            </a:r>
            <a:r>
              <a:rPr lang="en-US" altLang="es-AR" sz="2400" dirty="0" err="1">
                <a:solidFill>
                  <a:srgbClr val="000000"/>
                </a:solidFill>
              </a:rPr>
              <a:t>recibe</a:t>
            </a:r>
            <a:r>
              <a:rPr lang="en-US" altLang="es-AR" sz="2400" dirty="0">
                <a:solidFill>
                  <a:srgbClr val="000000"/>
                </a:solidFill>
              </a:rPr>
              <a:t> las </a:t>
            </a:r>
            <a:r>
              <a:rPr lang="en-US" altLang="es-AR" sz="2400" dirty="0" err="1">
                <a:solidFill>
                  <a:srgbClr val="000000"/>
                </a:solidFill>
              </a:rPr>
              <a:t>nuevas</a:t>
            </a:r>
            <a:r>
              <a:rPr lang="en-US" altLang="es-AR" sz="2400" dirty="0">
                <a:solidFill>
                  <a:srgbClr val="000000"/>
                </a:solidFill>
              </a:rPr>
              <a:t> </a:t>
            </a:r>
            <a:r>
              <a:rPr lang="en-US" altLang="es-AR" sz="2400" dirty="0" err="1">
                <a:solidFill>
                  <a:srgbClr val="000000"/>
                </a:solidFill>
              </a:rPr>
              <a:t>filas</a:t>
            </a:r>
            <a:endParaRPr lang="en-US" altLang="en-US" sz="2400" dirty="0"/>
          </a:p>
          <a:p>
            <a:pPr>
              <a:lnSpc>
                <a:spcPct val="70000"/>
              </a:lnSpc>
            </a:pPr>
            <a:r>
              <a:rPr lang="en-US" altLang="es-AR" sz="2400" dirty="0" err="1">
                <a:solidFill>
                  <a:srgbClr val="000000"/>
                </a:solidFill>
              </a:rPr>
              <a:t>Asegúrese</a:t>
            </a:r>
            <a:r>
              <a:rPr lang="en-US" altLang="es-AR" sz="2400" dirty="0">
                <a:solidFill>
                  <a:srgbClr val="000000"/>
                </a:solidFill>
              </a:rPr>
              <a:t> de que son compatibles </a:t>
            </a:r>
            <a:r>
              <a:rPr lang="en-US" altLang="es-AR" sz="2400" dirty="0" err="1">
                <a:solidFill>
                  <a:srgbClr val="000000"/>
                </a:solidFill>
              </a:rPr>
              <a:t>los</a:t>
            </a:r>
            <a:r>
              <a:rPr lang="en-US" altLang="es-AR" sz="2400" dirty="0">
                <a:solidFill>
                  <a:srgbClr val="000000"/>
                </a:solidFill>
              </a:rPr>
              <a:t> </a:t>
            </a:r>
            <a:r>
              <a:rPr lang="en-US" altLang="es-AR" sz="2400" dirty="0" err="1">
                <a:solidFill>
                  <a:srgbClr val="000000"/>
                </a:solidFill>
              </a:rPr>
              <a:t>tipos</a:t>
            </a:r>
            <a:r>
              <a:rPr lang="en-US" altLang="es-AR" sz="2400" dirty="0">
                <a:solidFill>
                  <a:srgbClr val="000000"/>
                </a:solidFill>
              </a:rPr>
              <a:t> de </a:t>
            </a:r>
            <a:r>
              <a:rPr lang="en-US" altLang="es-AR" sz="2400" dirty="0" err="1">
                <a:solidFill>
                  <a:srgbClr val="000000"/>
                </a:solidFill>
              </a:rPr>
              <a:t>datos</a:t>
            </a:r>
            <a:endParaRPr lang="en-US" altLang="en-US" sz="2400" dirty="0"/>
          </a:p>
          <a:p>
            <a:pPr>
              <a:lnSpc>
                <a:spcPct val="80000"/>
              </a:lnSpc>
            </a:pPr>
            <a:r>
              <a:rPr lang="en-US" altLang="es-AR" sz="2400" dirty="0">
                <a:solidFill>
                  <a:srgbClr val="000000"/>
                </a:solidFill>
              </a:rPr>
              <a:t>Determine </a:t>
            </a:r>
            <a:r>
              <a:rPr lang="en-US" altLang="es-AR" sz="2400" dirty="0" err="1">
                <a:solidFill>
                  <a:srgbClr val="000000"/>
                </a:solidFill>
              </a:rPr>
              <a:t>si</a:t>
            </a:r>
            <a:r>
              <a:rPr lang="en-US" altLang="es-AR" sz="2400" dirty="0">
                <a:solidFill>
                  <a:srgbClr val="000000"/>
                </a:solidFill>
              </a:rPr>
              <a:t> </a:t>
            </a:r>
            <a:r>
              <a:rPr lang="en-US" altLang="es-AR" sz="2400" dirty="0" err="1">
                <a:solidFill>
                  <a:srgbClr val="000000"/>
                </a:solidFill>
              </a:rPr>
              <a:t>existe</a:t>
            </a:r>
            <a:r>
              <a:rPr lang="en-US" altLang="es-AR" sz="2400" dirty="0">
                <a:solidFill>
                  <a:srgbClr val="000000"/>
                </a:solidFill>
              </a:rPr>
              <a:t> un valor </a:t>
            </a:r>
            <a:r>
              <a:rPr lang="en-US" altLang="es-AR" sz="2400" dirty="0" err="1">
                <a:solidFill>
                  <a:srgbClr val="000000"/>
                </a:solidFill>
              </a:rPr>
              <a:t>predeterminado</a:t>
            </a:r>
            <a:r>
              <a:rPr lang="en-US" altLang="es-AR" sz="2400" dirty="0">
                <a:solidFill>
                  <a:srgbClr val="000000"/>
                </a:solidFill>
              </a:rPr>
              <a:t> o </a:t>
            </a:r>
            <a:r>
              <a:rPr lang="en-US" altLang="es-AR" sz="2400" dirty="0" err="1">
                <a:solidFill>
                  <a:srgbClr val="000000"/>
                </a:solidFill>
              </a:rPr>
              <a:t>si</a:t>
            </a:r>
            <a:r>
              <a:rPr lang="en-US" altLang="es-AR" sz="2400" dirty="0">
                <a:solidFill>
                  <a:srgbClr val="000000"/>
                </a:solidFill>
              </a:rPr>
              <a:t> se </a:t>
            </a:r>
            <a:r>
              <a:rPr lang="en-US" altLang="es-AR" sz="2400" dirty="0" err="1">
                <a:solidFill>
                  <a:srgbClr val="000000"/>
                </a:solidFill>
              </a:rPr>
              <a:t>permiten</a:t>
            </a:r>
            <a:r>
              <a:rPr lang="en-US" altLang="es-AR" sz="2400" dirty="0">
                <a:solidFill>
                  <a:srgbClr val="000000"/>
                </a:solidFill>
              </a:rPr>
              <a:t> </a:t>
            </a:r>
            <a:r>
              <a:rPr lang="en-US" altLang="es-AR" sz="2400" dirty="0" err="1">
                <a:solidFill>
                  <a:srgbClr val="000000"/>
                </a:solidFill>
              </a:rPr>
              <a:t>valores</a:t>
            </a:r>
            <a:r>
              <a:rPr lang="en-US" altLang="es-AR" sz="2400" dirty="0">
                <a:solidFill>
                  <a:srgbClr val="000000"/>
                </a:solidFill>
              </a:rPr>
              <a:t> Null</a:t>
            </a:r>
            <a:endParaRPr lang="en-US" altLang="en-US" sz="2400" dirty="0">
              <a:solidFill>
                <a:srgbClr val="000000"/>
              </a:solidFill>
            </a:endParaRPr>
          </a:p>
        </p:txBody>
      </p:sp>
      <p:sp>
        <p:nvSpPr>
          <p:cNvPr id="5"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178392050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581400" y="41148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33795" name="Rectangle 3"/>
          <p:cNvSpPr>
            <a:spLocks noGrp="1" noChangeArrowheads="1"/>
          </p:cNvSpPr>
          <p:nvPr>
            <p:ph type="title"/>
          </p:nvPr>
        </p:nvSpPr>
        <p:spPr>
          <a:xfrm>
            <a:off x="250825" y="188913"/>
            <a:ext cx="8189913" cy="841375"/>
          </a:xfrm>
        </p:spPr>
        <p:txBody>
          <a:bodyPr/>
          <a:lstStyle/>
          <a:p>
            <a:r>
              <a:rPr lang="en-US" altLang="es-AR" sz="2400" b="1" dirty="0">
                <a:solidFill>
                  <a:schemeClr val="bg1"/>
                </a:solidFill>
              </a:rPr>
              <a:t>3. </a:t>
            </a:r>
            <a:r>
              <a:rPr lang="en-US" altLang="es-AR" sz="2400" b="1" dirty="0" err="1">
                <a:solidFill>
                  <a:schemeClr val="bg1"/>
                </a:solidFill>
              </a:rPr>
              <a:t>Creación</a:t>
            </a:r>
            <a:r>
              <a:rPr lang="en-US" altLang="es-AR" sz="2400" b="1" dirty="0">
                <a:solidFill>
                  <a:schemeClr val="bg1"/>
                </a:solidFill>
              </a:rPr>
              <a:t> de </a:t>
            </a:r>
            <a:r>
              <a:rPr lang="en-US" altLang="es-AR" sz="2400" b="1" dirty="0" err="1">
                <a:solidFill>
                  <a:schemeClr val="bg1"/>
                </a:solidFill>
              </a:rPr>
              <a:t>una</a:t>
            </a:r>
            <a:r>
              <a:rPr lang="en-US" altLang="es-AR" sz="2400" b="1" dirty="0">
                <a:solidFill>
                  <a:schemeClr val="bg1"/>
                </a:solidFill>
              </a:rPr>
              <a:t> </a:t>
            </a:r>
            <a:r>
              <a:rPr lang="en-US" altLang="es-AR" sz="2400" b="1" dirty="0" err="1">
                <a:solidFill>
                  <a:schemeClr val="bg1"/>
                </a:solidFill>
              </a:rPr>
              <a:t>tabla</a:t>
            </a:r>
            <a:r>
              <a:rPr lang="en-US" altLang="es-AR" sz="2400" b="1" dirty="0">
                <a:solidFill>
                  <a:schemeClr val="bg1"/>
                </a:solidFill>
              </a:rPr>
              <a:t> </a:t>
            </a:r>
            <a:r>
              <a:rPr lang="en-US" altLang="es-AR" sz="2400" b="1" dirty="0" err="1">
                <a:solidFill>
                  <a:schemeClr val="bg1"/>
                </a:solidFill>
              </a:rPr>
              <a:t>mediante</a:t>
            </a:r>
            <a:r>
              <a:rPr lang="en-US" altLang="es-AR" sz="2400" b="1" dirty="0">
                <a:solidFill>
                  <a:schemeClr val="bg1"/>
                </a:solidFill>
              </a:rPr>
              <a:t> la </a:t>
            </a:r>
            <a:r>
              <a:rPr lang="en-US" altLang="es-AR" sz="2400" b="1" dirty="0" err="1">
                <a:solidFill>
                  <a:schemeClr val="bg1"/>
                </a:solidFill>
              </a:rPr>
              <a:t>instrucción</a:t>
            </a:r>
            <a:r>
              <a:rPr lang="en-US" altLang="es-AR" sz="2400" b="1" dirty="0">
                <a:solidFill>
                  <a:schemeClr val="bg1"/>
                </a:solidFill>
              </a:rPr>
              <a:t> SELECT INTO</a:t>
            </a:r>
            <a:endParaRPr lang="en-US" altLang="en-US" sz="2400" b="1" dirty="0">
              <a:solidFill>
                <a:schemeClr val="bg1"/>
              </a:solidFill>
            </a:endParaRPr>
          </a:p>
        </p:txBody>
      </p:sp>
      <p:sp>
        <p:nvSpPr>
          <p:cNvPr id="33796" name="Rectangle 4"/>
          <p:cNvSpPr>
            <a:spLocks noGrp="1" noChangeArrowheads="1"/>
          </p:cNvSpPr>
          <p:nvPr>
            <p:ph type="body" idx="1"/>
          </p:nvPr>
        </p:nvSpPr>
        <p:spPr>
          <a:xfrm>
            <a:off x="611188" y="1628775"/>
            <a:ext cx="7848600" cy="2290763"/>
          </a:xfrm>
        </p:spPr>
        <p:txBody>
          <a:bodyPr/>
          <a:lstStyle/>
          <a:p>
            <a:pPr>
              <a:lnSpc>
                <a:spcPct val="70000"/>
              </a:lnSpc>
              <a:spcBef>
                <a:spcPct val="40000"/>
              </a:spcBef>
            </a:pPr>
            <a:r>
              <a:rPr lang="en-US" altLang="es-AR" sz="2400" b="1" dirty="0" err="1">
                <a:solidFill>
                  <a:srgbClr val="000000"/>
                </a:solidFill>
              </a:rPr>
              <a:t>Úsela</a:t>
            </a:r>
            <a:r>
              <a:rPr lang="en-US" altLang="es-AR" sz="2400" b="1" dirty="0">
                <a:solidFill>
                  <a:srgbClr val="000000"/>
                </a:solidFill>
              </a:rPr>
              <a:t> para </a:t>
            </a:r>
            <a:r>
              <a:rPr lang="en-US" altLang="es-AR" sz="2400" b="1" dirty="0" err="1">
                <a:solidFill>
                  <a:srgbClr val="000000"/>
                </a:solidFill>
              </a:rPr>
              <a:t>crear</a:t>
            </a:r>
            <a:r>
              <a:rPr lang="en-US" altLang="es-AR" sz="2400" b="1" dirty="0">
                <a:solidFill>
                  <a:srgbClr val="000000"/>
                </a:solidFill>
              </a:rPr>
              <a:t> </a:t>
            </a:r>
            <a:r>
              <a:rPr lang="en-US" altLang="es-AR" sz="2400" b="1" dirty="0" err="1">
                <a:solidFill>
                  <a:srgbClr val="000000"/>
                </a:solidFill>
              </a:rPr>
              <a:t>una</a:t>
            </a:r>
            <a:r>
              <a:rPr lang="en-US" altLang="es-AR" sz="2400" b="1" dirty="0">
                <a:solidFill>
                  <a:srgbClr val="000000"/>
                </a:solidFill>
              </a:rPr>
              <a:t> </a:t>
            </a:r>
            <a:r>
              <a:rPr lang="en-US" altLang="es-AR" sz="2400" b="1" dirty="0" err="1">
                <a:solidFill>
                  <a:srgbClr val="000000"/>
                </a:solidFill>
              </a:rPr>
              <a:t>tabla</a:t>
            </a:r>
            <a:r>
              <a:rPr lang="en-US" altLang="es-AR" sz="2400" b="1" dirty="0">
                <a:solidFill>
                  <a:srgbClr val="000000"/>
                </a:solidFill>
              </a:rPr>
              <a:t> e </a:t>
            </a:r>
            <a:r>
              <a:rPr lang="en-US" altLang="es-AR" sz="2400" b="1" dirty="0" err="1">
                <a:solidFill>
                  <a:srgbClr val="000000"/>
                </a:solidFill>
              </a:rPr>
              <a:t>insertar</a:t>
            </a:r>
            <a:r>
              <a:rPr lang="en-US" altLang="es-AR" sz="2400" b="1" dirty="0">
                <a:solidFill>
                  <a:srgbClr val="000000"/>
                </a:solidFill>
              </a:rPr>
              <a:t> </a:t>
            </a:r>
            <a:r>
              <a:rPr lang="en-US" altLang="es-AR" sz="2400" b="1" dirty="0" err="1">
                <a:solidFill>
                  <a:srgbClr val="000000"/>
                </a:solidFill>
              </a:rPr>
              <a:t>filas</a:t>
            </a:r>
            <a:r>
              <a:rPr lang="en-US" altLang="es-AR" sz="2400" b="1" dirty="0">
                <a:solidFill>
                  <a:srgbClr val="000000"/>
                </a:solidFill>
              </a:rPr>
              <a:t> </a:t>
            </a:r>
            <a:r>
              <a:rPr lang="en-US" altLang="es-AR" sz="2400" b="1" dirty="0" err="1">
                <a:solidFill>
                  <a:srgbClr val="000000"/>
                </a:solidFill>
              </a:rPr>
              <a:t>en</a:t>
            </a:r>
            <a:r>
              <a:rPr lang="en-US" altLang="es-AR" sz="2400" b="1" dirty="0">
                <a:solidFill>
                  <a:srgbClr val="000000"/>
                </a:solidFill>
              </a:rPr>
              <a:t> </a:t>
            </a:r>
            <a:r>
              <a:rPr lang="en-US" altLang="es-AR" sz="2400" b="1" dirty="0" err="1">
                <a:solidFill>
                  <a:srgbClr val="000000"/>
                </a:solidFill>
              </a:rPr>
              <a:t>ella</a:t>
            </a:r>
            <a:r>
              <a:rPr lang="en-US" altLang="es-AR" sz="2400" b="1" dirty="0">
                <a:solidFill>
                  <a:srgbClr val="000000"/>
                </a:solidFill>
              </a:rPr>
              <a:t> </a:t>
            </a:r>
            <a:r>
              <a:rPr lang="en-US" altLang="es-AR" sz="2400" b="1" dirty="0" err="1">
                <a:solidFill>
                  <a:srgbClr val="000000"/>
                </a:solidFill>
              </a:rPr>
              <a:t>en</a:t>
            </a:r>
            <a:r>
              <a:rPr lang="en-US" altLang="es-AR" sz="2400" b="1" dirty="0">
                <a:solidFill>
                  <a:srgbClr val="000000"/>
                </a:solidFill>
              </a:rPr>
              <a:t> </a:t>
            </a:r>
            <a:r>
              <a:rPr lang="en-US" altLang="es-AR" sz="2400" b="1" dirty="0" err="1">
                <a:solidFill>
                  <a:srgbClr val="000000"/>
                </a:solidFill>
              </a:rPr>
              <a:t>una</a:t>
            </a:r>
            <a:r>
              <a:rPr lang="en-US" altLang="es-AR" sz="2400" b="1" dirty="0">
                <a:solidFill>
                  <a:srgbClr val="000000"/>
                </a:solidFill>
              </a:rPr>
              <a:t> sola </a:t>
            </a:r>
            <a:r>
              <a:rPr lang="en-US" altLang="es-AR" sz="2400" b="1" dirty="0" err="1">
                <a:solidFill>
                  <a:srgbClr val="000000"/>
                </a:solidFill>
              </a:rPr>
              <a:t>operación</a:t>
            </a:r>
            <a:endParaRPr lang="en-US" altLang="en-US" sz="2400" b="1" dirty="0"/>
          </a:p>
          <a:p>
            <a:pPr>
              <a:lnSpc>
                <a:spcPct val="70000"/>
              </a:lnSpc>
              <a:spcBef>
                <a:spcPct val="40000"/>
              </a:spcBef>
            </a:pPr>
            <a:r>
              <a:rPr lang="en-US" altLang="es-AR" sz="2400" b="1" dirty="0" err="1">
                <a:solidFill>
                  <a:srgbClr val="000000"/>
                </a:solidFill>
              </a:rPr>
              <a:t>Puede</a:t>
            </a:r>
            <a:r>
              <a:rPr lang="en-US" altLang="es-AR" sz="2400" b="1" dirty="0">
                <a:solidFill>
                  <a:srgbClr val="000000"/>
                </a:solidFill>
              </a:rPr>
              <a:t> </a:t>
            </a:r>
            <a:r>
              <a:rPr lang="en-US" altLang="es-AR" sz="2400" b="1" dirty="0" err="1">
                <a:solidFill>
                  <a:srgbClr val="000000"/>
                </a:solidFill>
              </a:rPr>
              <a:t>crear</a:t>
            </a:r>
            <a:r>
              <a:rPr lang="en-US" altLang="es-AR" sz="2400" b="1" dirty="0">
                <a:solidFill>
                  <a:srgbClr val="000000"/>
                </a:solidFill>
              </a:rPr>
              <a:t> </a:t>
            </a:r>
            <a:r>
              <a:rPr lang="en-US" altLang="es-AR" sz="2400" b="1" dirty="0" err="1">
                <a:solidFill>
                  <a:srgbClr val="000000"/>
                </a:solidFill>
              </a:rPr>
              <a:t>una</a:t>
            </a:r>
            <a:r>
              <a:rPr lang="en-US" altLang="es-AR" sz="2400" b="1" dirty="0">
                <a:solidFill>
                  <a:srgbClr val="000000"/>
                </a:solidFill>
              </a:rPr>
              <a:t> </a:t>
            </a:r>
            <a:r>
              <a:rPr lang="en-US" altLang="es-AR" sz="2400" b="1" dirty="0" err="1">
                <a:solidFill>
                  <a:srgbClr val="000000"/>
                </a:solidFill>
              </a:rPr>
              <a:t>tabla</a:t>
            </a:r>
            <a:r>
              <a:rPr lang="en-US" altLang="es-AR" sz="2400" b="1" dirty="0">
                <a:solidFill>
                  <a:srgbClr val="000000"/>
                </a:solidFill>
              </a:rPr>
              <a:t> temporal local o global</a:t>
            </a:r>
            <a:endParaRPr lang="en-US" altLang="en-US" sz="2400" b="1" dirty="0"/>
          </a:p>
          <a:p>
            <a:pPr>
              <a:lnSpc>
                <a:spcPct val="76000"/>
              </a:lnSpc>
              <a:spcBef>
                <a:spcPct val="40000"/>
              </a:spcBef>
              <a:spcAft>
                <a:spcPts val="800"/>
              </a:spcAft>
            </a:pPr>
            <a:r>
              <a:rPr lang="en-US" altLang="es-AR" sz="2400" b="1" dirty="0">
                <a:solidFill>
                  <a:srgbClr val="000000"/>
                </a:solidFill>
              </a:rPr>
              <a:t>En la </a:t>
            </a:r>
            <a:r>
              <a:rPr lang="en-US" altLang="es-AR" sz="2400" b="1" dirty="0" err="1">
                <a:solidFill>
                  <a:srgbClr val="000000"/>
                </a:solidFill>
              </a:rPr>
              <a:t>lista</a:t>
            </a:r>
            <a:r>
              <a:rPr lang="en-US" altLang="es-AR" sz="2400" b="1" dirty="0">
                <a:solidFill>
                  <a:srgbClr val="000000"/>
                </a:solidFill>
              </a:rPr>
              <a:t> de </a:t>
            </a:r>
            <a:r>
              <a:rPr lang="en-US" altLang="es-AR" sz="2400" b="1" dirty="0" err="1">
                <a:solidFill>
                  <a:srgbClr val="000000"/>
                </a:solidFill>
              </a:rPr>
              <a:t>selección</a:t>
            </a:r>
            <a:r>
              <a:rPr lang="en-US" altLang="es-AR" sz="2400" b="1" dirty="0">
                <a:solidFill>
                  <a:srgbClr val="000000"/>
                </a:solidFill>
              </a:rPr>
              <a:t>, </a:t>
            </a:r>
            <a:r>
              <a:rPr lang="en-US" altLang="es-AR" sz="2400" b="1" dirty="0" err="1">
                <a:solidFill>
                  <a:srgbClr val="000000"/>
                </a:solidFill>
              </a:rPr>
              <a:t>debe</a:t>
            </a:r>
            <a:r>
              <a:rPr lang="en-US" altLang="es-AR" sz="2400" b="1" dirty="0">
                <a:solidFill>
                  <a:srgbClr val="000000"/>
                </a:solidFill>
              </a:rPr>
              <a:t> </a:t>
            </a:r>
            <a:r>
              <a:rPr lang="en-US" altLang="es-AR" sz="2400" b="1" dirty="0" err="1">
                <a:solidFill>
                  <a:srgbClr val="000000"/>
                </a:solidFill>
              </a:rPr>
              <a:t>crear</a:t>
            </a:r>
            <a:r>
              <a:rPr lang="en-US" altLang="es-AR" sz="2400" b="1" dirty="0">
                <a:solidFill>
                  <a:srgbClr val="000000"/>
                </a:solidFill>
              </a:rPr>
              <a:t> alias de </a:t>
            </a:r>
            <a:r>
              <a:rPr lang="en-US" altLang="es-AR" sz="2400" b="1" dirty="0" err="1">
                <a:solidFill>
                  <a:srgbClr val="000000"/>
                </a:solidFill>
              </a:rPr>
              <a:t>columnas</a:t>
            </a:r>
            <a:r>
              <a:rPr lang="en-US" altLang="es-AR" sz="2400" b="1" dirty="0">
                <a:solidFill>
                  <a:srgbClr val="000000"/>
                </a:solidFill>
              </a:rPr>
              <a:t> para </a:t>
            </a:r>
            <a:r>
              <a:rPr lang="en-US" altLang="es-AR" sz="2400" b="1" dirty="0" err="1">
                <a:solidFill>
                  <a:srgbClr val="000000"/>
                </a:solidFill>
              </a:rPr>
              <a:t>especificar</a:t>
            </a:r>
            <a:r>
              <a:rPr lang="en-US" altLang="es-AR" sz="2400" b="1" dirty="0">
                <a:solidFill>
                  <a:srgbClr val="000000"/>
                </a:solidFill>
              </a:rPr>
              <a:t> </a:t>
            </a:r>
            <a:r>
              <a:rPr lang="en-US" altLang="es-AR" sz="2400" b="1" dirty="0" err="1">
                <a:solidFill>
                  <a:srgbClr val="000000"/>
                </a:solidFill>
              </a:rPr>
              <a:t>los</a:t>
            </a:r>
            <a:r>
              <a:rPr lang="en-US" altLang="es-AR" sz="2400" b="1" dirty="0">
                <a:solidFill>
                  <a:srgbClr val="000000"/>
                </a:solidFill>
              </a:rPr>
              <a:t> </a:t>
            </a:r>
            <a:r>
              <a:rPr lang="en-US" altLang="es-AR" sz="2400" b="1" dirty="0" err="1">
                <a:solidFill>
                  <a:srgbClr val="000000"/>
                </a:solidFill>
              </a:rPr>
              <a:t>nombres</a:t>
            </a:r>
            <a:r>
              <a:rPr lang="en-US" altLang="es-AR" sz="2400" b="1" dirty="0">
                <a:solidFill>
                  <a:srgbClr val="000000"/>
                </a:solidFill>
              </a:rPr>
              <a:t> de las </a:t>
            </a:r>
            <a:r>
              <a:rPr lang="en-US" altLang="es-AR" sz="2400" b="1" dirty="0" err="1">
                <a:solidFill>
                  <a:srgbClr val="000000"/>
                </a:solidFill>
              </a:rPr>
              <a:t>columnas</a:t>
            </a:r>
            <a:r>
              <a:rPr lang="en-US" altLang="es-AR" sz="2400" b="1" dirty="0">
                <a:solidFill>
                  <a:srgbClr val="000000"/>
                </a:solidFill>
              </a:rPr>
              <a:t> de la </a:t>
            </a:r>
            <a:r>
              <a:rPr lang="en-US" altLang="es-AR" sz="2400" b="1" dirty="0" err="1">
                <a:solidFill>
                  <a:srgbClr val="000000"/>
                </a:solidFill>
              </a:rPr>
              <a:t>nueva</a:t>
            </a:r>
            <a:r>
              <a:rPr lang="en-US" altLang="es-AR" sz="2400" b="1" dirty="0">
                <a:solidFill>
                  <a:srgbClr val="000000"/>
                </a:solidFill>
              </a:rPr>
              <a:t> </a:t>
            </a:r>
            <a:r>
              <a:rPr lang="en-US" altLang="es-AR" sz="2400" b="1" dirty="0" err="1">
                <a:solidFill>
                  <a:srgbClr val="000000"/>
                </a:solidFill>
              </a:rPr>
              <a:t>tabla</a:t>
            </a:r>
            <a:endParaRPr lang="en-US" altLang="en-US" sz="2400" b="1" dirty="0">
              <a:solidFill>
                <a:srgbClr val="000000"/>
              </a:solidFill>
            </a:endParaRPr>
          </a:p>
        </p:txBody>
      </p:sp>
      <p:sp>
        <p:nvSpPr>
          <p:cNvPr id="33797" name="Rectangle 5"/>
          <p:cNvSpPr>
            <a:spLocks noChangeArrowheads="1"/>
          </p:cNvSpPr>
          <p:nvPr/>
        </p:nvSpPr>
        <p:spPr bwMode="auto">
          <a:xfrm>
            <a:off x="609600" y="3930650"/>
            <a:ext cx="7924800" cy="22415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0"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lnSpc>
                <a:spcPct val="96000"/>
              </a:lnSpc>
              <a:spcBef>
                <a:spcPct val="0"/>
              </a:spcBef>
              <a:buClrTx/>
              <a:buSzTx/>
              <a:buFontTx/>
              <a:buNone/>
            </a:pPr>
            <a:r>
              <a:rPr lang="es-AR" altLang="en-US" sz="2000" noProof="1">
                <a:latin typeface="Lucida Sans Typewriter" panose="020B0509030504030204" pitchFamily="49" charset="0"/>
              </a:rPr>
              <a:t>USE northwind</a:t>
            </a:r>
          </a:p>
          <a:p>
            <a:pPr>
              <a:lnSpc>
                <a:spcPct val="96000"/>
              </a:lnSpc>
              <a:spcBef>
                <a:spcPct val="0"/>
              </a:spcBef>
              <a:buClrTx/>
              <a:buSzTx/>
              <a:buFontTx/>
              <a:buNone/>
            </a:pPr>
            <a:r>
              <a:rPr lang="es-AR" altLang="en-US" sz="2000" noProof="1">
                <a:latin typeface="Lucida Sans Typewriter" panose="020B0509030504030204" pitchFamily="49" charset="0"/>
              </a:rPr>
              <a:t>SELECT</a:t>
            </a:r>
            <a:r>
              <a:rPr lang="en-US" altLang="en-US" sz="2000" dirty="0">
                <a:latin typeface="Lucida Sans Typewriter" panose="020B0509030504030204" pitchFamily="49" charset="0"/>
              </a:rPr>
              <a:t> </a:t>
            </a:r>
            <a:r>
              <a:rPr lang="en-US" altLang="en-US" sz="2000" noProof="1">
                <a:latin typeface="Lucida Sans Typewriter" panose="020B0509030504030204" pitchFamily="49" charset="0"/>
              </a:rPr>
              <a:t>productname AS products</a:t>
            </a:r>
          </a:p>
          <a:p>
            <a:pPr>
              <a:lnSpc>
                <a:spcPct val="96000"/>
              </a:lnSpc>
              <a:spcBef>
                <a:spcPct val="0"/>
              </a:spcBef>
              <a:buClrTx/>
              <a:buSzTx/>
              <a:buFontTx/>
              <a:buNone/>
            </a:pPr>
            <a:r>
              <a:rPr lang="en-US" altLang="en-US" sz="2000" dirty="0">
                <a:latin typeface="Lucida Sans Typewriter" panose="020B0509030504030204" pitchFamily="49" charset="0"/>
              </a:rPr>
              <a:t>      ,</a:t>
            </a:r>
            <a:r>
              <a:rPr lang="en-US" altLang="en-US" sz="2000" noProof="1">
                <a:latin typeface="Lucida Sans Typewriter" panose="020B0509030504030204" pitchFamily="49" charset="0"/>
              </a:rPr>
              <a:t>unitprice AS price</a:t>
            </a:r>
          </a:p>
          <a:p>
            <a:pPr>
              <a:lnSpc>
                <a:spcPct val="96000"/>
              </a:lnSpc>
              <a:spcBef>
                <a:spcPct val="0"/>
              </a:spcBef>
              <a:buClrTx/>
              <a:buSzTx/>
              <a:buFontTx/>
              <a:buNone/>
            </a:pPr>
            <a:r>
              <a:rPr lang="en-US" altLang="en-US" sz="2000" dirty="0">
                <a:latin typeface="Lucida Sans Typewriter" panose="020B0509030504030204" pitchFamily="49" charset="0"/>
              </a:rPr>
              <a:t>      ,</a:t>
            </a:r>
            <a:r>
              <a:rPr lang="en-US" altLang="en-US" sz="2000" noProof="1">
                <a:latin typeface="Lucida Sans Typewriter" panose="020B0509030504030204" pitchFamily="49" charset="0"/>
              </a:rPr>
              <a:t>(unitprice * 1.1) AS tax</a:t>
            </a:r>
          </a:p>
          <a:p>
            <a:pPr>
              <a:lnSpc>
                <a:spcPct val="96000"/>
              </a:lnSpc>
              <a:spcBef>
                <a:spcPct val="0"/>
              </a:spcBef>
              <a:buClrTx/>
              <a:buSzTx/>
              <a:buFontTx/>
              <a:buNone/>
            </a:pPr>
            <a:r>
              <a:rPr lang="en-US" altLang="en-US" sz="2000" dirty="0">
                <a:latin typeface="Lucida Sans Typewriter" panose="020B0509030504030204" pitchFamily="49" charset="0"/>
              </a:rPr>
              <a:t> </a:t>
            </a:r>
            <a:r>
              <a:rPr lang="en-US" altLang="en-US" sz="2000" noProof="1">
                <a:latin typeface="Lucida Sans Typewriter" panose="020B0509030504030204" pitchFamily="49" charset="0"/>
              </a:rPr>
              <a:t>INTO #</a:t>
            </a:r>
            <a:r>
              <a:rPr lang="es-ES" altLang="en-US" sz="2000" dirty="0" err="1">
                <a:latin typeface="Lucida Sans Typewriter" panose="020B0509030504030204" pitchFamily="49" charset="0"/>
              </a:rPr>
              <a:t>ListaPrecios</a:t>
            </a:r>
            <a:endParaRPr lang="es-ES" altLang="en-US" sz="2000" noProof="1">
              <a:latin typeface="Lucida Sans Typewriter" panose="020B0509030504030204" pitchFamily="49" charset="0"/>
            </a:endParaRPr>
          </a:p>
          <a:p>
            <a:pPr>
              <a:lnSpc>
                <a:spcPct val="96000"/>
              </a:lnSpc>
              <a:spcBef>
                <a:spcPct val="0"/>
              </a:spcBef>
              <a:buClrTx/>
              <a:buSzTx/>
              <a:buFontTx/>
              <a:buNone/>
            </a:pPr>
            <a:r>
              <a:rPr lang="en-US" altLang="en-US" sz="2000" dirty="0">
                <a:latin typeface="Lucida Sans Typewriter" panose="020B0509030504030204" pitchFamily="49" charset="0"/>
              </a:rPr>
              <a:t> </a:t>
            </a:r>
            <a:r>
              <a:rPr lang="en-US" altLang="en-US" sz="2000" noProof="1">
                <a:latin typeface="Lucida Sans Typewriter" panose="020B0509030504030204" pitchFamily="49" charset="0"/>
              </a:rPr>
              <a:t>FROM products</a:t>
            </a:r>
            <a:endParaRPr lang="en-US" altLang="en-US" sz="2000" dirty="0">
              <a:latin typeface="Lucida Sans Typewriter" panose="020B0509030504030204" pitchFamily="49" charset="0"/>
            </a:endParaRPr>
          </a:p>
          <a:p>
            <a:pPr>
              <a:lnSpc>
                <a:spcPct val="96000"/>
              </a:lnSpc>
              <a:spcBef>
                <a:spcPct val="0"/>
              </a:spcBef>
              <a:buClrTx/>
              <a:buSzTx/>
              <a:buFontTx/>
              <a:buNone/>
            </a:pPr>
            <a:endParaRPr lang="en-US" altLang="en-US" sz="2000" dirty="0">
              <a:latin typeface="Lucida Sans Typewriter" panose="020B0509030504030204" pitchFamily="49" charset="0"/>
            </a:endParaRPr>
          </a:p>
        </p:txBody>
      </p:sp>
      <p:sp>
        <p:nvSpPr>
          <p:cNvPr id="6"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7732726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s-AR" sz="3200" b="1">
                <a:solidFill>
                  <a:schemeClr val="bg1"/>
                </a:solidFill>
              </a:rPr>
              <a:t>4. Inserción de datos parciales</a:t>
            </a:r>
            <a:endParaRPr lang="en-US" altLang="en-US" sz="3200" b="1">
              <a:solidFill>
                <a:schemeClr val="bg1"/>
              </a:solidFill>
            </a:endParaRPr>
          </a:p>
        </p:txBody>
      </p:sp>
      <p:sp>
        <p:nvSpPr>
          <p:cNvPr id="37891" name="Rectangle 3"/>
          <p:cNvSpPr>
            <a:spLocks noChangeArrowheads="1"/>
          </p:cNvSpPr>
          <p:nvPr/>
        </p:nvSpPr>
        <p:spPr bwMode="auto">
          <a:xfrm>
            <a:off x="1219200" y="4953000"/>
            <a:ext cx="2438400" cy="114300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37892" name="Rectangle 4"/>
          <p:cNvSpPr>
            <a:spLocks noChangeArrowheads="1"/>
          </p:cNvSpPr>
          <p:nvPr/>
        </p:nvSpPr>
        <p:spPr bwMode="auto">
          <a:xfrm flipH="1">
            <a:off x="762000" y="47244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37893" name="Rectangle 5"/>
          <p:cNvSpPr>
            <a:spLocks noChangeArrowheads="1"/>
          </p:cNvSpPr>
          <p:nvPr/>
        </p:nvSpPr>
        <p:spPr bwMode="auto">
          <a:xfrm flipH="1">
            <a:off x="762000" y="27432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37894" name="Rectangle 6"/>
          <p:cNvSpPr>
            <a:spLocks noChangeArrowheads="1"/>
          </p:cNvSpPr>
          <p:nvPr/>
        </p:nvSpPr>
        <p:spPr bwMode="auto">
          <a:xfrm flipH="1">
            <a:off x="762000" y="10668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37895" name="Rectangle 7"/>
          <p:cNvSpPr>
            <a:spLocks noChangeArrowheads="1"/>
          </p:cNvSpPr>
          <p:nvPr/>
        </p:nvSpPr>
        <p:spPr bwMode="auto">
          <a:xfrm>
            <a:off x="533400" y="1447800"/>
            <a:ext cx="8001000" cy="129540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s-AR" altLang="en-US" sz="1800" noProof="1">
                <a:latin typeface="Lucida Sans Typewriter" panose="020B0509030504030204" pitchFamily="49" charset="0"/>
              </a:rPr>
              <a:t>USE northwind</a:t>
            </a:r>
          </a:p>
          <a:p>
            <a:pPr>
              <a:spcBef>
                <a:spcPct val="0"/>
              </a:spcBef>
              <a:buClrTx/>
              <a:buSzTx/>
              <a:buFontTx/>
              <a:buNone/>
            </a:pPr>
            <a:r>
              <a:rPr lang="es-AR" altLang="en-US" sz="1800" noProof="1">
                <a:latin typeface="Lucida Sans Typewriter" panose="020B0509030504030204" pitchFamily="49" charset="0"/>
              </a:rPr>
              <a:t>INSERT shippers (companyname)</a:t>
            </a:r>
          </a:p>
          <a:p>
            <a:pPr>
              <a:spcBef>
                <a:spcPct val="0"/>
              </a:spcBef>
              <a:buClrTx/>
              <a:buSzTx/>
              <a:buFontTx/>
              <a:buNone/>
            </a:pPr>
            <a:r>
              <a:rPr lang="es-AR" altLang="en-US" sz="1800" noProof="1">
                <a:latin typeface="Lucida Sans Typewriter" panose="020B0509030504030204" pitchFamily="49" charset="0"/>
              </a:rPr>
              <a:t>VALUES ('Fitch &amp; Mather')</a:t>
            </a:r>
            <a:endParaRPr lang="en-US" altLang="en-US" sz="1800" dirty="0">
              <a:latin typeface="Lucida Sans Typewriter" panose="020B0509030504030204" pitchFamily="49" charset="0"/>
            </a:endParaRPr>
          </a:p>
          <a:p>
            <a:pPr>
              <a:spcBef>
                <a:spcPct val="0"/>
              </a:spcBef>
              <a:buClrTx/>
              <a:buSzTx/>
              <a:buFontTx/>
              <a:buNone/>
            </a:pPr>
            <a:endParaRPr lang="en-US" altLang="en-US" sz="1800" dirty="0">
              <a:latin typeface="Lucida Sans Typewriter" panose="020B0509030504030204" pitchFamily="49" charset="0"/>
            </a:endParaRPr>
          </a:p>
        </p:txBody>
      </p:sp>
      <p:sp>
        <p:nvSpPr>
          <p:cNvPr id="37896" name="Rectangle 8"/>
          <p:cNvSpPr>
            <a:spLocks noChangeArrowheads="1"/>
          </p:cNvSpPr>
          <p:nvPr/>
        </p:nvSpPr>
        <p:spPr bwMode="auto">
          <a:xfrm>
            <a:off x="806450" y="1066800"/>
            <a:ext cx="259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1800" b="1">
                <a:solidFill>
                  <a:srgbClr val="000000"/>
                </a:solidFill>
              </a:rPr>
              <a:t>Agregar datos nuevos</a:t>
            </a:r>
            <a:endParaRPr lang="en-US" altLang="en-US" sz="1800" b="1" noProof="1"/>
          </a:p>
        </p:txBody>
      </p:sp>
      <p:sp>
        <p:nvSpPr>
          <p:cNvPr id="37897" name="Rectangle 9"/>
          <p:cNvSpPr>
            <a:spLocks noChangeArrowheads="1"/>
          </p:cNvSpPr>
          <p:nvPr/>
        </p:nvSpPr>
        <p:spPr bwMode="auto">
          <a:xfrm>
            <a:off x="533400" y="3124200"/>
            <a:ext cx="8001000" cy="129540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s-AR" altLang="en-US" sz="1800" noProof="1">
                <a:latin typeface="Lucida Sans Typewriter" panose="020B0509030504030204" pitchFamily="49" charset="0"/>
              </a:rPr>
              <a:t>USE northwind</a:t>
            </a:r>
          </a:p>
          <a:p>
            <a:pPr>
              <a:spcBef>
                <a:spcPct val="0"/>
              </a:spcBef>
              <a:buClrTx/>
              <a:buSzTx/>
              <a:buFontTx/>
              <a:buNone/>
            </a:pPr>
            <a:r>
              <a:rPr lang="es-AR" altLang="en-US" sz="1800" noProof="1">
                <a:latin typeface="Lucida Sans Typewriter" panose="020B0509030504030204" pitchFamily="49" charset="0"/>
              </a:rPr>
              <a:t>SELECT *</a:t>
            </a:r>
          </a:p>
          <a:p>
            <a:pPr>
              <a:spcBef>
                <a:spcPct val="0"/>
              </a:spcBef>
              <a:buClrTx/>
              <a:buSzTx/>
              <a:buFontTx/>
              <a:buNone/>
            </a:pPr>
            <a:r>
              <a:rPr lang="es-AR" altLang="en-US" sz="1800" noProof="1">
                <a:latin typeface="Lucida Sans Typewriter" panose="020B0509030504030204" pitchFamily="49" charset="0"/>
              </a:rPr>
              <a:t>FROM shippers</a:t>
            </a:r>
          </a:p>
          <a:p>
            <a:pPr>
              <a:spcBef>
                <a:spcPct val="0"/>
              </a:spcBef>
              <a:buClrTx/>
              <a:buSzTx/>
              <a:buFontTx/>
              <a:buNone/>
            </a:pPr>
            <a:r>
              <a:rPr lang="es-AR" altLang="en-US" sz="1800" noProof="1">
                <a:latin typeface="Lucida Sans Typewriter" panose="020B0509030504030204" pitchFamily="49" charset="0"/>
              </a:rPr>
              <a:t>WHERE companyname = 'Fitch &amp; Mather‘</a:t>
            </a:r>
            <a:endParaRPr lang="en-US" altLang="en-US" sz="1800" dirty="0">
              <a:latin typeface="Lucida Sans Typewriter" panose="020B0509030504030204" pitchFamily="49" charset="0"/>
            </a:endParaRPr>
          </a:p>
        </p:txBody>
      </p:sp>
      <p:sp>
        <p:nvSpPr>
          <p:cNvPr id="37898" name="Rectangle 10"/>
          <p:cNvSpPr>
            <a:spLocks noChangeArrowheads="1"/>
          </p:cNvSpPr>
          <p:nvPr/>
        </p:nvSpPr>
        <p:spPr bwMode="auto">
          <a:xfrm>
            <a:off x="806450" y="2743200"/>
            <a:ext cx="295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1800" b="1">
                <a:solidFill>
                  <a:srgbClr val="000000"/>
                </a:solidFill>
              </a:rPr>
              <a:t>Comprobar datos nuevos</a:t>
            </a:r>
            <a:endParaRPr lang="en-US" altLang="en-US" sz="1800" b="1" noProof="1"/>
          </a:p>
        </p:txBody>
      </p:sp>
      <p:sp>
        <p:nvSpPr>
          <p:cNvPr id="37899" name="AutoShape 11"/>
          <p:cNvSpPr>
            <a:spLocks noChangeArrowheads="1"/>
          </p:cNvSpPr>
          <p:nvPr/>
        </p:nvSpPr>
        <p:spPr bwMode="auto">
          <a:xfrm>
            <a:off x="3848100" y="4419600"/>
            <a:ext cx="1219200" cy="685800"/>
          </a:xfrm>
          <a:prstGeom prst="downArrow">
            <a:avLst>
              <a:gd name="adj1" fmla="val 56769"/>
              <a:gd name="adj2" fmla="val 56713"/>
            </a:avLst>
          </a:prstGeom>
          <a:gradFill rotWithShape="0">
            <a:gsLst>
              <a:gs pos="0">
                <a:srgbClr val="ED8DCF"/>
              </a:gs>
              <a:gs pos="100000">
                <a:srgbClr val="D60093"/>
              </a:gs>
            </a:gsLst>
            <a:lin ang="2700000" scaled="1"/>
          </a:gradFill>
          <a:ln w="9525">
            <a:solidFill>
              <a:srgbClr val="800080"/>
            </a:solidFill>
            <a:miter lim="800000"/>
            <a:headEnd/>
            <a:tailEnd/>
          </a:ln>
          <a:effectLst>
            <a:outerShdw dist="56796" dir="3806097" algn="ctr" rotWithShape="0">
              <a:srgbClr val="DDDDDD"/>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131084" name="Rectangle 12"/>
          <p:cNvSpPr>
            <a:spLocks noChangeArrowheads="1"/>
          </p:cNvSpPr>
          <p:nvPr/>
        </p:nvSpPr>
        <p:spPr bwMode="auto">
          <a:xfrm>
            <a:off x="1371600" y="5105400"/>
            <a:ext cx="2209800" cy="45720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eaLnBrk="0" hangingPunct="0">
              <a:tabLst>
                <a:tab pos="1657350" algn="l"/>
              </a:tabLst>
              <a:defRPr>
                <a:solidFill>
                  <a:schemeClr val="tx1"/>
                </a:solidFill>
                <a:latin typeface="Arial" panose="020B0604020202020204" pitchFamily="34" charset="0"/>
                <a:cs typeface="Arial" panose="020B0604020202020204" pitchFamily="34" charset="0"/>
              </a:defRPr>
            </a:lvl1pPr>
            <a:lvl2pPr eaLnBrk="0" hangingPunct="0">
              <a:tabLst>
                <a:tab pos="1657350" algn="l"/>
              </a:tabLst>
              <a:defRPr>
                <a:solidFill>
                  <a:schemeClr val="tx1"/>
                </a:solidFill>
                <a:latin typeface="Arial" panose="020B0604020202020204" pitchFamily="34" charset="0"/>
                <a:cs typeface="Arial" panose="020B0604020202020204" pitchFamily="34" charset="0"/>
              </a:defRPr>
            </a:lvl2pPr>
            <a:lvl3pPr eaLnBrk="0" hangingPunct="0">
              <a:tabLst>
                <a:tab pos="1657350" algn="l"/>
              </a:tabLst>
              <a:defRPr>
                <a:solidFill>
                  <a:schemeClr val="tx1"/>
                </a:solidFill>
                <a:latin typeface="Arial" panose="020B0604020202020204" pitchFamily="34" charset="0"/>
                <a:cs typeface="Arial" panose="020B0604020202020204" pitchFamily="34" charset="0"/>
              </a:defRPr>
            </a:lvl3pPr>
            <a:lvl4pPr eaLnBrk="0" hangingPunct="0">
              <a:tabLst>
                <a:tab pos="1657350" algn="l"/>
              </a:tabLst>
              <a:defRPr>
                <a:solidFill>
                  <a:schemeClr val="tx1"/>
                </a:solidFill>
                <a:latin typeface="Arial" panose="020B0604020202020204" pitchFamily="34" charset="0"/>
                <a:cs typeface="Arial" panose="020B0604020202020204" pitchFamily="34" charset="0"/>
              </a:defRPr>
            </a:lvl4pPr>
            <a:lvl5pPr eaLnBrk="0" hangingPunct="0">
              <a:tabLst>
                <a:tab pos="1657350" algn="l"/>
              </a:tabLst>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9pPr>
          </a:lstStyle>
          <a:p>
            <a:pPr algn="ctr">
              <a:defRPr/>
            </a:pPr>
            <a:r>
              <a:rPr lang="en-US" altLang="en-US" b="1" i="1">
                <a:solidFill>
                  <a:schemeClr val="bg1"/>
                </a:solidFill>
                <a:effectLst>
                  <a:outerShdw blurRad="38100" dist="38100" dir="2700000" algn="tl">
                    <a:srgbClr val="000000"/>
                  </a:outerShdw>
                </a:effectLst>
              </a:rPr>
              <a:t>shipperid</a:t>
            </a:r>
          </a:p>
        </p:txBody>
      </p:sp>
      <p:sp>
        <p:nvSpPr>
          <p:cNvPr id="37901" name="Rectangle 13"/>
          <p:cNvSpPr>
            <a:spLocks noChangeArrowheads="1"/>
          </p:cNvSpPr>
          <p:nvPr/>
        </p:nvSpPr>
        <p:spPr bwMode="auto">
          <a:xfrm>
            <a:off x="1371600" y="5562600"/>
            <a:ext cx="2209800" cy="457200"/>
          </a:xfrm>
          <a:prstGeom prst="rect">
            <a:avLst/>
          </a:prstGeom>
          <a:gradFill rotWithShape="0">
            <a:gsLst>
              <a:gs pos="0">
                <a:srgbClr val="FFCC00"/>
              </a:gs>
              <a:gs pos="100000">
                <a:srgbClr val="FFF1B9"/>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s-ES_tradnl" altLang="en-US" sz="1800" b="1"/>
              <a:t>4</a:t>
            </a:r>
            <a:endParaRPr lang="en-US" altLang="en-US" sz="1800" b="1"/>
          </a:p>
        </p:txBody>
      </p:sp>
      <p:sp>
        <p:nvSpPr>
          <p:cNvPr id="131086" name="Rectangle 14"/>
          <p:cNvSpPr>
            <a:spLocks noChangeArrowheads="1"/>
          </p:cNvSpPr>
          <p:nvPr/>
        </p:nvSpPr>
        <p:spPr bwMode="auto">
          <a:xfrm>
            <a:off x="3581400" y="5105400"/>
            <a:ext cx="2362200" cy="45720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eaLnBrk="0" hangingPunct="0">
              <a:tabLst>
                <a:tab pos="1657350" algn="l"/>
              </a:tabLst>
              <a:defRPr>
                <a:solidFill>
                  <a:schemeClr val="tx1"/>
                </a:solidFill>
                <a:latin typeface="Arial" panose="020B0604020202020204" pitchFamily="34" charset="0"/>
                <a:cs typeface="Arial" panose="020B0604020202020204" pitchFamily="34" charset="0"/>
              </a:defRPr>
            </a:lvl1pPr>
            <a:lvl2pPr eaLnBrk="0" hangingPunct="0">
              <a:tabLst>
                <a:tab pos="1657350" algn="l"/>
              </a:tabLst>
              <a:defRPr>
                <a:solidFill>
                  <a:schemeClr val="tx1"/>
                </a:solidFill>
                <a:latin typeface="Arial" panose="020B0604020202020204" pitchFamily="34" charset="0"/>
                <a:cs typeface="Arial" panose="020B0604020202020204" pitchFamily="34" charset="0"/>
              </a:defRPr>
            </a:lvl2pPr>
            <a:lvl3pPr eaLnBrk="0" hangingPunct="0">
              <a:tabLst>
                <a:tab pos="1657350" algn="l"/>
              </a:tabLst>
              <a:defRPr>
                <a:solidFill>
                  <a:schemeClr val="tx1"/>
                </a:solidFill>
                <a:latin typeface="Arial" panose="020B0604020202020204" pitchFamily="34" charset="0"/>
                <a:cs typeface="Arial" panose="020B0604020202020204" pitchFamily="34" charset="0"/>
              </a:defRPr>
            </a:lvl3pPr>
            <a:lvl4pPr eaLnBrk="0" hangingPunct="0">
              <a:tabLst>
                <a:tab pos="1657350" algn="l"/>
              </a:tabLst>
              <a:defRPr>
                <a:solidFill>
                  <a:schemeClr val="tx1"/>
                </a:solidFill>
                <a:latin typeface="Arial" panose="020B0604020202020204" pitchFamily="34" charset="0"/>
                <a:cs typeface="Arial" panose="020B0604020202020204" pitchFamily="34" charset="0"/>
              </a:defRPr>
            </a:lvl4pPr>
            <a:lvl5pPr eaLnBrk="0" hangingPunct="0">
              <a:tabLst>
                <a:tab pos="1657350" algn="l"/>
              </a:tabLst>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9pPr>
          </a:lstStyle>
          <a:p>
            <a:pPr algn="ctr">
              <a:defRPr/>
            </a:pPr>
            <a:r>
              <a:rPr lang="en-US" altLang="en-US" b="1" i="1">
                <a:solidFill>
                  <a:schemeClr val="bg1"/>
                </a:solidFill>
                <a:effectLst>
                  <a:outerShdw blurRad="38100" dist="38100" dir="2700000" algn="tl">
                    <a:srgbClr val="000000"/>
                  </a:outerShdw>
                </a:effectLst>
              </a:rPr>
              <a:t>companyname</a:t>
            </a:r>
          </a:p>
        </p:txBody>
      </p:sp>
      <p:sp>
        <p:nvSpPr>
          <p:cNvPr id="37903" name="Rectangle 15"/>
          <p:cNvSpPr>
            <a:spLocks noChangeArrowheads="1"/>
          </p:cNvSpPr>
          <p:nvPr/>
        </p:nvSpPr>
        <p:spPr bwMode="auto">
          <a:xfrm>
            <a:off x="3581400" y="5562600"/>
            <a:ext cx="236220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dirty="0"/>
              <a:t>Fitch &amp; Mather</a:t>
            </a:r>
          </a:p>
        </p:txBody>
      </p:sp>
      <p:sp>
        <p:nvSpPr>
          <p:cNvPr id="131088" name="Rectangle 16"/>
          <p:cNvSpPr>
            <a:spLocks noChangeArrowheads="1"/>
          </p:cNvSpPr>
          <p:nvPr/>
        </p:nvSpPr>
        <p:spPr bwMode="auto">
          <a:xfrm>
            <a:off x="5943600" y="5105400"/>
            <a:ext cx="2057400" cy="45720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eaLnBrk="0" hangingPunct="0">
              <a:tabLst>
                <a:tab pos="1657350" algn="l"/>
              </a:tabLst>
              <a:defRPr>
                <a:solidFill>
                  <a:schemeClr val="tx1"/>
                </a:solidFill>
                <a:latin typeface="Arial" panose="020B0604020202020204" pitchFamily="34" charset="0"/>
                <a:cs typeface="Arial" panose="020B0604020202020204" pitchFamily="34" charset="0"/>
              </a:defRPr>
            </a:lvl1pPr>
            <a:lvl2pPr eaLnBrk="0" hangingPunct="0">
              <a:tabLst>
                <a:tab pos="1657350" algn="l"/>
              </a:tabLst>
              <a:defRPr>
                <a:solidFill>
                  <a:schemeClr val="tx1"/>
                </a:solidFill>
                <a:latin typeface="Arial" panose="020B0604020202020204" pitchFamily="34" charset="0"/>
                <a:cs typeface="Arial" panose="020B0604020202020204" pitchFamily="34" charset="0"/>
              </a:defRPr>
            </a:lvl2pPr>
            <a:lvl3pPr eaLnBrk="0" hangingPunct="0">
              <a:tabLst>
                <a:tab pos="1657350" algn="l"/>
              </a:tabLst>
              <a:defRPr>
                <a:solidFill>
                  <a:schemeClr val="tx1"/>
                </a:solidFill>
                <a:latin typeface="Arial" panose="020B0604020202020204" pitchFamily="34" charset="0"/>
                <a:cs typeface="Arial" panose="020B0604020202020204" pitchFamily="34" charset="0"/>
              </a:defRPr>
            </a:lvl3pPr>
            <a:lvl4pPr eaLnBrk="0" hangingPunct="0">
              <a:tabLst>
                <a:tab pos="1657350" algn="l"/>
              </a:tabLst>
              <a:defRPr>
                <a:solidFill>
                  <a:schemeClr val="tx1"/>
                </a:solidFill>
                <a:latin typeface="Arial" panose="020B0604020202020204" pitchFamily="34" charset="0"/>
                <a:cs typeface="Arial" panose="020B0604020202020204" pitchFamily="34" charset="0"/>
              </a:defRPr>
            </a:lvl4pPr>
            <a:lvl5pPr eaLnBrk="0" hangingPunct="0">
              <a:tabLst>
                <a:tab pos="1657350" algn="l"/>
              </a:tabLst>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9pPr>
          </a:lstStyle>
          <a:p>
            <a:pPr algn="ctr">
              <a:defRPr/>
            </a:pPr>
            <a:r>
              <a:rPr lang="en-US" altLang="en-US" b="1" i="1">
                <a:solidFill>
                  <a:schemeClr val="bg1"/>
                </a:solidFill>
                <a:effectLst>
                  <a:outerShdw blurRad="38100" dist="38100" dir="2700000" algn="tl">
                    <a:srgbClr val="000000"/>
                  </a:outerShdw>
                </a:effectLst>
              </a:rPr>
              <a:t>phone</a:t>
            </a:r>
          </a:p>
        </p:txBody>
      </p:sp>
      <p:sp>
        <p:nvSpPr>
          <p:cNvPr id="37905" name="Rectangle 17"/>
          <p:cNvSpPr>
            <a:spLocks noChangeArrowheads="1"/>
          </p:cNvSpPr>
          <p:nvPr/>
        </p:nvSpPr>
        <p:spPr bwMode="auto">
          <a:xfrm>
            <a:off x="5943600" y="5562600"/>
            <a:ext cx="205740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Null</a:t>
            </a:r>
          </a:p>
        </p:txBody>
      </p:sp>
      <p:sp>
        <p:nvSpPr>
          <p:cNvPr id="37906" name="Text Box 18"/>
          <p:cNvSpPr txBox="1">
            <a:spLocks noChangeArrowheads="1"/>
          </p:cNvSpPr>
          <p:nvPr/>
        </p:nvSpPr>
        <p:spPr bwMode="auto">
          <a:xfrm>
            <a:off x="806450" y="4738688"/>
            <a:ext cx="238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1800" b="1" dirty="0" err="1">
                <a:solidFill>
                  <a:srgbClr val="000000"/>
                </a:solidFill>
              </a:rPr>
              <a:t>Permite</a:t>
            </a:r>
            <a:r>
              <a:rPr lang="en-US" altLang="es-AR" sz="1800" b="1" dirty="0">
                <a:solidFill>
                  <a:srgbClr val="000000"/>
                </a:solidFill>
              </a:rPr>
              <a:t> </a:t>
            </a:r>
            <a:r>
              <a:rPr lang="en-US" altLang="es-AR" sz="1800" b="1" dirty="0" err="1">
                <a:solidFill>
                  <a:srgbClr val="000000"/>
                </a:solidFill>
              </a:rPr>
              <a:t>valores</a:t>
            </a:r>
            <a:r>
              <a:rPr lang="en-US" altLang="es-AR" sz="1800" b="1" dirty="0">
                <a:solidFill>
                  <a:srgbClr val="000000"/>
                </a:solidFill>
              </a:rPr>
              <a:t> Null</a:t>
            </a:r>
            <a:endParaRPr lang="en-US" altLang="en-US" sz="1800" b="1" dirty="0"/>
          </a:p>
        </p:txBody>
      </p:sp>
      <p:sp>
        <p:nvSpPr>
          <p:cNvPr id="37907" name="Rectangle 19"/>
          <p:cNvSpPr>
            <a:spLocks noChangeArrowheads="1"/>
          </p:cNvSpPr>
          <p:nvPr/>
        </p:nvSpPr>
        <p:spPr bwMode="auto">
          <a:xfrm>
            <a:off x="5486400" y="1295400"/>
            <a:ext cx="24384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es-AR" sz="1800" b="1">
                <a:solidFill>
                  <a:srgbClr val="000000"/>
                </a:solidFill>
              </a:rPr>
              <a:t>Ejemplo 1</a:t>
            </a:r>
            <a:endParaRPr lang="en-US" altLang="es-AR" sz="1800" b="1"/>
          </a:p>
        </p:txBody>
      </p:sp>
      <p:sp>
        <p:nvSpPr>
          <p:cNvPr id="37908" name="Rectangle 20"/>
          <p:cNvSpPr>
            <a:spLocks noChangeArrowheads="1"/>
          </p:cNvSpPr>
          <p:nvPr/>
        </p:nvSpPr>
        <p:spPr bwMode="auto">
          <a:xfrm>
            <a:off x="5486400" y="2957513"/>
            <a:ext cx="24384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es-AR" sz="1800" b="1">
                <a:solidFill>
                  <a:srgbClr val="000000"/>
                </a:solidFill>
              </a:rPr>
              <a:t>Ejemplo 2</a:t>
            </a:r>
            <a:endParaRPr lang="en-US" altLang="es-AR" sz="1800" b="1"/>
          </a:p>
        </p:txBody>
      </p:sp>
      <p:sp>
        <p:nvSpPr>
          <p:cNvPr id="21"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9550463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9388" y="260350"/>
            <a:ext cx="7886700" cy="84137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AR" sz="2800" b="1">
                <a:solidFill>
                  <a:schemeClr val="bg1"/>
                </a:solidFill>
              </a:rPr>
              <a:t>5. Inserción de datos mediante valores de columna predeterminados</a:t>
            </a:r>
            <a:endParaRPr lang="en-US" altLang="en-US" sz="2800" b="1">
              <a:solidFill>
                <a:schemeClr val="bg1"/>
              </a:solidFill>
            </a:endParaRPr>
          </a:p>
        </p:txBody>
      </p:sp>
      <p:sp>
        <p:nvSpPr>
          <p:cNvPr id="39939" name="Rectangle 3"/>
          <p:cNvSpPr>
            <a:spLocks noGrp="1" noChangeArrowheads="1"/>
          </p:cNvSpPr>
          <p:nvPr>
            <p:ph type="body" idx="1"/>
          </p:nvPr>
        </p:nvSpPr>
        <p:spPr>
          <a:xfrm>
            <a:off x="395288" y="1916113"/>
            <a:ext cx="8353425" cy="1582737"/>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75000"/>
              </a:lnSpc>
            </a:pPr>
            <a:r>
              <a:rPr lang="en-US" altLang="es-AR" sz="2400" dirty="0">
                <a:solidFill>
                  <a:srgbClr val="000000"/>
                </a:solidFill>
              </a:rPr>
              <a:t>Palabra clave DEFAULT</a:t>
            </a:r>
            <a:endParaRPr lang="en-US" altLang="en-US" sz="2400" dirty="0"/>
          </a:p>
          <a:p>
            <a:pPr lvl="1">
              <a:lnSpc>
                <a:spcPct val="65000"/>
              </a:lnSpc>
            </a:pPr>
            <a:r>
              <a:rPr lang="en-US" altLang="es-AR" sz="2400" dirty="0" err="1">
                <a:solidFill>
                  <a:srgbClr val="000000"/>
                </a:solidFill>
              </a:rPr>
              <a:t>Inserta</a:t>
            </a:r>
            <a:r>
              <a:rPr lang="en-US" altLang="es-AR" sz="2400" dirty="0">
                <a:solidFill>
                  <a:srgbClr val="000000"/>
                </a:solidFill>
              </a:rPr>
              <a:t> </a:t>
            </a:r>
            <a:r>
              <a:rPr lang="en-US" altLang="es-AR" sz="2400" dirty="0" err="1">
                <a:solidFill>
                  <a:srgbClr val="000000"/>
                </a:solidFill>
              </a:rPr>
              <a:t>valores</a:t>
            </a:r>
            <a:r>
              <a:rPr lang="en-US" altLang="es-AR" sz="2400" dirty="0">
                <a:solidFill>
                  <a:srgbClr val="000000"/>
                </a:solidFill>
              </a:rPr>
              <a:t> </a:t>
            </a:r>
            <a:r>
              <a:rPr lang="en-US" altLang="es-AR" sz="2400" dirty="0" err="1">
                <a:solidFill>
                  <a:srgbClr val="000000"/>
                </a:solidFill>
              </a:rPr>
              <a:t>predeterminados</a:t>
            </a:r>
            <a:r>
              <a:rPr lang="en-US" altLang="es-AR" sz="2400" dirty="0">
                <a:solidFill>
                  <a:srgbClr val="000000"/>
                </a:solidFill>
              </a:rPr>
              <a:t> para </a:t>
            </a:r>
            <a:r>
              <a:rPr lang="en-US" altLang="es-AR" sz="2400" dirty="0" err="1">
                <a:solidFill>
                  <a:srgbClr val="000000"/>
                </a:solidFill>
              </a:rPr>
              <a:t>columnas</a:t>
            </a:r>
            <a:r>
              <a:rPr lang="en-US" altLang="es-AR" sz="2400" dirty="0">
                <a:solidFill>
                  <a:srgbClr val="000000"/>
                </a:solidFill>
              </a:rPr>
              <a:t> </a:t>
            </a:r>
            <a:br>
              <a:rPr lang="es-ES_tradnl" altLang="es-AR" sz="2400" dirty="0">
                <a:solidFill>
                  <a:srgbClr val="000000"/>
                </a:solidFill>
              </a:rPr>
            </a:br>
            <a:r>
              <a:rPr lang="en-US" altLang="es-AR" sz="2400" dirty="0" err="1">
                <a:solidFill>
                  <a:srgbClr val="000000"/>
                </a:solidFill>
              </a:rPr>
              <a:t>específicas</a:t>
            </a:r>
            <a:endParaRPr lang="en-US" altLang="en-US" sz="2400" dirty="0"/>
          </a:p>
          <a:p>
            <a:pPr lvl="1">
              <a:lnSpc>
                <a:spcPct val="65000"/>
              </a:lnSpc>
            </a:pPr>
            <a:r>
              <a:rPr lang="en-US" altLang="es-AR" sz="2400" dirty="0">
                <a:solidFill>
                  <a:srgbClr val="000000"/>
                </a:solidFill>
              </a:rPr>
              <a:t>Las </a:t>
            </a:r>
            <a:r>
              <a:rPr lang="en-US" altLang="es-AR" sz="2400" dirty="0" err="1">
                <a:solidFill>
                  <a:srgbClr val="000000"/>
                </a:solidFill>
              </a:rPr>
              <a:t>columnas</a:t>
            </a:r>
            <a:r>
              <a:rPr lang="en-US" altLang="es-AR" sz="2400" dirty="0">
                <a:solidFill>
                  <a:srgbClr val="000000"/>
                </a:solidFill>
              </a:rPr>
              <a:t> </a:t>
            </a:r>
            <a:r>
              <a:rPr lang="en-US" altLang="es-AR" sz="2400" dirty="0" err="1">
                <a:solidFill>
                  <a:srgbClr val="000000"/>
                </a:solidFill>
              </a:rPr>
              <a:t>deben</a:t>
            </a:r>
            <a:r>
              <a:rPr lang="en-US" altLang="es-AR" sz="2400" dirty="0">
                <a:solidFill>
                  <a:srgbClr val="000000"/>
                </a:solidFill>
              </a:rPr>
              <a:t> </a:t>
            </a:r>
            <a:r>
              <a:rPr lang="en-US" altLang="es-AR" sz="2400" dirty="0" err="1">
                <a:solidFill>
                  <a:srgbClr val="000000"/>
                </a:solidFill>
              </a:rPr>
              <a:t>tener</a:t>
            </a:r>
            <a:r>
              <a:rPr lang="en-US" altLang="es-AR" sz="2400" dirty="0">
                <a:solidFill>
                  <a:srgbClr val="000000"/>
                </a:solidFill>
              </a:rPr>
              <a:t> un valor </a:t>
            </a:r>
            <a:r>
              <a:rPr lang="en-US" altLang="es-AR" sz="2400" dirty="0" err="1">
                <a:solidFill>
                  <a:srgbClr val="000000"/>
                </a:solidFill>
              </a:rPr>
              <a:t>predeterminado</a:t>
            </a:r>
            <a:r>
              <a:rPr lang="en-US" altLang="es-AR" sz="2400" dirty="0">
                <a:solidFill>
                  <a:srgbClr val="000000"/>
                </a:solidFill>
              </a:rPr>
              <a:t> o </a:t>
            </a:r>
            <a:br>
              <a:rPr lang="es-ES_tradnl" altLang="es-AR" sz="2400" dirty="0">
                <a:solidFill>
                  <a:srgbClr val="000000"/>
                </a:solidFill>
              </a:rPr>
            </a:br>
            <a:r>
              <a:rPr lang="en-US" altLang="es-AR" sz="2400" dirty="0" err="1">
                <a:solidFill>
                  <a:srgbClr val="000000"/>
                </a:solidFill>
              </a:rPr>
              <a:t>pemitir</a:t>
            </a:r>
            <a:r>
              <a:rPr lang="en-US" altLang="es-AR" sz="2400" dirty="0">
                <a:solidFill>
                  <a:srgbClr val="000000"/>
                </a:solidFill>
              </a:rPr>
              <a:t> </a:t>
            </a:r>
            <a:r>
              <a:rPr lang="en-US" altLang="es-AR" sz="2400" dirty="0" err="1">
                <a:solidFill>
                  <a:srgbClr val="000000"/>
                </a:solidFill>
              </a:rPr>
              <a:t>valores</a:t>
            </a:r>
            <a:r>
              <a:rPr lang="en-US" altLang="es-AR" sz="2400" dirty="0">
                <a:solidFill>
                  <a:srgbClr val="000000"/>
                </a:solidFill>
              </a:rPr>
              <a:t> </a:t>
            </a:r>
            <a:r>
              <a:rPr lang="en-US" altLang="es-AR" sz="2400" dirty="0" err="1">
                <a:solidFill>
                  <a:srgbClr val="000000"/>
                </a:solidFill>
              </a:rPr>
              <a:t>nulos</a:t>
            </a:r>
            <a:endParaRPr lang="es-ES_tradnl" altLang="es-AR" dirty="0">
              <a:solidFill>
                <a:srgbClr val="000000"/>
              </a:solidFill>
            </a:endParaRPr>
          </a:p>
        </p:txBody>
      </p:sp>
      <p:sp>
        <p:nvSpPr>
          <p:cNvPr id="39940" name="Rectangle 4"/>
          <p:cNvSpPr>
            <a:spLocks noChangeArrowheads="1"/>
          </p:cNvSpPr>
          <p:nvPr/>
        </p:nvSpPr>
        <p:spPr bwMode="auto">
          <a:xfrm>
            <a:off x="755650" y="4076700"/>
            <a:ext cx="7848600" cy="14160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2000">
                <a:solidFill>
                  <a:srgbClr val="000000"/>
                </a:solidFill>
                <a:latin typeface="Lucida Sans Typewriter" panose="020B0509030504030204" pitchFamily="49" charset="0"/>
              </a:rPr>
              <a:t>USE northwind</a:t>
            </a:r>
            <a:endParaRPr lang="en-US" altLang="en-US" sz="2000" noProof="1">
              <a:latin typeface="Lucida Sans Typewriter" panose="020B0509030504030204" pitchFamily="49" charset="0"/>
            </a:endParaRPr>
          </a:p>
          <a:p>
            <a:pPr>
              <a:spcBef>
                <a:spcPct val="0"/>
              </a:spcBef>
              <a:buClrTx/>
              <a:buSzTx/>
              <a:buFontTx/>
              <a:buNone/>
            </a:pPr>
            <a:r>
              <a:rPr lang="en-US" altLang="es-AR" sz="2000">
                <a:solidFill>
                  <a:srgbClr val="000000"/>
                </a:solidFill>
                <a:latin typeface="Lucida Sans Typewriter" panose="020B0509030504030204" pitchFamily="49" charset="0"/>
              </a:rPr>
              <a:t>INSERT shippers (companyname, phone)</a:t>
            </a:r>
            <a:endParaRPr lang="en-US" altLang="en-US" sz="2000" noProof="1">
              <a:latin typeface="Lucida Sans Typewriter" panose="020B0509030504030204" pitchFamily="49" charset="0"/>
            </a:endParaRPr>
          </a:p>
          <a:p>
            <a:pPr>
              <a:spcBef>
                <a:spcPct val="0"/>
              </a:spcBef>
              <a:buClrTx/>
              <a:buSzTx/>
              <a:buFontTx/>
              <a:buNone/>
            </a:pPr>
            <a:r>
              <a:rPr lang="en-US" altLang="en-US" sz="2000">
                <a:latin typeface="Lucida Sans Typewriter" panose="020B0509030504030204" pitchFamily="49" charset="0"/>
              </a:rPr>
              <a:t> </a:t>
            </a:r>
            <a:r>
              <a:rPr lang="en-US" altLang="es-AR" sz="2000">
                <a:solidFill>
                  <a:srgbClr val="000000"/>
                </a:solidFill>
                <a:latin typeface="Lucida Sans Typewriter" panose="020B0509030504030204" pitchFamily="49" charset="0"/>
              </a:rPr>
              <a:t>VALUES ('Kenya Coffee Co.', DEFAULT)</a:t>
            </a:r>
            <a:endParaRPr lang="en-US" altLang="en-US" sz="2000">
              <a:latin typeface="Lucida Sans Typewriter" panose="020B0509030504030204" pitchFamily="49" charset="0"/>
            </a:endParaRPr>
          </a:p>
          <a:p>
            <a:pPr>
              <a:spcBef>
                <a:spcPct val="0"/>
              </a:spcBef>
              <a:buClrTx/>
              <a:buSzTx/>
              <a:buFontTx/>
              <a:buNone/>
            </a:pPr>
            <a:endParaRPr lang="en-US" altLang="en-US" sz="2000" noProof="1">
              <a:latin typeface="Lucida Sans Typewriter" panose="020B0509030504030204" pitchFamily="49" charset="0"/>
            </a:endParaRPr>
          </a:p>
        </p:txBody>
      </p:sp>
      <p:sp>
        <p:nvSpPr>
          <p:cNvPr id="5"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111788070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algn="ctr"/>
            <a:r>
              <a:rPr lang="en-US" altLang="es-AR" sz="3800" b="1">
                <a:solidFill>
                  <a:schemeClr val="bg1"/>
                </a:solidFill>
              </a:rPr>
              <a:t> Eliminación de datos</a:t>
            </a:r>
            <a:br>
              <a:rPr lang="en-US" altLang="es-AR" sz="3800" b="1">
                <a:solidFill>
                  <a:schemeClr val="bg1"/>
                </a:solidFill>
              </a:rPr>
            </a:br>
            <a:r>
              <a:rPr lang="en-US" altLang="es-AR" sz="3800" b="1">
                <a:solidFill>
                  <a:schemeClr val="bg1"/>
                </a:solidFill>
              </a:rPr>
              <a:t>DELETE</a:t>
            </a:r>
          </a:p>
        </p:txBody>
      </p:sp>
      <p:sp>
        <p:nvSpPr>
          <p:cNvPr id="41987" name="Rectangle 3"/>
          <p:cNvSpPr>
            <a:spLocks noGrp="1" noChangeArrowheads="1"/>
          </p:cNvSpPr>
          <p:nvPr>
            <p:ph type="body" idx="1"/>
          </p:nvPr>
        </p:nvSpPr>
        <p:spPr/>
        <p:txBody>
          <a:bodyPr/>
          <a:lstStyle/>
          <a:p>
            <a:pPr marL="609600" indent="-609600">
              <a:buFont typeface="Wingdings" panose="05000000000000000000" pitchFamily="2" charset="2"/>
              <a:buNone/>
            </a:pPr>
            <a:endParaRPr lang="en-US" altLang="es-AR" dirty="0">
              <a:solidFill>
                <a:srgbClr val="000000"/>
              </a:solidFill>
            </a:endParaRPr>
          </a:p>
          <a:p>
            <a:pPr marL="609600" indent="-609600">
              <a:buFont typeface="+mj-lt"/>
              <a:buAutoNum type="arabicPeriod"/>
            </a:pPr>
            <a:endParaRPr lang="en-US" altLang="es-AR" dirty="0">
              <a:solidFill>
                <a:srgbClr val="000000"/>
              </a:solidFill>
            </a:endParaRPr>
          </a:p>
          <a:p>
            <a:pPr marL="609600" indent="-609600">
              <a:buFont typeface="+mj-lt"/>
              <a:buAutoNum type="arabicPeriod"/>
            </a:pPr>
            <a:endParaRPr lang="en-US" altLang="es-AR" dirty="0">
              <a:solidFill>
                <a:srgbClr val="000000"/>
              </a:solidFill>
            </a:endParaRPr>
          </a:p>
          <a:p>
            <a:pPr marL="609600" indent="-609600">
              <a:buFont typeface="+mj-lt"/>
              <a:buAutoNum type="arabicPeriod"/>
            </a:pPr>
            <a:r>
              <a:rPr lang="en-US" altLang="es-AR" dirty="0" err="1">
                <a:solidFill>
                  <a:srgbClr val="000000"/>
                </a:solidFill>
              </a:rPr>
              <a:t>Uso</a:t>
            </a:r>
            <a:r>
              <a:rPr lang="en-US" altLang="es-AR" dirty="0">
                <a:solidFill>
                  <a:srgbClr val="000000"/>
                </a:solidFill>
              </a:rPr>
              <a:t> de la </a:t>
            </a:r>
            <a:r>
              <a:rPr lang="en-US" altLang="es-AR" dirty="0" err="1">
                <a:solidFill>
                  <a:srgbClr val="000000"/>
                </a:solidFill>
              </a:rPr>
              <a:t>instrucción</a:t>
            </a:r>
            <a:r>
              <a:rPr lang="en-US" altLang="es-AR" dirty="0">
                <a:solidFill>
                  <a:srgbClr val="000000"/>
                </a:solidFill>
              </a:rPr>
              <a:t> DELETE</a:t>
            </a:r>
          </a:p>
          <a:p>
            <a:pPr marL="609600" indent="-609600">
              <a:buFont typeface="+mj-lt"/>
              <a:buAutoNum type="arabicPeriod"/>
            </a:pPr>
            <a:endParaRPr lang="en-US" altLang="es-AR" dirty="0"/>
          </a:p>
          <a:p>
            <a:pPr marL="514350" indent="-514350">
              <a:buFont typeface="+mj-lt"/>
              <a:buAutoNum type="arabicPeriod"/>
            </a:pPr>
            <a:r>
              <a:rPr lang="en-US" altLang="es-AR" dirty="0" err="1">
                <a:solidFill>
                  <a:srgbClr val="000000"/>
                </a:solidFill>
              </a:rPr>
              <a:t>Uso</a:t>
            </a:r>
            <a:r>
              <a:rPr lang="en-US" altLang="es-AR" dirty="0">
                <a:solidFill>
                  <a:srgbClr val="000000"/>
                </a:solidFill>
              </a:rPr>
              <a:t> de la </a:t>
            </a:r>
            <a:r>
              <a:rPr lang="en-US" altLang="es-AR" dirty="0" err="1">
                <a:solidFill>
                  <a:srgbClr val="000000"/>
                </a:solidFill>
              </a:rPr>
              <a:t>instrucción</a:t>
            </a:r>
            <a:r>
              <a:rPr lang="en-US" altLang="es-AR" dirty="0">
                <a:solidFill>
                  <a:srgbClr val="000000"/>
                </a:solidFill>
              </a:rPr>
              <a:t> TRUNCATE TABLE</a:t>
            </a:r>
          </a:p>
          <a:p>
            <a:pPr marL="609600" indent="-609600">
              <a:buFont typeface="+mj-lt"/>
              <a:buAutoNum type="arabicPeriod"/>
            </a:pPr>
            <a:endParaRPr lang="en-US" altLang="es-AR" dirty="0"/>
          </a:p>
          <a:p>
            <a:pPr marL="609600" indent="-609600">
              <a:buFont typeface="+mj-lt"/>
              <a:buAutoNum type="arabicPeriod"/>
            </a:pPr>
            <a:r>
              <a:rPr lang="en-US" altLang="es-AR" dirty="0" err="1">
                <a:solidFill>
                  <a:srgbClr val="000000"/>
                </a:solidFill>
              </a:rPr>
              <a:t>Eliminación</a:t>
            </a:r>
            <a:r>
              <a:rPr lang="en-US" altLang="es-AR" dirty="0">
                <a:solidFill>
                  <a:srgbClr val="000000"/>
                </a:solidFill>
              </a:rPr>
              <a:t> de </a:t>
            </a:r>
            <a:r>
              <a:rPr lang="en-US" altLang="es-AR" dirty="0" err="1">
                <a:solidFill>
                  <a:srgbClr val="000000"/>
                </a:solidFill>
              </a:rPr>
              <a:t>filas</a:t>
            </a:r>
            <a:r>
              <a:rPr lang="en-US" altLang="es-AR" dirty="0">
                <a:solidFill>
                  <a:srgbClr val="000000"/>
                </a:solidFill>
              </a:rPr>
              <a:t> </a:t>
            </a:r>
            <a:r>
              <a:rPr lang="en-US" altLang="es-AR" dirty="0" err="1">
                <a:solidFill>
                  <a:srgbClr val="000000"/>
                </a:solidFill>
              </a:rPr>
              <a:t>basada</a:t>
            </a:r>
            <a:r>
              <a:rPr lang="en-US" altLang="es-AR" dirty="0">
                <a:solidFill>
                  <a:srgbClr val="000000"/>
                </a:solidFill>
              </a:rPr>
              <a:t> </a:t>
            </a:r>
            <a:r>
              <a:rPr lang="en-US" altLang="es-AR" dirty="0" err="1">
                <a:solidFill>
                  <a:srgbClr val="000000"/>
                </a:solidFill>
              </a:rPr>
              <a:t>en</a:t>
            </a:r>
            <a:r>
              <a:rPr lang="en-US" altLang="es-AR" dirty="0">
                <a:solidFill>
                  <a:srgbClr val="000000"/>
                </a:solidFill>
              </a:rPr>
              <a:t> </a:t>
            </a:r>
            <a:r>
              <a:rPr lang="en-US" altLang="es-AR" dirty="0" err="1">
                <a:solidFill>
                  <a:srgbClr val="000000"/>
                </a:solidFill>
              </a:rPr>
              <a:t>otras</a:t>
            </a:r>
            <a:r>
              <a:rPr lang="en-US" altLang="es-AR" dirty="0">
                <a:solidFill>
                  <a:srgbClr val="000000"/>
                </a:solidFill>
              </a:rPr>
              <a:t> </a:t>
            </a:r>
            <a:r>
              <a:rPr lang="en-US" altLang="es-AR" dirty="0" err="1">
                <a:solidFill>
                  <a:srgbClr val="000000"/>
                </a:solidFill>
              </a:rPr>
              <a:t>tablas</a:t>
            </a:r>
            <a:endParaRPr lang="en-US" altLang="es-AR" dirty="0">
              <a:solidFill>
                <a:srgbClr val="000000"/>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998414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s-AR" sz="3800" b="1">
                <a:solidFill>
                  <a:schemeClr val="bg1"/>
                </a:solidFill>
              </a:rPr>
              <a:t>1. Uso de la instrucción DELETE</a:t>
            </a:r>
            <a:endParaRPr lang="en-US" altLang="en-US" sz="3800" b="1">
              <a:solidFill>
                <a:schemeClr val="bg1"/>
              </a:solidFill>
            </a:endParaRPr>
          </a:p>
        </p:txBody>
      </p:sp>
      <p:sp>
        <p:nvSpPr>
          <p:cNvPr id="44035" name="Rectangle 3"/>
          <p:cNvSpPr>
            <a:spLocks noGrp="1" noChangeArrowheads="1"/>
          </p:cNvSpPr>
          <p:nvPr>
            <p:ph type="body" idx="1"/>
          </p:nvPr>
        </p:nvSpPr>
        <p:spPr>
          <a:xfrm>
            <a:off x="755650" y="1484313"/>
            <a:ext cx="7194550" cy="1905000"/>
          </a:xfrm>
        </p:spPr>
        <p:txBody>
          <a:bodyPr/>
          <a:lstStyle/>
          <a:p>
            <a:pPr>
              <a:lnSpc>
                <a:spcPct val="90000"/>
              </a:lnSpc>
            </a:pPr>
            <a:r>
              <a:rPr lang="en-US" altLang="es-AR" sz="2400" dirty="0">
                <a:solidFill>
                  <a:srgbClr val="000000"/>
                </a:solidFill>
              </a:rPr>
              <a:t>La </a:t>
            </a:r>
            <a:r>
              <a:rPr lang="en-US" altLang="es-AR" sz="2400" dirty="0" err="1">
                <a:solidFill>
                  <a:srgbClr val="000000"/>
                </a:solidFill>
              </a:rPr>
              <a:t>instrucción</a:t>
            </a:r>
            <a:r>
              <a:rPr lang="en-US" altLang="es-AR" sz="2400" dirty="0">
                <a:solidFill>
                  <a:srgbClr val="000000"/>
                </a:solidFill>
              </a:rPr>
              <a:t> DELETE </a:t>
            </a:r>
            <a:r>
              <a:rPr lang="en-US" altLang="es-AR" sz="2400" dirty="0" err="1">
                <a:solidFill>
                  <a:srgbClr val="000000"/>
                </a:solidFill>
              </a:rPr>
              <a:t>quita</a:t>
            </a:r>
            <a:r>
              <a:rPr lang="en-US" altLang="es-AR" sz="2400" dirty="0">
                <a:solidFill>
                  <a:srgbClr val="000000"/>
                </a:solidFill>
              </a:rPr>
              <a:t> </a:t>
            </a:r>
            <a:r>
              <a:rPr lang="en-US" altLang="es-AR" sz="2400" dirty="0" err="1">
                <a:solidFill>
                  <a:srgbClr val="000000"/>
                </a:solidFill>
              </a:rPr>
              <a:t>una</a:t>
            </a:r>
            <a:r>
              <a:rPr lang="en-US" altLang="es-AR" sz="2400" dirty="0">
                <a:solidFill>
                  <a:srgbClr val="000000"/>
                </a:solidFill>
              </a:rPr>
              <a:t> o </a:t>
            </a:r>
            <a:r>
              <a:rPr lang="en-US" altLang="es-AR" sz="2400" dirty="0" err="1">
                <a:solidFill>
                  <a:srgbClr val="000000"/>
                </a:solidFill>
              </a:rPr>
              <a:t>más</a:t>
            </a:r>
            <a:r>
              <a:rPr lang="en-US" altLang="es-AR" sz="2400" dirty="0">
                <a:solidFill>
                  <a:srgbClr val="000000"/>
                </a:solidFill>
              </a:rPr>
              <a:t> </a:t>
            </a:r>
            <a:r>
              <a:rPr lang="en-US" altLang="es-AR" sz="2400" dirty="0" err="1">
                <a:solidFill>
                  <a:srgbClr val="000000"/>
                </a:solidFill>
              </a:rPr>
              <a:t>filas</a:t>
            </a:r>
            <a:br>
              <a:rPr lang="en-US" altLang="es-AR" sz="2400" dirty="0">
                <a:solidFill>
                  <a:srgbClr val="000000"/>
                </a:solidFill>
              </a:rPr>
            </a:br>
            <a:r>
              <a:rPr lang="en-US" altLang="es-AR" sz="2400" dirty="0" err="1">
                <a:solidFill>
                  <a:srgbClr val="000000"/>
                </a:solidFill>
              </a:rPr>
              <a:t>en</a:t>
            </a:r>
            <a:r>
              <a:rPr lang="en-US" altLang="es-AR" sz="2400" dirty="0">
                <a:solidFill>
                  <a:srgbClr val="000000"/>
                </a:solidFill>
              </a:rPr>
              <a:t> </a:t>
            </a:r>
            <a:r>
              <a:rPr lang="en-US" altLang="es-AR" sz="2400" dirty="0" err="1">
                <a:solidFill>
                  <a:srgbClr val="000000"/>
                </a:solidFill>
              </a:rPr>
              <a:t>una</a:t>
            </a:r>
            <a:r>
              <a:rPr lang="en-US" altLang="es-AR" sz="2400" dirty="0">
                <a:solidFill>
                  <a:srgbClr val="000000"/>
                </a:solidFill>
              </a:rPr>
              <a:t> </a:t>
            </a:r>
            <a:r>
              <a:rPr lang="en-US" altLang="es-AR" sz="2400" dirty="0" err="1">
                <a:solidFill>
                  <a:srgbClr val="000000"/>
                </a:solidFill>
              </a:rPr>
              <a:t>tabla</a:t>
            </a:r>
            <a:r>
              <a:rPr lang="en-US" altLang="es-AR" sz="2400" dirty="0">
                <a:solidFill>
                  <a:srgbClr val="000000"/>
                </a:solidFill>
              </a:rPr>
              <a:t> a </a:t>
            </a:r>
            <a:r>
              <a:rPr lang="en-US" altLang="es-AR" sz="2400" dirty="0" err="1">
                <a:solidFill>
                  <a:srgbClr val="000000"/>
                </a:solidFill>
              </a:rPr>
              <a:t>menos</a:t>
            </a:r>
            <a:r>
              <a:rPr lang="en-US" altLang="es-AR" sz="2400" dirty="0">
                <a:solidFill>
                  <a:srgbClr val="000000"/>
                </a:solidFill>
              </a:rPr>
              <a:t> que </a:t>
            </a:r>
            <a:r>
              <a:rPr lang="en-US" altLang="es-AR" sz="2400" dirty="0" err="1">
                <a:solidFill>
                  <a:srgbClr val="000000"/>
                </a:solidFill>
              </a:rPr>
              <a:t>utilice</a:t>
            </a:r>
            <a:r>
              <a:rPr lang="en-US" altLang="es-AR" sz="2400" dirty="0">
                <a:solidFill>
                  <a:srgbClr val="000000"/>
                </a:solidFill>
              </a:rPr>
              <a:t> </a:t>
            </a:r>
            <a:r>
              <a:rPr lang="en-US" altLang="es-AR" sz="2400" dirty="0" err="1">
                <a:solidFill>
                  <a:srgbClr val="000000"/>
                </a:solidFill>
              </a:rPr>
              <a:t>una</a:t>
            </a:r>
            <a:r>
              <a:rPr lang="en-US" altLang="es-AR" sz="2400" dirty="0">
                <a:solidFill>
                  <a:srgbClr val="000000"/>
                </a:solidFill>
              </a:rPr>
              <a:t> </a:t>
            </a:r>
            <a:r>
              <a:rPr lang="en-US" altLang="es-AR" sz="2400" dirty="0" err="1">
                <a:solidFill>
                  <a:srgbClr val="000000"/>
                </a:solidFill>
              </a:rPr>
              <a:t>cláusula</a:t>
            </a:r>
            <a:r>
              <a:rPr lang="en-US" altLang="es-AR" sz="2400" dirty="0">
                <a:solidFill>
                  <a:srgbClr val="000000"/>
                </a:solidFill>
              </a:rPr>
              <a:t> WHERE</a:t>
            </a:r>
            <a:endParaRPr lang="en-US" altLang="en-US" sz="2400" dirty="0"/>
          </a:p>
          <a:p>
            <a:pPr>
              <a:lnSpc>
                <a:spcPct val="90000"/>
              </a:lnSpc>
            </a:pPr>
            <a:r>
              <a:rPr lang="en-US" altLang="es-AR" sz="2400" dirty="0" err="1">
                <a:solidFill>
                  <a:srgbClr val="000000"/>
                </a:solidFill>
              </a:rPr>
              <a:t>Cada</a:t>
            </a:r>
            <a:r>
              <a:rPr lang="en-US" altLang="es-AR" sz="2400" dirty="0">
                <a:solidFill>
                  <a:srgbClr val="000000"/>
                </a:solidFill>
              </a:rPr>
              <a:t> fila </a:t>
            </a:r>
            <a:r>
              <a:rPr lang="en-US" altLang="es-AR" sz="2400" dirty="0" err="1">
                <a:solidFill>
                  <a:srgbClr val="000000"/>
                </a:solidFill>
              </a:rPr>
              <a:t>eliminada</a:t>
            </a:r>
            <a:r>
              <a:rPr lang="en-US" altLang="es-AR" sz="2400" dirty="0">
                <a:solidFill>
                  <a:srgbClr val="000000"/>
                </a:solidFill>
              </a:rPr>
              <a:t> se </a:t>
            </a:r>
            <a:r>
              <a:rPr lang="en-US" altLang="es-AR" sz="2400" dirty="0" err="1">
                <a:solidFill>
                  <a:srgbClr val="000000"/>
                </a:solidFill>
              </a:rPr>
              <a:t>almacena</a:t>
            </a:r>
            <a:r>
              <a:rPr lang="en-US" altLang="es-AR" sz="2400" dirty="0">
                <a:solidFill>
                  <a:srgbClr val="000000"/>
                </a:solidFill>
              </a:rPr>
              <a:t> </a:t>
            </a:r>
            <a:r>
              <a:rPr lang="en-US" altLang="es-AR" sz="2400" dirty="0" err="1">
                <a:solidFill>
                  <a:srgbClr val="000000"/>
                </a:solidFill>
              </a:rPr>
              <a:t>en</a:t>
            </a:r>
            <a:r>
              <a:rPr lang="en-US" altLang="es-AR" sz="2400" dirty="0">
                <a:solidFill>
                  <a:srgbClr val="000000"/>
                </a:solidFill>
              </a:rPr>
              <a:t> el </a:t>
            </a:r>
            <a:r>
              <a:rPr lang="en-US" altLang="es-AR" sz="2400" dirty="0" err="1">
                <a:solidFill>
                  <a:srgbClr val="000000"/>
                </a:solidFill>
              </a:rPr>
              <a:t>registro</a:t>
            </a:r>
            <a:r>
              <a:rPr lang="en-US" altLang="es-AR" sz="2400" dirty="0">
                <a:solidFill>
                  <a:srgbClr val="000000"/>
                </a:solidFill>
              </a:rPr>
              <a:t> de </a:t>
            </a:r>
            <a:r>
              <a:rPr lang="en-US" altLang="es-AR" sz="2400" dirty="0" err="1">
                <a:solidFill>
                  <a:srgbClr val="000000"/>
                </a:solidFill>
              </a:rPr>
              <a:t>transacciones</a:t>
            </a:r>
            <a:endParaRPr lang="en-US" altLang="en-US" sz="2400" dirty="0">
              <a:solidFill>
                <a:srgbClr val="000000"/>
              </a:solidFill>
            </a:endParaRPr>
          </a:p>
        </p:txBody>
      </p:sp>
      <p:sp>
        <p:nvSpPr>
          <p:cNvPr id="44036" name="Rectangle 4"/>
          <p:cNvSpPr>
            <a:spLocks noChangeArrowheads="1"/>
          </p:cNvSpPr>
          <p:nvPr/>
        </p:nvSpPr>
        <p:spPr bwMode="auto">
          <a:xfrm>
            <a:off x="381000" y="3886200"/>
            <a:ext cx="8382000" cy="11112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2000">
                <a:solidFill>
                  <a:srgbClr val="000000"/>
                </a:solidFill>
                <a:latin typeface="Lucida Sans Typewriter" panose="020B0509030504030204" pitchFamily="49" charset="0"/>
              </a:rPr>
              <a:t>DELETE orders</a:t>
            </a:r>
            <a:br>
              <a:rPr lang="en-US" altLang="es-AR" sz="2000">
                <a:solidFill>
                  <a:srgbClr val="000000"/>
                </a:solidFill>
                <a:latin typeface="Lucida Sans Typewriter" panose="020B0509030504030204" pitchFamily="49" charset="0"/>
              </a:rPr>
            </a:br>
            <a:r>
              <a:rPr lang="en-US" altLang="es-AR" sz="2000">
                <a:solidFill>
                  <a:srgbClr val="000000"/>
                </a:solidFill>
                <a:latin typeface="Lucida Sans Typewriter" panose="020B0509030504030204" pitchFamily="49" charset="0"/>
              </a:rPr>
              <a:t> WHERE DATEDIFF(MONTH, shippeddate, GETDATE()) &gt;= 6</a:t>
            </a:r>
            <a:endParaRPr lang="en-US" altLang="en-US" sz="2000">
              <a:latin typeface="Lucida Sans Typewriter" panose="020B0509030504030204" pitchFamily="49" charset="0"/>
            </a:endParaRPr>
          </a:p>
          <a:p>
            <a:pPr>
              <a:spcBef>
                <a:spcPct val="0"/>
              </a:spcBef>
              <a:buClrTx/>
              <a:buSzTx/>
              <a:buFontTx/>
              <a:buNone/>
            </a:pPr>
            <a:endParaRPr lang="en-US" altLang="en-US" sz="2000" noProof="1">
              <a:latin typeface="Lucida Sans Typewriter" panose="020B0509030504030204" pitchFamily="49" charset="0"/>
            </a:endParaRPr>
          </a:p>
        </p:txBody>
      </p:sp>
      <p:sp>
        <p:nvSpPr>
          <p:cNvPr id="5" name="Title 1"/>
          <p:cNvSpPr txBox="1">
            <a:spLocks/>
          </p:cNvSpPr>
          <p:nvPr/>
        </p:nvSpPr>
        <p:spPr>
          <a:xfrm>
            <a:off x="0" y="1524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7731098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3591784"/>
            <a:ext cx="8077200" cy="11112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dirty="0">
                <a:latin typeface="Lucida Sans Typewriter" panose="020B0509030504030204" pitchFamily="49" charset="0"/>
              </a:rPr>
              <a:t>USE </a:t>
            </a:r>
            <a:r>
              <a:rPr lang="en-US" altLang="en-US" sz="2000" dirty="0" err="1">
                <a:latin typeface="Lucida Sans Typewriter" panose="020B0509030504030204" pitchFamily="49" charset="0"/>
              </a:rPr>
              <a:t>northwind</a:t>
            </a:r>
            <a:endParaRPr lang="en-US" altLang="en-US" sz="2000" dirty="0">
              <a:latin typeface="Lucida Sans Typewriter" panose="020B0509030504030204" pitchFamily="49" charset="0"/>
            </a:endParaRPr>
          </a:p>
          <a:p>
            <a:pPr>
              <a:spcBef>
                <a:spcPct val="0"/>
              </a:spcBef>
              <a:buClrTx/>
              <a:buSzTx/>
              <a:buFontTx/>
              <a:buNone/>
            </a:pPr>
            <a:r>
              <a:rPr lang="en-US" altLang="en-US" sz="2000" dirty="0">
                <a:latin typeface="Lucida Sans Typewriter" panose="020B0509030504030204" pitchFamily="49" charset="0"/>
              </a:rPr>
              <a:t>TRUNCATE TABLE orders</a:t>
            </a:r>
          </a:p>
          <a:p>
            <a:pPr>
              <a:spcBef>
                <a:spcPct val="0"/>
              </a:spcBef>
              <a:buClrTx/>
              <a:buSzTx/>
              <a:buFontTx/>
              <a:buNone/>
            </a:pPr>
            <a:r>
              <a:rPr lang="en-US" altLang="en-US" sz="2000" dirty="0">
                <a:latin typeface="Lucida Sans Typewriter" panose="020B0509030504030204" pitchFamily="49" charset="0"/>
              </a:rPr>
              <a:t> </a:t>
            </a:r>
            <a:endParaRPr lang="en-US" altLang="en-US" sz="2000" noProof="1">
              <a:latin typeface="Lucida Sans Typewriter" panose="020B0509030504030204" pitchFamily="49" charset="0"/>
            </a:endParaRPr>
          </a:p>
        </p:txBody>
      </p:sp>
      <p:sp>
        <p:nvSpPr>
          <p:cNvPr id="46083" name="Rectangle 3"/>
          <p:cNvSpPr>
            <a:spLocks noGrp="1" noChangeArrowheads="1"/>
          </p:cNvSpPr>
          <p:nvPr>
            <p:ph type="title"/>
          </p:nvPr>
        </p:nvSpPr>
        <p:spPr/>
        <p:txBody>
          <a:bodyPr/>
          <a:lstStyle/>
          <a:p>
            <a:r>
              <a:rPr lang="en-US" altLang="es-AR" sz="2800" b="1">
                <a:solidFill>
                  <a:schemeClr val="bg1"/>
                </a:solidFill>
              </a:rPr>
              <a:t>2. Uso de la instrucción TRUNCATE TABLE</a:t>
            </a:r>
          </a:p>
        </p:txBody>
      </p:sp>
      <p:sp>
        <p:nvSpPr>
          <p:cNvPr id="46084" name="Rectangle 4"/>
          <p:cNvSpPr>
            <a:spLocks noGrp="1" noChangeArrowheads="1"/>
          </p:cNvSpPr>
          <p:nvPr>
            <p:ph type="body" idx="1"/>
          </p:nvPr>
        </p:nvSpPr>
        <p:spPr>
          <a:xfrm>
            <a:off x="578224" y="994522"/>
            <a:ext cx="7924800" cy="2981325"/>
          </a:xfrm>
        </p:spPr>
        <p:txBody>
          <a:bodyPr/>
          <a:lstStyle/>
          <a:p>
            <a:r>
              <a:rPr lang="en-US" altLang="es-AR" dirty="0">
                <a:solidFill>
                  <a:srgbClr val="000000"/>
                </a:solidFill>
              </a:rPr>
              <a:t>La </a:t>
            </a:r>
            <a:r>
              <a:rPr lang="en-US" altLang="es-AR" dirty="0" err="1">
                <a:solidFill>
                  <a:srgbClr val="000000"/>
                </a:solidFill>
              </a:rPr>
              <a:t>instrucción</a:t>
            </a:r>
            <a:r>
              <a:rPr lang="en-US" altLang="es-AR" dirty="0">
                <a:solidFill>
                  <a:srgbClr val="000000"/>
                </a:solidFill>
              </a:rPr>
              <a:t> TRUNCATE TABLE </a:t>
            </a:r>
            <a:r>
              <a:rPr lang="en-US" altLang="es-AR" dirty="0" err="1">
                <a:solidFill>
                  <a:srgbClr val="000000"/>
                </a:solidFill>
              </a:rPr>
              <a:t>elimina</a:t>
            </a:r>
            <a:r>
              <a:rPr lang="en-US" altLang="es-AR" dirty="0">
                <a:solidFill>
                  <a:srgbClr val="000000"/>
                </a:solidFill>
              </a:rPr>
              <a:t> </a:t>
            </a:r>
            <a:r>
              <a:rPr lang="en-US" altLang="es-AR" dirty="0" err="1">
                <a:solidFill>
                  <a:srgbClr val="000000"/>
                </a:solidFill>
              </a:rPr>
              <a:t>todas</a:t>
            </a:r>
            <a:r>
              <a:rPr lang="en-US" altLang="es-AR" dirty="0">
                <a:solidFill>
                  <a:srgbClr val="000000"/>
                </a:solidFill>
              </a:rPr>
              <a:t> las </a:t>
            </a:r>
            <a:r>
              <a:rPr lang="en-US" altLang="es-AR" dirty="0" err="1">
                <a:solidFill>
                  <a:srgbClr val="000000"/>
                </a:solidFill>
              </a:rPr>
              <a:t>filas</a:t>
            </a:r>
            <a:r>
              <a:rPr lang="en-US" altLang="es-AR" dirty="0">
                <a:solidFill>
                  <a:srgbClr val="000000"/>
                </a:solidFill>
              </a:rPr>
              <a:t> de </a:t>
            </a:r>
            <a:r>
              <a:rPr lang="en-US" altLang="es-AR" dirty="0" err="1">
                <a:solidFill>
                  <a:srgbClr val="000000"/>
                </a:solidFill>
              </a:rPr>
              <a:t>una</a:t>
            </a:r>
            <a:r>
              <a:rPr lang="en-US" altLang="es-AR" dirty="0">
                <a:solidFill>
                  <a:srgbClr val="000000"/>
                </a:solidFill>
              </a:rPr>
              <a:t> </a:t>
            </a:r>
            <a:r>
              <a:rPr lang="en-US" altLang="es-AR" dirty="0" err="1">
                <a:solidFill>
                  <a:srgbClr val="000000"/>
                </a:solidFill>
              </a:rPr>
              <a:t>tabla</a:t>
            </a:r>
            <a:endParaRPr lang="en-US" altLang="en-US" dirty="0"/>
          </a:p>
          <a:p>
            <a:r>
              <a:rPr lang="en-US" altLang="es-AR" dirty="0">
                <a:solidFill>
                  <a:srgbClr val="000000"/>
                </a:solidFill>
              </a:rPr>
              <a:t>SQL Server </a:t>
            </a:r>
            <a:r>
              <a:rPr lang="en-US" altLang="es-AR" dirty="0" err="1">
                <a:solidFill>
                  <a:srgbClr val="000000"/>
                </a:solidFill>
              </a:rPr>
              <a:t>conserva</a:t>
            </a:r>
            <a:r>
              <a:rPr lang="en-US" altLang="es-AR" dirty="0">
                <a:solidFill>
                  <a:srgbClr val="000000"/>
                </a:solidFill>
              </a:rPr>
              <a:t> la </a:t>
            </a:r>
            <a:r>
              <a:rPr lang="en-US" altLang="es-AR" dirty="0" err="1">
                <a:solidFill>
                  <a:srgbClr val="000000"/>
                </a:solidFill>
              </a:rPr>
              <a:t>estructura</a:t>
            </a:r>
            <a:r>
              <a:rPr lang="en-US" altLang="es-AR" dirty="0">
                <a:solidFill>
                  <a:srgbClr val="000000"/>
                </a:solidFill>
              </a:rPr>
              <a:t> de la </a:t>
            </a:r>
            <a:r>
              <a:rPr lang="en-US" altLang="es-AR" dirty="0" err="1">
                <a:solidFill>
                  <a:srgbClr val="000000"/>
                </a:solidFill>
              </a:rPr>
              <a:t>tabla</a:t>
            </a:r>
            <a:r>
              <a:rPr lang="en-US" altLang="es-AR" dirty="0">
                <a:solidFill>
                  <a:srgbClr val="000000"/>
                </a:solidFill>
              </a:rPr>
              <a:t> y </a:t>
            </a:r>
            <a:r>
              <a:rPr lang="en-US" altLang="es-AR" dirty="0" err="1">
                <a:solidFill>
                  <a:srgbClr val="000000"/>
                </a:solidFill>
              </a:rPr>
              <a:t>los</a:t>
            </a:r>
            <a:r>
              <a:rPr lang="en-US" altLang="es-AR" dirty="0">
                <a:solidFill>
                  <a:srgbClr val="000000"/>
                </a:solidFill>
              </a:rPr>
              <a:t> </a:t>
            </a:r>
            <a:r>
              <a:rPr lang="en-US" altLang="es-AR" dirty="0" err="1">
                <a:solidFill>
                  <a:srgbClr val="000000"/>
                </a:solidFill>
              </a:rPr>
              <a:t>objetos</a:t>
            </a:r>
            <a:r>
              <a:rPr lang="en-US" altLang="es-AR" dirty="0">
                <a:solidFill>
                  <a:srgbClr val="000000"/>
                </a:solidFill>
              </a:rPr>
              <a:t> </a:t>
            </a:r>
            <a:r>
              <a:rPr lang="en-US" altLang="es-AR" dirty="0" err="1">
                <a:solidFill>
                  <a:srgbClr val="000000"/>
                </a:solidFill>
              </a:rPr>
              <a:t>asociados</a:t>
            </a:r>
            <a:endParaRPr lang="en-US" altLang="es-AR" dirty="0">
              <a:solidFill>
                <a:srgbClr val="000000"/>
              </a:solidFill>
            </a:endParaRPr>
          </a:p>
          <a:p>
            <a:endParaRPr lang="en-US" altLang="en-US" dirty="0"/>
          </a:p>
        </p:txBody>
      </p:sp>
      <p:sp>
        <p:nvSpPr>
          <p:cNvPr id="5"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919312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5105400"/>
          </a:xfrm>
        </p:spPr>
        <p:txBody>
          <a:bodyPr>
            <a:noAutofit/>
          </a:bodyPr>
          <a:lstStyle/>
          <a:p>
            <a:pPr algn="l"/>
            <a:r>
              <a:rPr lang="es-AR" sz="2800" dirty="0"/>
              <a:t>Ambas se pueden deshacer con un ROLLBACK. </a:t>
            </a:r>
            <a:br>
              <a:rPr lang="es-AR" sz="2800" dirty="0"/>
            </a:br>
            <a:r>
              <a:rPr lang="es-AR" sz="2800" b="1" dirty="0"/>
              <a:t>TRUNCATE</a:t>
            </a:r>
            <a:r>
              <a:rPr lang="es-AR" sz="2800" dirty="0"/>
              <a:t> reiniciará el contador para una tabla que contenga una columna IDENTITY.</a:t>
            </a:r>
            <a:br>
              <a:rPr lang="es-AR" sz="2800" dirty="0"/>
            </a:br>
            <a:br>
              <a:rPr lang="es-AR" sz="2800" dirty="0"/>
            </a:br>
            <a:r>
              <a:rPr lang="es-AR" sz="2800" b="1" dirty="0"/>
              <a:t>DELETE</a:t>
            </a:r>
            <a:r>
              <a:rPr lang="es-AR" sz="2800" dirty="0"/>
              <a:t> mantendrá el contador de la tabla para una columna IDENTITY. </a:t>
            </a:r>
            <a:br>
              <a:rPr lang="es-AR" sz="2800" dirty="0"/>
            </a:br>
            <a:br>
              <a:rPr lang="es-AR" sz="2800" dirty="0"/>
            </a:br>
            <a:r>
              <a:rPr lang="es-AR" sz="2800" b="1" dirty="0"/>
              <a:t>TRUNCATE</a:t>
            </a:r>
            <a:r>
              <a:rPr lang="es-AR" sz="2800" dirty="0"/>
              <a:t> es un comando DDL(lenguaje de definición de datos) mientras que </a:t>
            </a:r>
            <a:r>
              <a:rPr lang="es-AR" sz="2800" b="1" dirty="0"/>
              <a:t>DELETE</a:t>
            </a:r>
            <a:r>
              <a:rPr lang="es-AR" sz="2800" dirty="0"/>
              <a:t> es un DML(lenguaje de manipulación de datos).</a:t>
            </a:r>
          </a:p>
        </p:txBody>
      </p:sp>
      <p:sp>
        <p:nvSpPr>
          <p:cNvPr id="3" name="Content Placeholder 2"/>
          <p:cNvSpPr>
            <a:spLocks noGrp="1"/>
          </p:cNvSpPr>
          <p:nvPr>
            <p:ph idx="1"/>
          </p:nvPr>
        </p:nvSpPr>
        <p:spPr/>
        <p:txBody>
          <a:bodyPr/>
          <a:lstStyle/>
          <a:p>
            <a:pPr marL="0" indent="0">
              <a:buNone/>
            </a:pPr>
            <a:endParaRPr lang="es-AR" dirty="0"/>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1046879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s-AR" sz="2800" b="1">
                <a:solidFill>
                  <a:schemeClr val="bg1"/>
                </a:solidFill>
              </a:rPr>
              <a:t>3. Eliminación de filas basada en otras tablas</a:t>
            </a:r>
            <a:endParaRPr lang="en-US" altLang="en-US" sz="2800" b="1">
              <a:solidFill>
                <a:schemeClr val="bg1"/>
              </a:solidFill>
            </a:endParaRPr>
          </a:p>
        </p:txBody>
      </p:sp>
      <p:sp>
        <p:nvSpPr>
          <p:cNvPr id="48131" name="Rectangle 3"/>
          <p:cNvSpPr>
            <a:spLocks noGrp="1" noChangeArrowheads="1"/>
          </p:cNvSpPr>
          <p:nvPr>
            <p:ph type="body" idx="1"/>
          </p:nvPr>
        </p:nvSpPr>
        <p:spPr>
          <a:xfrm>
            <a:off x="611188" y="1600200"/>
            <a:ext cx="7777162" cy="4637088"/>
          </a:xfrm>
        </p:spPr>
        <p:txBody>
          <a:bodyPr/>
          <a:lstStyle/>
          <a:p>
            <a:r>
              <a:rPr lang="en-US" altLang="es-AR" sz="2800" dirty="0" err="1">
                <a:solidFill>
                  <a:srgbClr val="000000"/>
                </a:solidFill>
              </a:rPr>
              <a:t>Uso</a:t>
            </a:r>
            <a:r>
              <a:rPr lang="en-US" altLang="es-AR" sz="2800" dirty="0">
                <a:solidFill>
                  <a:srgbClr val="000000"/>
                </a:solidFill>
              </a:rPr>
              <a:t> de </a:t>
            </a:r>
            <a:r>
              <a:rPr lang="en-US" altLang="es-AR" sz="2800" dirty="0" err="1">
                <a:solidFill>
                  <a:srgbClr val="000000"/>
                </a:solidFill>
              </a:rPr>
              <a:t>una</a:t>
            </a:r>
            <a:r>
              <a:rPr lang="en-US" altLang="es-AR" sz="2800" dirty="0">
                <a:solidFill>
                  <a:srgbClr val="000000"/>
                </a:solidFill>
              </a:rPr>
              <a:t> </a:t>
            </a:r>
            <a:r>
              <a:rPr lang="en-US" altLang="es-AR" sz="2800" dirty="0" err="1">
                <a:solidFill>
                  <a:srgbClr val="000000"/>
                </a:solidFill>
              </a:rPr>
              <a:t>cláusula</a:t>
            </a:r>
            <a:r>
              <a:rPr lang="en-US" altLang="es-AR" sz="2800" dirty="0">
                <a:solidFill>
                  <a:srgbClr val="000000"/>
                </a:solidFill>
              </a:rPr>
              <a:t> FROM </a:t>
            </a:r>
            <a:r>
              <a:rPr lang="en-US" altLang="es-AR" sz="2800" dirty="0" err="1">
                <a:solidFill>
                  <a:srgbClr val="000000"/>
                </a:solidFill>
              </a:rPr>
              <a:t>adicional</a:t>
            </a:r>
            <a:endParaRPr lang="en-US" altLang="en-US" sz="2800" dirty="0"/>
          </a:p>
          <a:p>
            <a:pPr lvl="1"/>
            <a:r>
              <a:rPr lang="en-US" altLang="es-AR" dirty="0">
                <a:solidFill>
                  <a:srgbClr val="000000"/>
                </a:solidFill>
              </a:rPr>
              <a:t>La </a:t>
            </a:r>
            <a:r>
              <a:rPr lang="en-US" altLang="es-AR" dirty="0" err="1">
                <a:solidFill>
                  <a:srgbClr val="000000"/>
                </a:solidFill>
              </a:rPr>
              <a:t>primera</a:t>
            </a:r>
            <a:r>
              <a:rPr lang="en-US" altLang="es-AR" dirty="0">
                <a:solidFill>
                  <a:srgbClr val="000000"/>
                </a:solidFill>
              </a:rPr>
              <a:t> </a:t>
            </a:r>
            <a:r>
              <a:rPr lang="en-US" altLang="es-AR" dirty="0" err="1">
                <a:solidFill>
                  <a:srgbClr val="000000"/>
                </a:solidFill>
              </a:rPr>
              <a:t>cláusula</a:t>
            </a:r>
            <a:r>
              <a:rPr lang="en-US" altLang="es-AR" dirty="0">
                <a:solidFill>
                  <a:srgbClr val="000000"/>
                </a:solidFill>
              </a:rPr>
              <a:t> FROM </a:t>
            </a:r>
            <a:r>
              <a:rPr lang="en-US" altLang="es-AR" dirty="0" err="1">
                <a:solidFill>
                  <a:srgbClr val="000000"/>
                </a:solidFill>
              </a:rPr>
              <a:t>indica</a:t>
            </a:r>
            <a:r>
              <a:rPr lang="en-US" altLang="es-AR" dirty="0">
                <a:solidFill>
                  <a:srgbClr val="000000"/>
                </a:solidFill>
              </a:rPr>
              <a:t> la </a:t>
            </a:r>
            <a:r>
              <a:rPr lang="en-US" altLang="es-AR" dirty="0" err="1">
                <a:solidFill>
                  <a:srgbClr val="000000"/>
                </a:solidFill>
              </a:rPr>
              <a:t>tabla</a:t>
            </a:r>
            <a:r>
              <a:rPr lang="en-US" altLang="es-AR" dirty="0">
                <a:solidFill>
                  <a:srgbClr val="000000"/>
                </a:solidFill>
              </a:rPr>
              <a:t> que se </a:t>
            </a:r>
            <a:r>
              <a:rPr lang="en-US" altLang="es-AR" dirty="0" err="1">
                <a:solidFill>
                  <a:srgbClr val="000000"/>
                </a:solidFill>
              </a:rPr>
              <a:t>va</a:t>
            </a:r>
            <a:r>
              <a:rPr lang="en-US" altLang="es-AR" dirty="0">
                <a:solidFill>
                  <a:srgbClr val="000000"/>
                </a:solidFill>
              </a:rPr>
              <a:t> a </a:t>
            </a:r>
            <a:r>
              <a:rPr lang="en-US" altLang="es-AR" dirty="0" err="1">
                <a:solidFill>
                  <a:srgbClr val="000000"/>
                </a:solidFill>
              </a:rPr>
              <a:t>modificar</a:t>
            </a:r>
            <a:endParaRPr lang="en-US" altLang="en-US" dirty="0"/>
          </a:p>
          <a:p>
            <a:pPr lvl="1"/>
            <a:r>
              <a:rPr lang="en-US" altLang="es-AR" dirty="0">
                <a:solidFill>
                  <a:srgbClr val="000000"/>
                </a:solidFill>
              </a:rPr>
              <a:t>La </a:t>
            </a:r>
            <a:r>
              <a:rPr lang="en-US" altLang="es-AR" dirty="0" err="1">
                <a:solidFill>
                  <a:srgbClr val="000000"/>
                </a:solidFill>
              </a:rPr>
              <a:t>segunda</a:t>
            </a:r>
            <a:r>
              <a:rPr lang="en-US" altLang="es-AR" dirty="0">
                <a:solidFill>
                  <a:srgbClr val="000000"/>
                </a:solidFill>
              </a:rPr>
              <a:t> </a:t>
            </a:r>
            <a:r>
              <a:rPr lang="en-US" altLang="es-AR" dirty="0" err="1">
                <a:solidFill>
                  <a:srgbClr val="000000"/>
                </a:solidFill>
              </a:rPr>
              <a:t>cláusula</a:t>
            </a:r>
            <a:r>
              <a:rPr lang="en-US" altLang="es-AR" dirty="0">
                <a:solidFill>
                  <a:srgbClr val="000000"/>
                </a:solidFill>
              </a:rPr>
              <a:t> FROM </a:t>
            </a:r>
            <a:r>
              <a:rPr lang="en-US" altLang="es-AR" dirty="0" err="1">
                <a:solidFill>
                  <a:srgbClr val="000000"/>
                </a:solidFill>
              </a:rPr>
              <a:t>especifica</a:t>
            </a:r>
            <a:r>
              <a:rPr lang="en-US" altLang="es-AR" dirty="0">
                <a:solidFill>
                  <a:srgbClr val="000000"/>
                </a:solidFill>
              </a:rPr>
              <a:t> </a:t>
            </a:r>
            <a:r>
              <a:rPr lang="en-US" altLang="es-AR" dirty="0" err="1">
                <a:solidFill>
                  <a:srgbClr val="000000"/>
                </a:solidFill>
              </a:rPr>
              <a:t>los</a:t>
            </a:r>
            <a:r>
              <a:rPr lang="en-US" altLang="es-AR" dirty="0">
                <a:solidFill>
                  <a:srgbClr val="000000"/>
                </a:solidFill>
              </a:rPr>
              <a:t> </a:t>
            </a:r>
            <a:r>
              <a:rPr lang="en-US" altLang="es-AR" dirty="0" err="1">
                <a:solidFill>
                  <a:srgbClr val="000000"/>
                </a:solidFill>
              </a:rPr>
              <a:t>criterios</a:t>
            </a:r>
            <a:r>
              <a:rPr lang="en-US" altLang="es-AR" dirty="0">
                <a:solidFill>
                  <a:srgbClr val="000000"/>
                </a:solidFill>
              </a:rPr>
              <a:t> de </a:t>
            </a:r>
            <a:r>
              <a:rPr lang="en-US" altLang="es-AR" dirty="0" err="1">
                <a:solidFill>
                  <a:srgbClr val="000000"/>
                </a:solidFill>
              </a:rPr>
              <a:t>restricción</a:t>
            </a:r>
            <a:r>
              <a:rPr lang="en-US" altLang="es-AR" dirty="0">
                <a:solidFill>
                  <a:srgbClr val="000000"/>
                </a:solidFill>
              </a:rPr>
              <a:t> para la </a:t>
            </a:r>
            <a:r>
              <a:rPr lang="en-US" altLang="es-AR" dirty="0" err="1">
                <a:solidFill>
                  <a:srgbClr val="000000"/>
                </a:solidFill>
              </a:rPr>
              <a:t>instrucción</a:t>
            </a:r>
            <a:r>
              <a:rPr lang="en-US" altLang="es-AR" dirty="0">
                <a:solidFill>
                  <a:srgbClr val="000000"/>
                </a:solidFill>
              </a:rPr>
              <a:t> DELETE</a:t>
            </a:r>
            <a:endParaRPr lang="en-US" altLang="en-US" dirty="0"/>
          </a:p>
          <a:p>
            <a:r>
              <a:rPr lang="en-US" altLang="es-AR" sz="2800" dirty="0" err="1">
                <a:solidFill>
                  <a:srgbClr val="000000"/>
                </a:solidFill>
              </a:rPr>
              <a:t>Especificación</a:t>
            </a:r>
            <a:r>
              <a:rPr lang="en-US" altLang="es-AR" sz="2800" dirty="0">
                <a:solidFill>
                  <a:srgbClr val="000000"/>
                </a:solidFill>
              </a:rPr>
              <a:t> de </a:t>
            </a:r>
            <a:r>
              <a:rPr lang="en-US" altLang="es-AR" sz="2800" dirty="0" err="1">
                <a:solidFill>
                  <a:srgbClr val="000000"/>
                </a:solidFill>
              </a:rPr>
              <a:t>condiciones</a:t>
            </a:r>
            <a:r>
              <a:rPr lang="en-US" altLang="es-AR" sz="2800" dirty="0">
                <a:solidFill>
                  <a:srgbClr val="000000"/>
                </a:solidFill>
              </a:rPr>
              <a:t> </a:t>
            </a:r>
            <a:r>
              <a:rPr lang="en-US" altLang="es-AR" sz="2800" dirty="0" err="1">
                <a:solidFill>
                  <a:srgbClr val="000000"/>
                </a:solidFill>
              </a:rPr>
              <a:t>en</a:t>
            </a:r>
            <a:r>
              <a:rPr lang="en-US" altLang="es-AR" sz="2800" dirty="0">
                <a:solidFill>
                  <a:srgbClr val="000000"/>
                </a:solidFill>
              </a:rPr>
              <a:t> la </a:t>
            </a:r>
            <a:r>
              <a:rPr lang="en-US" altLang="es-AR" sz="2800" dirty="0" err="1">
                <a:solidFill>
                  <a:srgbClr val="000000"/>
                </a:solidFill>
              </a:rPr>
              <a:t>cláusula</a:t>
            </a:r>
            <a:r>
              <a:rPr lang="en-US" altLang="es-AR" sz="2800" dirty="0">
                <a:solidFill>
                  <a:srgbClr val="000000"/>
                </a:solidFill>
              </a:rPr>
              <a:t> WHERE</a:t>
            </a:r>
            <a:endParaRPr lang="en-US" altLang="en-US" sz="2800" dirty="0"/>
          </a:p>
          <a:p>
            <a:pPr lvl="1"/>
            <a:r>
              <a:rPr lang="en-US" altLang="es-AR" dirty="0">
                <a:solidFill>
                  <a:srgbClr val="000000"/>
                </a:solidFill>
              </a:rPr>
              <a:t>Las </a:t>
            </a:r>
            <a:r>
              <a:rPr lang="en-US" altLang="es-AR" dirty="0" err="1">
                <a:solidFill>
                  <a:srgbClr val="000000"/>
                </a:solidFill>
              </a:rPr>
              <a:t>subconsultas</a:t>
            </a:r>
            <a:r>
              <a:rPr lang="en-US" altLang="es-AR" dirty="0">
                <a:solidFill>
                  <a:srgbClr val="000000"/>
                </a:solidFill>
              </a:rPr>
              <a:t> </a:t>
            </a:r>
            <a:r>
              <a:rPr lang="en-US" altLang="es-AR" dirty="0" err="1">
                <a:solidFill>
                  <a:srgbClr val="000000"/>
                </a:solidFill>
              </a:rPr>
              <a:t>determinan</a:t>
            </a:r>
            <a:r>
              <a:rPr lang="en-US" altLang="es-AR" dirty="0">
                <a:solidFill>
                  <a:srgbClr val="000000"/>
                </a:solidFill>
              </a:rPr>
              <a:t> </a:t>
            </a:r>
            <a:r>
              <a:rPr lang="en-US" altLang="es-AR" dirty="0" err="1">
                <a:solidFill>
                  <a:srgbClr val="000000"/>
                </a:solidFill>
              </a:rPr>
              <a:t>qué</a:t>
            </a:r>
            <a:r>
              <a:rPr lang="en-US" altLang="es-AR" dirty="0">
                <a:solidFill>
                  <a:srgbClr val="000000"/>
                </a:solidFill>
              </a:rPr>
              <a:t> </a:t>
            </a:r>
            <a:r>
              <a:rPr lang="en-US" altLang="es-AR" dirty="0" err="1">
                <a:solidFill>
                  <a:srgbClr val="000000"/>
                </a:solidFill>
              </a:rPr>
              <a:t>filas</a:t>
            </a:r>
            <a:r>
              <a:rPr lang="en-US" altLang="es-AR" dirty="0">
                <a:solidFill>
                  <a:srgbClr val="000000"/>
                </a:solidFill>
              </a:rPr>
              <a:t> </a:t>
            </a:r>
            <a:r>
              <a:rPr lang="en-US" altLang="es-AR" dirty="0" err="1">
                <a:solidFill>
                  <a:srgbClr val="000000"/>
                </a:solidFill>
              </a:rPr>
              <a:t>eliminar</a:t>
            </a:r>
            <a:endParaRPr lang="en-US" altLang="en-US" dirty="0">
              <a:solidFill>
                <a:srgbClr val="000000"/>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714620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CLAUSULA LIKE</a:t>
            </a:r>
          </a:p>
        </p:txBody>
      </p:sp>
      <p:graphicFrame>
        <p:nvGraphicFramePr>
          <p:cNvPr id="5" name="Group 98"/>
          <p:cNvGraphicFramePr>
            <a:graphicFrameLocks noGrp="1"/>
          </p:cNvGraphicFramePr>
          <p:nvPr/>
        </p:nvGraphicFramePr>
        <p:xfrm>
          <a:off x="533400" y="1066800"/>
          <a:ext cx="7848600" cy="5365306"/>
        </p:xfrm>
        <a:graphic>
          <a:graphicData uri="http://schemas.openxmlformats.org/drawingml/2006/table">
            <a:tbl>
              <a:tblPr/>
              <a:tblGrid>
                <a:gridCol w="1962150">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1962150">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519113">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1" i="0" u="none" strike="noStrike" cap="none" normalizeH="0" baseline="0" dirty="0">
                          <a:ln>
                            <a:noFill/>
                          </a:ln>
                          <a:solidFill>
                            <a:schemeClr val="tx1"/>
                          </a:solidFill>
                          <a:effectLst/>
                          <a:latin typeface="Arial" charset="0"/>
                          <a:cs typeface="Arial" charset="0"/>
                        </a:rPr>
                        <a:t>Tipo de coincidencia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1" i="0" u="none" strike="noStrike" cap="none" normalizeH="0" baseline="0">
                          <a:ln>
                            <a:noFill/>
                          </a:ln>
                          <a:solidFill>
                            <a:schemeClr val="tx1"/>
                          </a:solidFill>
                          <a:effectLst/>
                          <a:latin typeface="Arial" charset="0"/>
                          <a:cs typeface="Arial" charset="0"/>
                        </a:rPr>
                        <a:t>Modelo Planteado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1" i="0" u="none" strike="noStrike" cap="none" normalizeH="0" baseline="0">
                          <a:ln>
                            <a:noFill/>
                          </a:ln>
                          <a:solidFill>
                            <a:schemeClr val="tx1"/>
                          </a:solidFill>
                          <a:effectLst/>
                          <a:latin typeface="Arial" charset="0"/>
                          <a:cs typeface="Arial" charset="0"/>
                        </a:rPr>
                        <a:t>Coincide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1" i="0" u="none" strike="noStrike" cap="none" normalizeH="0" baseline="0">
                          <a:ln>
                            <a:noFill/>
                          </a:ln>
                          <a:solidFill>
                            <a:schemeClr val="tx1"/>
                          </a:solidFill>
                          <a:effectLst/>
                          <a:latin typeface="Arial" charset="0"/>
                          <a:cs typeface="Arial" charset="0"/>
                        </a:rPr>
                        <a:t>No coincide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Varios caracteres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a:ln>
                            <a:noFill/>
                          </a:ln>
                          <a:solidFill>
                            <a:schemeClr val="tx1"/>
                          </a:solidFill>
                          <a:effectLst/>
                          <a:latin typeface="Arial" charset="0"/>
                          <a:cs typeface="Arial" charset="0"/>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'aa', 'aBa', 'aBXBa'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a:t>
                      </a:r>
                      <a:r>
                        <a:rPr kumimoji="0" lang="es-ES" sz="1800" b="0" i="0" u="none" strike="noStrike" cap="none" normalizeH="0" baseline="0" dirty="0" err="1">
                          <a:ln>
                            <a:noFill/>
                          </a:ln>
                          <a:solidFill>
                            <a:schemeClr val="tx1"/>
                          </a:solidFill>
                          <a:effectLst/>
                          <a:latin typeface="Arial" charset="0"/>
                          <a:cs typeface="Arial" charset="0"/>
                        </a:rPr>
                        <a:t>aBC</a:t>
                      </a:r>
                      <a:r>
                        <a:rPr kumimoji="0" lang="es-ES" sz="1800" b="0" i="0" u="none" strike="noStrike" cap="none" normalizeH="0" baseline="0" dirty="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Varios caracteres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a:ln>
                            <a:noFill/>
                          </a:ln>
                          <a:solidFill>
                            <a:schemeClr val="tx1"/>
                          </a:solidFill>
                          <a:effectLst/>
                          <a:latin typeface="Arial" charset="0"/>
                          <a:cs typeface="Arial"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a:t>
                      </a:r>
                      <a:r>
                        <a:rPr kumimoji="0" lang="es-ES" sz="1800" b="0" i="0" u="none" strike="noStrike" cap="none" normalizeH="0" baseline="0" dirty="0" err="1">
                          <a:ln>
                            <a:noFill/>
                          </a:ln>
                          <a:solidFill>
                            <a:schemeClr val="tx1"/>
                          </a:solidFill>
                          <a:effectLst/>
                          <a:latin typeface="Arial" charset="0"/>
                          <a:cs typeface="Arial" charset="0"/>
                        </a:rPr>
                        <a:t>abcdefg</a:t>
                      </a:r>
                      <a:r>
                        <a:rPr kumimoji="0" lang="es-ES" sz="1800" b="0" i="0" u="none" strike="noStrike" cap="none" normalizeH="0" baseline="0" dirty="0">
                          <a:ln>
                            <a:noFill/>
                          </a:ln>
                          <a:solidFill>
                            <a:schemeClr val="tx1"/>
                          </a:solidFill>
                          <a:effectLst/>
                          <a:latin typeface="Arial" charset="0"/>
                          <a:cs typeface="Arial" charset="0"/>
                        </a:rPr>
                        <a:t>', '</a:t>
                      </a:r>
                      <a:r>
                        <a:rPr kumimoji="0" lang="es-ES" sz="1800" b="0" i="0" u="none" strike="noStrike" cap="none" normalizeH="0" baseline="0" dirty="0" err="1">
                          <a:ln>
                            <a:noFill/>
                          </a:ln>
                          <a:solidFill>
                            <a:schemeClr val="tx1"/>
                          </a:solidFill>
                          <a:effectLst/>
                          <a:latin typeface="Arial" charset="0"/>
                          <a:cs typeface="Arial" charset="0"/>
                        </a:rPr>
                        <a:t>abc</a:t>
                      </a:r>
                      <a:r>
                        <a:rPr kumimoji="0" lang="es-ES" sz="1800" b="0" i="0" u="none" strike="noStrike" cap="none" normalizeH="0" baseline="0" dirty="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'cab', 'aab'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Un solo carácter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a:ln>
                            <a:noFill/>
                          </a:ln>
                          <a:solidFill>
                            <a:schemeClr val="tx1"/>
                          </a:solidFill>
                          <a:effectLst/>
                          <a:latin typeface="Arial" charset="0"/>
                          <a:cs typeface="Arial" charset="0"/>
                        </a:rPr>
                        <a:t>'a_a'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'aaa', 'a3a', 'aBa'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a:t>
                      </a:r>
                      <a:r>
                        <a:rPr kumimoji="0" lang="es-ES" sz="1800" b="0" i="0" u="none" strike="noStrike" cap="none" normalizeH="0" baseline="0" dirty="0" err="1">
                          <a:ln>
                            <a:noFill/>
                          </a:ln>
                          <a:solidFill>
                            <a:schemeClr val="tx1"/>
                          </a:solidFill>
                          <a:effectLst/>
                          <a:latin typeface="Arial" charset="0"/>
                          <a:cs typeface="Arial" charset="0"/>
                        </a:rPr>
                        <a:t>aBBBa</a:t>
                      </a:r>
                      <a:r>
                        <a:rPr kumimoji="0" lang="es-ES" sz="1800" b="0" i="0" u="none" strike="noStrike" cap="none" normalizeH="0" baseline="0" dirty="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Un solo dígito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dirty="0">
                          <a:ln>
                            <a:noFill/>
                          </a:ln>
                          <a:solidFill>
                            <a:schemeClr val="tx1"/>
                          </a:solidFill>
                          <a:effectLst/>
                          <a:latin typeface="Arial" charset="0"/>
                          <a:cs typeface="Arial" charset="0"/>
                        </a:rPr>
                        <a:t>'a[0-9]a'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'a0a', 'a1a', 'a2a'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'aaa',</a:t>
                      </a:r>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'a10a'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Rango de caracteres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dirty="0">
                          <a:ln>
                            <a:noFill/>
                          </a:ln>
                          <a:solidFill>
                            <a:schemeClr val="tx1"/>
                          </a:solidFill>
                          <a:effectLst/>
                          <a:latin typeface="Arial" charset="0"/>
                          <a:cs typeface="Arial" charset="0"/>
                        </a:rPr>
                        <a:t>'[a-z]'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'f', 'p', 'j'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'2', '&amp;'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Fuera de un rango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dirty="0">
                          <a:ln>
                            <a:noFill/>
                          </a:ln>
                          <a:solidFill>
                            <a:schemeClr val="tx1"/>
                          </a:solidFill>
                          <a:effectLst/>
                          <a:latin typeface="Arial" charset="0"/>
                          <a:cs typeface="Arial" charset="0"/>
                        </a:rPr>
                        <a:t>'[^a-z]'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'9', '&amp;',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'b',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Distinto de un dígito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dirty="0">
                          <a:ln>
                            <a:noFill/>
                          </a:ln>
                          <a:solidFill>
                            <a:schemeClr val="tx1"/>
                          </a:solidFill>
                          <a:effectLst/>
                          <a:latin typeface="Arial" charset="0"/>
                          <a:cs typeface="Arial" charset="0"/>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'A', 'a', '&amp;',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'0', '1',</a:t>
                      </a:r>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Combinada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dirty="0">
                          <a:ln>
                            <a:noFill/>
                          </a:ln>
                          <a:solidFill>
                            <a:schemeClr val="tx1"/>
                          </a:solidFill>
                          <a:effectLst/>
                          <a:latin typeface="Arial" charset="0"/>
                          <a:cs typeface="Arial" charset="0"/>
                        </a:rPr>
                        <a:t>'a[^b-m]#‘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'An9', 'az0', 'a99'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a:t>
                      </a:r>
                      <a:r>
                        <a:rPr kumimoji="0" lang="es-ES" sz="1800" b="0" i="0" u="none" strike="noStrike" cap="none" normalizeH="0" baseline="0" dirty="0" err="1">
                          <a:ln>
                            <a:noFill/>
                          </a:ln>
                          <a:solidFill>
                            <a:schemeClr val="tx1"/>
                          </a:solidFill>
                          <a:effectLst/>
                          <a:latin typeface="Arial" charset="0"/>
                          <a:cs typeface="Arial" charset="0"/>
                        </a:rPr>
                        <a:t>abc</a:t>
                      </a:r>
                      <a:r>
                        <a:rPr kumimoji="0" lang="es-ES" sz="1800" b="0" i="0" u="none" strike="noStrike" cap="none" normalizeH="0" baseline="0" dirty="0">
                          <a:ln>
                            <a:noFill/>
                          </a:ln>
                          <a:solidFill>
                            <a:schemeClr val="tx1"/>
                          </a:solidFill>
                          <a:effectLst/>
                          <a:latin typeface="Arial" charset="0"/>
                          <a:cs typeface="Arial" charset="0"/>
                        </a:rPr>
                        <a:t>', 'aj0'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05804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s-AR" sz="2800" b="1">
                <a:solidFill>
                  <a:schemeClr val="bg1"/>
                </a:solidFill>
              </a:rPr>
              <a:t>3.Eliminación de filas basada en otras tablas</a:t>
            </a:r>
            <a:br>
              <a:rPr lang="en-US" altLang="es-AR" sz="2800" b="1">
                <a:solidFill>
                  <a:schemeClr val="bg1"/>
                </a:solidFill>
              </a:rPr>
            </a:br>
            <a:r>
              <a:rPr lang="en-US" altLang="es-AR" sz="2800" b="1">
                <a:solidFill>
                  <a:schemeClr val="bg1"/>
                </a:solidFill>
              </a:rPr>
              <a:t>Ejemplo</a:t>
            </a:r>
            <a:endParaRPr lang="en-US" altLang="en-US" sz="2800" b="1">
              <a:solidFill>
                <a:schemeClr val="bg1"/>
              </a:solidFill>
            </a:endParaRPr>
          </a:p>
        </p:txBody>
      </p:sp>
      <p:sp>
        <p:nvSpPr>
          <p:cNvPr id="50179" name="Rectangle 3"/>
          <p:cNvSpPr>
            <a:spLocks noGrp="1" noChangeArrowheads="1"/>
          </p:cNvSpPr>
          <p:nvPr>
            <p:ph type="body" idx="1"/>
          </p:nvPr>
        </p:nvSpPr>
        <p:spPr>
          <a:xfrm>
            <a:off x="611188" y="1600200"/>
            <a:ext cx="7777162" cy="4637088"/>
          </a:xfrm>
        </p:spPr>
        <p:txBody>
          <a:bodyPr/>
          <a:lstStyle/>
          <a:p>
            <a:pPr>
              <a:buFont typeface="Wingdings" panose="05000000000000000000" pitchFamily="2" charset="2"/>
              <a:buNone/>
            </a:pPr>
            <a:r>
              <a:rPr lang="en-US" altLang="en-US"/>
              <a:t>DELETE FROM [order details] </a:t>
            </a:r>
          </a:p>
          <a:p>
            <a:pPr>
              <a:buFont typeface="Wingdings" panose="05000000000000000000" pitchFamily="2" charset="2"/>
              <a:buNone/>
            </a:pPr>
            <a:r>
              <a:rPr lang="en-US" altLang="en-US"/>
              <a:t>FROM orders AS o </a:t>
            </a:r>
          </a:p>
          <a:p>
            <a:pPr>
              <a:buFont typeface="Wingdings" panose="05000000000000000000" pitchFamily="2" charset="2"/>
              <a:buNone/>
            </a:pPr>
            <a:r>
              <a:rPr lang="en-US" altLang="en-US"/>
              <a:t>INNER JOIN [order details] AS od </a:t>
            </a:r>
          </a:p>
          <a:p>
            <a:pPr>
              <a:buFont typeface="Wingdings" panose="05000000000000000000" pitchFamily="2" charset="2"/>
              <a:buNone/>
            </a:pPr>
            <a:r>
              <a:rPr lang="en-US" altLang="en-US"/>
              <a:t>ON o.orderid = od.orderid </a:t>
            </a:r>
          </a:p>
          <a:p>
            <a:pPr>
              <a:buFont typeface="Wingdings" panose="05000000000000000000" pitchFamily="2" charset="2"/>
              <a:buNone/>
            </a:pPr>
            <a:r>
              <a:rPr lang="en-US" altLang="en-US"/>
              <a:t>WHERE orderdate = '14/4/1998' </a:t>
            </a:r>
          </a:p>
          <a:p>
            <a:pPr>
              <a:buFont typeface="Wingdings" panose="05000000000000000000" pitchFamily="2" charset="2"/>
              <a:buNone/>
            </a:pPr>
            <a:endParaRPr lang="en-US" altLang="en-US"/>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404046102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algn="ctr"/>
            <a:r>
              <a:rPr lang="en-US" altLang="es-AR" sz="3800" b="1">
                <a:solidFill>
                  <a:schemeClr val="bg1"/>
                </a:solidFill>
              </a:rPr>
              <a:t>Actualización de datos</a:t>
            </a:r>
            <a:br>
              <a:rPr lang="en-US" altLang="es-AR" sz="3800" b="1">
                <a:solidFill>
                  <a:schemeClr val="bg1"/>
                </a:solidFill>
              </a:rPr>
            </a:br>
            <a:r>
              <a:rPr lang="en-US" altLang="es-AR" sz="3800" b="1">
                <a:solidFill>
                  <a:schemeClr val="bg1"/>
                </a:solidFill>
              </a:rPr>
              <a:t>UPDATE</a:t>
            </a:r>
            <a:endParaRPr lang="en-US" altLang="en-US" sz="3800" b="1">
              <a:solidFill>
                <a:schemeClr val="bg1"/>
              </a:solidFill>
            </a:endParaRPr>
          </a:p>
        </p:txBody>
      </p:sp>
      <p:sp>
        <p:nvSpPr>
          <p:cNvPr id="52227" name="Rectangle 3"/>
          <p:cNvSpPr>
            <a:spLocks noGrp="1" noChangeArrowheads="1"/>
          </p:cNvSpPr>
          <p:nvPr>
            <p:ph type="body" idx="1"/>
          </p:nvPr>
        </p:nvSpPr>
        <p:spPr/>
        <p:txBody>
          <a:bodyPr/>
          <a:lstStyle/>
          <a:p>
            <a:pPr marL="609600" indent="-609600">
              <a:buFont typeface="Wingdings" panose="05000000000000000000" pitchFamily="2" charset="2"/>
              <a:buAutoNum type="arabicPeriod"/>
            </a:pPr>
            <a:endParaRPr lang="en-US" altLang="es-AR" dirty="0">
              <a:solidFill>
                <a:srgbClr val="000000"/>
              </a:solidFill>
            </a:endParaRPr>
          </a:p>
          <a:p>
            <a:pPr marL="609600" indent="-609600">
              <a:buFont typeface="Wingdings" panose="05000000000000000000" pitchFamily="2" charset="2"/>
              <a:buAutoNum type="arabicPeriod"/>
            </a:pPr>
            <a:endParaRPr lang="en-US" altLang="es-AR" dirty="0">
              <a:solidFill>
                <a:srgbClr val="000000"/>
              </a:solidFill>
            </a:endParaRPr>
          </a:p>
          <a:p>
            <a:pPr marL="0" indent="0">
              <a:buNone/>
            </a:pPr>
            <a:r>
              <a:rPr lang="en-US" altLang="es-AR" dirty="0">
                <a:solidFill>
                  <a:srgbClr val="000000"/>
                </a:solidFill>
              </a:rPr>
              <a:t>	</a:t>
            </a:r>
          </a:p>
          <a:p>
            <a:pPr marL="0" indent="0">
              <a:buNone/>
            </a:pPr>
            <a:r>
              <a:rPr lang="en-US" altLang="es-AR" dirty="0">
                <a:solidFill>
                  <a:srgbClr val="000000"/>
                </a:solidFill>
              </a:rPr>
              <a:t>  </a:t>
            </a:r>
            <a:r>
              <a:rPr lang="en-US" altLang="es-AR" dirty="0" err="1">
                <a:solidFill>
                  <a:srgbClr val="000000"/>
                </a:solidFill>
              </a:rPr>
              <a:t>Actualización</a:t>
            </a:r>
            <a:r>
              <a:rPr lang="en-US" altLang="es-AR" dirty="0">
                <a:solidFill>
                  <a:srgbClr val="000000"/>
                </a:solidFill>
              </a:rPr>
              <a:t> de </a:t>
            </a:r>
            <a:r>
              <a:rPr lang="en-US" altLang="es-AR" dirty="0" err="1">
                <a:solidFill>
                  <a:srgbClr val="000000"/>
                </a:solidFill>
              </a:rPr>
              <a:t>filas</a:t>
            </a:r>
            <a:r>
              <a:rPr lang="en-US" altLang="es-AR" dirty="0">
                <a:solidFill>
                  <a:srgbClr val="000000"/>
                </a:solidFill>
              </a:rPr>
              <a:t> </a:t>
            </a:r>
            <a:r>
              <a:rPr lang="en-US" altLang="es-AR" dirty="0" err="1">
                <a:solidFill>
                  <a:srgbClr val="000000"/>
                </a:solidFill>
              </a:rPr>
              <a:t>basada</a:t>
            </a:r>
            <a:r>
              <a:rPr lang="en-US" altLang="es-AR" dirty="0">
                <a:solidFill>
                  <a:srgbClr val="000000"/>
                </a:solidFill>
              </a:rPr>
              <a:t> </a:t>
            </a:r>
            <a:r>
              <a:rPr lang="en-US" altLang="es-AR" dirty="0" err="1">
                <a:solidFill>
                  <a:srgbClr val="000000"/>
                </a:solidFill>
              </a:rPr>
              <a:t>en</a:t>
            </a:r>
            <a:r>
              <a:rPr lang="en-US" altLang="es-AR" dirty="0">
                <a:solidFill>
                  <a:srgbClr val="000000"/>
                </a:solidFill>
              </a:rPr>
              <a:t> </a:t>
            </a:r>
            <a:r>
              <a:rPr lang="en-US" altLang="es-AR" dirty="0" err="1">
                <a:solidFill>
                  <a:srgbClr val="000000"/>
                </a:solidFill>
              </a:rPr>
              <a:t>datos</a:t>
            </a:r>
            <a:r>
              <a:rPr lang="en-US" altLang="es-AR" dirty="0">
                <a:solidFill>
                  <a:srgbClr val="000000"/>
                </a:solidFill>
              </a:rPr>
              <a:t> de la </a:t>
            </a:r>
          </a:p>
          <a:p>
            <a:pPr marL="0" indent="0">
              <a:buNone/>
            </a:pPr>
            <a:r>
              <a:rPr lang="en-US" altLang="es-AR" dirty="0">
                <a:solidFill>
                  <a:srgbClr val="000000"/>
                </a:solidFill>
              </a:rPr>
              <a:t>  </a:t>
            </a:r>
            <a:r>
              <a:rPr lang="en-US" altLang="es-AR" dirty="0" err="1">
                <a:solidFill>
                  <a:srgbClr val="000000"/>
                </a:solidFill>
              </a:rPr>
              <a:t>tabla</a:t>
            </a:r>
            <a:r>
              <a:rPr lang="en-US" altLang="es-AR" dirty="0">
                <a:solidFill>
                  <a:srgbClr val="000000"/>
                </a:solidFill>
              </a:rPr>
              <a:t>	</a:t>
            </a:r>
          </a:p>
          <a:p>
            <a:pPr marL="0" indent="0">
              <a:buNone/>
            </a:pPr>
            <a:endParaRPr lang="en-US" altLang="en-US" dirty="0"/>
          </a:p>
          <a:p>
            <a:pPr marL="0" indent="0">
              <a:buNone/>
            </a:pPr>
            <a:r>
              <a:rPr lang="en-US" altLang="es-AR" dirty="0" err="1">
                <a:solidFill>
                  <a:srgbClr val="000000"/>
                </a:solidFill>
              </a:rPr>
              <a:t>Actualización</a:t>
            </a:r>
            <a:r>
              <a:rPr lang="en-US" altLang="es-AR" dirty="0">
                <a:solidFill>
                  <a:srgbClr val="000000"/>
                </a:solidFill>
              </a:rPr>
              <a:t> de </a:t>
            </a:r>
            <a:r>
              <a:rPr lang="en-US" altLang="es-AR" dirty="0" err="1">
                <a:solidFill>
                  <a:srgbClr val="000000"/>
                </a:solidFill>
              </a:rPr>
              <a:t>filas</a:t>
            </a:r>
            <a:r>
              <a:rPr lang="en-US" altLang="es-AR" dirty="0">
                <a:solidFill>
                  <a:srgbClr val="000000"/>
                </a:solidFill>
              </a:rPr>
              <a:t> </a:t>
            </a:r>
            <a:r>
              <a:rPr lang="en-US" altLang="es-AR" dirty="0" err="1">
                <a:solidFill>
                  <a:srgbClr val="000000"/>
                </a:solidFill>
              </a:rPr>
              <a:t>basada</a:t>
            </a:r>
            <a:r>
              <a:rPr lang="en-US" altLang="es-AR" dirty="0">
                <a:solidFill>
                  <a:srgbClr val="000000"/>
                </a:solidFill>
              </a:rPr>
              <a:t> </a:t>
            </a:r>
            <a:r>
              <a:rPr lang="en-US" altLang="es-AR" dirty="0" err="1">
                <a:solidFill>
                  <a:srgbClr val="000000"/>
                </a:solidFill>
              </a:rPr>
              <a:t>en</a:t>
            </a:r>
            <a:r>
              <a:rPr lang="en-US" altLang="es-AR" dirty="0">
                <a:solidFill>
                  <a:srgbClr val="000000"/>
                </a:solidFill>
              </a:rPr>
              <a:t> </a:t>
            </a:r>
            <a:r>
              <a:rPr lang="en-US" altLang="es-AR" dirty="0" err="1">
                <a:solidFill>
                  <a:srgbClr val="000000"/>
                </a:solidFill>
              </a:rPr>
              <a:t>otras</a:t>
            </a:r>
            <a:r>
              <a:rPr lang="en-US" altLang="es-AR" dirty="0">
                <a:solidFill>
                  <a:srgbClr val="000000"/>
                </a:solidFill>
              </a:rPr>
              <a:t> </a:t>
            </a:r>
            <a:r>
              <a:rPr lang="en-US" altLang="es-AR" dirty="0" err="1">
                <a:solidFill>
                  <a:srgbClr val="000000"/>
                </a:solidFill>
              </a:rPr>
              <a:t>tablas</a:t>
            </a:r>
            <a:endParaRPr lang="en-US" altLang="en-US" dirty="0">
              <a:solidFill>
                <a:srgbClr val="000000"/>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218933997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533400" y="4527550"/>
            <a:ext cx="8077200" cy="11112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2000" dirty="0">
                <a:solidFill>
                  <a:srgbClr val="000000"/>
                </a:solidFill>
                <a:latin typeface="Lucida Sans Typewriter" panose="020B0509030504030204" pitchFamily="49" charset="0"/>
              </a:rPr>
              <a:t>USE </a:t>
            </a:r>
            <a:r>
              <a:rPr lang="en-US" altLang="es-AR" sz="2000" dirty="0" err="1">
                <a:solidFill>
                  <a:srgbClr val="000000"/>
                </a:solidFill>
                <a:latin typeface="Lucida Sans Typewriter" panose="020B0509030504030204" pitchFamily="49" charset="0"/>
              </a:rPr>
              <a:t>northwind</a:t>
            </a:r>
            <a:endParaRPr lang="en-US" altLang="en-US" sz="2000" noProof="1">
              <a:latin typeface="Lucida Sans Typewriter" panose="020B0509030504030204" pitchFamily="49" charset="0"/>
            </a:endParaRPr>
          </a:p>
          <a:p>
            <a:pPr>
              <a:spcBef>
                <a:spcPct val="0"/>
              </a:spcBef>
              <a:buClrTx/>
              <a:buSzTx/>
              <a:buFontTx/>
              <a:buNone/>
            </a:pPr>
            <a:r>
              <a:rPr lang="en-US" altLang="es-AR" sz="2000" dirty="0">
                <a:solidFill>
                  <a:srgbClr val="000000"/>
                </a:solidFill>
                <a:latin typeface="Lucida Sans Typewriter" panose="020B0509030504030204" pitchFamily="49" charset="0"/>
              </a:rPr>
              <a:t>UPDATE products</a:t>
            </a:r>
            <a:endParaRPr lang="en-US" altLang="en-US" sz="2000" noProof="1">
              <a:latin typeface="Lucida Sans Typewriter" panose="020B0509030504030204" pitchFamily="49" charset="0"/>
            </a:endParaRPr>
          </a:p>
          <a:p>
            <a:pPr>
              <a:spcBef>
                <a:spcPct val="0"/>
              </a:spcBef>
              <a:buClrTx/>
              <a:buSzTx/>
              <a:buFontTx/>
              <a:buNone/>
            </a:pPr>
            <a:r>
              <a:rPr lang="en-US" altLang="en-US" sz="2000" dirty="0">
                <a:latin typeface="Lucida Sans Typewriter" panose="020B0509030504030204" pitchFamily="49" charset="0"/>
              </a:rPr>
              <a:t> </a:t>
            </a:r>
            <a:r>
              <a:rPr lang="en-US" altLang="es-AR" sz="2000" dirty="0">
                <a:solidFill>
                  <a:srgbClr val="000000"/>
                </a:solidFill>
                <a:latin typeface="Lucida Sans Typewriter" panose="020B0509030504030204" pitchFamily="49" charset="0"/>
              </a:rPr>
              <a:t>SET </a:t>
            </a:r>
            <a:r>
              <a:rPr lang="en-US" altLang="es-AR" sz="2000" dirty="0" err="1">
                <a:solidFill>
                  <a:srgbClr val="000000"/>
                </a:solidFill>
                <a:latin typeface="Lucida Sans Typewriter" panose="020B0509030504030204" pitchFamily="49" charset="0"/>
              </a:rPr>
              <a:t>unitprice</a:t>
            </a:r>
            <a:r>
              <a:rPr lang="en-US" altLang="es-AR" sz="2000" dirty="0">
                <a:solidFill>
                  <a:srgbClr val="000000"/>
                </a:solidFill>
                <a:latin typeface="Lucida Sans Typewriter" panose="020B0509030504030204" pitchFamily="49" charset="0"/>
              </a:rPr>
              <a:t> = (</a:t>
            </a:r>
            <a:r>
              <a:rPr lang="en-US" altLang="es-AR" sz="2000" dirty="0" err="1">
                <a:solidFill>
                  <a:srgbClr val="000000"/>
                </a:solidFill>
                <a:latin typeface="Lucida Sans Typewriter" panose="020B0509030504030204" pitchFamily="49" charset="0"/>
              </a:rPr>
              <a:t>unitprice</a:t>
            </a:r>
            <a:r>
              <a:rPr lang="en-US" altLang="es-AR" sz="2000" dirty="0">
                <a:solidFill>
                  <a:srgbClr val="000000"/>
                </a:solidFill>
                <a:latin typeface="Lucida Sans Typewriter" panose="020B0509030504030204" pitchFamily="49" charset="0"/>
              </a:rPr>
              <a:t> * 1.1)</a:t>
            </a:r>
            <a:endParaRPr lang="en-US" altLang="en-US" sz="2000" dirty="0">
              <a:latin typeface="Lucida Sans Typewriter" panose="020B0509030504030204" pitchFamily="49" charset="0"/>
            </a:endParaRPr>
          </a:p>
        </p:txBody>
      </p:sp>
      <p:sp>
        <p:nvSpPr>
          <p:cNvPr id="54275" name="Rectangle 3"/>
          <p:cNvSpPr>
            <a:spLocks noGrp="1" noChangeArrowheads="1"/>
          </p:cNvSpPr>
          <p:nvPr>
            <p:ph type="title"/>
          </p:nvPr>
        </p:nvSpPr>
        <p:spPr>
          <a:xfrm>
            <a:off x="195263" y="228600"/>
            <a:ext cx="8264525" cy="914400"/>
          </a:xfrm>
        </p:spPr>
        <p:txBody>
          <a:bodyPr>
            <a:normAutofit fontScale="90000"/>
          </a:bodyPr>
          <a:lstStyle/>
          <a:p>
            <a:r>
              <a:rPr lang="en-US" altLang="es-AR" sz="3200" b="1">
                <a:solidFill>
                  <a:schemeClr val="bg1"/>
                </a:solidFill>
              </a:rPr>
              <a:t>1. Actualización de filas basada en datos de la tabla</a:t>
            </a:r>
            <a:endParaRPr lang="en-US" altLang="en-US" sz="3200" b="1">
              <a:solidFill>
                <a:schemeClr val="bg1"/>
              </a:solidFill>
            </a:endParaRPr>
          </a:p>
        </p:txBody>
      </p:sp>
      <p:sp>
        <p:nvSpPr>
          <p:cNvPr id="54276" name="Rectangle 4"/>
          <p:cNvSpPr>
            <a:spLocks noGrp="1" noChangeArrowheads="1"/>
          </p:cNvSpPr>
          <p:nvPr>
            <p:ph type="body" idx="1"/>
          </p:nvPr>
        </p:nvSpPr>
        <p:spPr>
          <a:xfrm>
            <a:off x="539750" y="1295400"/>
            <a:ext cx="8064500" cy="2997200"/>
          </a:xfrm>
        </p:spPr>
        <p:txBody>
          <a:bodyPr/>
          <a:lstStyle/>
          <a:p>
            <a:r>
              <a:rPr lang="en-US" altLang="es-AR" sz="2400" dirty="0">
                <a:solidFill>
                  <a:srgbClr val="000000"/>
                </a:solidFill>
              </a:rPr>
              <a:t>La </a:t>
            </a:r>
            <a:r>
              <a:rPr lang="en-US" altLang="es-AR" sz="2400" dirty="0" err="1">
                <a:solidFill>
                  <a:srgbClr val="000000"/>
                </a:solidFill>
              </a:rPr>
              <a:t>cláusula</a:t>
            </a:r>
            <a:r>
              <a:rPr lang="en-US" altLang="es-AR" sz="2400" dirty="0">
                <a:solidFill>
                  <a:srgbClr val="000000"/>
                </a:solidFill>
              </a:rPr>
              <a:t> WHERE </a:t>
            </a:r>
            <a:r>
              <a:rPr lang="en-US" altLang="es-AR" sz="2400" dirty="0" err="1">
                <a:solidFill>
                  <a:srgbClr val="000000"/>
                </a:solidFill>
              </a:rPr>
              <a:t>especifica</a:t>
            </a:r>
            <a:r>
              <a:rPr lang="en-US" altLang="es-AR" sz="2400" dirty="0">
                <a:solidFill>
                  <a:srgbClr val="000000"/>
                </a:solidFill>
              </a:rPr>
              <a:t> las </a:t>
            </a:r>
            <a:r>
              <a:rPr lang="en-US" altLang="es-AR" sz="2400" dirty="0" err="1">
                <a:solidFill>
                  <a:srgbClr val="000000"/>
                </a:solidFill>
              </a:rPr>
              <a:t>filas</a:t>
            </a:r>
            <a:r>
              <a:rPr lang="en-US" altLang="es-AR" sz="2400" dirty="0">
                <a:solidFill>
                  <a:srgbClr val="000000"/>
                </a:solidFill>
              </a:rPr>
              <a:t> que se van a </a:t>
            </a:r>
            <a:r>
              <a:rPr lang="en-US" altLang="es-AR" sz="2400" dirty="0" err="1">
                <a:solidFill>
                  <a:srgbClr val="000000"/>
                </a:solidFill>
              </a:rPr>
              <a:t>cambiar</a:t>
            </a:r>
            <a:endParaRPr lang="en-US" altLang="en-US" sz="2400" dirty="0"/>
          </a:p>
          <a:p>
            <a:r>
              <a:rPr lang="en-US" altLang="es-AR" sz="2400" dirty="0">
                <a:solidFill>
                  <a:srgbClr val="000000"/>
                </a:solidFill>
              </a:rPr>
              <a:t>La palabra clave SET </a:t>
            </a:r>
            <a:r>
              <a:rPr lang="en-US" altLang="es-AR" sz="2400" dirty="0" err="1">
                <a:solidFill>
                  <a:srgbClr val="000000"/>
                </a:solidFill>
              </a:rPr>
              <a:t>especifica</a:t>
            </a:r>
            <a:r>
              <a:rPr lang="en-US" altLang="es-AR" sz="2400" dirty="0">
                <a:solidFill>
                  <a:srgbClr val="000000"/>
                </a:solidFill>
              </a:rPr>
              <a:t> </a:t>
            </a:r>
            <a:r>
              <a:rPr lang="en-US" altLang="es-AR" sz="2400" dirty="0" err="1">
                <a:solidFill>
                  <a:srgbClr val="000000"/>
                </a:solidFill>
              </a:rPr>
              <a:t>los</a:t>
            </a:r>
            <a:r>
              <a:rPr lang="en-US" altLang="es-AR" sz="2400" dirty="0">
                <a:solidFill>
                  <a:srgbClr val="000000"/>
                </a:solidFill>
              </a:rPr>
              <a:t> </a:t>
            </a:r>
            <a:r>
              <a:rPr lang="en-US" altLang="es-AR" sz="2400" dirty="0" err="1">
                <a:solidFill>
                  <a:srgbClr val="000000"/>
                </a:solidFill>
              </a:rPr>
              <a:t>datos</a:t>
            </a:r>
            <a:r>
              <a:rPr lang="en-US" altLang="es-AR" sz="2400" dirty="0">
                <a:solidFill>
                  <a:srgbClr val="000000"/>
                </a:solidFill>
              </a:rPr>
              <a:t> </a:t>
            </a:r>
            <a:r>
              <a:rPr lang="en-US" altLang="es-AR" sz="2400" dirty="0" err="1">
                <a:solidFill>
                  <a:srgbClr val="000000"/>
                </a:solidFill>
              </a:rPr>
              <a:t>nuevos</a:t>
            </a:r>
            <a:endParaRPr lang="en-US" altLang="en-US" sz="2400" dirty="0"/>
          </a:p>
          <a:p>
            <a:r>
              <a:rPr lang="en-US" altLang="es-AR" sz="2400" dirty="0">
                <a:solidFill>
                  <a:srgbClr val="000000"/>
                </a:solidFill>
              </a:rPr>
              <a:t>Los </a:t>
            </a:r>
            <a:r>
              <a:rPr lang="en-US" altLang="es-AR" sz="2400" dirty="0" err="1">
                <a:solidFill>
                  <a:srgbClr val="000000"/>
                </a:solidFill>
              </a:rPr>
              <a:t>valores</a:t>
            </a:r>
            <a:r>
              <a:rPr lang="en-US" altLang="es-AR" sz="2400" dirty="0">
                <a:solidFill>
                  <a:srgbClr val="000000"/>
                </a:solidFill>
              </a:rPr>
              <a:t> de entrada </a:t>
            </a:r>
            <a:r>
              <a:rPr lang="en-US" altLang="es-AR" sz="2400" dirty="0" err="1">
                <a:solidFill>
                  <a:srgbClr val="000000"/>
                </a:solidFill>
              </a:rPr>
              <a:t>deben</a:t>
            </a:r>
            <a:r>
              <a:rPr lang="en-US" altLang="es-AR" sz="2400" dirty="0">
                <a:solidFill>
                  <a:srgbClr val="000000"/>
                </a:solidFill>
              </a:rPr>
              <a:t> </a:t>
            </a:r>
            <a:r>
              <a:rPr lang="en-US" altLang="es-AR" sz="2400" dirty="0" err="1">
                <a:solidFill>
                  <a:srgbClr val="000000"/>
                </a:solidFill>
              </a:rPr>
              <a:t>tener</a:t>
            </a:r>
            <a:r>
              <a:rPr lang="en-US" altLang="es-AR" sz="2400" dirty="0">
                <a:solidFill>
                  <a:srgbClr val="000000"/>
                </a:solidFill>
              </a:rPr>
              <a:t> </a:t>
            </a:r>
            <a:r>
              <a:rPr lang="en-US" altLang="es-AR" sz="2400" dirty="0" err="1">
                <a:solidFill>
                  <a:srgbClr val="000000"/>
                </a:solidFill>
              </a:rPr>
              <a:t>los</a:t>
            </a:r>
            <a:r>
              <a:rPr lang="en-US" altLang="es-AR" sz="2400" dirty="0">
                <a:solidFill>
                  <a:srgbClr val="000000"/>
                </a:solidFill>
              </a:rPr>
              <a:t> </a:t>
            </a:r>
            <a:r>
              <a:rPr lang="en-US" altLang="es-AR" sz="2400" dirty="0" err="1">
                <a:solidFill>
                  <a:srgbClr val="000000"/>
                </a:solidFill>
              </a:rPr>
              <a:t>mismos</a:t>
            </a:r>
            <a:r>
              <a:rPr lang="en-US" altLang="es-AR" sz="2400" dirty="0">
                <a:solidFill>
                  <a:srgbClr val="000000"/>
                </a:solidFill>
              </a:rPr>
              <a:t> </a:t>
            </a:r>
            <a:r>
              <a:rPr lang="en-US" altLang="es-AR" sz="2400" dirty="0" err="1">
                <a:solidFill>
                  <a:srgbClr val="000000"/>
                </a:solidFill>
              </a:rPr>
              <a:t>tipos</a:t>
            </a:r>
            <a:r>
              <a:rPr lang="en-US" altLang="es-AR" sz="2400" dirty="0">
                <a:solidFill>
                  <a:srgbClr val="000000"/>
                </a:solidFill>
              </a:rPr>
              <a:t> de </a:t>
            </a:r>
            <a:r>
              <a:rPr lang="en-US" altLang="es-AR" sz="2400" dirty="0" err="1">
                <a:solidFill>
                  <a:srgbClr val="000000"/>
                </a:solidFill>
              </a:rPr>
              <a:t>datos</a:t>
            </a:r>
            <a:r>
              <a:rPr lang="en-US" altLang="es-AR" sz="2400" dirty="0">
                <a:solidFill>
                  <a:srgbClr val="000000"/>
                </a:solidFill>
              </a:rPr>
              <a:t> que las </a:t>
            </a:r>
            <a:r>
              <a:rPr lang="en-US" altLang="es-AR" sz="2400" dirty="0" err="1">
                <a:solidFill>
                  <a:srgbClr val="000000"/>
                </a:solidFill>
              </a:rPr>
              <a:t>columnas</a:t>
            </a:r>
            <a:endParaRPr lang="en-US" altLang="en-US" sz="2400" dirty="0"/>
          </a:p>
          <a:p>
            <a:r>
              <a:rPr lang="en-US" altLang="es-AR" sz="2400" dirty="0">
                <a:solidFill>
                  <a:srgbClr val="000000"/>
                </a:solidFill>
              </a:rPr>
              <a:t>No se </a:t>
            </a:r>
            <a:r>
              <a:rPr lang="en-US" altLang="es-AR" sz="2400" dirty="0" err="1">
                <a:solidFill>
                  <a:srgbClr val="000000"/>
                </a:solidFill>
              </a:rPr>
              <a:t>actualizarán</a:t>
            </a:r>
            <a:r>
              <a:rPr lang="en-US" altLang="es-AR" sz="2400" dirty="0">
                <a:solidFill>
                  <a:srgbClr val="000000"/>
                </a:solidFill>
              </a:rPr>
              <a:t> las </a:t>
            </a:r>
            <a:r>
              <a:rPr lang="en-US" altLang="es-AR" sz="2400" dirty="0" err="1">
                <a:solidFill>
                  <a:srgbClr val="000000"/>
                </a:solidFill>
              </a:rPr>
              <a:t>filas</a:t>
            </a:r>
            <a:r>
              <a:rPr lang="en-US" altLang="es-AR" sz="2400" dirty="0">
                <a:solidFill>
                  <a:srgbClr val="000000"/>
                </a:solidFill>
              </a:rPr>
              <a:t> que </a:t>
            </a:r>
            <a:r>
              <a:rPr lang="en-US" altLang="es-AR" sz="2400" dirty="0" err="1">
                <a:solidFill>
                  <a:srgbClr val="000000"/>
                </a:solidFill>
              </a:rPr>
              <a:t>infrinjan</a:t>
            </a:r>
            <a:r>
              <a:rPr lang="en-US" altLang="es-AR" sz="2400" dirty="0">
                <a:solidFill>
                  <a:srgbClr val="000000"/>
                </a:solidFill>
              </a:rPr>
              <a:t> </a:t>
            </a:r>
            <a:r>
              <a:rPr lang="en-US" altLang="es-AR" sz="2400" dirty="0" err="1">
                <a:solidFill>
                  <a:srgbClr val="000000"/>
                </a:solidFill>
              </a:rPr>
              <a:t>alguna</a:t>
            </a:r>
            <a:r>
              <a:rPr lang="en-US" altLang="es-AR" sz="2400" dirty="0">
                <a:solidFill>
                  <a:srgbClr val="000000"/>
                </a:solidFill>
              </a:rPr>
              <a:t> </a:t>
            </a:r>
            <a:r>
              <a:rPr lang="en-US" altLang="es-AR" sz="2400" dirty="0" err="1">
                <a:solidFill>
                  <a:srgbClr val="000000"/>
                </a:solidFill>
              </a:rPr>
              <a:t>restricción</a:t>
            </a:r>
            <a:r>
              <a:rPr lang="en-US" altLang="es-AR" sz="2400" dirty="0">
                <a:solidFill>
                  <a:srgbClr val="000000"/>
                </a:solidFill>
              </a:rPr>
              <a:t> de </a:t>
            </a:r>
            <a:r>
              <a:rPr lang="en-US" altLang="es-AR" sz="2400" dirty="0" err="1">
                <a:solidFill>
                  <a:srgbClr val="000000"/>
                </a:solidFill>
              </a:rPr>
              <a:t>integridad</a:t>
            </a:r>
            <a:endParaRPr lang="en-US" altLang="en-US" sz="2400" dirty="0">
              <a:solidFill>
                <a:srgbClr val="000000"/>
              </a:solidFill>
            </a:endParaRPr>
          </a:p>
        </p:txBody>
      </p:sp>
      <p:sp>
        <p:nvSpPr>
          <p:cNvPr id="5"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35594662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s-AR" sz="2800" b="1">
                <a:solidFill>
                  <a:schemeClr val="bg1"/>
                </a:solidFill>
              </a:rPr>
              <a:t>2. Actualización de filas basada en otras tablas</a:t>
            </a:r>
            <a:endParaRPr lang="en-US" altLang="en-US" sz="2800" b="1">
              <a:solidFill>
                <a:schemeClr val="bg1"/>
              </a:solidFill>
            </a:endParaRPr>
          </a:p>
        </p:txBody>
      </p:sp>
      <p:sp>
        <p:nvSpPr>
          <p:cNvPr id="56323" name="Rectangle 3"/>
          <p:cNvSpPr>
            <a:spLocks noGrp="1" noChangeArrowheads="1"/>
          </p:cNvSpPr>
          <p:nvPr>
            <p:ph type="body" idx="1"/>
          </p:nvPr>
        </p:nvSpPr>
        <p:spPr>
          <a:xfrm>
            <a:off x="684213" y="1484313"/>
            <a:ext cx="7775575" cy="4681537"/>
          </a:xfrm>
        </p:spPr>
        <p:txBody>
          <a:bodyPr/>
          <a:lstStyle/>
          <a:p>
            <a:pPr>
              <a:lnSpc>
                <a:spcPct val="80000"/>
              </a:lnSpc>
            </a:pPr>
            <a:r>
              <a:rPr lang="en-US" altLang="es-AR">
                <a:solidFill>
                  <a:srgbClr val="000000"/>
                </a:solidFill>
              </a:rPr>
              <a:t>Uso de la instrucción UPDATE</a:t>
            </a:r>
            <a:endParaRPr lang="en-US" altLang="en-US"/>
          </a:p>
          <a:p>
            <a:pPr lvl="1">
              <a:lnSpc>
                <a:spcPct val="80000"/>
              </a:lnSpc>
            </a:pPr>
            <a:r>
              <a:rPr lang="en-US" altLang="es-AR">
                <a:solidFill>
                  <a:srgbClr val="000000"/>
                </a:solidFill>
              </a:rPr>
              <a:t>Nunca actualiza la misma fila dos veces</a:t>
            </a:r>
            <a:endParaRPr lang="en-US" altLang="en-US"/>
          </a:p>
          <a:p>
            <a:pPr lvl="1">
              <a:lnSpc>
                <a:spcPct val="80000"/>
              </a:lnSpc>
            </a:pPr>
            <a:r>
              <a:rPr lang="en-US" altLang="es-AR">
                <a:solidFill>
                  <a:srgbClr val="000000"/>
                </a:solidFill>
              </a:rPr>
              <a:t>Requiere prefijos de tablas en nombres de columnas ambiguos</a:t>
            </a:r>
            <a:endParaRPr lang="en-US" altLang="en-US"/>
          </a:p>
          <a:p>
            <a:pPr>
              <a:lnSpc>
                <a:spcPct val="80000"/>
              </a:lnSpc>
            </a:pPr>
            <a:r>
              <a:rPr lang="en-US" altLang="es-AR">
                <a:solidFill>
                  <a:srgbClr val="000000"/>
                </a:solidFill>
              </a:rPr>
              <a:t>Especificación de filas para actualizar con combinaciones</a:t>
            </a:r>
            <a:endParaRPr lang="en-US" altLang="en-US"/>
          </a:p>
          <a:p>
            <a:pPr lvl="1">
              <a:lnSpc>
                <a:spcPct val="80000"/>
              </a:lnSpc>
            </a:pPr>
            <a:r>
              <a:rPr lang="en-US" altLang="es-AR">
                <a:solidFill>
                  <a:srgbClr val="000000"/>
                </a:solidFill>
              </a:rPr>
              <a:t>Utilice la cláusula FROM</a:t>
            </a:r>
            <a:endParaRPr lang="en-US" altLang="en-US"/>
          </a:p>
          <a:p>
            <a:pPr>
              <a:lnSpc>
                <a:spcPct val="80000"/>
              </a:lnSpc>
            </a:pPr>
            <a:r>
              <a:rPr lang="en-US" altLang="es-AR">
                <a:solidFill>
                  <a:srgbClr val="000000"/>
                </a:solidFill>
              </a:rPr>
              <a:t>Especificación de filas para actualizar con subconsultas</a:t>
            </a:r>
            <a:endParaRPr lang="en-US" altLang="en-US"/>
          </a:p>
          <a:p>
            <a:pPr lvl="1">
              <a:lnSpc>
                <a:spcPct val="80000"/>
              </a:lnSpc>
            </a:pPr>
            <a:r>
              <a:rPr lang="en-US" altLang="es-AR">
                <a:solidFill>
                  <a:srgbClr val="000000"/>
                </a:solidFill>
              </a:rPr>
              <a:t>Correlacione la subconsulta con la tabla actualizada</a:t>
            </a:r>
            <a:endParaRPr lang="en-US" altLang="en-US">
              <a:solidFill>
                <a:srgbClr val="000000"/>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62458784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s-AR" sz="2800" b="1">
                <a:solidFill>
                  <a:schemeClr val="bg1"/>
                </a:solidFill>
              </a:rPr>
              <a:t>2. Actualización de filas basada en otras tablas ( ejemplo1)</a:t>
            </a:r>
            <a:endParaRPr lang="en-US" altLang="en-US" sz="2800" b="1">
              <a:solidFill>
                <a:schemeClr val="bg1"/>
              </a:solidFill>
            </a:endParaRPr>
          </a:p>
        </p:txBody>
      </p:sp>
      <p:sp>
        <p:nvSpPr>
          <p:cNvPr id="58371" name="Rectangle 3"/>
          <p:cNvSpPr>
            <a:spLocks noGrp="1" noChangeArrowheads="1"/>
          </p:cNvSpPr>
          <p:nvPr>
            <p:ph type="body" idx="1"/>
          </p:nvPr>
        </p:nvSpPr>
        <p:spPr>
          <a:xfrm>
            <a:off x="684213" y="1484313"/>
            <a:ext cx="7775575" cy="4681537"/>
          </a:xfrm>
        </p:spPr>
        <p:txBody>
          <a:bodyPr/>
          <a:lstStyle/>
          <a:p>
            <a:pPr>
              <a:buFont typeface="Wingdings" panose="05000000000000000000" pitchFamily="2" charset="2"/>
              <a:buNone/>
            </a:pPr>
            <a:r>
              <a:rPr lang="en-US" altLang="en-US" dirty="0"/>
              <a:t>USE </a:t>
            </a:r>
            <a:r>
              <a:rPr lang="en-US" altLang="en-US" dirty="0" err="1"/>
              <a:t>northwind</a:t>
            </a:r>
            <a:r>
              <a:rPr lang="en-US" altLang="en-US" dirty="0"/>
              <a:t> </a:t>
            </a:r>
          </a:p>
          <a:p>
            <a:pPr>
              <a:buFont typeface="Wingdings" panose="05000000000000000000" pitchFamily="2" charset="2"/>
              <a:buNone/>
            </a:pPr>
            <a:r>
              <a:rPr lang="en-US" altLang="en-US" dirty="0"/>
              <a:t>UPDATE products </a:t>
            </a:r>
          </a:p>
          <a:p>
            <a:pPr>
              <a:buFont typeface="Wingdings" panose="05000000000000000000" pitchFamily="2" charset="2"/>
              <a:buNone/>
            </a:pPr>
            <a:r>
              <a:rPr lang="en-US" altLang="en-US" dirty="0"/>
              <a:t>SET </a:t>
            </a:r>
            <a:r>
              <a:rPr lang="en-US" altLang="en-US" dirty="0" err="1"/>
              <a:t>unitprice</a:t>
            </a:r>
            <a:r>
              <a:rPr lang="en-US" altLang="en-US" dirty="0"/>
              <a:t> = </a:t>
            </a:r>
            <a:r>
              <a:rPr lang="en-US" altLang="en-US" dirty="0" err="1"/>
              <a:t>unitprice</a:t>
            </a:r>
            <a:r>
              <a:rPr lang="en-US" altLang="en-US" dirty="0"/>
              <a:t> + 2 </a:t>
            </a:r>
          </a:p>
          <a:p>
            <a:pPr>
              <a:buFont typeface="Wingdings" panose="05000000000000000000" pitchFamily="2" charset="2"/>
              <a:buNone/>
            </a:pPr>
            <a:r>
              <a:rPr lang="en-US" altLang="en-US" dirty="0"/>
              <a:t>FROM products </a:t>
            </a:r>
          </a:p>
          <a:p>
            <a:pPr>
              <a:buFont typeface="Wingdings" panose="05000000000000000000" pitchFamily="2" charset="2"/>
              <a:buNone/>
            </a:pPr>
            <a:r>
              <a:rPr lang="en-US" altLang="en-US" dirty="0"/>
              <a:t>INNER JOIN suppliers </a:t>
            </a:r>
          </a:p>
          <a:p>
            <a:pPr>
              <a:buFont typeface="Wingdings" panose="05000000000000000000" pitchFamily="2" charset="2"/>
              <a:buNone/>
            </a:pPr>
            <a:r>
              <a:rPr lang="en-US" altLang="en-US" dirty="0"/>
              <a:t>ON </a:t>
            </a:r>
            <a:r>
              <a:rPr lang="en-US" altLang="en-US" dirty="0" err="1"/>
              <a:t>products.supplierid</a:t>
            </a:r>
            <a:r>
              <a:rPr lang="en-US" altLang="en-US" dirty="0"/>
              <a:t> = </a:t>
            </a:r>
            <a:r>
              <a:rPr lang="en-US" altLang="en-US" dirty="0" err="1"/>
              <a:t>suppliers.supplierid</a:t>
            </a:r>
            <a:r>
              <a:rPr lang="en-US" altLang="en-US" dirty="0"/>
              <a:t> </a:t>
            </a:r>
          </a:p>
          <a:p>
            <a:pPr>
              <a:buFont typeface="Wingdings" panose="05000000000000000000" pitchFamily="2" charset="2"/>
              <a:buNone/>
            </a:pPr>
            <a:r>
              <a:rPr lang="en-US" altLang="en-US" dirty="0"/>
              <a:t>WHERE </a:t>
            </a:r>
            <a:r>
              <a:rPr lang="en-US" altLang="en-US" dirty="0" err="1"/>
              <a:t>suppliers.country</a:t>
            </a:r>
            <a:r>
              <a:rPr lang="en-US" altLang="en-US" dirty="0"/>
              <a:t> = 'USA' </a:t>
            </a: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114001104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s-AR" sz="2800" b="1">
                <a:solidFill>
                  <a:schemeClr val="bg1"/>
                </a:solidFill>
              </a:rPr>
              <a:t>2. Actualización de filas basada en otras tablas ( ejemplo2)</a:t>
            </a:r>
            <a:endParaRPr lang="en-US" altLang="en-US" sz="2800" b="1">
              <a:solidFill>
                <a:schemeClr val="bg1"/>
              </a:solidFill>
            </a:endParaRPr>
          </a:p>
        </p:txBody>
      </p:sp>
      <p:sp>
        <p:nvSpPr>
          <p:cNvPr id="60419" name="Rectangle 3"/>
          <p:cNvSpPr>
            <a:spLocks noGrp="1" noChangeArrowheads="1"/>
          </p:cNvSpPr>
          <p:nvPr>
            <p:ph type="body" idx="1"/>
          </p:nvPr>
        </p:nvSpPr>
        <p:spPr>
          <a:xfrm>
            <a:off x="684213" y="1484313"/>
            <a:ext cx="7775575" cy="4681537"/>
          </a:xfrm>
        </p:spPr>
        <p:txBody>
          <a:bodyPr/>
          <a:lstStyle/>
          <a:p>
            <a:pPr>
              <a:buFont typeface="Wingdings" panose="05000000000000000000" pitchFamily="2" charset="2"/>
              <a:buNone/>
            </a:pPr>
            <a:r>
              <a:rPr lang="en-US" altLang="en-US" dirty="0"/>
              <a:t>UPDATE products </a:t>
            </a:r>
          </a:p>
          <a:p>
            <a:pPr>
              <a:buFont typeface="Wingdings" panose="05000000000000000000" pitchFamily="2" charset="2"/>
              <a:buNone/>
            </a:pPr>
            <a:r>
              <a:rPr lang="en-US" altLang="en-US" dirty="0"/>
              <a:t>SET </a:t>
            </a:r>
            <a:r>
              <a:rPr lang="en-US" altLang="en-US" dirty="0" err="1"/>
              <a:t>unitprice</a:t>
            </a:r>
            <a:r>
              <a:rPr lang="en-US" altLang="en-US" dirty="0"/>
              <a:t> = </a:t>
            </a:r>
            <a:r>
              <a:rPr lang="en-US" altLang="en-US" dirty="0" err="1"/>
              <a:t>unitprice</a:t>
            </a:r>
            <a:r>
              <a:rPr lang="en-US" altLang="en-US" dirty="0"/>
              <a:t> + 2 </a:t>
            </a:r>
          </a:p>
          <a:p>
            <a:pPr>
              <a:buFont typeface="Wingdings" panose="05000000000000000000" pitchFamily="2" charset="2"/>
              <a:buNone/>
            </a:pPr>
            <a:r>
              <a:rPr lang="en-US" altLang="en-US" dirty="0"/>
              <a:t>WHERE </a:t>
            </a:r>
            <a:r>
              <a:rPr lang="en-US" altLang="en-US" dirty="0" err="1"/>
              <a:t>supplierid</a:t>
            </a:r>
            <a:r>
              <a:rPr lang="en-US" altLang="en-US" dirty="0"/>
              <a:t> </a:t>
            </a:r>
          </a:p>
          <a:p>
            <a:pPr>
              <a:buFont typeface="Wingdings" panose="05000000000000000000" pitchFamily="2" charset="2"/>
              <a:buNone/>
            </a:pPr>
            <a:r>
              <a:rPr lang="en-US" altLang="en-US" dirty="0"/>
              <a:t>IN ( </a:t>
            </a:r>
          </a:p>
          <a:p>
            <a:pPr>
              <a:buFont typeface="Wingdings" panose="05000000000000000000" pitchFamily="2" charset="2"/>
              <a:buNone/>
            </a:pPr>
            <a:r>
              <a:rPr lang="en-US" altLang="en-US" dirty="0"/>
              <a:t>      SELECT </a:t>
            </a:r>
            <a:r>
              <a:rPr lang="en-US" altLang="en-US" dirty="0" err="1"/>
              <a:t>supplierid</a:t>
            </a:r>
            <a:r>
              <a:rPr lang="en-US" altLang="en-US" dirty="0"/>
              <a:t> </a:t>
            </a:r>
          </a:p>
          <a:p>
            <a:pPr>
              <a:buFont typeface="Wingdings" panose="05000000000000000000" pitchFamily="2" charset="2"/>
              <a:buNone/>
            </a:pPr>
            <a:r>
              <a:rPr lang="en-US" altLang="en-US" dirty="0"/>
              <a:t>      FROM suppliers </a:t>
            </a:r>
          </a:p>
          <a:p>
            <a:pPr>
              <a:buFont typeface="Wingdings" panose="05000000000000000000" pitchFamily="2" charset="2"/>
              <a:buNone/>
            </a:pPr>
            <a:r>
              <a:rPr lang="en-US" altLang="en-US" dirty="0"/>
              <a:t>     WHERE country = 'USA' </a:t>
            </a:r>
          </a:p>
          <a:p>
            <a:pPr>
              <a:buFont typeface="Wingdings" panose="05000000000000000000" pitchFamily="2" charset="2"/>
              <a:buNone/>
            </a:pPr>
            <a:r>
              <a:rPr lang="en-US" altLang="en-US" dirty="0"/>
              <a:t>    ) </a:t>
            </a:r>
          </a:p>
          <a:p>
            <a:pPr>
              <a:buFont typeface="Wingdings" panose="05000000000000000000" pitchFamily="2" charset="2"/>
              <a:buNone/>
            </a:pPr>
            <a:endParaRPr lang="en-US" altLang="en-US" dirty="0"/>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61324840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s-AR" sz="2800" b="1">
                <a:solidFill>
                  <a:schemeClr val="bg1"/>
                </a:solidFill>
              </a:rPr>
              <a:t>2. Actualización de filas basada en otras tablas ( ejemplo2)</a:t>
            </a:r>
            <a:endParaRPr lang="en-US" altLang="en-US" sz="2800" b="1">
              <a:solidFill>
                <a:schemeClr val="bg1"/>
              </a:solidFill>
            </a:endParaRPr>
          </a:p>
        </p:txBody>
      </p:sp>
      <p:sp>
        <p:nvSpPr>
          <p:cNvPr id="60419" name="Rectangle 3"/>
          <p:cNvSpPr>
            <a:spLocks noGrp="1" noChangeArrowheads="1"/>
          </p:cNvSpPr>
          <p:nvPr>
            <p:ph type="body" idx="1"/>
          </p:nvPr>
        </p:nvSpPr>
        <p:spPr>
          <a:xfrm>
            <a:off x="266700" y="1097598"/>
            <a:ext cx="8610600" cy="5608002"/>
          </a:xfrm>
        </p:spPr>
        <p:txBody>
          <a:bodyPr/>
          <a:lstStyle/>
          <a:p>
            <a:r>
              <a:rPr lang="es-AR" sz="2800" b="1" i="1" dirty="0"/>
              <a:t>CASE</a:t>
            </a:r>
            <a:r>
              <a:rPr lang="es-AR" sz="2800" dirty="0"/>
              <a:t>: La función CASE es una expresión especial de </a:t>
            </a:r>
            <a:r>
              <a:rPr lang="es-AR" sz="2800" dirty="0" err="1"/>
              <a:t>Transact</a:t>
            </a:r>
            <a:r>
              <a:rPr lang="es-AR" sz="2800" dirty="0"/>
              <a:t>-SQL que permite mostrar un valor alternativo dependiendo del valor de una columna o variable. </a:t>
            </a:r>
          </a:p>
          <a:p>
            <a:pPr marL="0" indent="0">
              <a:buNone/>
            </a:pPr>
            <a:r>
              <a:rPr lang="en-US" sz="2400" dirty="0"/>
              <a:t>CASE </a:t>
            </a:r>
            <a:r>
              <a:rPr lang="en-US" sz="2400" dirty="0" err="1"/>
              <a:t>input_expression</a:t>
            </a:r>
            <a:endParaRPr lang="en-US" sz="2400" dirty="0"/>
          </a:p>
          <a:p>
            <a:pPr marL="0" indent="0">
              <a:buNone/>
            </a:pPr>
            <a:r>
              <a:rPr lang="en-US" sz="2400" dirty="0"/>
              <a:t>    WHEN </a:t>
            </a:r>
            <a:r>
              <a:rPr lang="en-US" sz="2400" dirty="0" err="1"/>
              <a:t>when_expression</a:t>
            </a:r>
            <a:r>
              <a:rPr lang="en-US" sz="2400" dirty="0"/>
              <a:t> THEN </a:t>
            </a:r>
            <a:r>
              <a:rPr lang="en-US" sz="2400" dirty="0" err="1"/>
              <a:t>result_expression</a:t>
            </a:r>
            <a:r>
              <a:rPr lang="en-US" sz="2400" dirty="0"/>
              <a:t> [ ...n ] </a:t>
            </a:r>
          </a:p>
          <a:p>
            <a:pPr marL="0" indent="0">
              <a:buNone/>
            </a:pPr>
            <a:r>
              <a:rPr lang="en-US" sz="2400" dirty="0"/>
              <a:t>    [ ELSE </a:t>
            </a:r>
            <a:r>
              <a:rPr lang="en-US" sz="2400" dirty="0" err="1"/>
              <a:t>else_result_expression</a:t>
            </a:r>
            <a:r>
              <a:rPr lang="en-US" sz="2400" dirty="0"/>
              <a:t> ]</a:t>
            </a:r>
          </a:p>
          <a:p>
            <a:pPr marL="0" indent="0">
              <a:buNone/>
            </a:pPr>
            <a:r>
              <a:rPr lang="en-US" sz="2400" dirty="0"/>
              <a:t> END </a:t>
            </a:r>
          </a:p>
          <a:p>
            <a:pPr marL="0" indent="0">
              <a:buNone/>
            </a:pPr>
            <a:r>
              <a:rPr lang="en-US" sz="2400" dirty="0"/>
              <a:t>CASE </a:t>
            </a:r>
          </a:p>
          <a:p>
            <a:pPr marL="0" indent="0">
              <a:buNone/>
            </a:pPr>
            <a:r>
              <a:rPr lang="en-US" sz="2400" dirty="0"/>
              <a:t>  WHEN </a:t>
            </a:r>
            <a:r>
              <a:rPr lang="en-US" sz="2400" dirty="0" err="1"/>
              <a:t>Boolean_expression</a:t>
            </a:r>
            <a:r>
              <a:rPr lang="en-US" sz="2400" dirty="0"/>
              <a:t> THEN </a:t>
            </a:r>
            <a:r>
              <a:rPr lang="en-US" sz="2400" dirty="0" err="1"/>
              <a:t>result_expression</a:t>
            </a:r>
            <a:r>
              <a:rPr lang="en-US" sz="2400" dirty="0"/>
              <a:t> [ ...n ]</a:t>
            </a:r>
          </a:p>
          <a:p>
            <a:pPr marL="0" indent="0">
              <a:buNone/>
            </a:pPr>
            <a:r>
              <a:rPr lang="en-US" sz="2400" dirty="0"/>
              <a:t>  [ ELSE </a:t>
            </a:r>
            <a:r>
              <a:rPr lang="en-US" sz="2400" dirty="0" err="1"/>
              <a:t>else_result_expression</a:t>
            </a:r>
            <a:r>
              <a:rPr lang="en-US" sz="2400" dirty="0"/>
              <a:t> ] </a:t>
            </a:r>
          </a:p>
          <a:p>
            <a:pPr marL="0" indent="0">
              <a:buNone/>
            </a:pPr>
            <a:r>
              <a:rPr lang="en-US" sz="2400" dirty="0"/>
              <a:t>END </a:t>
            </a:r>
            <a:endParaRPr lang="es-AR" sz="2400" dirty="0"/>
          </a:p>
          <a:p>
            <a:pPr>
              <a:buFont typeface="Wingdings" panose="05000000000000000000" pitchFamily="2" charset="2"/>
              <a:buNone/>
            </a:pPr>
            <a:endParaRPr lang="en-US" altLang="en-US" dirty="0"/>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238759996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CLAUSULA LIKE</a:t>
            </a:r>
          </a:p>
        </p:txBody>
      </p:sp>
      <p:sp>
        <p:nvSpPr>
          <p:cNvPr id="3" name="Content Placeholder 2"/>
          <p:cNvSpPr>
            <a:spLocks noGrp="1"/>
          </p:cNvSpPr>
          <p:nvPr>
            <p:ph type="body" sz="quarter" idx="13"/>
          </p:nvPr>
        </p:nvSpPr>
        <p:spPr>
          <a:xfrm>
            <a:off x="457200" y="1066800"/>
            <a:ext cx="8077200" cy="5181600"/>
          </a:xfrm>
          <a:prstGeom prst="rect">
            <a:avLst/>
          </a:prstGeom>
        </p:spPr>
        <p:txBody>
          <a:bodyPr anchor="t"/>
          <a:lstStyle/>
          <a:p>
            <a:pPr>
              <a:buNone/>
            </a:pPr>
            <a:r>
              <a:rPr lang="es-ES" dirty="0"/>
              <a:t>Mostrar los Clientes cuyos Nombres empiecen</a:t>
            </a:r>
          </a:p>
          <a:p>
            <a:pPr>
              <a:buNone/>
            </a:pPr>
            <a:r>
              <a:rPr lang="es-ES" dirty="0"/>
              <a:t>con S:</a:t>
            </a:r>
          </a:p>
          <a:p>
            <a:pPr lvl="1">
              <a:buNone/>
            </a:pPr>
            <a:endParaRPr lang="es-ES" sz="2000" dirty="0"/>
          </a:p>
          <a:p>
            <a:r>
              <a:rPr lang="es-AR" dirty="0">
                <a:latin typeface="Segoe UI"/>
                <a:cs typeface="Segoe UI"/>
              </a:rPr>
              <a:t>SELECT *</a:t>
            </a:r>
          </a:p>
          <a:p>
            <a:r>
              <a:rPr lang="es-AR" dirty="0">
                <a:latin typeface="Segoe UI"/>
                <a:cs typeface="Segoe UI"/>
              </a:rPr>
              <a:t>FROM </a:t>
            </a:r>
            <a:r>
              <a:rPr lang="es-AR" dirty="0" err="1">
                <a:latin typeface="Segoe UI"/>
                <a:cs typeface="Segoe UI"/>
              </a:rPr>
              <a:t>Customers</a:t>
            </a:r>
            <a:endParaRPr lang="es-AR" dirty="0" err="1"/>
          </a:p>
          <a:p>
            <a:r>
              <a:rPr lang="es-AR" dirty="0">
                <a:latin typeface="Segoe UI"/>
                <a:cs typeface="Segoe UI"/>
              </a:rPr>
              <a:t>WHERE </a:t>
            </a:r>
            <a:r>
              <a:rPr lang="es-AR" dirty="0" err="1">
                <a:latin typeface="Segoe UI"/>
                <a:cs typeface="Segoe UI"/>
              </a:rPr>
              <a:t>CompanyName</a:t>
            </a:r>
            <a:r>
              <a:rPr lang="es-AR" dirty="0">
                <a:latin typeface="Segoe UI"/>
                <a:cs typeface="Segoe UI"/>
              </a:rPr>
              <a:t> LIKE 'S%' </a:t>
            </a:r>
            <a:endParaRPr lang="es-AR" dirty="0"/>
          </a:p>
          <a:p>
            <a:pPr>
              <a:buNone/>
            </a:pPr>
            <a:endParaRPr lang="en-US" b="1" dirty="0"/>
          </a:p>
        </p:txBody>
      </p:sp>
    </p:spTree>
    <p:extLst>
      <p:ext uri="{BB962C8B-B14F-4D97-AF65-F5344CB8AC3E}">
        <p14:creationId xmlns:p14="http://schemas.microsoft.com/office/powerpoint/2010/main" val="360580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CLAUSULA LIKE</a:t>
            </a:r>
          </a:p>
        </p:txBody>
      </p:sp>
      <p:sp>
        <p:nvSpPr>
          <p:cNvPr id="3" name="Content Placeholder 2"/>
          <p:cNvSpPr>
            <a:spLocks noGrp="1"/>
          </p:cNvSpPr>
          <p:nvPr>
            <p:ph type="body" sz="quarter" idx="13"/>
          </p:nvPr>
        </p:nvSpPr>
        <p:spPr>
          <a:xfrm>
            <a:off x="457200" y="1066800"/>
            <a:ext cx="8077200" cy="5181600"/>
          </a:xfrm>
          <a:prstGeom prst="rect">
            <a:avLst/>
          </a:prstGeom>
        </p:spPr>
        <p:txBody>
          <a:bodyPr anchor="t"/>
          <a:lstStyle/>
          <a:p>
            <a:pPr>
              <a:buNone/>
            </a:pPr>
            <a:r>
              <a:rPr lang="es-ES" dirty="0"/>
              <a:t>Mostrar los Clientes cuyos Nombres empiecen</a:t>
            </a:r>
          </a:p>
          <a:p>
            <a:pPr>
              <a:buNone/>
            </a:pPr>
            <a:r>
              <a:rPr lang="es-ES" dirty="0"/>
              <a:t>Entre a y d:</a:t>
            </a:r>
          </a:p>
          <a:p>
            <a:pPr lvl="1">
              <a:buNone/>
            </a:pPr>
            <a:endParaRPr lang="es-ES" sz="2000" dirty="0"/>
          </a:p>
          <a:p>
            <a:pPr marL="0" indent="0">
              <a:buNone/>
            </a:pPr>
            <a:r>
              <a:rPr lang="es-AR" dirty="0">
                <a:latin typeface="Segoe UI"/>
                <a:cs typeface="Segoe UI"/>
              </a:rPr>
              <a:t>SELECT *</a:t>
            </a:r>
          </a:p>
          <a:p>
            <a:pPr marL="0" indent="0">
              <a:buNone/>
            </a:pPr>
            <a:r>
              <a:rPr lang="es-AR" dirty="0">
                <a:latin typeface="Segoe UI"/>
                <a:cs typeface="Segoe UI"/>
              </a:rPr>
              <a:t>FROM </a:t>
            </a:r>
            <a:r>
              <a:rPr lang="es-AR" dirty="0" err="1">
                <a:latin typeface="Segoe UI"/>
                <a:cs typeface="Segoe UI"/>
              </a:rPr>
              <a:t>Customers</a:t>
            </a:r>
            <a:endParaRPr lang="es-AR" dirty="0" err="1"/>
          </a:p>
          <a:p>
            <a:pPr marL="0" indent="0">
              <a:buNone/>
            </a:pPr>
            <a:r>
              <a:rPr lang="es-AR" dirty="0">
                <a:latin typeface="Segoe UI"/>
                <a:cs typeface="Segoe UI"/>
              </a:rPr>
              <a:t>WHERE </a:t>
            </a:r>
            <a:r>
              <a:rPr lang="es-AR" dirty="0" err="1">
                <a:latin typeface="Segoe UI"/>
                <a:cs typeface="Segoe UI"/>
              </a:rPr>
              <a:t>CompanyName</a:t>
            </a:r>
            <a:r>
              <a:rPr lang="es-AR" dirty="0">
                <a:latin typeface="Segoe UI"/>
                <a:cs typeface="Segoe UI"/>
              </a:rPr>
              <a:t> LIKE '[a-d]%'</a:t>
            </a:r>
          </a:p>
          <a:p>
            <a:pPr>
              <a:buNone/>
            </a:pPr>
            <a:endParaRPr lang="en-US" b="1" dirty="0"/>
          </a:p>
        </p:txBody>
      </p:sp>
    </p:spTree>
    <p:extLst>
      <p:ext uri="{BB962C8B-B14F-4D97-AF65-F5344CB8AC3E}">
        <p14:creationId xmlns:p14="http://schemas.microsoft.com/office/powerpoint/2010/main" val="188172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FUNCIONES DE AGREGADO</a:t>
            </a:r>
          </a:p>
        </p:txBody>
      </p:sp>
      <p:sp>
        <p:nvSpPr>
          <p:cNvPr id="3" name="Content Placeholder 2"/>
          <p:cNvSpPr>
            <a:spLocks noGrp="1"/>
          </p:cNvSpPr>
          <p:nvPr>
            <p:ph type="body" sz="quarter" idx="13"/>
          </p:nvPr>
        </p:nvSpPr>
        <p:spPr>
          <a:xfrm>
            <a:off x="381000" y="1219200"/>
            <a:ext cx="8458200" cy="5562600"/>
          </a:xfrm>
          <a:prstGeom prst="rect">
            <a:avLst/>
          </a:prstGeom>
        </p:spPr>
        <p:txBody>
          <a:bodyPr/>
          <a:lstStyle/>
          <a:p>
            <a:pPr>
              <a:buNone/>
            </a:pPr>
            <a:r>
              <a:rPr lang="es-ES" sz="2400" dirty="0" err="1"/>
              <a:t>Count</a:t>
            </a:r>
            <a:r>
              <a:rPr lang="es-ES" sz="2400" dirty="0"/>
              <a:t>(campo) : Cuenta Registros con contenido no nulo de campo</a:t>
            </a:r>
          </a:p>
          <a:p>
            <a:pPr>
              <a:buNone/>
            </a:pPr>
            <a:endParaRPr lang="es-ES" sz="2400" dirty="0"/>
          </a:p>
          <a:p>
            <a:pPr>
              <a:buNone/>
            </a:pPr>
            <a:r>
              <a:rPr lang="es-ES" sz="2400" dirty="0"/>
              <a:t>Sum : Suma Contenido de campos numéricos</a:t>
            </a:r>
          </a:p>
          <a:p>
            <a:pPr>
              <a:buNone/>
            </a:pPr>
            <a:endParaRPr lang="es-ES" sz="2400" dirty="0"/>
          </a:p>
          <a:p>
            <a:pPr>
              <a:buNone/>
            </a:pPr>
            <a:r>
              <a:rPr lang="es-ES" sz="2400" dirty="0"/>
              <a:t>Max: Obtiene el máximo valor de campos numéricos</a:t>
            </a:r>
          </a:p>
          <a:p>
            <a:pPr>
              <a:buNone/>
            </a:pPr>
            <a:endParaRPr lang="es-ES" sz="2400" dirty="0"/>
          </a:p>
          <a:p>
            <a:pPr>
              <a:buNone/>
            </a:pPr>
            <a:r>
              <a:rPr lang="es-ES" sz="2400" dirty="0"/>
              <a:t>Min: Obtiene el mínimo valor de campos numéricos</a:t>
            </a:r>
          </a:p>
          <a:p>
            <a:pPr>
              <a:buNone/>
            </a:pPr>
            <a:endParaRPr lang="es-ES" sz="2400" dirty="0"/>
          </a:p>
          <a:p>
            <a:pPr>
              <a:buNone/>
            </a:pPr>
            <a:r>
              <a:rPr lang="es-ES" sz="2400" dirty="0" err="1"/>
              <a:t>Avg</a:t>
            </a:r>
            <a:r>
              <a:rPr lang="es-ES" sz="2400" dirty="0"/>
              <a:t>: Obtiene el promedio de los valores de campos numéricos</a:t>
            </a:r>
          </a:p>
          <a:p>
            <a:pPr>
              <a:buNone/>
            </a:pPr>
            <a:endParaRPr lang="es-ES" sz="2400" dirty="0"/>
          </a:p>
          <a:p>
            <a:pPr>
              <a:buNone/>
            </a:pPr>
            <a:endParaRPr lang="en-US" sz="2400" dirty="0"/>
          </a:p>
        </p:txBody>
      </p:sp>
    </p:spTree>
    <p:extLst>
      <p:ext uri="{BB962C8B-B14F-4D97-AF65-F5344CB8AC3E}">
        <p14:creationId xmlns:p14="http://schemas.microsoft.com/office/powerpoint/2010/main" val="360580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COUNT</a:t>
            </a:r>
          </a:p>
        </p:txBody>
      </p:sp>
      <p:sp>
        <p:nvSpPr>
          <p:cNvPr id="3" name="Content Placeholder 2"/>
          <p:cNvSpPr>
            <a:spLocks noGrp="1"/>
          </p:cNvSpPr>
          <p:nvPr>
            <p:ph type="body" sz="quarter" idx="13"/>
          </p:nvPr>
        </p:nvSpPr>
        <p:spPr>
          <a:xfrm>
            <a:off x="381000" y="1219200"/>
            <a:ext cx="8458200" cy="4953000"/>
          </a:xfrm>
          <a:prstGeom prst="rect">
            <a:avLst/>
          </a:prstGeom>
        </p:spPr>
        <p:txBody>
          <a:bodyPr/>
          <a:lstStyle/>
          <a:p>
            <a:pPr>
              <a:buNone/>
            </a:pPr>
            <a:r>
              <a:rPr lang="es-ES" sz="2400" dirty="0"/>
              <a:t>¿ Cuantos productos existen de Categoría 2?</a:t>
            </a:r>
          </a:p>
          <a:p>
            <a:pPr>
              <a:buNone/>
            </a:pPr>
            <a:endParaRPr lang="es-ES" sz="2400" dirty="0"/>
          </a:p>
          <a:p>
            <a:pPr>
              <a:buNone/>
            </a:pPr>
            <a:endParaRPr lang="es-ES" sz="2400" dirty="0"/>
          </a:p>
          <a:p>
            <a:pPr>
              <a:buNone/>
            </a:pPr>
            <a:endParaRPr lang="es-ES" sz="2400" dirty="0"/>
          </a:p>
          <a:p>
            <a:pPr>
              <a:buNone/>
            </a:pPr>
            <a:r>
              <a:rPr lang="es-ES" sz="2400" dirty="0"/>
              <a:t>¿ Cuantos productos tiene el proveedor 5?(Tarea)</a:t>
            </a:r>
          </a:p>
          <a:p>
            <a:pPr>
              <a:buNone/>
            </a:pPr>
            <a:endParaRPr lang="es-ES" sz="2400" dirty="0"/>
          </a:p>
          <a:p>
            <a:pPr>
              <a:buNone/>
            </a:pPr>
            <a:endParaRPr lang="es-ES" sz="2400" dirty="0"/>
          </a:p>
          <a:p>
            <a:pPr>
              <a:buNone/>
            </a:pPr>
            <a:endParaRPr lang="es-ES" sz="2400" dirty="0"/>
          </a:p>
          <a:p>
            <a:pPr>
              <a:buNone/>
            </a:pPr>
            <a:r>
              <a:rPr lang="es-ES" sz="2400" dirty="0"/>
              <a:t>¿ Cuantos pedidos hubo en el año 1997?</a:t>
            </a:r>
          </a:p>
          <a:p>
            <a:pPr>
              <a:buNone/>
            </a:pPr>
            <a:endParaRPr lang="en-US" sz="2400" dirty="0"/>
          </a:p>
        </p:txBody>
      </p:sp>
    </p:spTree>
    <p:extLst>
      <p:ext uri="{BB962C8B-B14F-4D97-AF65-F5344CB8AC3E}">
        <p14:creationId xmlns:p14="http://schemas.microsoft.com/office/powerpoint/2010/main" val="42385345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ule 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 0 Template</Template>
  <TotalTime>8252</TotalTime>
  <Words>2209</Words>
  <Application>Microsoft Office PowerPoint</Application>
  <PresentationFormat>Presentación en pantalla (4:3)</PresentationFormat>
  <Paragraphs>535</Paragraphs>
  <Slides>56</Slides>
  <Notes>55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56</vt:i4>
      </vt:variant>
    </vt:vector>
  </HeadingPairs>
  <TitlesOfParts>
    <vt:vector size="63" baseType="lpstr">
      <vt:lpstr>Arial</vt:lpstr>
      <vt:lpstr>Calibri</vt:lpstr>
      <vt:lpstr>Lucida Sans Typewriter</vt:lpstr>
      <vt:lpstr>Segoe UI</vt:lpstr>
      <vt:lpstr>Segoe UI Light</vt:lpstr>
      <vt:lpstr>Wingdings</vt:lpstr>
      <vt:lpstr>Module 0 Template</vt:lpstr>
      <vt:lpstr>Universidad Nacional de La Matanza</vt:lpstr>
      <vt:lpstr>CLASE 1</vt:lpstr>
      <vt:lpstr>CLAUSULAS</vt:lpstr>
      <vt:lpstr>CLAUSULA LIKE</vt:lpstr>
      <vt:lpstr>CLAUSULA LIKE</vt:lpstr>
      <vt:lpstr>CLAUSULA LIKE</vt:lpstr>
      <vt:lpstr>CLAUSULA LIKE</vt:lpstr>
      <vt:lpstr>FUNCIONES DE AGREGADO</vt:lpstr>
      <vt:lpstr>COUNT</vt:lpstr>
      <vt:lpstr>¿ Cuantos productos existen de Categoría 2?</vt:lpstr>
      <vt:lpstr>AGRUPANDO DATOS</vt:lpstr>
      <vt:lpstr>AGRUPANDO DATOS</vt:lpstr>
      <vt:lpstr>AGRUPANDO DATOS</vt:lpstr>
      <vt:lpstr>AGRUPANDO DATOS</vt:lpstr>
      <vt:lpstr>AGRUPANDO DATOS</vt:lpstr>
      <vt:lpstr>AGRUPANDO DATOS</vt:lpstr>
      <vt:lpstr>AGRUPANDO DATOS:HAVING</vt:lpstr>
      <vt:lpstr>AGRUPANDO DATOS:HAVING</vt:lpstr>
      <vt:lpstr>AGRUPANDO DATOS:HAVING</vt:lpstr>
      <vt:lpstr>RELACIONANDO TABLAS</vt:lpstr>
      <vt:lpstr>RELACIONANDO TABLAS</vt:lpstr>
      <vt:lpstr>JOINS ENTRE TABLAS</vt:lpstr>
      <vt:lpstr>JOINS ENTRE TABLAS</vt:lpstr>
      <vt:lpstr>TIPOS DE RELACIONES</vt:lpstr>
      <vt:lpstr>INNER JOIN</vt:lpstr>
      <vt:lpstr>INNER JOIN</vt:lpstr>
      <vt:lpstr>OUTER JOINS- LEFT </vt:lpstr>
      <vt:lpstr>OUTER JOINS- LEFT </vt:lpstr>
      <vt:lpstr>OUTER JOINS- RIGHT</vt:lpstr>
      <vt:lpstr>OUTER JOINS- RIGHT </vt:lpstr>
      <vt:lpstr>SELF JOINS</vt:lpstr>
      <vt:lpstr>CROSS JOINS</vt:lpstr>
      <vt:lpstr>DISTINCT</vt:lpstr>
      <vt:lpstr>DISTINCT</vt:lpstr>
      <vt:lpstr>DISTINCT</vt:lpstr>
      <vt:lpstr>TOP</vt:lpstr>
      <vt:lpstr>BACKUP Y RESTORE</vt:lpstr>
      <vt:lpstr>INSERT UPDATE DELETE</vt:lpstr>
      <vt:lpstr> Inserción de datos INSERT</vt:lpstr>
      <vt:lpstr>1. Inserción de una fila de datos mediante valores</vt:lpstr>
      <vt:lpstr>2. Uso de la instrucción INSERT…SELECT</vt:lpstr>
      <vt:lpstr>3. Creación de una tabla mediante la instrucción SELECT INTO</vt:lpstr>
      <vt:lpstr>4. Inserción de datos parciales</vt:lpstr>
      <vt:lpstr>5. Inserción de datos mediante valores de columna predeterminados</vt:lpstr>
      <vt:lpstr> Eliminación de datos DELETE</vt:lpstr>
      <vt:lpstr>1. Uso de la instrucción DELETE</vt:lpstr>
      <vt:lpstr>2. Uso de la instrucción TRUNCATE TABLE</vt:lpstr>
      <vt:lpstr>Ambas se pueden deshacer con un ROLLBACK.  TRUNCATE reiniciará el contador para una tabla que contenga una columna IDENTITY.  DELETE mantendrá el contador de la tabla para una columna IDENTITY.   TRUNCATE es un comando DDL(lenguaje de definición de datos) mientras que DELETE es un DML(lenguaje de manipulación de datos).</vt:lpstr>
      <vt:lpstr>3. Eliminación de filas basada en otras tablas</vt:lpstr>
      <vt:lpstr>3.Eliminación de filas basada en otras tablas Ejemplo</vt:lpstr>
      <vt:lpstr>Actualización de datos UPDATE</vt:lpstr>
      <vt:lpstr>1. Actualización de filas basada en datos de la tabla</vt:lpstr>
      <vt:lpstr>2. Actualización de filas basada en otras tablas</vt:lpstr>
      <vt:lpstr>2. Actualización de filas basada en otras tablas ( ejemplo1)</vt:lpstr>
      <vt:lpstr>2. Actualización de filas basada en otras tablas ( ejemplo2)</vt:lpstr>
      <vt:lpstr>2. Actualización de filas basada en otras tablas ( ejemplo2)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UMA-PC</dc:creator>
  <cp:lastModifiedBy>Hernan Osores</cp:lastModifiedBy>
  <cp:revision>173</cp:revision>
  <cp:lastPrinted>2012-08-28T00:39:50Z</cp:lastPrinted>
  <dcterms:created xsi:type="dcterms:W3CDTF">2013-03-06T12:06:20Z</dcterms:created>
  <dcterms:modified xsi:type="dcterms:W3CDTF">2023-04-13T19:30:50Z</dcterms:modified>
</cp:coreProperties>
</file>