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112214da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112214da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10e9ef94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10e9ef94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10e9ef94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10e9ef9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112214da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112214da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112214da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112214da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112214da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112214da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112214d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112214d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112214da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112214da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112214da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112214da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112214da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112214da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10e9ef9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10e9ef9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10e9ef9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10e9ef9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112214d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112214d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112214d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112214d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112214da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112214da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10e9ef94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10e9ef9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10e9ef94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10e9ef94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112214da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112214da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43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Developing an algorithm for Process Discovery from Object Centric Event Log</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sz="2000"/>
              <a:t>Presented by - Pathak Aum(MMl2023006)</a:t>
            </a:r>
            <a:endParaRPr sz="2000"/>
          </a:p>
          <a:p>
            <a:pPr indent="0" lvl="0" marL="0" rtl="0" algn="l">
              <a:spcBef>
                <a:spcPts val="0"/>
              </a:spcBef>
              <a:spcAft>
                <a:spcPts val="0"/>
              </a:spcAft>
              <a:buNone/>
            </a:pPr>
            <a:r>
              <a:rPr lang="en" sz="2000"/>
              <a:t>Guided by - Dr.Ranjana Vyas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Object Centric Event Log-BPIC-17</a:t>
            </a:r>
            <a:endParaRPr>
              <a:latin typeface="Times New Roman"/>
              <a:ea typeface="Times New Roman"/>
              <a:cs typeface="Times New Roman"/>
              <a:sym typeface="Times New Roman"/>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This dataset contains the result of transforming the BPI Challenge 2017 event log in Object-Centric Event Log (OCEL) format. </a:t>
            </a:r>
            <a:endParaRPr sz="2000">
              <a:solidFill>
                <a:schemeClr val="dk1"/>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Events-1202267</a:t>
            </a:r>
            <a:endParaRPr sz="2000">
              <a:solidFill>
                <a:schemeClr val="dk1"/>
              </a:solidFill>
              <a:highlight>
                <a:srgbClr val="FFFFFF"/>
              </a:highlight>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Object types</a:t>
            </a:r>
            <a:endParaRPr sz="2000">
              <a:solidFill>
                <a:schemeClr val="dk1"/>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chemeClr val="dk1"/>
              </a:buClr>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Application-For loan application	</a:t>
            </a:r>
            <a:endParaRPr sz="2000">
              <a:solidFill>
                <a:schemeClr val="dk1"/>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chemeClr val="dk1"/>
              </a:buClr>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Workflow-Object for internal working of bank</a:t>
            </a:r>
            <a:endParaRPr sz="2000">
              <a:solidFill>
                <a:schemeClr val="dk1"/>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chemeClr val="dk1"/>
              </a:buClr>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Offer-Object for providing offer </a:t>
            </a:r>
            <a:endParaRPr sz="2000">
              <a:solidFill>
                <a:schemeClr val="dk1"/>
              </a:solidFill>
              <a:highlight>
                <a:srgbClr val="FFFFFF"/>
              </a:highlight>
              <a:latin typeface="Times New Roman"/>
              <a:ea typeface="Times New Roman"/>
              <a:cs typeface="Times New Roman"/>
              <a:sym typeface="Times New Roman"/>
            </a:endParaRPr>
          </a:p>
          <a:p>
            <a:pPr indent="-355600" lvl="2" marL="1371600" rtl="0" algn="l">
              <a:spcBef>
                <a:spcPts val="0"/>
              </a:spcBef>
              <a:spcAft>
                <a:spcPts val="0"/>
              </a:spcAft>
              <a:buClr>
                <a:schemeClr val="dk1"/>
              </a:buClr>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Case_R-Object relating all the different objects</a:t>
            </a:r>
            <a:endParaRPr sz="20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Discovery of Petri Nets using Alpha Mining using OCEL</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16" name="Google Shape;116;p23"/>
          <p:cNvPicPr preferRelativeResize="0"/>
          <p:nvPr/>
        </p:nvPicPr>
        <p:blipFill>
          <a:blip r:embed="rId3">
            <a:alphaModFix/>
          </a:blip>
          <a:stretch>
            <a:fillRect/>
          </a:stretch>
        </p:blipFill>
        <p:spPr>
          <a:xfrm>
            <a:off x="1898450" y="1152475"/>
            <a:ext cx="5419448" cy="37923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Object-centric event logs offer a rich source of information regarding the activities performed by diverse entities within a system.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However, the absence of a tailored algorithm for discovering Petri nets from such logs presents a substantial hurdle.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As existing implementations in libraries like pm4py can generate Petri nets from Object-Centric Event Logs (OCEL) is a generic approach and isn’t defining a specific </a:t>
            </a:r>
            <a:r>
              <a:rPr lang="en" sz="2000">
                <a:latin typeface="Times New Roman"/>
                <a:ea typeface="Times New Roman"/>
                <a:cs typeface="Times New Roman"/>
                <a:sym typeface="Times New Roman"/>
              </a:rPr>
              <a:t>discovery</a:t>
            </a:r>
            <a:r>
              <a:rPr lang="en" sz="2000">
                <a:latin typeface="Times New Roman"/>
                <a:ea typeface="Times New Roman"/>
                <a:cs typeface="Times New Roman"/>
                <a:sym typeface="Times New Roman"/>
              </a:rPr>
              <a:t> algorithm, and produces a very complex models.</a:t>
            </a:r>
            <a:endParaRPr sz="2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Discovering Object Centric Event Log[1]</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Author-Van der Aalst and berti</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Publishing Year-2020</a:t>
            </a:r>
            <a:endParaRPr/>
          </a:p>
          <a:p>
            <a:pPr indent="0" lvl="0" marL="0" rtl="0" algn="l">
              <a:spcBef>
                <a:spcPts val="1200"/>
              </a:spcBef>
              <a:spcAft>
                <a:spcPts val="1200"/>
              </a:spcAft>
              <a:buNone/>
            </a:pPr>
            <a:r>
              <a:rPr lang="en"/>
              <a:t>The paper </a:t>
            </a:r>
            <a:r>
              <a:rPr lang="en"/>
              <a:t>introduces a novel approach to discovering Petri nets from event data, focusing on multiple intertwined case notions. The study discusses the challenges of analyzing event data with complex relationships between cases and highlights the differences between Object-Centric Petri Nets and traditional Petri nets. The research emphasizes the potential applications of Object-Centric Petri Nets in process and data science research, showcasing its relevance and impact in the field.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OCPM-Unraveling Fabrics of Real Processes[2]</a:t>
            </a:r>
            <a:endParaRPr>
              <a:latin typeface="Times New Roman"/>
              <a:ea typeface="Times New Roman"/>
              <a:cs typeface="Times New Roman"/>
              <a:sym typeface="Times New Roman"/>
            </a:endParaRPr>
          </a:p>
        </p:txBody>
      </p:sp>
      <p:sp>
        <p:nvSpPr>
          <p:cNvPr id="134" name="Google Shape;134;p26"/>
          <p:cNvSpPr txBox="1"/>
          <p:nvPr>
            <p:ph idx="1" type="body"/>
          </p:nvPr>
        </p:nvSpPr>
        <p:spPr>
          <a:xfrm>
            <a:off x="311700" y="1152475"/>
            <a:ext cx="8520600" cy="3759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Author-</a:t>
            </a:r>
            <a:r>
              <a:rPr lang="en" sz="2000">
                <a:solidFill>
                  <a:srgbClr val="222222"/>
                </a:solidFill>
                <a:highlight>
                  <a:srgbClr val="FFFFFF"/>
                </a:highlight>
                <a:latin typeface="Times New Roman"/>
                <a:ea typeface="Times New Roman"/>
                <a:cs typeface="Times New Roman"/>
                <a:sym typeface="Times New Roman"/>
              </a:rPr>
              <a:t>van der Aalst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Publishing Year-2023</a:t>
            </a:r>
            <a:endParaRPr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It</a:t>
            </a:r>
            <a:r>
              <a:rPr lang="en" sz="2000">
                <a:latin typeface="Times New Roman"/>
                <a:ea typeface="Times New Roman"/>
                <a:cs typeface="Times New Roman"/>
                <a:sym typeface="Times New Roman"/>
              </a:rPr>
              <a:t> discusses the limitations of traditional two-dimensional event logs and models in capturing the complexities of real-world processes. It emphasizes the need for three-dimensional event logs and models to represent all object types accurately. The review also highlights the growing significance of process mining tools from over 40 vendors, showcasing their capabilities in process discovery, conformance checking, performance analysis, and process prediction. Additionally, it mentions the practical relevance of understanding events involving multiple objects in process mining applications.</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90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Process Mining:Overview and Outlook of Petri Nets Discovery Algorithm[3]</a:t>
            </a:r>
            <a:endParaRPr>
              <a:latin typeface="Times New Roman"/>
              <a:ea typeface="Times New Roman"/>
              <a:cs typeface="Times New Roman"/>
              <a:sym typeface="Times New Roman"/>
            </a:endParaRPr>
          </a:p>
        </p:txBody>
      </p:sp>
      <p:sp>
        <p:nvSpPr>
          <p:cNvPr id="140" name="Google Shape;140;p27"/>
          <p:cNvSpPr txBox="1"/>
          <p:nvPr>
            <p:ph idx="1" type="body"/>
          </p:nvPr>
        </p:nvSpPr>
        <p:spPr>
          <a:xfrm>
            <a:off x="311700" y="1629575"/>
            <a:ext cx="8520600" cy="29394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SzPct val="100000"/>
              <a:buFont typeface="Times New Roman"/>
              <a:buChar char="●"/>
            </a:pPr>
            <a:r>
              <a:rPr lang="en" sz="2000">
                <a:latin typeface="Times New Roman"/>
                <a:ea typeface="Times New Roman"/>
                <a:cs typeface="Times New Roman"/>
                <a:sym typeface="Times New Roman"/>
              </a:rPr>
              <a:t>Author-Lijie Wen</a:t>
            </a:r>
            <a:endParaRPr sz="200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Char char="●"/>
            </a:pPr>
            <a:r>
              <a:rPr lang="en" sz="2000">
                <a:latin typeface="Times New Roman"/>
                <a:ea typeface="Times New Roman"/>
                <a:cs typeface="Times New Roman"/>
                <a:sym typeface="Times New Roman"/>
              </a:rPr>
              <a:t>Publishing Year-2009</a:t>
            </a:r>
            <a:endParaRPr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In the field of process mining, research on process discovery focuses on constructing process models from event logs.Author emphasize the importance of incorporating contextual information and semantic meaning from event logs to enhance process models. Various studies explore algorithms like Heuristics Miner and Petri net discovery methods, highlighting the significance of formal methods and advanced algorithms in improving process understanding and optimization within organizations. Overall, it underscores the ongoing efforts to leverage innovative techniques for enhancing business processes and decision-making through process mining.</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9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Discovering Petri Nets from Event Log</a:t>
            </a: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146" name="Google Shape;146;p28"/>
          <p:cNvSpPr txBox="1"/>
          <p:nvPr>
            <p:ph idx="1" type="body"/>
          </p:nvPr>
        </p:nvSpPr>
        <p:spPr>
          <a:xfrm>
            <a:off x="311700" y="1629575"/>
            <a:ext cx="8520600" cy="29394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Font typeface="Times New Roman"/>
              <a:buChar char="●"/>
            </a:pPr>
            <a:r>
              <a:rPr lang="en" sz="2000">
                <a:latin typeface="Times New Roman"/>
                <a:ea typeface="Times New Roman"/>
                <a:cs typeface="Times New Roman"/>
                <a:sym typeface="Times New Roman"/>
              </a:rPr>
              <a:t>Author-Aalst,</a:t>
            </a:r>
            <a:r>
              <a:rPr lang="en" sz="2000">
                <a:latin typeface="Times New Roman"/>
                <a:ea typeface="Times New Roman"/>
                <a:cs typeface="Times New Roman"/>
                <a:sym typeface="Times New Roman"/>
              </a:rPr>
              <a:t>Wil &amp; Dongen, Boudewijn.</a:t>
            </a:r>
            <a:endParaRPr sz="2000">
              <a:latin typeface="Times New Roman"/>
              <a:ea typeface="Times New Roman"/>
              <a:cs typeface="Times New Roman"/>
              <a:sym typeface="Times New Roman"/>
            </a:endParaRPr>
          </a:p>
          <a:p>
            <a:pPr indent="-346075" lvl="0" marL="457200" rtl="0" algn="l">
              <a:spcBef>
                <a:spcPts val="0"/>
              </a:spcBef>
              <a:spcAft>
                <a:spcPts val="0"/>
              </a:spcAft>
              <a:buSzPct val="100000"/>
              <a:buFont typeface="Times New Roman"/>
              <a:buChar char="●"/>
            </a:pPr>
            <a:r>
              <a:rPr lang="en" sz="2000">
                <a:latin typeface="Times New Roman"/>
                <a:ea typeface="Times New Roman"/>
                <a:cs typeface="Times New Roman"/>
                <a:sym typeface="Times New Roman"/>
              </a:rPr>
              <a:t>Publishing Year-2009</a:t>
            </a:r>
            <a:endParaRPr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Process mining involves extracting insights from event data to understand business processes. Process discovery, a key aspect of process mining, focuses on constructing process models from event logs. Techniques like Petri nets are used for modeling complex processes, with algorithms like the α-algorithm aiding in pattern identification. Researchers have contributed to improving process discovery algorithms. The field continues to evolve, bridging theory with practical applications to enhance process analysis and decision-making.</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Proposed Methodology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Identification of </a:t>
            </a:r>
            <a:r>
              <a:rPr lang="en" sz="2000">
                <a:latin typeface="Times New Roman"/>
                <a:ea typeface="Times New Roman"/>
                <a:cs typeface="Times New Roman"/>
                <a:sym typeface="Times New Roman"/>
              </a:rPr>
              <a:t>activities</a:t>
            </a:r>
            <a:r>
              <a:rPr lang="en" sz="2000">
                <a:latin typeface="Times New Roman"/>
                <a:ea typeface="Times New Roman"/>
                <a:cs typeface="Times New Roman"/>
                <a:sym typeface="Times New Roman"/>
              </a:rPr>
              <a:t> in Log and Objects types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Identify the set of start activity and end activity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Calculate</a:t>
            </a:r>
            <a:r>
              <a:rPr lang="en" sz="2000">
                <a:latin typeface="Times New Roman"/>
                <a:ea typeface="Times New Roman"/>
                <a:cs typeface="Times New Roman"/>
                <a:sym typeface="Times New Roman"/>
              </a:rPr>
              <a:t> and identify the ordered pairs with help of Contingency table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Define the connection between Objects</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baseline="30000"/>
          </a:p>
        </p:txBody>
      </p:sp>
      <p:sp>
        <p:nvSpPr>
          <p:cNvPr id="158" name="Google Shape;158;p30"/>
          <p:cNvSpPr txBox="1"/>
          <p:nvPr>
            <p:ph idx="1" type="body"/>
          </p:nvPr>
        </p:nvSpPr>
        <p:spPr>
          <a:xfrm>
            <a:off x="311700" y="1152475"/>
            <a:ext cx="8520600" cy="38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[1]</a:t>
            </a:r>
            <a:r>
              <a:rPr lang="en" sz="2000">
                <a:solidFill>
                  <a:srgbClr val="222222"/>
                </a:solidFill>
                <a:highlight>
                  <a:srgbClr val="FFFFFF"/>
                </a:highlight>
                <a:latin typeface="Times New Roman"/>
                <a:ea typeface="Times New Roman"/>
                <a:cs typeface="Times New Roman"/>
                <a:sym typeface="Times New Roman"/>
              </a:rPr>
              <a:t>van der Aalst, W. M., &amp; Berti, A. (2020). Discovering object-centric Petri nets. </a:t>
            </a:r>
            <a:r>
              <a:rPr i="1" lang="en" sz="2000">
                <a:solidFill>
                  <a:srgbClr val="222222"/>
                </a:solidFill>
                <a:highlight>
                  <a:srgbClr val="FFFFFF"/>
                </a:highlight>
                <a:latin typeface="Times New Roman"/>
                <a:ea typeface="Times New Roman"/>
                <a:cs typeface="Times New Roman"/>
                <a:sym typeface="Times New Roman"/>
              </a:rPr>
              <a:t>Fundamenta informaticae</a:t>
            </a:r>
            <a:r>
              <a:rPr lang="en" sz="2000">
                <a:solidFill>
                  <a:srgbClr val="222222"/>
                </a:solidFill>
                <a:highlight>
                  <a:srgbClr val="FFFFFF"/>
                </a:highlight>
                <a:latin typeface="Times New Roman"/>
                <a:ea typeface="Times New Roman"/>
                <a:cs typeface="Times New Roman"/>
                <a:sym typeface="Times New Roman"/>
              </a:rPr>
              <a:t>, </a:t>
            </a:r>
            <a:r>
              <a:rPr i="1" lang="en" sz="2000">
                <a:solidFill>
                  <a:srgbClr val="222222"/>
                </a:solidFill>
                <a:highlight>
                  <a:srgbClr val="FFFFFF"/>
                </a:highlight>
                <a:latin typeface="Times New Roman"/>
                <a:ea typeface="Times New Roman"/>
                <a:cs typeface="Times New Roman"/>
                <a:sym typeface="Times New Roman"/>
              </a:rPr>
              <a:t>175</a:t>
            </a:r>
            <a:r>
              <a:rPr lang="en" sz="2000">
                <a:solidFill>
                  <a:srgbClr val="222222"/>
                </a:solidFill>
                <a:highlight>
                  <a:srgbClr val="FFFFFF"/>
                </a:highlight>
                <a:latin typeface="Times New Roman"/>
                <a:ea typeface="Times New Roman"/>
                <a:cs typeface="Times New Roman"/>
                <a:sym typeface="Times New Roman"/>
              </a:rPr>
              <a:t>(1-4), 1-40.</a:t>
            </a:r>
            <a:endParaRPr sz="2000">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[2]</a:t>
            </a:r>
            <a:r>
              <a:rPr lang="en" sz="2000">
                <a:solidFill>
                  <a:srgbClr val="222222"/>
                </a:solidFill>
                <a:highlight>
                  <a:srgbClr val="FFFFFF"/>
                </a:highlight>
                <a:latin typeface="Times New Roman"/>
                <a:ea typeface="Times New Roman"/>
                <a:cs typeface="Times New Roman"/>
                <a:sym typeface="Times New Roman"/>
              </a:rPr>
              <a:t>van der Aalst, W.M.P. Object-Centric Process Mining: Unraveling the Fabric of Real Processes. </a:t>
            </a:r>
            <a:r>
              <a:rPr i="1" lang="en" sz="2000">
                <a:solidFill>
                  <a:srgbClr val="222222"/>
                </a:solidFill>
                <a:highlight>
                  <a:srgbClr val="FFFFFF"/>
                </a:highlight>
                <a:latin typeface="Times New Roman"/>
                <a:ea typeface="Times New Roman"/>
                <a:cs typeface="Times New Roman"/>
                <a:sym typeface="Times New Roman"/>
              </a:rPr>
              <a:t>Mathematics</a:t>
            </a:r>
            <a:r>
              <a:rPr lang="en" sz="2000">
                <a:solidFill>
                  <a:srgbClr val="222222"/>
                </a:solidFill>
                <a:highlight>
                  <a:srgbClr val="FFFFFF"/>
                </a:highlight>
                <a:latin typeface="Times New Roman"/>
                <a:ea typeface="Times New Roman"/>
                <a:cs typeface="Times New Roman"/>
                <a:sym typeface="Times New Roman"/>
              </a:rPr>
              <a:t> 2023, </a:t>
            </a:r>
            <a:r>
              <a:rPr i="1" lang="en" sz="2000">
                <a:solidFill>
                  <a:srgbClr val="222222"/>
                </a:solidFill>
                <a:highlight>
                  <a:srgbClr val="FFFFFF"/>
                </a:highlight>
                <a:latin typeface="Times New Roman"/>
                <a:ea typeface="Times New Roman"/>
                <a:cs typeface="Times New Roman"/>
                <a:sym typeface="Times New Roman"/>
              </a:rPr>
              <a:t>11</a:t>
            </a:r>
            <a:r>
              <a:rPr lang="en" sz="2000">
                <a:solidFill>
                  <a:srgbClr val="222222"/>
                </a:solidFill>
                <a:highlight>
                  <a:srgbClr val="FFFFFF"/>
                </a:highlight>
                <a:latin typeface="Times New Roman"/>
                <a:ea typeface="Times New Roman"/>
                <a:cs typeface="Times New Roman"/>
                <a:sym typeface="Times New Roman"/>
              </a:rPr>
              <a:t>, 2691. https://doi.org/10.3390/math11122691</a:t>
            </a:r>
            <a:endParaRPr sz="2000">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[3] Wen, Lijie. (2009). Process Mining: Overview and Outlook of Petri Net Discovery Algorithms. </a:t>
            </a:r>
            <a:endParaRPr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[4]Aalst, Wil &amp; Dongen, Boudewijn. (2013). Discovering Petri Nets from Event Logs. 10.1007/978-3-642-38143-0_10. </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6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Process Mining</a:t>
            </a:r>
            <a:endParaRPr>
              <a:latin typeface="Times New Roman"/>
              <a:ea typeface="Times New Roman"/>
              <a:cs typeface="Times New Roman"/>
              <a:sym typeface="Times New Roman"/>
            </a:endParaRPr>
          </a:p>
        </p:txBody>
      </p:sp>
      <p:sp>
        <p:nvSpPr>
          <p:cNvPr id="60" name="Google Shape;60;p14"/>
          <p:cNvSpPr txBox="1"/>
          <p:nvPr>
            <p:ph idx="1" type="body"/>
          </p:nvPr>
        </p:nvSpPr>
        <p:spPr>
          <a:xfrm>
            <a:off x="311700" y="1147900"/>
            <a:ext cx="8520600" cy="368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Process Mining is a set of technologies and methodologies used to analyze event logs to discover monitor and improve real processes by extracting </a:t>
            </a:r>
            <a:r>
              <a:rPr lang="en">
                <a:latin typeface="Times New Roman"/>
                <a:ea typeface="Times New Roman"/>
                <a:cs typeface="Times New Roman"/>
                <a:sym typeface="Times New Roman"/>
              </a:rPr>
              <a:t>knowledge</a:t>
            </a:r>
            <a:r>
              <a:rPr lang="en">
                <a:latin typeface="Times New Roman"/>
                <a:ea typeface="Times New Roman"/>
                <a:cs typeface="Times New Roman"/>
                <a:sym typeface="Times New Roman"/>
              </a:rPr>
              <a:t> from event log stored in organizational database.Figure[3]</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pic>
        <p:nvPicPr>
          <p:cNvPr id="61" name="Google Shape;61;p14"/>
          <p:cNvPicPr preferRelativeResize="0"/>
          <p:nvPr/>
        </p:nvPicPr>
        <p:blipFill rotWithShape="1">
          <a:blip r:embed="rId3">
            <a:alphaModFix/>
          </a:blip>
          <a:srcRect b="0" l="9771" r="0" t="0"/>
          <a:stretch/>
        </p:blipFill>
        <p:spPr>
          <a:xfrm>
            <a:off x="2727450" y="2207500"/>
            <a:ext cx="3689100" cy="245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Object Centric Process Mining(OCPM)</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Object Centric Process Mining is a </a:t>
            </a:r>
            <a:r>
              <a:rPr lang="en" sz="2000">
                <a:latin typeface="Times New Roman"/>
                <a:ea typeface="Times New Roman"/>
                <a:cs typeface="Times New Roman"/>
                <a:sym typeface="Times New Roman"/>
              </a:rPr>
              <a:t>approach</a:t>
            </a:r>
            <a:r>
              <a:rPr lang="en" sz="2000">
                <a:latin typeface="Times New Roman"/>
                <a:ea typeface="Times New Roman"/>
                <a:cs typeface="Times New Roman"/>
                <a:sym typeface="Times New Roman"/>
              </a:rPr>
              <a:t> with a broader field of process mining that focuses on analyses and modelling of process from the </a:t>
            </a:r>
            <a:r>
              <a:rPr lang="en" sz="2000">
                <a:latin typeface="Times New Roman"/>
                <a:ea typeface="Times New Roman"/>
                <a:cs typeface="Times New Roman"/>
                <a:sym typeface="Times New Roman"/>
              </a:rPr>
              <a:t>perspective</a:t>
            </a:r>
            <a:r>
              <a:rPr lang="en" sz="2000">
                <a:latin typeface="Times New Roman"/>
                <a:ea typeface="Times New Roman"/>
                <a:cs typeface="Times New Roman"/>
                <a:sym typeface="Times New Roman"/>
              </a:rPr>
              <a:t> of objects or entities involved in the process</a:t>
            </a:r>
            <a:endParaRPr sz="20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2000">
                <a:latin typeface="Times New Roman"/>
                <a:ea typeface="Times New Roman"/>
                <a:cs typeface="Times New Roman"/>
                <a:sym typeface="Times New Roman"/>
              </a:rPr>
              <a:t>In OCPM,Object represents entities such as orders,products,customer,documents or other tangible or intangible items that undergoes transformation or interactions within a process.The analysis revolves around how this object flows through the process,how they are created,how manipulated and eventually transformed or consumed</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Process Discovery Algorithm-Alpha Mining</a:t>
            </a:r>
            <a:endParaRPr>
              <a:latin typeface="Times New Roman"/>
              <a:ea typeface="Times New Roman"/>
              <a:cs typeface="Times New Roman"/>
              <a:sym typeface="Times New Roman"/>
            </a:endParaRPr>
          </a:p>
        </p:txBody>
      </p:sp>
      <p:sp>
        <p:nvSpPr>
          <p:cNvPr id="73" name="Google Shape;73;p16"/>
          <p:cNvSpPr txBox="1"/>
          <p:nvPr>
            <p:ph idx="1" type="body"/>
          </p:nvPr>
        </p:nvSpPr>
        <p:spPr>
          <a:xfrm>
            <a:off x="212350" y="1174550"/>
            <a:ext cx="8520600" cy="3880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Define all possible event.Each activity in event log corresponds to transition ɑ(L).</a:t>
            </a:r>
            <a:endParaRPr sz="2000">
              <a:latin typeface="Times New Roman"/>
              <a:ea typeface="Times New Roman"/>
              <a:cs typeface="Times New Roman"/>
              <a:sym typeface="Times New Roman"/>
            </a:endParaRPr>
          </a:p>
          <a:p>
            <a:pPr indent="0" lvl="0" marL="457200" rtl="0" algn="l">
              <a:spcBef>
                <a:spcPts val="1200"/>
              </a:spcBef>
              <a:spcAft>
                <a:spcPts val="0"/>
              </a:spcAft>
              <a:buNone/>
            </a:pPr>
            <a:r>
              <a:rPr lang="en" sz="2000">
                <a:latin typeface="Times New Roman"/>
                <a:ea typeface="Times New Roman"/>
                <a:cs typeface="Times New Roman"/>
                <a:sym typeface="Times New Roman"/>
              </a:rPr>
              <a:t>T</a:t>
            </a:r>
            <a:r>
              <a:rPr baseline="-25000" lang="en" sz="2000">
                <a:latin typeface="Times New Roman"/>
                <a:ea typeface="Times New Roman"/>
                <a:cs typeface="Times New Roman"/>
                <a:sym typeface="Times New Roman"/>
              </a:rPr>
              <a:t>L</a:t>
            </a:r>
            <a:r>
              <a:rPr lang="en" sz="2000">
                <a:latin typeface="Times New Roman"/>
                <a:ea typeface="Times New Roman"/>
                <a:cs typeface="Times New Roman"/>
                <a:sym typeface="Times New Roman"/>
              </a:rPr>
              <a:t>={t </a:t>
            </a:r>
            <a:r>
              <a:rPr lang="en" sz="2000">
                <a:latin typeface="Times New Roman"/>
                <a:ea typeface="Times New Roman"/>
                <a:cs typeface="Times New Roman"/>
                <a:sym typeface="Times New Roman"/>
              </a:rPr>
              <a:t>∈ T / ∃</a:t>
            </a:r>
            <a:r>
              <a:rPr baseline="-25000" lang="en" sz="2000">
                <a:latin typeface="Times New Roman"/>
                <a:ea typeface="Times New Roman"/>
                <a:cs typeface="Times New Roman"/>
                <a:sym typeface="Times New Roman"/>
              </a:rPr>
              <a:t>σ ∈L</a:t>
            </a:r>
            <a:r>
              <a:rPr lang="en" sz="2000">
                <a:latin typeface="Times New Roman"/>
                <a:ea typeface="Times New Roman"/>
                <a:cs typeface="Times New Roman"/>
                <a:sym typeface="Times New Roman"/>
              </a:rPr>
              <a:t>t ∈ σ }</a:t>
            </a:r>
            <a:endParaRPr sz="2000">
              <a:latin typeface="Times New Roman"/>
              <a:ea typeface="Times New Roman"/>
              <a:cs typeface="Times New Roman"/>
              <a:sym typeface="Times New Roman"/>
            </a:endParaRPr>
          </a:p>
          <a:p>
            <a:pPr indent="-355600" lvl="0" marL="457200" rtl="0" algn="l">
              <a:spcBef>
                <a:spcPts val="1200"/>
              </a:spcBef>
              <a:spcAft>
                <a:spcPts val="0"/>
              </a:spcAft>
              <a:buSzPts val="2000"/>
              <a:buFont typeface="Times New Roman"/>
              <a:buChar char="●"/>
            </a:pPr>
            <a:r>
              <a:rPr lang="en" sz="2000">
                <a:latin typeface="Times New Roman"/>
                <a:ea typeface="Times New Roman"/>
                <a:cs typeface="Times New Roman"/>
                <a:sym typeface="Times New Roman"/>
              </a:rPr>
              <a:t>Consider set of all start activities, and all end activities from traces of given event log</a:t>
            </a:r>
            <a:endParaRPr sz="2000">
              <a:latin typeface="Times New Roman"/>
              <a:ea typeface="Times New Roman"/>
              <a:cs typeface="Times New Roman"/>
              <a:sym typeface="Times New Roman"/>
            </a:endParaRPr>
          </a:p>
          <a:p>
            <a:pPr indent="0" lvl="0" marL="457200" rtl="0" algn="l">
              <a:spcBef>
                <a:spcPts val="1200"/>
              </a:spcBef>
              <a:spcAft>
                <a:spcPts val="0"/>
              </a:spcAft>
              <a:buNone/>
            </a:pPr>
            <a:r>
              <a:rPr lang="en" sz="2000">
                <a:latin typeface="Times New Roman"/>
                <a:ea typeface="Times New Roman"/>
                <a:cs typeface="Times New Roman"/>
                <a:sym typeface="Times New Roman"/>
              </a:rPr>
              <a:t>T</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={t ∈ T / ∃</a:t>
            </a:r>
            <a:r>
              <a:rPr baseline="-25000" lang="en" sz="2000">
                <a:latin typeface="Times New Roman"/>
                <a:ea typeface="Times New Roman"/>
                <a:cs typeface="Times New Roman"/>
                <a:sym typeface="Times New Roman"/>
              </a:rPr>
              <a:t>σ ∈L</a:t>
            </a:r>
            <a:r>
              <a:rPr lang="en" sz="2000">
                <a:latin typeface="Times New Roman"/>
                <a:ea typeface="Times New Roman"/>
                <a:cs typeface="Times New Roman"/>
                <a:sym typeface="Times New Roman"/>
              </a:rPr>
              <a:t>t ∈ first(σ) }</a:t>
            </a:r>
            <a:endParaRPr sz="2000">
              <a:latin typeface="Times New Roman"/>
              <a:ea typeface="Times New Roman"/>
              <a:cs typeface="Times New Roman"/>
              <a:sym typeface="Times New Roman"/>
            </a:endParaRPr>
          </a:p>
          <a:p>
            <a:pPr indent="0" lvl="0" marL="457200" rtl="0" algn="l">
              <a:spcBef>
                <a:spcPts val="1200"/>
              </a:spcBef>
              <a:spcAft>
                <a:spcPts val="0"/>
              </a:spcAft>
              <a:buNone/>
            </a:pPr>
            <a:r>
              <a:rPr lang="en" sz="2000">
                <a:latin typeface="Times New Roman"/>
                <a:ea typeface="Times New Roman"/>
                <a:cs typeface="Times New Roman"/>
                <a:sym typeface="Times New Roman"/>
              </a:rPr>
              <a:t>T</a:t>
            </a:r>
            <a:r>
              <a:rPr baseline="-25000" lang="en" sz="2000">
                <a:latin typeface="Times New Roman"/>
                <a:ea typeface="Times New Roman"/>
                <a:cs typeface="Times New Roman"/>
                <a:sym typeface="Times New Roman"/>
              </a:rPr>
              <a:t>0</a:t>
            </a:r>
            <a:r>
              <a:rPr lang="en" sz="2000">
                <a:latin typeface="Times New Roman"/>
                <a:ea typeface="Times New Roman"/>
                <a:cs typeface="Times New Roman"/>
                <a:sym typeface="Times New Roman"/>
              </a:rPr>
              <a:t>={t ∈ T / ∃</a:t>
            </a:r>
            <a:r>
              <a:rPr baseline="-25000" lang="en" sz="2000">
                <a:latin typeface="Times New Roman"/>
                <a:ea typeface="Times New Roman"/>
                <a:cs typeface="Times New Roman"/>
                <a:sym typeface="Times New Roman"/>
              </a:rPr>
              <a:t>σ ∈L</a:t>
            </a:r>
            <a:r>
              <a:rPr lang="en" sz="2000">
                <a:latin typeface="Times New Roman"/>
                <a:ea typeface="Times New Roman"/>
                <a:cs typeface="Times New Roman"/>
                <a:sym typeface="Times New Roman"/>
              </a:rPr>
              <a:t>t ∈ last(σ) }</a:t>
            </a:r>
            <a:endParaRPr sz="2000">
              <a:latin typeface="Times New Roman"/>
              <a:ea typeface="Times New Roman"/>
              <a:cs typeface="Times New Roman"/>
              <a:sym typeface="Times New Roman"/>
            </a:endParaRPr>
          </a:p>
          <a:p>
            <a:pPr indent="0" lvl="0" marL="457200" rtl="0" algn="l">
              <a:spcBef>
                <a:spcPts val="12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09050" y="298025"/>
            <a:ext cx="8523300" cy="4845600"/>
          </a:xfrm>
          <a:prstGeom prst="rect">
            <a:avLst/>
          </a:prstGeom>
        </p:spPr>
        <p:txBody>
          <a:bodyPr anchorCtr="0" anchor="t" bIns="91425" lIns="91425" spcFirstLastPara="1" rIns="91425" wrap="square" tIns="91425">
            <a:normAutofit fontScale="40000" lnSpcReduction="20000"/>
          </a:bodyPr>
          <a:lstStyle/>
          <a:p>
            <a:pPr indent="-351065" lvl="0" marL="457200" rtl="0" algn="l">
              <a:spcBef>
                <a:spcPts val="0"/>
              </a:spcBef>
              <a:spcAft>
                <a:spcPts val="0"/>
              </a:spcAft>
              <a:buSzPct val="100000"/>
              <a:buFont typeface="Times New Roman"/>
              <a:buChar char="●"/>
            </a:pPr>
            <a:r>
              <a:rPr lang="en" sz="4821">
                <a:latin typeface="Times New Roman"/>
                <a:ea typeface="Times New Roman"/>
                <a:cs typeface="Times New Roman"/>
                <a:sym typeface="Times New Roman"/>
              </a:rPr>
              <a:t>Calculate possible Sets A and Set (All events within A and within B should be Independent of each other) where all event in A be causally related to events in B.</a:t>
            </a:r>
            <a:endParaRPr sz="4821">
              <a:latin typeface="Times New Roman"/>
              <a:ea typeface="Times New Roman"/>
              <a:cs typeface="Times New Roman"/>
              <a:sym typeface="Times New Roman"/>
            </a:endParaRPr>
          </a:p>
          <a:p>
            <a:pPr indent="0" lvl="0" marL="457200" rtl="0" algn="l">
              <a:spcBef>
                <a:spcPts val="1200"/>
              </a:spcBef>
              <a:spcAft>
                <a:spcPts val="0"/>
              </a:spcAft>
              <a:buNone/>
            </a:pPr>
            <a:r>
              <a:rPr lang="en" sz="5021">
                <a:latin typeface="Times New Roman"/>
                <a:ea typeface="Times New Roman"/>
                <a:cs typeface="Times New Roman"/>
                <a:sym typeface="Times New Roman"/>
              </a:rPr>
              <a:t>X</a:t>
            </a:r>
            <a:r>
              <a:rPr baseline="-25000" lang="en" sz="5021">
                <a:latin typeface="Times New Roman"/>
                <a:ea typeface="Times New Roman"/>
                <a:cs typeface="Times New Roman"/>
                <a:sym typeface="Times New Roman"/>
              </a:rPr>
              <a:t>L</a:t>
            </a:r>
            <a:r>
              <a:rPr lang="en" sz="5021">
                <a:latin typeface="Times New Roman"/>
                <a:ea typeface="Times New Roman"/>
                <a:cs typeface="Times New Roman"/>
                <a:sym typeface="Times New Roman"/>
              </a:rPr>
              <a:t>={ (A,B)  / A ⊆  T</a:t>
            </a:r>
            <a:r>
              <a:rPr baseline="-25000" lang="en" sz="5021">
                <a:latin typeface="Times New Roman"/>
                <a:ea typeface="Times New Roman"/>
                <a:cs typeface="Times New Roman"/>
                <a:sym typeface="Times New Roman"/>
              </a:rPr>
              <a:t>L  </a:t>
            </a:r>
            <a:r>
              <a:rPr lang="en" sz="5021">
                <a:latin typeface="Times New Roman"/>
                <a:ea typeface="Times New Roman"/>
                <a:cs typeface="Times New Roman"/>
                <a:sym typeface="Times New Roman"/>
              </a:rPr>
              <a:t>∧ A ≠ </a:t>
            </a:r>
            <a:r>
              <a:rPr lang="en" sz="4821">
                <a:latin typeface="Times New Roman"/>
                <a:ea typeface="Times New Roman"/>
                <a:cs typeface="Times New Roman"/>
                <a:sym typeface="Times New Roman"/>
              </a:rPr>
              <a:t>Φ  </a:t>
            </a:r>
            <a:r>
              <a:rPr lang="en" sz="5021">
                <a:latin typeface="Times New Roman"/>
                <a:ea typeface="Times New Roman"/>
                <a:cs typeface="Times New Roman"/>
                <a:sym typeface="Times New Roman"/>
              </a:rPr>
              <a:t>∧ B ⊆  T</a:t>
            </a:r>
            <a:r>
              <a:rPr baseline="-25000" lang="en" sz="5021">
                <a:latin typeface="Times New Roman"/>
                <a:ea typeface="Times New Roman"/>
                <a:cs typeface="Times New Roman"/>
                <a:sym typeface="Times New Roman"/>
              </a:rPr>
              <a:t>L</a:t>
            </a:r>
            <a:r>
              <a:rPr lang="en" sz="5021">
                <a:latin typeface="Times New Roman"/>
                <a:ea typeface="Times New Roman"/>
                <a:cs typeface="Times New Roman"/>
                <a:sym typeface="Times New Roman"/>
              </a:rPr>
              <a:t> ∧ B ≠ </a:t>
            </a:r>
            <a:r>
              <a:rPr lang="en" sz="4821">
                <a:latin typeface="Times New Roman"/>
                <a:ea typeface="Times New Roman"/>
                <a:cs typeface="Times New Roman"/>
                <a:sym typeface="Times New Roman"/>
              </a:rPr>
              <a:t>Φ</a:t>
            </a:r>
            <a:r>
              <a:rPr lang="en" sz="5021">
                <a:latin typeface="Times New Roman"/>
                <a:ea typeface="Times New Roman"/>
                <a:cs typeface="Times New Roman"/>
                <a:sym typeface="Times New Roman"/>
              </a:rPr>
              <a:t>  ∧ </a:t>
            </a:r>
            <a:endParaRPr sz="5021">
              <a:latin typeface="Times New Roman"/>
              <a:ea typeface="Times New Roman"/>
              <a:cs typeface="Times New Roman"/>
              <a:sym typeface="Times New Roman"/>
            </a:endParaRPr>
          </a:p>
          <a:p>
            <a:pPr indent="0" lvl="0" marL="457200" rtl="0" algn="l">
              <a:spcBef>
                <a:spcPts val="1200"/>
              </a:spcBef>
              <a:spcAft>
                <a:spcPts val="0"/>
              </a:spcAft>
              <a:buNone/>
            </a:pPr>
            <a:r>
              <a:rPr lang="en" sz="5021">
                <a:latin typeface="Times New Roman"/>
                <a:ea typeface="Times New Roman"/>
                <a:cs typeface="Times New Roman"/>
                <a:sym typeface="Times New Roman"/>
              </a:rPr>
              <a:t>	∀</a:t>
            </a:r>
            <a:r>
              <a:rPr baseline="-25000" lang="en" sz="5021">
                <a:latin typeface="Times New Roman"/>
                <a:ea typeface="Times New Roman"/>
                <a:cs typeface="Times New Roman"/>
                <a:sym typeface="Times New Roman"/>
              </a:rPr>
              <a:t>a ∈ A</a:t>
            </a:r>
            <a:r>
              <a:rPr lang="en" sz="5021">
                <a:latin typeface="Times New Roman"/>
                <a:ea typeface="Times New Roman"/>
                <a:cs typeface="Times New Roman"/>
                <a:sym typeface="Times New Roman"/>
              </a:rPr>
              <a:t>∀</a:t>
            </a:r>
            <a:r>
              <a:rPr baseline="-25000" lang="en" sz="5021">
                <a:latin typeface="Times New Roman"/>
                <a:ea typeface="Times New Roman"/>
                <a:cs typeface="Times New Roman"/>
                <a:sym typeface="Times New Roman"/>
              </a:rPr>
              <a:t>b ∈ B</a:t>
            </a:r>
            <a:r>
              <a:rPr lang="en" sz="5021">
                <a:latin typeface="Times New Roman"/>
                <a:ea typeface="Times New Roman"/>
                <a:cs typeface="Times New Roman"/>
                <a:sym typeface="Times New Roman"/>
              </a:rPr>
              <a:t>a →</a:t>
            </a:r>
            <a:r>
              <a:rPr baseline="-25000" lang="en" sz="5021">
                <a:latin typeface="Times New Roman"/>
                <a:ea typeface="Times New Roman"/>
                <a:cs typeface="Times New Roman"/>
                <a:sym typeface="Times New Roman"/>
              </a:rPr>
              <a:t>L</a:t>
            </a:r>
            <a:r>
              <a:rPr lang="en" sz="5021">
                <a:latin typeface="Times New Roman"/>
                <a:ea typeface="Times New Roman"/>
                <a:cs typeface="Times New Roman"/>
                <a:sym typeface="Times New Roman"/>
              </a:rPr>
              <a:t>b ∧ ∀</a:t>
            </a:r>
            <a:r>
              <a:rPr baseline="-25000" lang="en" sz="5021">
                <a:latin typeface="Times New Roman"/>
                <a:ea typeface="Times New Roman"/>
                <a:cs typeface="Times New Roman"/>
                <a:sym typeface="Times New Roman"/>
              </a:rPr>
              <a:t>a1,a2 ∈ A</a:t>
            </a:r>
            <a:r>
              <a:rPr lang="en" sz="5021">
                <a:latin typeface="Times New Roman"/>
                <a:ea typeface="Times New Roman"/>
                <a:cs typeface="Times New Roman"/>
                <a:sym typeface="Times New Roman"/>
              </a:rPr>
              <a:t> a1 #</a:t>
            </a:r>
            <a:r>
              <a:rPr baseline="-25000" lang="en" sz="5021">
                <a:latin typeface="Times New Roman"/>
                <a:ea typeface="Times New Roman"/>
                <a:cs typeface="Times New Roman"/>
                <a:sym typeface="Times New Roman"/>
              </a:rPr>
              <a:t> L</a:t>
            </a:r>
            <a:r>
              <a:rPr lang="en" sz="5021">
                <a:latin typeface="Times New Roman"/>
                <a:ea typeface="Times New Roman"/>
                <a:cs typeface="Times New Roman"/>
                <a:sym typeface="Times New Roman"/>
              </a:rPr>
              <a:t>a2 ∧∀</a:t>
            </a:r>
            <a:r>
              <a:rPr baseline="-25000" lang="en" sz="5021">
                <a:latin typeface="Times New Roman"/>
                <a:ea typeface="Times New Roman"/>
                <a:cs typeface="Times New Roman"/>
                <a:sym typeface="Times New Roman"/>
              </a:rPr>
              <a:t>b1,b2 ∈ B</a:t>
            </a:r>
            <a:r>
              <a:rPr lang="en" sz="5021">
                <a:latin typeface="Times New Roman"/>
                <a:ea typeface="Times New Roman"/>
                <a:cs typeface="Times New Roman"/>
                <a:sym typeface="Times New Roman"/>
              </a:rPr>
              <a:t> b1 #</a:t>
            </a:r>
            <a:r>
              <a:rPr baseline="-25000" lang="en" sz="5021">
                <a:latin typeface="Times New Roman"/>
                <a:ea typeface="Times New Roman"/>
                <a:cs typeface="Times New Roman"/>
                <a:sym typeface="Times New Roman"/>
              </a:rPr>
              <a:t> L</a:t>
            </a:r>
            <a:r>
              <a:rPr lang="en" sz="5021">
                <a:latin typeface="Times New Roman"/>
                <a:ea typeface="Times New Roman"/>
                <a:cs typeface="Times New Roman"/>
                <a:sym typeface="Times New Roman"/>
              </a:rPr>
              <a:t>b2 }</a:t>
            </a:r>
            <a:endParaRPr sz="5021">
              <a:latin typeface="Times New Roman"/>
              <a:ea typeface="Times New Roman"/>
              <a:cs typeface="Times New Roman"/>
              <a:sym typeface="Times New Roman"/>
            </a:endParaRPr>
          </a:p>
          <a:p>
            <a:pPr indent="-356145" lvl="0" marL="457200" rtl="0" algn="l">
              <a:spcBef>
                <a:spcPts val="1200"/>
              </a:spcBef>
              <a:spcAft>
                <a:spcPts val="0"/>
              </a:spcAft>
              <a:buSzPct val="100000"/>
              <a:buFont typeface="Times New Roman"/>
              <a:buChar char="●"/>
            </a:pPr>
            <a:r>
              <a:rPr lang="en" sz="5021">
                <a:latin typeface="Times New Roman"/>
                <a:ea typeface="Times New Roman"/>
                <a:cs typeface="Times New Roman"/>
                <a:sym typeface="Times New Roman"/>
              </a:rPr>
              <a:t>Drop non maximum sets</a:t>
            </a:r>
            <a:endParaRPr sz="5021">
              <a:latin typeface="Times New Roman"/>
              <a:ea typeface="Times New Roman"/>
              <a:cs typeface="Times New Roman"/>
              <a:sym typeface="Times New Roman"/>
            </a:endParaRPr>
          </a:p>
          <a:p>
            <a:pPr indent="0" lvl="0" marL="457200" rtl="0" algn="l">
              <a:spcBef>
                <a:spcPts val="1200"/>
              </a:spcBef>
              <a:spcAft>
                <a:spcPts val="0"/>
              </a:spcAft>
              <a:buNone/>
            </a:pPr>
            <a:r>
              <a:rPr lang="en" sz="5021">
                <a:latin typeface="Times New Roman"/>
                <a:ea typeface="Times New Roman"/>
                <a:cs typeface="Times New Roman"/>
                <a:sym typeface="Times New Roman"/>
              </a:rPr>
              <a:t>Y</a:t>
            </a:r>
            <a:r>
              <a:rPr baseline="-25000" lang="en" sz="5021">
                <a:latin typeface="Times New Roman"/>
                <a:ea typeface="Times New Roman"/>
                <a:cs typeface="Times New Roman"/>
                <a:sym typeface="Times New Roman"/>
              </a:rPr>
              <a:t>L</a:t>
            </a:r>
            <a:r>
              <a:rPr lang="en" sz="5021">
                <a:latin typeface="Times New Roman"/>
                <a:ea typeface="Times New Roman"/>
                <a:cs typeface="Times New Roman"/>
                <a:sym typeface="Times New Roman"/>
              </a:rPr>
              <a:t>={ (A,B) ∈</a:t>
            </a:r>
            <a:r>
              <a:rPr lang="en" sz="3342">
                <a:latin typeface="Times New Roman"/>
                <a:ea typeface="Times New Roman"/>
                <a:cs typeface="Times New Roman"/>
                <a:sym typeface="Times New Roman"/>
              </a:rPr>
              <a:t> </a:t>
            </a:r>
            <a:r>
              <a:rPr lang="en" sz="5021">
                <a:latin typeface="Times New Roman"/>
                <a:ea typeface="Times New Roman"/>
                <a:cs typeface="Times New Roman"/>
                <a:sym typeface="Times New Roman"/>
              </a:rPr>
              <a:t>X</a:t>
            </a:r>
            <a:r>
              <a:rPr baseline="-25000" lang="en" sz="5021">
                <a:latin typeface="Times New Roman"/>
                <a:ea typeface="Times New Roman"/>
                <a:cs typeface="Times New Roman"/>
                <a:sym typeface="Times New Roman"/>
              </a:rPr>
              <a:t>L</a:t>
            </a:r>
            <a:r>
              <a:rPr lang="en" sz="3342">
                <a:latin typeface="Times New Roman"/>
                <a:ea typeface="Times New Roman"/>
                <a:cs typeface="Times New Roman"/>
                <a:sym typeface="Times New Roman"/>
              </a:rPr>
              <a:t>  </a:t>
            </a:r>
            <a:r>
              <a:rPr lang="en" sz="5021">
                <a:latin typeface="Times New Roman"/>
                <a:ea typeface="Times New Roman"/>
                <a:cs typeface="Times New Roman"/>
                <a:sym typeface="Times New Roman"/>
              </a:rPr>
              <a:t> / ∀</a:t>
            </a:r>
            <a:r>
              <a:rPr baseline="-25000" lang="en" sz="5021">
                <a:latin typeface="Times New Roman"/>
                <a:ea typeface="Times New Roman"/>
                <a:cs typeface="Times New Roman"/>
                <a:sym typeface="Times New Roman"/>
              </a:rPr>
              <a:t>(A’,B’) ∈ XL</a:t>
            </a:r>
            <a:r>
              <a:rPr lang="en" sz="5021">
                <a:latin typeface="Times New Roman"/>
                <a:ea typeface="Times New Roman"/>
                <a:cs typeface="Times New Roman"/>
                <a:sym typeface="Times New Roman"/>
              </a:rPr>
              <a:t>  A ⊆ A’</a:t>
            </a:r>
            <a:r>
              <a:rPr baseline="-25000" lang="en" sz="5021">
                <a:latin typeface="Times New Roman"/>
                <a:ea typeface="Times New Roman"/>
                <a:cs typeface="Times New Roman"/>
                <a:sym typeface="Times New Roman"/>
              </a:rPr>
              <a:t>  </a:t>
            </a:r>
            <a:r>
              <a:rPr lang="en" sz="5021">
                <a:latin typeface="Times New Roman"/>
                <a:ea typeface="Times New Roman"/>
                <a:cs typeface="Times New Roman"/>
                <a:sym typeface="Times New Roman"/>
              </a:rPr>
              <a:t>∧ B  ⊆ B’ → (A,B)=(A’,B’) }</a:t>
            </a:r>
            <a:endParaRPr sz="5021">
              <a:latin typeface="Times New Roman"/>
              <a:ea typeface="Times New Roman"/>
              <a:cs typeface="Times New Roman"/>
              <a:sym typeface="Times New Roman"/>
            </a:endParaRPr>
          </a:p>
          <a:p>
            <a:pPr indent="-356145" lvl="0" marL="457200" rtl="0" algn="l">
              <a:spcBef>
                <a:spcPts val="1200"/>
              </a:spcBef>
              <a:spcAft>
                <a:spcPts val="0"/>
              </a:spcAft>
              <a:buSzPct val="100863"/>
              <a:buFont typeface="Times New Roman"/>
              <a:buChar char="●"/>
            </a:pPr>
            <a:r>
              <a:rPr lang="en" sz="4978">
                <a:latin typeface="Times New Roman"/>
                <a:ea typeface="Times New Roman"/>
                <a:cs typeface="Times New Roman"/>
                <a:sym typeface="Times New Roman"/>
              </a:rPr>
              <a:t>Create Places for all derived set and add start &amp; end state</a:t>
            </a:r>
            <a:endParaRPr sz="4978">
              <a:latin typeface="Times New Roman"/>
              <a:ea typeface="Times New Roman"/>
              <a:cs typeface="Times New Roman"/>
              <a:sym typeface="Times New Roman"/>
            </a:endParaRPr>
          </a:p>
          <a:p>
            <a:pPr indent="0" lvl="0" marL="457200" rtl="0" algn="l">
              <a:spcBef>
                <a:spcPts val="1200"/>
              </a:spcBef>
              <a:spcAft>
                <a:spcPts val="0"/>
              </a:spcAft>
              <a:buNone/>
            </a:pPr>
            <a:r>
              <a:rPr lang="en" sz="5021">
                <a:latin typeface="Times New Roman"/>
                <a:ea typeface="Times New Roman"/>
                <a:cs typeface="Times New Roman"/>
                <a:sym typeface="Times New Roman"/>
              </a:rPr>
              <a:t>P</a:t>
            </a:r>
            <a:r>
              <a:rPr baseline="-25000" lang="en" sz="5021">
                <a:latin typeface="Times New Roman"/>
                <a:ea typeface="Times New Roman"/>
                <a:cs typeface="Times New Roman"/>
                <a:sym typeface="Times New Roman"/>
              </a:rPr>
              <a:t>L</a:t>
            </a:r>
            <a:r>
              <a:rPr lang="en" sz="5021">
                <a:latin typeface="Times New Roman"/>
                <a:ea typeface="Times New Roman"/>
                <a:cs typeface="Times New Roman"/>
                <a:sym typeface="Times New Roman"/>
              </a:rPr>
              <a:t>={ p</a:t>
            </a:r>
            <a:r>
              <a:rPr baseline="-25000" lang="en" sz="5021">
                <a:latin typeface="Times New Roman"/>
                <a:ea typeface="Times New Roman"/>
                <a:cs typeface="Times New Roman"/>
                <a:sym typeface="Times New Roman"/>
              </a:rPr>
              <a:t>(A,B)</a:t>
            </a:r>
            <a:r>
              <a:rPr lang="en" sz="3342">
                <a:latin typeface="Times New Roman"/>
                <a:ea typeface="Times New Roman"/>
                <a:cs typeface="Times New Roman"/>
                <a:sym typeface="Times New Roman"/>
              </a:rPr>
              <a:t>  </a:t>
            </a:r>
            <a:r>
              <a:rPr lang="en" sz="5021">
                <a:latin typeface="Times New Roman"/>
                <a:ea typeface="Times New Roman"/>
                <a:cs typeface="Times New Roman"/>
                <a:sym typeface="Times New Roman"/>
              </a:rPr>
              <a:t> /  (A,B) ∈Y</a:t>
            </a:r>
            <a:r>
              <a:rPr baseline="-25000" lang="en" sz="5021">
                <a:latin typeface="Times New Roman"/>
                <a:ea typeface="Times New Roman"/>
                <a:cs typeface="Times New Roman"/>
                <a:sym typeface="Times New Roman"/>
              </a:rPr>
              <a:t>L</a:t>
            </a:r>
            <a:r>
              <a:rPr lang="en" sz="3342">
                <a:latin typeface="Times New Roman"/>
                <a:ea typeface="Times New Roman"/>
                <a:cs typeface="Times New Roman"/>
                <a:sym typeface="Times New Roman"/>
              </a:rPr>
              <a:t> </a:t>
            </a:r>
            <a:r>
              <a:rPr lang="en" sz="5021">
                <a:latin typeface="Times New Roman"/>
                <a:ea typeface="Times New Roman"/>
                <a:cs typeface="Times New Roman"/>
                <a:sym typeface="Times New Roman"/>
              </a:rPr>
              <a:t>} ∪ { i</a:t>
            </a:r>
            <a:r>
              <a:rPr baseline="-25000" lang="en" sz="5021">
                <a:latin typeface="Times New Roman"/>
                <a:ea typeface="Times New Roman"/>
                <a:cs typeface="Times New Roman"/>
                <a:sym typeface="Times New Roman"/>
              </a:rPr>
              <a:t>L , </a:t>
            </a:r>
            <a:r>
              <a:rPr lang="en" sz="5021">
                <a:latin typeface="Times New Roman"/>
                <a:ea typeface="Times New Roman"/>
                <a:cs typeface="Times New Roman"/>
                <a:sym typeface="Times New Roman"/>
              </a:rPr>
              <a:t>o</a:t>
            </a:r>
            <a:r>
              <a:rPr baseline="-25000" lang="en" sz="5021">
                <a:latin typeface="Times New Roman"/>
                <a:ea typeface="Times New Roman"/>
                <a:cs typeface="Times New Roman"/>
                <a:sym typeface="Times New Roman"/>
              </a:rPr>
              <a:t>L</a:t>
            </a:r>
            <a:r>
              <a:rPr lang="en" sz="5021">
                <a:latin typeface="Times New Roman"/>
                <a:ea typeface="Times New Roman"/>
                <a:cs typeface="Times New Roman"/>
                <a:sym typeface="Times New Roman"/>
              </a:rPr>
              <a:t>}</a:t>
            </a:r>
            <a:endParaRPr sz="5021">
              <a:latin typeface="Times New Roman"/>
              <a:ea typeface="Times New Roman"/>
              <a:cs typeface="Times New Roman"/>
              <a:sym typeface="Times New Roman"/>
            </a:endParaRPr>
          </a:p>
          <a:p>
            <a:pPr indent="0" lvl="0" marL="0" rtl="0" algn="l">
              <a:spcBef>
                <a:spcPts val="1200"/>
              </a:spcBef>
              <a:spcAft>
                <a:spcPts val="0"/>
              </a:spcAft>
              <a:buNone/>
            </a:pPr>
            <a:r>
              <a:t/>
            </a:r>
            <a:endParaRPr sz="5136">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09050" y="264900"/>
            <a:ext cx="8675400" cy="4304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Draw the connections and return petri nets formed.</a:t>
            </a:r>
            <a:endParaRPr sz="2000">
              <a:latin typeface="Times New Roman"/>
              <a:ea typeface="Times New Roman"/>
              <a:cs typeface="Times New Roman"/>
              <a:sym typeface="Times New Roman"/>
            </a:endParaRPr>
          </a:p>
          <a:p>
            <a:pPr indent="0" lvl="0" marL="457200" rtl="0" algn="l">
              <a:spcBef>
                <a:spcPts val="1200"/>
              </a:spcBef>
              <a:spcAft>
                <a:spcPts val="0"/>
              </a:spcAft>
              <a:buNone/>
            </a:pPr>
            <a:r>
              <a:rPr lang="en" sz="2000">
                <a:latin typeface="Times New Roman"/>
                <a:ea typeface="Times New Roman"/>
                <a:cs typeface="Times New Roman"/>
                <a:sym typeface="Times New Roman"/>
              </a:rPr>
              <a:t>F</a:t>
            </a:r>
            <a:r>
              <a:rPr baseline="-25000" lang="en" sz="2000">
                <a:latin typeface="Times New Roman"/>
                <a:ea typeface="Times New Roman"/>
                <a:cs typeface="Times New Roman"/>
                <a:sym typeface="Times New Roman"/>
              </a:rPr>
              <a:t>L</a:t>
            </a:r>
            <a:r>
              <a:rPr lang="en" sz="2000">
                <a:latin typeface="Times New Roman"/>
                <a:ea typeface="Times New Roman"/>
                <a:cs typeface="Times New Roman"/>
                <a:sym typeface="Times New Roman"/>
              </a:rPr>
              <a:t>={ (a, p</a:t>
            </a:r>
            <a:r>
              <a:rPr baseline="-25000" lang="en" sz="2000">
                <a:latin typeface="Times New Roman"/>
                <a:ea typeface="Times New Roman"/>
                <a:cs typeface="Times New Roman"/>
                <a:sym typeface="Times New Roman"/>
              </a:rPr>
              <a:t>(A,B)</a:t>
            </a:r>
            <a:r>
              <a:rPr lang="en" sz="2000">
                <a:latin typeface="Times New Roman"/>
                <a:ea typeface="Times New Roman"/>
                <a:cs typeface="Times New Roman"/>
                <a:sym typeface="Times New Roman"/>
              </a:rPr>
              <a:t>)  / (A,B) ∈  Y</a:t>
            </a:r>
            <a:r>
              <a:rPr baseline="-25000" lang="en" sz="2000">
                <a:latin typeface="Times New Roman"/>
                <a:ea typeface="Times New Roman"/>
                <a:cs typeface="Times New Roman"/>
                <a:sym typeface="Times New Roman"/>
              </a:rPr>
              <a:t>L  </a:t>
            </a:r>
            <a:r>
              <a:rPr lang="en" sz="2000">
                <a:latin typeface="Times New Roman"/>
                <a:ea typeface="Times New Roman"/>
                <a:cs typeface="Times New Roman"/>
                <a:sym typeface="Times New Roman"/>
              </a:rPr>
              <a:t>∧ a ∈ A } </a:t>
            </a:r>
            <a:r>
              <a:rPr lang="en" sz="2021">
                <a:latin typeface="Times New Roman"/>
                <a:ea typeface="Times New Roman"/>
                <a:cs typeface="Times New Roman"/>
                <a:sym typeface="Times New Roman"/>
              </a:rPr>
              <a:t>∪ </a:t>
            </a: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457200" rtl="0" algn="l">
              <a:spcBef>
                <a:spcPts val="1200"/>
              </a:spcBef>
              <a:spcAft>
                <a:spcPts val="0"/>
              </a:spcAft>
              <a:buNone/>
            </a:pPr>
            <a:r>
              <a:rPr lang="en" sz="2000">
                <a:latin typeface="Times New Roman"/>
                <a:ea typeface="Times New Roman"/>
                <a:cs typeface="Times New Roman"/>
                <a:sym typeface="Times New Roman"/>
              </a:rPr>
              <a:t>{ (p</a:t>
            </a:r>
            <a:r>
              <a:rPr baseline="-25000" lang="en" sz="2000">
                <a:latin typeface="Times New Roman"/>
                <a:ea typeface="Times New Roman"/>
                <a:cs typeface="Times New Roman"/>
                <a:sym typeface="Times New Roman"/>
              </a:rPr>
              <a:t>(A,B)</a:t>
            </a:r>
            <a:r>
              <a:rPr lang="en" sz="2000">
                <a:latin typeface="Times New Roman"/>
                <a:ea typeface="Times New Roman"/>
                <a:cs typeface="Times New Roman"/>
                <a:sym typeface="Times New Roman"/>
              </a:rPr>
              <a:t>,B) / (A,B) ∈  Y</a:t>
            </a:r>
            <a:r>
              <a:rPr baseline="-25000" lang="en" sz="2000">
                <a:latin typeface="Times New Roman"/>
                <a:ea typeface="Times New Roman"/>
                <a:cs typeface="Times New Roman"/>
                <a:sym typeface="Times New Roman"/>
              </a:rPr>
              <a:t>L </a:t>
            </a:r>
            <a:r>
              <a:rPr lang="en" sz="2000">
                <a:latin typeface="Times New Roman"/>
                <a:ea typeface="Times New Roman"/>
                <a:cs typeface="Times New Roman"/>
                <a:sym typeface="Times New Roman"/>
              </a:rPr>
              <a:t> ∧ b ∈ B} </a:t>
            </a:r>
            <a:endParaRPr sz="2000">
              <a:latin typeface="Times New Roman"/>
              <a:ea typeface="Times New Roman"/>
              <a:cs typeface="Times New Roman"/>
              <a:sym typeface="Times New Roman"/>
            </a:endParaRPr>
          </a:p>
          <a:p>
            <a:pPr indent="0" lvl="0" marL="457200" rtl="0" algn="l">
              <a:spcBef>
                <a:spcPts val="1200"/>
              </a:spcBef>
              <a:spcAft>
                <a:spcPts val="0"/>
              </a:spcAft>
              <a:buNone/>
            </a:pPr>
            <a:r>
              <a:rPr lang="en" sz="2000">
                <a:latin typeface="Times New Roman"/>
                <a:ea typeface="Times New Roman"/>
                <a:cs typeface="Times New Roman"/>
                <a:sym typeface="Times New Roman"/>
              </a:rPr>
              <a:t>∪ {(i</a:t>
            </a:r>
            <a:r>
              <a:rPr baseline="-25000" lang="en" sz="2000">
                <a:latin typeface="Times New Roman"/>
                <a:ea typeface="Times New Roman"/>
                <a:cs typeface="Times New Roman"/>
                <a:sym typeface="Times New Roman"/>
              </a:rPr>
              <a:t>L </a:t>
            </a:r>
            <a:r>
              <a:rPr lang="en" sz="2000">
                <a:latin typeface="Times New Roman"/>
                <a:ea typeface="Times New Roman"/>
                <a:cs typeface="Times New Roman"/>
                <a:sym typeface="Times New Roman"/>
              </a:rPr>
              <a:t>, t) / t ∈ T</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 t , o</a:t>
            </a:r>
            <a:r>
              <a:rPr baseline="-25000" lang="en" sz="2000">
                <a:latin typeface="Times New Roman"/>
                <a:ea typeface="Times New Roman"/>
                <a:cs typeface="Times New Roman"/>
                <a:sym typeface="Times New Roman"/>
              </a:rPr>
              <a:t>L </a:t>
            </a:r>
            <a:r>
              <a:rPr lang="en" sz="2000">
                <a:latin typeface="Times New Roman"/>
                <a:ea typeface="Times New Roman"/>
                <a:cs typeface="Times New Roman"/>
                <a:sym typeface="Times New Roman"/>
              </a:rPr>
              <a:t>) / t ∈ T</a:t>
            </a:r>
            <a:r>
              <a:rPr baseline="-25000" lang="en" sz="2000">
                <a:latin typeface="Times New Roman"/>
                <a:ea typeface="Times New Roman"/>
                <a:cs typeface="Times New Roman"/>
                <a:sym typeface="Times New Roman"/>
              </a:rPr>
              <a:t>0</a:t>
            </a:r>
            <a:r>
              <a:rPr lang="en" sz="2000">
                <a:latin typeface="Times New Roman"/>
                <a:ea typeface="Times New Roman"/>
                <a:cs typeface="Times New Roman"/>
                <a:sym typeface="Times New Roman"/>
              </a:rPr>
              <a:t>} and </a:t>
            </a:r>
            <a:endParaRPr sz="2000">
              <a:latin typeface="Times New Roman"/>
              <a:ea typeface="Times New Roman"/>
              <a:cs typeface="Times New Roman"/>
              <a:sym typeface="Times New Roman"/>
            </a:endParaRPr>
          </a:p>
          <a:p>
            <a:pPr indent="0" lvl="0" marL="457200" rtl="0" algn="l">
              <a:spcBef>
                <a:spcPts val="1200"/>
              </a:spcBef>
              <a:spcAft>
                <a:spcPts val="0"/>
              </a:spcAft>
              <a:buNone/>
            </a:pPr>
            <a:r>
              <a:rPr lang="en" sz="2000">
                <a:latin typeface="Times New Roman"/>
                <a:ea typeface="Times New Roman"/>
                <a:cs typeface="Times New Roman"/>
                <a:sym typeface="Times New Roman"/>
              </a:rPr>
              <a:t>ɑ(L) = (P</a:t>
            </a:r>
            <a:r>
              <a:rPr baseline="-25000" lang="en" sz="2000">
                <a:latin typeface="Times New Roman"/>
                <a:ea typeface="Times New Roman"/>
                <a:cs typeface="Times New Roman"/>
                <a:sym typeface="Times New Roman"/>
              </a:rPr>
              <a:t>L</a:t>
            </a:r>
            <a:r>
              <a:rPr lang="en" sz="2000">
                <a:latin typeface="Times New Roman"/>
                <a:ea typeface="Times New Roman"/>
                <a:cs typeface="Times New Roman"/>
                <a:sym typeface="Times New Roman"/>
              </a:rPr>
              <a:t>, T</a:t>
            </a:r>
            <a:r>
              <a:rPr baseline="-25000" lang="en" sz="2000">
                <a:latin typeface="Times New Roman"/>
                <a:ea typeface="Times New Roman"/>
                <a:cs typeface="Times New Roman"/>
                <a:sym typeface="Times New Roman"/>
              </a:rPr>
              <a:t>L, </a:t>
            </a:r>
            <a:r>
              <a:rPr lang="en" sz="2000">
                <a:latin typeface="Times New Roman"/>
                <a:ea typeface="Times New Roman"/>
                <a:cs typeface="Times New Roman"/>
                <a:sym typeface="Times New Roman"/>
              </a:rPr>
              <a:t>F</a:t>
            </a:r>
            <a:r>
              <a:rPr baseline="-25000" lang="en" sz="2000">
                <a:latin typeface="Times New Roman"/>
                <a:ea typeface="Times New Roman"/>
                <a:cs typeface="Times New Roman"/>
                <a:sym typeface="Times New Roman"/>
              </a:rPr>
              <a:t>L</a:t>
            </a:r>
            <a:r>
              <a:rPr lang="en"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457200" rtl="0" algn="l">
              <a:spcBef>
                <a:spcPts val="1200"/>
              </a:spcBef>
              <a:spcAft>
                <a:spcPts val="0"/>
              </a:spcAft>
              <a:buNone/>
            </a:pPr>
            <a:r>
              <a:t/>
            </a:r>
            <a:endParaRPr sz="2000">
              <a:latin typeface="Times New Roman"/>
              <a:ea typeface="Times New Roman"/>
              <a:cs typeface="Times New Roman"/>
              <a:sym typeface="Times New Roman"/>
            </a:endParaRPr>
          </a:p>
          <a:p>
            <a:pPr indent="0" lvl="0" marL="457200" rtl="0" algn="l">
              <a:spcBef>
                <a:spcPts val="1200"/>
              </a:spcBef>
              <a:spcAft>
                <a:spcPts val="1200"/>
              </a:spcAft>
              <a:buNone/>
            </a:pPr>
            <a:r>
              <a:t/>
            </a:r>
            <a:endParaRPr sz="2000">
              <a:latin typeface="Times New Roman"/>
              <a:ea typeface="Times New Roman"/>
              <a:cs typeface="Times New Roman"/>
              <a:sym typeface="Times New Roman"/>
            </a:endParaRPr>
          </a:p>
        </p:txBody>
      </p:sp>
      <p:pic>
        <p:nvPicPr>
          <p:cNvPr id="84" name="Google Shape;84;p18"/>
          <p:cNvPicPr preferRelativeResize="0"/>
          <p:nvPr/>
        </p:nvPicPr>
        <p:blipFill>
          <a:blip r:embed="rId3">
            <a:alphaModFix/>
          </a:blip>
          <a:stretch>
            <a:fillRect/>
          </a:stretch>
        </p:blipFill>
        <p:spPr>
          <a:xfrm>
            <a:off x="5372025" y="794700"/>
            <a:ext cx="3690450" cy="3703850"/>
          </a:xfrm>
          <a:prstGeom prst="rect">
            <a:avLst/>
          </a:prstGeom>
          <a:noFill/>
          <a:ln>
            <a:noFill/>
          </a:ln>
        </p:spPr>
      </p:pic>
      <p:pic>
        <p:nvPicPr>
          <p:cNvPr id="85" name="Google Shape;85;p18"/>
          <p:cNvPicPr preferRelativeResize="0"/>
          <p:nvPr/>
        </p:nvPicPr>
        <p:blipFill>
          <a:blip r:embed="rId4">
            <a:alphaModFix/>
          </a:blip>
          <a:stretch>
            <a:fillRect/>
          </a:stretch>
        </p:blipFill>
        <p:spPr>
          <a:xfrm>
            <a:off x="2696825" y="2650925"/>
            <a:ext cx="6208476" cy="2276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Event Log-BPIC-17</a:t>
            </a:r>
            <a:r>
              <a:rPr lang="en"/>
              <a:t>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This event log pertains to a loan application process of a Dutch financial institute. </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The data contains all applications filed through an online system in 2016 and their subsequent events until February 1st 2017.</a:t>
            </a:r>
            <a:endParaRPr sz="2600">
              <a:latin typeface="Times New Roman"/>
              <a:ea typeface="Times New Roman"/>
              <a:cs typeface="Times New Roman"/>
              <a:sym typeface="Times New Roman"/>
            </a:endParaRPr>
          </a:p>
        </p:txBody>
      </p:sp>
      <p:pic>
        <p:nvPicPr>
          <p:cNvPr id="92" name="Google Shape;92;p19"/>
          <p:cNvPicPr preferRelativeResize="0"/>
          <p:nvPr/>
        </p:nvPicPr>
        <p:blipFill>
          <a:blip r:embed="rId3">
            <a:alphaModFix/>
          </a:blip>
          <a:stretch>
            <a:fillRect/>
          </a:stretch>
        </p:blipFill>
        <p:spPr>
          <a:xfrm>
            <a:off x="1377125" y="2648325"/>
            <a:ext cx="6059274" cy="2393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Discovery of Petri Nets using Alpha Mining using Event Log</a:t>
            </a:r>
            <a:endParaRPr>
              <a:latin typeface="Times New Roman"/>
              <a:ea typeface="Times New Roman"/>
              <a:cs typeface="Times New Roman"/>
              <a:sym typeface="Times New Roman"/>
            </a:endParaRPr>
          </a:p>
        </p:txBody>
      </p:sp>
      <p:pic>
        <p:nvPicPr>
          <p:cNvPr id="98" name="Google Shape;98;p20"/>
          <p:cNvPicPr preferRelativeResize="0"/>
          <p:nvPr/>
        </p:nvPicPr>
        <p:blipFill>
          <a:blip r:embed="rId3">
            <a:alphaModFix/>
          </a:blip>
          <a:stretch>
            <a:fillRect/>
          </a:stretch>
        </p:blipFill>
        <p:spPr>
          <a:xfrm>
            <a:off x="1432750" y="1191150"/>
            <a:ext cx="5322224" cy="3721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Generation</a:t>
            </a:r>
            <a:r>
              <a:rPr lang="en">
                <a:latin typeface="Times New Roman"/>
                <a:ea typeface="Times New Roman"/>
                <a:cs typeface="Times New Roman"/>
                <a:sym typeface="Times New Roman"/>
              </a:rPr>
              <a:t> of Petri Nets on OCEL</a:t>
            </a:r>
            <a:endParaRPr>
              <a:latin typeface="Times New Roman"/>
              <a:ea typeface="Times New Roman"/>
              <a:cs typeface="Times New Roman"/>
              <a:sym typeface="Times New Roman"/>
            </a:endParaRPr>
          </a:p>
        </p:txBody>
      </p:sp>
      <p:sp>
        <p:nvSpPr>
          <p:cNvPr id="104" name="Google Shape;104;p21"/>
          <p:cNvSpPr txBox="1"/>
          <p:nvPr>
            <p:ph idx="1" type="body"/>
          </p:nvPr>
        </p:nvSpPr>
        <p:spPr>
          <a:xfrm>
            <a:off x="311700" y="1152475"/>
            <a:ext cx="8520600" cy="2577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Identify Object types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Discover Petri Nets with each object types</a:t>
            </a:r>
            <a:endParaRPr sz="2000">
              <a:latin typeface="Times New Roman"/>
              <a:ea typeface="Times New Roman"/>
              <a:cs typeface="Times New Roman"/>
              <a:sym typeface="Times New Roman"/>
            </a:endParaRPr>
          </a:p>
          <a:p>
            <a:pPr indent="-342900" lvl="0" marL="457200" rtl="0" algn="l">
              <a:spcBef>
                <a:spcPts val="0"/>
              </a:spcBef>
              <a:spcAft>
                <a:spcPts val="0"/>
              </a:spcAft>
              <a:buSzPts val="1800"/>
              <a:buAutoNum type="arabicPeriod"/>
            </a:pPr>
            <a:r>
              <a:rPr lang="en"/>
              <a:t>Merge the accepting Petri Nets into single Petri nets</a:t>
            </a:r>
            <a:endParaRPr/>
          </a:p>
          <a:p>
            <a:pPr indent="-342900" lvl="0" marL="457200" rtl="0" algn="l">
              <a:spcBef>
                <a:spcPts val="0"/>
              </a:spcBef>
              <a:spcAft>
                <a:spcPts val="0"/>
              </a:spcAft>
              <a:buSzPts val="1800"/>
              <a:buAutoNum type="arabicPeriod"/>
            </a:pPr>
            <a:r>
              <a:rPr lang="en"/>
              <a:t>Assign Object types to places in merged Petri Nets</a:t>
            </a:r>
            <a:endParaRPr/>
          </a:p>
          <a:p>
            <a:pPr indent="-342900" lvl="0" marL="457200" rtl="0" algn="l">
              <a:spcBef>
                <a:spcPts val="0"/>
              </a:spcBef>
              <a:spcAft>
                <a:spcPts val="0"/>
              </a:spcAft>
              <a:buSzPts val="1800"/>
              <a:buAutoNum type="arabicPeriod"/>
            </a:pPr>
            <a:r>
              <a:rPr lang="en"/>
              <a:t>Identify the variable arcs.The goal is to identify arcs where multiple tokens needs to be consumed or produced.</a:t>
            </a:r>
            <a:endParaRPr/>
          </a:p>
          <a:p>
            <a:pPr indent="-342900" lvl="0" marL="457200" rtl="0" algn="l">
              <a:spcBef>
                <a:spcPts val="0"/>
              </a:spcBef>
              <a:spcAft>
                <a:spcPts val="0"/>
              </a:spcAft>
              <a:buSzPts val="1800"/>
              <a:buAutoNum type="arabicPeriod"/>
            </a:pPr>
            <a:r>
              <a:rPr lang="en"/>
              <a:t>Return Object centric Petri Nets generated in last three steps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