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9" r:id="rId4"/>
    <p:sldId id="258" r:id="rId5"/>
    <p:sldId id="260" r:id="rId6"/>
    <p:sldId id="261" r:id="rId7"/>
    <p:sldId id="273" r:id="rId8"/>
    <p:sldId id="274" r:id="rId9"/>
    <p:sldId id="265" r:id="rId10"/>
    <p:sldId id="263" r:id="rId11"/>
    <p:sldId id="268" r:id="rId12"/>
    <p:sldId id="269" r:id="rId13"/>
    <p:sldId id="275"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660"/>
  </p:normalViewPr>
  <p:slideViewPr>
    <p:cSldViewPr snapToGrid="0">
      <p:cViewPr varScale="1">
        <p:scale>
          <a:sx n="81" d="100"/>
          <a:sy n="81" d="100"/>
        </p:scale>
        <p:origin x="18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BA98C-8253-4FC1-900D-9FED0058B20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C37FD9-6FC4-460C-9E2C-BF72FFEA5990}">
      <dgm:prSet/>
      <dgm:spPr/>
      <dgm:t>
        <a:bodyPr/>
        <a:lstStyle/>
        <a:p>
          <a:pPr>
            <a:lnSpc>
              <a:spcPct val="100000"/>
            </a:lnSpc>
            <a:defRPr cap="all"/>
          </a:pPr>
          <a:r>
            <a:rPr lang="en-GB" dirty="0"/>
            <a:t>Assumptions</a:t>
          </a:r>
          <a:endParaRPr lang="en-US" dirty="0"/>
        </a:p>
      </dgm:t>
    </dgm:pt>
    <dgm:pt modelId="{D63356D3-E62B-4DCB-B1DB-4721B5D4ABA0}" type="parTrans" cxnId="{D662FCFA-7875-48F7-9DDC-FA141DB6BF9F}">
      <dgm:prSet/>
      <dgm:spPr/>
      <dgm:t>
        <a:bodyPr/>
        <a:lstStyle/>
        <a:p>
          <a:endParaRPr lang="en-US"/>
        </a:p>
      </dgm:t>
    </dgm:pt>
    <dgm:pt modelId="{572C5EE8-C07E-41FC-9168-C18970B7A149}" type="sibTrans" cxnId="{D662FCFA-7875-48F7-9DDC-FA141DB6BF9F}">
      <dgm:prSet/>
      <dgm:spPr/>
      <dgm:t>
        <a:bodyPr/>
        <a:lstStyle/>
        <a:p>
          <a:endParaRPr lang="en-US"/>
        </a:p>
      </dgm:t>
    </dgm:pt>
    <dgm:pt modelId="{DE85A8DF-F52D-43F9-B682-91434AD20341}">
      <dgm:prSet/>
      <dgm:spPr/>
      <dgm:t>
        <a:bodyPr/>
        <a:lstStyle/>
        <a:p>
          <a:pPr>
            <a:lnSpc>
              <a:spcPct val="100000"/>
            </a:lnSpc>
            <a:defRPr cap="all"/>
          </a:pPr>
          <a:r>
            <a:rPr lang="en-GB" dirty="0"/>
            <a:t>Variables used</a:t>
          </a:r>
          <a:endParaRPr lang="en-US" dirty="0"/>
        </a:p>
      </dgm:t>
    </dgm:pt>
    <dgm:pt modelId="{0883B858-E3AC-4641-86E1-FAB975CB2827}" type="parTrans" cxnId="{7000608A-0664-4F00-ABBB-9A760549FCAD}">
      <dgm:prSet/>
      <dgm:spPr/>
      <dgm:t>
        <a:bodyPr/>
        <a:lstStyle/>
        <a:p>
          <a:endParaRPr lang="en-US"/>
        </a:p>
      </dgm:t>
    </dgm:pt>
    <dgm:pt modelId="{621698EA-3578-4DB9-8E31-D792C3E4B1A0}" type="sibTrans" cxnId="{7000608A-0664-4F00-ABBB-9A760549FCAD}">
      <dgm:prSet/>
      <dgm:spPr/>
      <dgm:t>
        <a:bodyPr/>
        <a:lstStyle/>
        <a:p>
          <a:endParaRPr lang="en-US"/>
        </a:p>
      </dgm:t>
    </dgm:pt>
    <dgm:pt modelId="{3C51C6BA-FDDF-4833-B3E7-482BD4070E84}">
      <dgm:prSet/>
      <dgm:spPr/>
      <dgm:t>
        <a:bodyPr/>
        <a:lstStyle/>
        <a:p>
          <a:pPr>
            <a:lnSpc>
              <a:spcPct val="100000"/>
            </a:lnSpc>
            <a:defRPr cap="all"/>
          </a:pPr>
          <a:r>
            <a:rPr lang="en-GB"/>
            <a:t>Demo</a:t>
          </a:r>
          <a:endParaRPr lang="en-US"/>
        </a:p>
      </dgm:t>
    </dgm:pt>
    <dgm:pt modelId="{70AF2C65-20B1-4EE5-9A7B-366011FA8CAC}" type="parTrans" cxnId="{4D77346C-2611-4B89-AFD3-0BB79968DC82}">
      <dgm:prSet/>
      <dgm:spPr/>
      <dgm:t>
        <a:bodyPr/>
        <a:lstStyle/>
        <a:p>
          <a:endParaRPr lang="en-US"/>
        </a:p>
      </dgm:t>
    </dgm:pt>
    <dgm:pt modelId="{DD01D6B9-2685-4CDA-A8D7-4AE0DF7FE346}" type="sibTrans" cxnId="{4D77346C-2611-4B89-AFD3-0BB79968DC82}">
      <dgm:prSet/>
      <dgm:spPr/>
      <dgm:t>
        <a:bodyPr/>
        <a:lstStyle/>
        <a:p>
          <a:endParaRPr lang="en-US"/>
        </a:p>
      </dgm:t>
    </dgm:pt>
    <dgm:pt modelId="{7EE03D28-0085-4A3E-AE75-95CE9EB24907}">
      <dgm:prSet/>
      <dgm:spPr/>
      <dgm:t>
        <a:bodyPr/>
        <a:lstStyle/>
        <a:p>
          <a:pPr>
            <a:lnSpc>
              <a:spcPct val="100000"/>
            </a:lnSpc>
            <a:defRPr cap="all"/>
          </a:pPr>
          <a:r>
            <a:rPr lang="en-GB"/>
            <a:t>output</a:t>
          </a:r>
          <a:endParaRPr lang="en-US"/>
        </a:p>
      </dgm:t>
    </dgm:pt>
    <dgm:pt modelId="{F21DE895-2609-435C-A8B9-103BC9951CB8}" type="parTrans" cxnId="{0B3FD8A9-8D4C-4EFD-A6DF-B1E22CF7AC77}">
      <dgm:prSet/>
      <dgm:spPr/>
      <dgm:t>
        <a:bodyPr/>
        <a:lstStyle/>
        <a:p>
          <a:endParaRPr lang="en-US"/>
        </a:p>
      </dgm:t>
    </dgm:pt>
    <dgm:pt modelId="{758A7192-0407-4427-86E7-50FEC707B744}" type="sibTrans" cxnId="{0B3FD8A9-8D4C-4EFD-A6DF-B1E22CF7AC77}">
      <dgm:prSet/>
      <dgm:spPr/>
      <dgm:t>
        <a:bodyPr/>
        <a:lstStyle/>
        <a:p>
          <a:endParaRPr lang="en-US"/>
        </a:p>
      </dgm:t>
    </dgm:pt>
    <dgm:pt modelId="{C4507195-7DDC-445A-8B94-EAFF548248AE}">
      <dgm:prSet/>
      <dgm:spPr/>
      <dgm:t>
        <a:bodyPr/>
        <a:lstStyle/>
        <a:p>
          <a:pPr>
            <a:lnSpc>
              <a:spcPct val="100000"/>
            </a:lnSpc>
            <a:defRPr cap="all"/>
          </a:pPr>
          <a:r>
            <a:rPr lang="en-US" dirty="0"/>
            <a:t>Statistical results of waste percent</a:t>
          </a:r>
        </a:p>
      </dgm:t>
    </dgm:pt>
    <dgm:pt modelId="{E0C69D17-9B1A-4BB2-9CE9-57059B421ADF}" type="parTrans" cxnId="{50B94506-D6AE-41A5-8CD9-E7441525CA90}">
      <dgm:prSet/>
      <dgm:spPr/>
      <dgm:t>
        <a:bodyPr/>
        <a:lstStyle/>
        <a:p>
          <a:endParaRPr lang="en-IN"/>
        </a:p>
      </dgm:t>
    </dgm:pt>
    <dgm:pt modelId="{E002E5CE-6DA4-4117-9C0C-4D82FF00095D}" type="sibTrans" cxnId="{50B94506-D6AE-41A5-8CD9-E7441525CA90}">
      <dgm:prSet/>
      <dgm:spPr/>
      <dgm:t>
        <a:bodyPr/>
        <a:lstStyle/>
        <a:p>
          <a:endParaRPr lang="en-IN"/>
        </a:p>
      </dgm:t>
    </dgm:pt>
    <dgm:pt modelId="{0F28E915-AB13-478B-8E64-F5B2AE025F16}" type="pres">
      <dgm:prSet presAssocID="{FB1BA98C-8253-4FC1-900D-9FED0058B204}" presName="root" presStyleCnt="0">
        <dgm:presLayoutVars>
          <dgm:dir/>
          <dgm:resizeHandles val="exact"/>
        </dgm:presLayoutVars>
      </dgm:prSet>
      <dgm:spPr/>
    </dgm:pt>
    <dgm:pt modelId="{7A6C8517-B969-4B71-9F1E-F5E9205E119F}" type="pres">
      <dgm:prSet presAssocID="{7FC37FD9-6FC4-460C-9E2C-BF72FFEA5990}" presName="compNode" presStyleCnt="0"/>
      <dgm:spPr/>
    </dgm:pt>
    <dgm:pt modelId="{57E500AF-486B-43DB-86C6-38F9455FC40C}" type="pres">
      <dgm:prSet presAssocID="{7FC37FD9-6FC4-460C-9E2C-BF72FFEA5990}" presName="iconBgRect" presStyleLbl="bgShp" presStyleIdx="0" presStyleCnt="5"/>
      <dgm:spPr>
        <a:prstGeom prst="round2DiagRect">
          <a:avLst>
            <a:gd name="adj1" fmla="val 29727"/>
            <a:gd name="adj2" fmla="val 0"/>
          </a:avLst>
        </a:prstGeom>
      </dgm:spPr>
    </dgm:pt>
    <dgm:pt modelId="{0A54016E-BE83-4E78-BAC6-53267C8C9880}" type="pres">
      <dgm:prSet presAssocID="{7FC37FD9-6FC4-460C-9E2C-BF72FFEA59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E4247F-2805-4032-8232-DA5A5E8A7AEC}" type="pres">
      <dgm:prSet presAssocID="{7FC37FD9-6FC4-460C-9E2C-BF72FFEA5990}" presName="spaceRect" presStyleCnt="0"/>
      <dgm:spPr/>
    </dgm:pt>
    <dgm:pt modelId="{596305AC-9A25-4C2B-846F-B59F6EC85360}" type="pres">
      <dgm:prSet presAssocID="{7FC37FD9-6FC4-460C-9E2C-BF72FFEA5990}" presName="textRect" presStyleLbl="revTx" presStyleIdx="0" presStyleCnt="5">
        <dgm:presLayoutVars>
          <dgm:chMax val="1"/>
          <dgm:chPref val="1"/>
        </dgm:presLayoutVars>
      </dgm:prSet>
      <dgm:spPr/>
    </dgm:pt>
    <dgm:pt modelId="{FDFE62AC-3665-4EA0-ABBB-DC7AF12CBB22}" type="pres">
      <dgm:prSet presAssocID="{572C5EE8-C07E-41FC-9168-C18970B7A149}" presName="sibTrans" presStyleCnt="0"/>
      <dgm:spPr/>
    </dgm:pt>
    <dgm:pt modelId="{DF543521-57CA-4F25-8CFC-004C267880A9}" type="pres">
      <dgm:prSet presAssocID="{DE85A8DF-F52D-43F9-B682-91434AD20341}" presName="compNode" presStyleCnt="0"/>
      <dgm:spPr/>
    </dgm:pt>
    <dgm:pt modelId="{0BB295A6-41D7-4DCF-A7B1-720CCEB898B6}" type="pres">
      <dgm:prSet presAssocID="{DE85A8DF-F52D-43F9-B682-91434AD20341}" presName="iconBgRect" presStyleLbl="bgShp" presStyleIdx="1" presStyleCnt="5"/>
      <dgm:spPr>
        <a:prstGeom prst="round2DiagRect">
          <a:avLst>
            <a:gd name="adj1" fmla="val 29727"/>
            <a:gd name="adj2" fmla="val 0"/>
          </a:avLst>
        </a:prstGeom>
      </dgm:spPr>
    </dgm:pt>
    <dgm:pt modelId="{C8344FE9-4E49-4C91-8D03-2D9645F3FF08}" type="pres">
      <dgm:prSet presAssocID="{DE85A8DF-F52D-43F9-B682-91434AD203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D1E7CD4-5760-4199-8CF1-D9598661E048}" type="pres">
      <dgm:prSet presAssocID="{DE85A8DF-F52D-43F9-B682-91434AD20341}" presName="spaceRect" presStyleCnt="0"/>
      <dgm:spPr/>
    </dgm:pt>
    <dgm:pt modelId="{A280AD94-A79D-41E2-A6CE-4EED87D7B864}" type="pres">
      <dgm:prSet presAssocID="{DE85A8DF-F52D-43F9-B682-91434AD20341}" presName="textRect" presStyleLbl="revTx" presStyleIdx="1" presStyleCnt="5">
        <dgm:presLayoutVars>
          <dgm:chMax val="1"/>
          <dgm:chPref val="1"/>
        </dgm:presLayoutVars>
      </dgm:prSet>
      <dgm:spPr/>
    </dgm:pt>
    <dgm:pt modelId="{EEA643E6-28D0-4CEB-AFD8-74B2C4D7529F}" type="pres">
      <dgm:prSet presAssocID="{621698EA-3578-4DB9-8E31-D792C3E4B1A0}" presName="sibTrans" presStyleCnt="0"/>
      <dgm:spPr/>
    </dgm:pt>
    <dgm:pt modelId="{302963D6-1F60-4CD3-A0E0-1AF019C44E75}" type="pres">
      <dgm:prSet presAssocID="{3C51C6BA-FDDF-4833-B3E7-482BD4070E84}" presName="compNode" presStyleCnt="0"/>
      <dgm:spPr/>
    </dgm:pt>
    <dgm:pt modelId="{40738FC3-084E-4E92-96F6-51994CCB0729}" type="pres">
      <dgm:prSet presAssocID="{3C51C6BA-FDDF-4833-B3E7-482BD4070E84}" presName="iconBgRect" presStyleLbl="bgShp" presStyleIdx="2" presStyleCnt="5"/>
      <dgm:spPr>
        <a:prstGeom prst="round2DiagRect">
          <a:avLst>
            <a:gd name="adj1" fmla="val 29727"/>
            <a:gd name="adj2" fmla="val 0"/>
          </a:avLst>
        </a:prstGeom>
      </dgm:spPr>
    </dgm:pt>
    <dgm:pt modelId="{007121CE-F88C-413C-80E9-525030C25CCE}" type="pres">
      <dgm:prSet presAssocID="{3C51C6BA-FDDF-4833-B3E7-482BD4070E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8BBA898B-7C54-40EB-A1EB-EABBAE3BD962}" type="pres">
      <dgm:prSet presAssocID="{3C51C6BA-FDDF-4833-B3E7-482BD4070E84}" presName="spaceRect" presStyleCnt="0"/>
      <dgm:spPr/>
    </dgm:pt>
    <dgm:pt modelId="{DCB99ED8-4788-4D53-8403-B4B2E0609E25}" type="pres">
      <dgm:prSet presAssocID="{3C51C6BA-FDDF-4833-B3E7-482BD4070E84}" presName="textRect" presStyleLbl="revTx" presStyleIdx="2" presStyleCnt="5">
        <dgm:presLayoutVars>
          <dgm:chMax val="1"/>
          <dgm:chPref val="1"/>
        </dgm:presLayoutVars>
      </dgm:prSet>
      <dgm:spPr/>
    </dgm:pt>
    <dgm:pt modelId="{885610F7-9221-4276-97C3-C2325EB1E8FA}" type="pres">
      <dgm:prSet presAssocID="{DD01D6B9-2685-4CDA-A8D7-4AE0DF7FE346}" presName="sibTrans" presStyleCnt="0"/>
      <dgm:spPr/>
    </dgm:pt>
    <dgm:pt modelId="{7478C18A-E5E6-4872-A845-73C756673F5E}" type="pres">
      <dgm:prSet presAssocID="{7EE03D28-0085-4A3E-AE75-95CE9EB24907}" presName="compNode" presStyleCnt="0"/>
      <dgm:spPr/>
    </dgm:pt>
    <dgm:pt modelId="{16DE5722-6BBC-4C8E-88D3-1AB248EC610B}" type="pres">
      <dgm:prSet presAssocID="{7EE03D28-0085-4A3E-AE75-95CE9EB24907}" presName="iconBgRect" presStyleLbl="bgShp" presStyleIdx="3" presStyleCnt="5"/>
      <dgm:spPr>
        <a:prstGeom prst="round2DiagRect">
          <a:avLst>
            <a:gd name="adj1" fmla="val 29727"/>
            <a:gd name="adj2" fmla="val 0"/>
          </a:avLst>
        </a:prstGeom>
      </dgm:spPr>
    </dgm:pt>
    <dgm:pt modelId="{41205727-23B1-484F-83A9-31527545AE69}" type="pres">
      <dgm:prSet presAssocID="{7EE03D28-0085-4A3E-AE75-95CE9EB249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CC03444C-6E17-47F4-AB63-7F0BB4DBABDB}" type="pres">
      <dgm:prSet presAssocID="{7EE03D28-0085-4A3E-AE75-95CE9EB24907}" presName="spaceRect" presStyleCnt="0"/>
      <dgm:spPr/>
    </dgm:pt>
    <dgm:pt modelId="{CB10F142-08D0-4FDD-9A93-70011475D098}" type="pres">
      <dgm:prSet presAssocID="{7EE03D28-0085-4A3E-AE75-95CE9EB24907}" presName="textRect" presStyleLbl="revTx" presStyleIdx="3" presStyleCnt="5">
        <dgm:presLayoutVars>
          <dgm:chMax val="1"/>
          <dgm:chPref val="1"/>
        </dgm:presLayoutVars>
      </dgm:prSet>
      <dgm:spPr/>
    </dgm:pt>
    <dgm:pt modelId="{41E9D997-D678-4948-87C5-9DE9A0EF907B}" type="pres">
      <dgm:prSet presAssocID="{758A7192-0407-4427-86E7-50FEC707B744}" presName="sibTrans" presStyleCnt="0"/>
      <dgm:spPr/>
    </dgm:pt>
    <dgm:pt modelId="{F65D3298-6535-4E20-9CAC-D1741897E926}" type="pres">
      <dgm:prSet presAssocID="{C4507195-7DDC-445A-8B94-EAFF548248AE}" presName="compNode" presStyleCnt="0"/>
      <dgm:spPr/>
    </dgm:pt>
    <dgm:pt modelId="{4287DF52-3804-42D8-9EA8-A50A00F845FA}" type="pres">
      <dgm:prSet presAssocID="{C4507195-7DDC-445A-8B94-EAFF548248AE}" presName="iconBgRect" presStyleLbl="bgShp" presStyleIdx="4" presStyleCnt="5"/>
      <dgm:spPr>
        <a:prstGeom prst="round2DiagRect">
          <a:avLst>
            <a:gd name="adj1" fmla="val 29727"/>
            <a:gd name="adj2" fmla="val 0"/>
          </a:avLst>
        </a:prstGeom>
      </dgm:spPr>
    </dgm:pt>
    <dgm:pt modelId="{2A9B9709-29B9-4CB8-BE25-DCDB32AC1AB9}" type="pres">
      <dgm:prSet presAssocID="{C4507195-7DDC-445A-8B94-EAFF548248A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a:ext>
      </dgm:extLst>
    </dgm:pt>
    <dgm:pt modelId="{AF6949CA-9430-4F4E-8EE2-0857CB938D27}" type="pres">
      <dgm:prSet presAssocID="{C4507195-7DDC-445A-8B94-EAFF548248AE}" presName="spaceRect" presStyleCnt="0"/>
      <dgm:spPr/>
    </dgm:pt>
    <dgm:pt modelId="{B1AA12ED-1B08-4867-9A24-475F36CEF28A}" type="pres">
      <dgm:prSet presAssocID="{C4507195-7DDC-445A-8B94-EAFF548248AE}" presName="textRect" presStyleLbl="revTx" presStyleIdx="4" presStyleCnt="5">
        <dgm:presLayoutVars>
          <dgm:chMax val="1"/>
          <dgm:chPref val="1"/>
        </dgm:presLayoutVars>
      </dgm:prSet>
      <dgm:spPr/>
    </dgm:pt>
  </dgm:ptLst>
  <dgm:cxnLst>
    <dgm:cxn modelId="{50B94506-D6AE-41A5-8CD9-E7441525CA90}" srcId="{FB1BA98C-8253-4FC1-900D-9FED0058B204}" destId="{C4507195-7DDC-445A-8B94-EAFF548248AE}" srcOrd="4" destOrd="0" parTransId="{E0C69D17-9B1A-4BB2-9CE9-57059B421ADF}" sibTransId="{E002E5CE-6DA4-4117-9C0C-4D82FF00095D}"/>
    <dgm:cxn modelId="{BE76C909-5926-4D7D-8E5E-08C8EB71A7F5}" type="presOf" srcId="{7EE03D28-0085-4A3E-AE75-95CE9EB24907}" destId="{CB10F142-08D0-4FDD-9A93-70011475D098}" srcOrd="0" destOrd="0" presId="urn:microsoft.com/office/officeart/2018/5/layout/IconLeafLabelList"/>
    <dgm:cxn modelId="{2AAF723B-F6C7-4DD2-A3B7-C0C49B1FA381}" type="presOf" srcId="{3C51C6BA-FDDF-4833-B3E7-482BD4070E84}" destId="{DCB99ED8-4788-4D53-8403-B4B2E0609E25}" srcOrd="0" destOrd="0" presId="urn:microsoft.com/office/officeart/2018/5/layout/IconLeafLabelList"/>
    <dgm:cxn modelId="{9B12BC3F-40FE-4ABB-9A57-6479D7557EE7}" type="presOf" srcId="{C4507195-7DDC-445A-8B94-EAFF548248AE}" destId="{B1AA12ED-1B08-4867-9A24-475F36CEF28A}" srcOrd="0" destOrd="0" presId="urn:microsoft.com/office/officeart/2018/5/layout/IconLeafLabelList"/>
    <dgm:cxn modelId="{4D77346C-2611-4B89-AFD3-0BB79968DC82}" srcId="{FB1BA98C-8253-4FC1-900D-9FED0058B204}" destId="{3C51C6BA-FDDF-4833-B3E7-482BD4070E84}" srcOrd="2" destOrd="0" parTransId="{70AF2C65-20B1-4EE5-9A7B-366011FA8CAC}" sibTransId="{DD01D6B9-2685-4CDA-A8D7-4AE0DF7FE346}"/>
    <dgm:cxn modelId="{40AA2286-FF08-4AF7-AF47-486DDA25241D}" type="presOf" srcId="{FB1BA98C-8253-4FC1-900D-9FED0058B204}" destId="{0F28E915-AB13-478B-8E64-F5B2AE025F16}" srcOrd="0" destOrd="0" presId="urn:microsoft.com/office/officeart/2018/5/layout/IconLeafLabelList"/>
    <dgm:cxn modelId="{7000608A-0664-4F00-ABBB-9A760549FCAD}" srcId="{FB1BA98C-8253-4FC1-900D-9FED0058B204}" destId="{DE85A8DF-F52D-43F9-B682-91434AD20341}" srcOrd="1" destOrd="0" parTransId="{0883B858-E3AC-4641-86E1-FAB975CB2827}" sibTransId="{621698EA-3578-4DB9-8E31-D792C3E4B1A0}"/>
    <dgm:cxn modelId="{0B3FD8A9-8D4C-4EFD-A6DF-B1E22CF7AC77}" srcId="{FB1BA98C-8253-4FC1-900D-9FED0058B204}" destId="{7EE03D28-0085-4A3E-AE75-95CE9EB24907}" srcOrd="3" destOrd="0" parTransId="{F21DE895-2609-435C-A8B9-103BC9951CB8}" sibTransId="{758A7192-0407-4427-86E7-50FEC707B744}"/>
    <dgm:cxn modelId="{230E11C8-F57B-4E92-9349-3D4725FBC8CE}" type="presOf" srcId="{DE85A8DF-F52D-43F9-B682-91434AD20341}" destId="{A280AD94-A79D-41E2-A6CE-4EED87D7B864}" srcOrd="0" destOrd="0" presId="urn:microsoft.com/office/officeart/2018/5/layout/IconLeafLabelList"/>
    <dgm:cxn modelId="{78E8CDE5-F646-4220-B9D6-172C88AA7486}" type="presOf" srcId="{7FC37FD9-6FC4-460C-9E2C-BF72FFEA5990}" destId="{596305AC-9A25-4C2B-846F-B59F6EC85360}" srcOrd="0" destOrd="0" presId="urn:microsoft.com/office/officeart/2018/5/layout/IconLeafLabelList"/>
    <dgm:cxn modelId="{D662FCFA-7875-48F7-9DDC-FA141DB6BF9F}" srcId="{FB1BA98C-8253-4FC1-900D-9FED0058B204}" destId="{7FC37FD9-6FC4-460C-9E2C-BF72FFEA5990}" srcOrd="0" destOrd="0" parTransId="{D63356D3-E62B-4DCB-B1DB-4721B5D4ABA0}" sibTransId="{572C5EE8-C07E-41FC-9168-C18970B7A149}"/>
    <dgm:cxn modelId="{77739D65-D6B0-4D5B-982E-90A4D7C41E31}" type="presParOf" srcId="{0F28E915-AB13-478B-8E64-F5B2AE025F16}" destId="{7A6C8517-B969-4B71-9F1E-F5E9205E119F}" srcOrd="0" destOrd="0" presId="urn:microsoft.com/office/officeart/2018/5/layout/IconLeafLabelList"/>
    <dgm:cxn modelId="{76FA650A-46CB-47ED-889B-9BB7D50F9DF8}" type="presParOf" srcId="{7A6C8517-B969-4B71-9F1E-F5E9205E119F}" destId="{57E500AF-486B-43DB-86C6-38F9455FC40C}" srcOrd="0" destOrd="0" presId="urn:microsoft.com/office/officeart/2018/5/layout/IconLeafLabelList"/>
    <dgm:cxn modelId="{5B28A8B6-51D6-47CD-9BD9-A4F0812A8615}" type="presParOf" srcId="{7A6C8517-B969-4B71-9F1E-F5E9205E119F}" destId="{0A54016E-BE83-4E78-BAC6-53267C8C9880}" srcOrd="1" destOrd="0" presId="urn:microsoft.com/office/officeart/2018/5/layout/IconLeafLabelList"/>
    <dgm:cxn modelId="{B76EAFBC-F756-4C82-B3AE-42524DB3923B}" type="presParOf" srcId="{7A6C8517-B969-4B71-9F1E-F5E9205E119F}" destId="{13E4247F-2805-4032-8232-DA5A5E8A7AEC}" srcOrd="2" destOrd="0" presId="urn:microsoft.com/office/officeart/2018/5/layout/IconLeafLabelList"/>
    <dgm:cxn modelId="{C2DCFE6E-2892-44BF-BA00-CDEDE5B30380}" type="presParOf" srcId="{7A6C8517-B969-4B71-9F1E-F5E9205E119F}" destId="{596305AC-9A25-4C2B-846F-B59F6EC85360}" srcOrd="3" destOrd="0" presId="urn:microsoft.com/office/officeart/2018/5/layout/IconLeafLabelList"/>
    <dgm:cxn modelId="{FB2D1E23-6B13-49BE-8C2E-094F4C363A8D}" type="presParOf" srcId="{0F28E915-AB13-478B-8E64-F5B2AE025F16}" destId="{FDFE62AC-3665-4EA0-ABBB-DC7AF12CBB22}" srcOrd="1" destOrd="0" presId="urn:microsoft.com/office/officeart/2018/5/layout/IconLeafLabelList"/>
    <dgm:cxn modelId="{BB1B8200-1FFA-44EA-BEF2-C53A77667579}" type="presParOf" srcId="{0F28E915-AB13-478B-8E64-F5B2AE025F16}" destId="{DF543521-57CA-4F25-8CFC-004C267880A9}" srcOrd="2" destOrd="0" presId="urn:microsoft.com/office/officeart/2018/5/layout/IconLeafLabelList"/>
    <dgm:cxn modelId="{F4ED27F6-617D-4A41-8919-66DBF9B0F7E5}" type="presParOf" srcId="{DF543521-57CA-4F25-8CFC-004C267880A9}" destId="{0BB295A6-41D7-4DCF-A7B1-720CCEB898B6}" srcOrd="0" destOrd="0" presId="urn:microsoft.com/office/officeart/2018/5/layout/IconLeafLabelList"/>
    <dgm:cxn modelId="{26E65D1F-5632-41F4-AF23-51284F2CC5CE}" type="presParOf" srcId="{DF543521-57CA-4F25-8CFC-004C267880A9}" destId="{C8344FE9-4E49-4C91-8D03-2D9645F3FF08}" srcOrd="1" destOrd="0" presId="urn:microsoft.com/office/officeart/2018/5/layout/IconLeafLabelList"/>
    <dgm:cxn modelId="{DB1146AB-B30D-46D2-B968-0AEB562FA5C9}" type="presParOf" srcId="{DF543521-57CA-4F25-8CFC-004C267880A9}" destId="{8D1E7CD4-5760-4199-8CF1-D9598661E048}" srcOrd="2" destOrd="0" presId="urn:microsoft.com/office/officeart/2018/5/layout/IconLeafLabelList"/>
    <dgm:cxn modelId="{BFA78158-73BA-4F27-BFA1-FC96B77F15C9}" type="presParOf" srcId="{DF543521-57CA-4F25-8CFC-004C267880A9}" destId="{A280AD94-A79D-41E2-A6CE-4EED87D7B864}" srcOrd="3" destOrd="0" presId="urn:microsoft.com/office/officeart/2018/5/layout/IconLeafLabelList"/>
    <dgm:cxn modelId="{AE4DE04C-1CA8-4150-9F08-683D6510F40C}" type="presParOf" srcId="{0F28E915-AB13-478B-8E64-F5B2AE025F16}" destId="{EEA643E6-28D0-4CEB-AFD8-74B2C4D7529F}" srcOrd="3" destOrd="0" presId="urn:microsoft.com/office/officeart/2018/5/layout/IconLeafLabelList"/>
    <dgm:cxn modelId="{D68B510B-D6B3-48BD-AD4A-C6E0F48E9436}" type="presParOf" srcId="{0F28E915-AB13-478B-8E64-F5B2AE025F16}" destId="{302963D6-1F60-4CD3-A0E0-1AF019C44E75}" srcOrd="4" destOrd="0" presId="urn:microsoft.com/office/officeart/2018/5/layout/IconLeafLabelList"/>
    <dgm:cxn modelId="{CD7D4377-B379-4064-87BF-EE6F400069F6}" type="presParOf" srcId="{302963D6-1F60-4CD3-A0E0-1AF019C44E75}" destId="{40738FC3-084E-4E92-96F6-51994CCB0729}" srcOrd="0" destOrd="0" presId="urn:microsoft.com/office/officeart/2018/5/layout/IconLeafLabelList"/>
    <dgm:cxn modelId="{31D94107-8916-404B-AA96-ED732F54E9C0}" type="presParOf" srcId="{302963D6-1F60-4CD3-A0E0-1AF019C44E75}" destId="{007121CE-F88C-413C-80E9-525030C25CCE}" srcOrd="1" destOrd="0" presId="urn:microsoft.com/office/officeart/2018/5/layout/IconLeafLabelList"/>
    <dgm:cxn modelId="{4DD1C29D-5084-4271-8C75-9AB1F9942AC4}" type="presParOf" srcId="{302963D6-1F60-4CD3-A0E0-1AF019C44E75}" destId="{8BBA898B-7C54-40EB-A1EB-EABBAE3BD962}" srcOrd="2" destOrd="0" presId="urn:microsoft.com/office/officeart/2018/5/layout/IconLeafLabelList"/>
    <dgm:cxn modelId="{63099DCC-5D50-4512-AB58-6C885F955A47}" type="presParOf" srcId="{302963D6-1F60-4CD3-A0E0-1AF019C44E75}" destId="{DCB99ED8-4788-4D53-8403-B4B2E0609E25}" srcOrd="3" destOrd="0" presId="urn:microsoft.com/office/officeart/2018/5/layout/IconLeafLabelList"/>
    <dgm:cxn modelId="{E6F24627-05CA-40B7-9E3A-A0DAE93FB0DD}" type="presParOf" srcId="{0F28E915-AB13-478B-8E64-F5B2AE025F16}" destId="{885610F7-9221-4276-97C3-C2325EB1E8FA}" srcOrd="5" destOrd="0" presId="urn:microsoft.com/office/officeart/2018/5/layout/IconLeafLabelList"/>
    <dgm:cxn modelId="{BF93D2A4-DE7B-4B39-80AC-457C94B7352F}" type="presParOf" srcId="{0F28E915-AB13-478B-8E64-F5B2AE025F16}" destId="{7478C18A-E5E6-4872-A845-73C756673F5E}" srcOrd="6" destOrd="0" presId="urn:microsoft.com/office/officeart/2018/5/layout/IconLeafLabelList"/>
    <dgm:cxn modelId="{CC41AB57-0B96-463B-8448-8C11F61AED5C}" type="presParOf" srcId="{7478C18A-E5E6-4872-A845-73C756673F5E}" destId="{16DE5722-6BBC-4C8E-88D3-1AB248EC610B}" srcOrd="0" destOrd="0" presId="urn:microsoft.com/office/officeart/2018/5/layout/IconLeafLabelList"/>
    <dgm:cxn modelId="{7D9938C2-C180-40FB-B96E-300B931CA672}" type="presParOf" srcId="{7478C18A-E5E6-4872-A845-73C756673F5E}" destId="{41205727-23B1-484F-83A9-31527545AE69}" srcOrd="1" destOrd="0" presId="urn:microsoft.com/office/officeart/2018/5/layout/IconLeafLabelList"/>
    <dgm:cxn modelId="{32C00527-AAC7-4382-BC9B-AE01C7488E4C}" type="presParOf" srcId="{7478C18A-E5E6-4872-A845-73C756673F5E}" destId="{CC03444C-6E17-47F4-AB63-7F0BB4DBABDB}" srcOrd="2" destOrd="0" presId="urn:microsoft.com/office/officeart/2018/5/layout/IconLeafLabelList"/>
    <dgm:cxn modelId="{FF4D18D4-10FC-4899-B429-EE10468F6BC7}" type="presParOf" srcId="{7478C18A-E5E6-4872-A845-73C756673F5E}" destId="{CB10F142-08D0-4FDD-9A93-70011475D098}" srcOrd="3" destOrd="0" presId="urn:microsoft.com/office/officeart/2018/5/layout/IconLeafLabelList"/>
    <dgm:cxn modelId="{6ED8D9B0-583F-429F-AF1A-EC4FF6962011}" type="presParOf" srcId="{0F28E915-AB13-478B-8E64-F5B2AE025F16}" destId="{41E9D997-D678-4948-87C5-9DE9A0EF907B}" srcOrd="7" destOrd="0" presId="urn:microsoft.com/office/officeart/2018/5/layout/IconLeafLabelList"/>
    <dgm:cxn modelId="{FF310CCE-80F7-4170-962E-D65BEE053F32}" type="presParOf" srcId="{0F28E915-AB13-478B-8E64-F5B2AE025F16}" destId="{F65D3298-6535-4E20-9CAC-D1741897E926}" srcOrd="8" destOrd="0" presId="urn:microsoft.com/office/officeart/2018/5/layout/IconLeafLabelList"/>
    <dgm:cxn modelId="{F029BF97-547B-479E-B432-499FDEE3B1AC}" type="presParOf" srcId="{F65D3298-6535-4E20-9CAC-D1741897E926}" destId="{4287DF52-3804-42D8-9EA8-A50A00F845FA}" srcOrd="0" destOrd="0" presId="urn:microsoft.com/office/officeart/2018/5/layout/IconLeafLabelList"/>
    <dgm:cxn modelId="{62EDC608-D01C-40C8-B776-65A260FC87FF}" type="presParOf" srcId="{F65D3298-6535-4E20-9CAC-D1741897E926}" destId="{2A9B9709-29B9-4CB8-BE25-DCDB32AC1AB9}" srcOrd="1" destOrd="0" presId="urn:microsoft.com/office/officeart/2018/5/layout/IconLeafLabelList"/>
    <dgm:cxn modelId="{1DDA06E3-0F97-4550-830F-CBEC00E34A99}" type="presParOf" srcId="{F65D3298-6535-4E20-9CAC-D1741897E926}" destId="{AF6949CA-9430-4F4E-8EE2-0857CB938D27}" srcOrd="2" destOrd="0" presId="urn:microsoft.com/office/officeart/2018/5/layout/IconLeafLabelList"/>
    <dgm:cxn modelId="{AD49CD88-5C64-4E29-9CB2-247986954248}" type="presParOf" srcId="{F65D3298-6535-4E20-9CAC-D1741897E926}" destId="{B1AA12ED-1B08-4867-9A24-475F36CEF28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BA98C-8253-4FC1-900D-9FED0058B20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C37FD9-6FC4-460C-9E2C-BF72FFEA5990}">
      <dgm:prSet/>
      <dgm:spPr/>
      <dgm:t>
        <a:bodyPr/>
        <a:lstStyle/>
        <a:p>
          <a:pPr>
            <a:lnSpc>
              <a:spcPct val="100000"/>
            </a:lnSpc>
            <a:defRPr cap="all"/>
          </a:pPr>
          <a:r>
            <a:rPr lang="en-GB" dirty="0"/>
            <a:t>Assumptions</a:t>
          </a:r>
          <a:endParaRPr lang="en-US" dirty="0"/>
        </a:p>
      </dgm:t>
    </dgm:pt>
    <dgm:pt modelId="{D63356D3-E62B-4DCB-B1DB-4721B5D4ABA0}" type="parTrans" cxnId="{D662FCFA-7875-48F7-9DDC-FA141DB6BF9F}">
      <dgm:prSet/>
      <dgm:spPr/>
      <dgm:t>
        <a:bodyPr/>
        <a:lstStyle/>
        <a:p>
          <a:endParaRPr lang="en-US"/>
        </a:p>
      </dgm:t>
    </dgm:pt>
    <dgm:pt modelId="{572C5EE8-C07E-41FC-9168-C18970B7A149}" type="sibTrans" cxnId="{D662FCFA-7875-48F7-9DDC-FA141DB6BF9F}">
      <dgm:prSet/>
      <dgm:spPr/>
      <dgm:t>
        <a:bodyPr/>
        <a:lstStyle/>
        <a:p>
          <a:endParaRPr lang="en-US"/>
        </a:p>
      </dgm:t>
    </dgm:pt>
    <dgm:pt modelId="{DE85A8DF-F52D-43F9-B682-91434AD20341}">
      <dgm:prSet/>
      <dgm:spPr/>
      <dgm:t>
        <a:bodyPr/>
        <a:lstStyle/>
        <a:p>
          <a:pPr>
            <a:lnSpc>
              <a:spcPct val="100000"/>
            </a:lnSpc>
            <a:defRPr cap="all"/>
          </a:pPr>
          <a:r>
            <a:rPr lang="en-GB" dirty="0"/>
            <a:t>Variables used</a:t>
          </a:r>
          <a:endParaRPr lang="en-US" dirty="0"/>
        </a:p>
      </dgm:t>
    </dgm:pt>
    <dgm:pt modelId="{0883B858-E3AC-4641-86E1-FAB975CB2827}" type="parTrans" cxnId="{7000608A-0664-4F00-ABBB-9A760549FCAD}">
      <dgm:prSet/>
      <dgm:spPr/>
      <dgm:t>
        <a:bodyPr/>
        <a:lstStyle/>
        <a:p>
          <a:endParaRPr lang="en-US"/>
        </a:p>
      </dgm:t>
    </dgm:pt>
    <dgm:pt modelId="{621698EA-3578-4DB9-8E31-D792C3E4B1A0}" type="sibTrans" cxnId="{7000608A-0664-4F00-ABBB-9A760549FCAD}">
      <dgm:prSet/>
      <dgm:spPr/>
      <dgm:t>
        <a:bodyPr/>
        <a:lstStyle/>
        <a:p>
          <a:endParaRPr lang="en-US"/>
        </a:p>
      </dgm:t>
    </dgm:pt>
    <dgm:pt modelId="{3C51C6BA-FDDF-4833-B3E7-482BD4070E84}">
      <dgm:prSet/>
      <dgm:spPr/>
      <dgm:t>
        <a:bodyPr/>
        <a:lstStyle/>
        <a:p>
          <a:pPr>
            <a:lnSpc>
              <a:spcPct val="100000"/>
            </a:lnSpc>
            <a:defRPr cap="all"/>
          </a:pPr>
          <a:r>
            <a:rPr lang="en-GB"/>
            <a:t>Demo</a:t>
          </a:r>
          <a:endParaRPr lang="en-US"/>
        </a:p>
      </dgm:t>
    </dgm:pt>
    <dgm:pt modelId="{70AF2C65-20B1-4EE5-9A7B-366011FA8CAC}" type="parTrans" cxnId="{4D77346C-2611-4B89-AFD3-0BB79968DC82}">
      <dgm:prSet/>
      <dgm:spPr/>
      <dgm:t>
        <a:bodyPr/>
        <a:lstStyle/>
        <a:p>
          <a:endParaRPr lang="en-US"/>
        </a:p>
      </dgm:t>
    </dgm:pt>
    <dgm:pt modelId="{DD01D6B9-2685-4CDA-A8D7-4AE0DF7FE346}" type="sibTrans" cxnId="{4D77346C-2611-4B89-AFD3-0BB79968DC82}">
      <dgm:prSet/>
      <dgm:spPr/>
      <dgm:t>
        <a:bodyPr/>
        <a:lstStyle/>
        <a:p>
          <a:endParaRPr lang="en-US"/>
        </a:p>
      </dgm:t>
    </dgm:pt>
    <dgm:pt modelId="{7EE03D28-0085-4A3E-AE75-95CE9EB24907}">
      <dgm:prSet/>
      <dgm:spPr/>
      <dgm:t>
        <a:bodyPr/>
        <a:lstStyle/>
        <a:p>
          <a:pPr>
            <a:lnSpc>
              <a:spcPct val="100000"/>
            </a:lnSpc>
            <a:defRPr cap="all"/>
          </a:pPr>
          <a:r>
            <a:rPr lang="en-GB" dirty="0"/>
            <a:t>output</a:t>
          </a:r>
          <a:endParaRPr lang="en-US" dirty="0"/>
        </a:p>
      </dgm:t>
    </dgm:pt>
    <dgm:pt modelId="{F21DE895-2609-435C-A8B9-103BC9951CB8}" type="parTrans" cxnId="{0B3FD8A9-8D4C-4EFD-A6DF-B1E22CF7AC77}">
      <dgm:prSet/>
      <dgm:spPr/>
      <dgm:t>
        <a:bodyPr/>
        <a:lstStyle/>
        <a:p>
          <a:endParaRPr lang="en-US"/>
        </a:p>
      </dgm:t>
    </dgm:pt>
    <dgm:pt modelId="{758A7192-0407-4427-86E7-50FEC707B744}" type="sibTrans" cxnId="{0B3FD8A9-8D4C-4EFD-A6DF-B1E22CF7AC77}">
      <dgm:prSet/>
      <dgm:spPr/>
      <dgm:t>
        <a:bodyPr/>
        <a:lstStyle/>
        <a:p>
          <a:endParaRPr lang="en-US"/>
        </a:p>
      </dgm:t>
    </dgm:pt>
    <dgm:pt modelId="{0F28E915-AB13-478B-8E64-F5B2AE025F16}" type="pres">
      <dgm:prSet presAssocID="{FB1BA98C-8253-4FC1-900D-9FED0058B204}" presName="root" presStyleCnt="0">
        <dgm:presLayoutVars>
          <dgm:dir/>
          <dgm:resizeHandles val="exact"/>
        </dgm:presLayoutVars>
      </dgm:prSet>
      <dgm:spPr/>
    </dgm:pt>
    <dgm:pt modelId="{7A6C8517-B969-4B71-9F1E-F5E9205E119F}" type="pres">
      <dgm:prSet presAssocID="{7FC37FD9-6FC4-460C-9E2C-BF72FFEA5990}" presName="compNode" presStyleCnt="0"/>
      <dgm:spPr/>
    </dgm:pt>
    <dgm:pt modelId="{57E500AF-486B-43DB-86C6-38F9455FC40C}" type="pres">
      <dgm:prSet presAssocID="{7FC37FD9-6FC4-460C-9E2C-BF72FFEA5990}" presName="iconBgRect" presStyleLbl="bgShp" presStyleIdx="0" presStyleCnt="4"/>
      <dgm:spPr>
        <a:prstGeom prst="round2DiagRect">
          <a:avLst>
            <a:gd name="adj1" fmla="val 29727"/>
            <a:gd name="adj2" fmla="val 0"/>
          </a:avLst>
        </a:prstGeom>
      </dgm:spPr>
    </dgm:pt>
    <dgm:pt modelId="{0A54016E-BE83-4E78-BAC6-53267C8C9880}" type="pres">
      <dgm:prSet presAssocID="{7FC37FD9-6FC4-460C-9E2C-BF72FFEA59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E4247F-2805-4032-8232-DA5A5E8A7AEC}" type="pres">
      <dgm:prSet presAssocID="{7FC37FD9-6FC4-460C-9E2C-BF72FFEA5990}" presName="spaceRect" presStyleCnt="0"/>
      <dgm:spPr/>
    </dgm:pt>
    <dgm:pt modelId="{596305AC-9A25-4C2B-846F-B59F6EC85360}" type="pres">
      <dgm:prSet presAssocID="{7FC37FD9-6FC4-460C-9E2C-BF72FFEA5990}" presName="textRect" presStyleLbl="revTx" presStyleIdx="0" presStyleCnt="4">
        <dgm:presLayoutVars>
          <dgm:chMax val="1"/>
          <dgm:chPref val="1"/>
        </dgm:presLayoutVars>
      </dgm:prSet>
      <dgm:spPr/>
    </dgm:pt>
    <dgm:pt modelId="{FDFE62AC-3665-4EA0-ABBB-DC7AF12CBB22}" type="pres">
      <dgm:prSet presAssocID="{572C5EE8-C07E-41FC-9168-C18970B7A149}" presName="sibTrans" presStyleCnt="0"/>
      <dgm:spPr/>
    </dgm:pt>
    <dgm:pt modelId="{DF543521-57CA-4F25-8CFC-004C267880A9}" type="pres">
      <dgm:prSet presAssocID="{DE85A8DF-F52D-43F9-B682-91434AD20341}" presName="compNode" presStyleCnt="0"/>
      <dgm:spPr/>
    </dgm:pt>
    <dgm:pt modelId="{0BB295A6-41D7-4DCF-A7B1-720CCEB898B6}" type="pres">
      <dgm:prSet presAssocID="{DE85A8DF-F52D-43F9-B682-91434AD20341}" presName="iconBgRect" presStyleLbl="bgShp" presStyleIdx="1" presStyleCnt="4"/>
      <dgm:spPr>
        <a:prstGeom prst="round2DiagRect">
          <a:avLst>
            <a:gd name="adj1" fmla="val 29727"/>
            <a:gd name="adj2" fmla="val 0"/>
          </a:avLst>
        </a:prstGeom>
      </dgm:spPr>
    </dgm:pt>
    <dgm:pt modelId="{C8344FE9-4E49-4C91-8D03-2D9645F3FF08}" type="pres">
      <dgm:prSet presAssocID="{DE85A8DF-F52D-43F9-B682-91434AD203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D1E7CD4-5760-4199-8CF1-D9598661E048}" type="pres">
      <dgm:prSet presAssocID="{DE85A8DF-F52D-43F9-B682-91434AD20341}" presName="spaceRect" presStyleCnt="0"/>
      <dgm:spPr/>
    </dgm:pt>
    <dgm:pt modelId="{A280AD94-A79D-41E2-A6CE-4EED87D7B864}" type="pres">
      <dgm:prSet presAssocID="{DE85A8DF-F52D-43F9-B682-91434AD20341}" presName="textRect" presStyleLbl="revTx" presStyleIdx="1" presStyleCnt="4">
        <dgm:presLayoutVars>
          <dgm:chMax val="1"/>
          <dgm:chPref val="1"/>
        </dgm:presLayoutVars>
      </dgm:prSet>
      <dgm:spPr/>
    </dgm:pt>
    <dgm:pt modelId="{EEA643E6-28D0-4CEB-AFD8-74B2C4D7529F}" type="pres">
      <dgm:prSet presAssocID="{621698EA-3578-4DB9-8E31-D792C3E4B1A0}" presName="sibTrans" presStyleCnt="0"/>
      <dgm:spPr/>
    </dgm:pt>
    <dgm:pt modelId="{302963D6-1F60-4CD3-A0E0-1AF019C44E75}" type="pres">
      <dgm:prSet presAssocID="{3C51C6BA-FDDF-4833-B3E7-482BD4070E84}" presName="compNode" presStyleCnt="0"/>
      <dgm:spPr/>
    </dgm:pt>
    <dgm:pt modelId="{40738FC3-084E-4E92-96F6-51994CCB0729}" type="pres">
      <dgm:prSet presAssocID="{3C51C6BA-FDDF-4833-B3E7-482BD4070E84}" presName="iconBgRect" presStyleLbl="bgShp" presStyleIdx="2" presStyleCnt="4"/>
      <dgm:spPr>
        <a:prstGeom prst="round2DiagRect">
          <a:avLst>
            <a:gd name="adj1" fmla="val 29727"/>
            <a:gd name="adj2" fmla="val 0"/>
          </a:avLst>
        </a:prstGeom>
      </dgm:spPr>
    </dgm:pt>
    <dgm:pt modelId="{007121CE-F88C-413C-80E9-525030C25CCE}" type="pres">
      <dgm:prSet presAssocID="{3C51C6BA-FDDF-4833-B3E7-482BD4070E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8BBA898B-7C54-40EB-A1EB-EABBAE3BD962}" type="pres">
      <dgm:prSet presAssocID="{3C51C6BA-FDDF-4833-B3E7-482BD4070E84}" presName="spaceRect" presStyleCnt="0"/>
      <dgm:spPr/>
    </dgm:pt>
    <dgm:pt modelId="{DCB99ED8-4788-4D53-8403-B4B2E0609E25}" type="pres">
      <dgm:prSet presAssocID="{3C51C6BA-FDDF-4833-B3E7-482BD4070E84}" presName="textRect" presStyleLbl="revTx" presStyleIdx="2" presStyleCnt="4">
        <dgm:presLayoutVars>
          <dgm:chMax val="1"/>
          <dgm:chPref val="1"/>
        </dgm:presLayoutVars>
      </dgm:prSet>
      <dgm:spPr/>
    </dgm:pt>
    <dgm:pt modelId="{885610F7-9221-4276-97C3-C2325EB1E8FA}" type="pres">
      <dgm:prSet presAssocID="{DD01D6B9-2685-4CDA-A8D7-4AE0DF7FE346}" presName="sibTrans" presStyleCnt="0"/>
      <dgm:spPr/>
    </dgm:pt>
    <dgm:pt modelId="{7478C18A-E5E6-4872-A845-73C756673F5E}" type="pres">
      <dgm:prSet presAssocID="{7EE03D28-0085-4A3E-AE75-95CE9EB24907}" presName="compNode" presStyleCnt="0"/>
      <dgm:spPr/>
    </dgm:pt>
    <dgm:pt modelId="{16DE5722-6BBC-4C8E-88D3-1AB248EC610B}" type="pres">
      <dgm:prSet presAssocID="{7EE03D28-0085-4A3E-AE75-95CE9EB24907}" presName="iconBgRect" presStyleLbl="bgShp" presStyleIdx="3" presStyleCnt="4"/>
      <dgm:spPr>
        <a:prstGeom prst="round2DiagRect">
          <a:avLst>
            <a:gd name="adj1" fmla="val 29727"/>
            <a:gd name="adj2" fmla="val 0"/>
          </a:avLst>
        </a:prstGeom>
      </dgm:spPr>
    </dgm:pt>
    <dgm:pt modelId="{41205727-23B1-484F-83A9-31527545AE69}" type="pres">
      <dgm:prSet presAssocID="{7EE03D28-0085-4A3E-AE75-95CE9EB249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CC03444C-6E17-47F4-AB63-7F0BB4DBABDB}" type="pres">
      <dgm:prSet presAssocID="{7EE03D28-0085-4A3E-AE75-95CE9EB24907}" presName="spaceRect" presStyleCnt="0"/>
      <dgm:spPr/>
    </dgm:pt>
    <dgm:pt modelId="{CB10F142-08D0-4FDD-9A93-70011475D098}" type="pres">
      <dgm:prSet presAssocID="{7EE03D28-0085-4A3E-AE75-95CE9EB24907}" presName="textRect" presStyleLbl="revTx" presStyleIdx="3" presStyleCnt="4">
        <dgm:presLayoutVars>
          <dgm:chMax val="1"/>
          <dgm:chPref val="1"/>
        </dgm:presLayoutVars>
      </dgm:prSet>
      <dgm:spPr/>
    </dgm:pt>
  </dgm:ptLst>
  <dgm:cxnLst>
    <dgm:cxn modelId="{BE76C909-5926-4D7D-8E5E-08C8EB71A7F5}" type="presOf" srcId="{7EE03D28-0085-4A3E-AE75-95CE9EB24907}" destId="{CB10F142-08D0-4FDD-9A93-70011475D098}" srcOrd="0" destOrd="0" presId="urn:microsoft.com/office/officeart/2018/5/layout/IconLeafLabelList"/>
    <dgm:cxn modelId="{2AAF723B-F6C7-4DD2-A3B7-C0C49B1FA381}" type="presOf" srcId="{3C51C6BA-FDDF-4833-B3E7-482BD4070E84}" destId="{DCB99ED8-4788-4D53-8403-B4B2E0609E25}" srcOrd="0" destOrd="0" presId="urn:microsoft.com/office/officeart/2018/5/layout/IconLeafLabelList"/>
    <dgm:cxn modelId="{4D77346C-2611-4B89-AFD3-0BB79968DC82}" srcId="{FB1BA98C-8253-4FC1-900D-9FED0058B204}" destId="{3C51C6BA-FDDF-4833-B3E7-482BD4070E84}" srcOrd="2" destOrd="0" parTransId="{70AF2C65-20B1-4EE5-9A7B-366011FA8CAC}" sibTransId="{DD01D6B9-2685-4CDA-A8D7-4AE0DF7FE346}"/>
    <dgm:cxn modelId="{40AA2286-FF08-4AF7-AF47-486DDA25241D}" type="presOf" srcId="{FB1BA98C-8253-4FC1-900D-9FED0058B204}" destId="{0F28E915-AB13-478B-8E64-F5B2AE025F16}" srcOrd="0" destOrd="0" presId="urn:microsoft.com/office/officeart/2018/5/layout/IconLeafLabelList"/>
    <dgm:cxn modelId="{7000608A-0664-4F00-ABBB-9A760549FCAD}" srcId="{FB1BA98C-8253-4FC1-900D-9FED0058B204}" destId="{DE85A8DF-F52D-43F9-B682-91434AD20341}" srcOrd="1" destOrd="0" parTransId="{0883B858-E3AC-4641-86E1-FAB975CB2827}" sibTransId="{621698EA-3578-4DB9-8E31-D792C3E4B1A0}"/>
    <dgm:cxn modelId="{0B3FD8A9-8D4C-4EFD-A6DF-B1E22CF7AC77}" srcId="{FB1BA98C-8253-4FC1-900D-9FED0058B204}" destId="{7EE03D28-0085-4A3E-AE75-95CE9EB24907}" srcOrd="3" destOrd="0" parTransId="{F21DE895-2609-435C-A8B9-103BC9951CB8}" sibTransId="{758A7192-0407-4427-86E7-50FEC707B744}"/>
    <dgm:cxn modelId="{230E11C8-F57B-4E92-9349-3D4725FBC8CE}" type="presOf" srcId="{DE85A8DF-F52D-43F9-B682-91434AD20341}" destId="{A280AD94-A79D-41E2-A6CE-4EED87D7B864}" srcOrd="0" destOrd="0" presId="urn:microsoft.com/office/officeart/2018/5/layout/IconLeafLabelList"/>
    <dgm:cxn modelId="{78E8CDE5-F646-4220-B9D6-172C88AA7486}" type="presOf" srcId="{7FC37FD9-6FC4-460C-9E2C-BF72FFEA5990}" destId="{596305AC-9A25-4C2B-846F-B59F6EC85360}" srcOrd="0" destOrd="0" presId="urn:microsoft.com/office/officeart/2018/5/layout/IconLeafLabelList"/>
    <dgm:cxn modelId="{D662FCFA-7875-48F7-9DDC-FA141DB6BF9F}" srcId="{FB1BA98C-8253-4FC1-900D-9FED0058B204}" destId="{7FC37FD9-6FC4-460C-9E2C-BF72FFEA5990}" srcOrd="0" destOrd="0" parTransId="{D63356D3-E62B-4DCB-B1DB-4721B5D4ABA0}" sibTransId="{572C5EE8-C07E-41FC-9168-C18970B7A149}"/>
    <dgm:cxn modelId="{77739D65-D6B0-4D5B-982E-90A4D7C41E31}" type="presParOf" srcId="{0F28E915-AB13-478B-8E64-F5B2AE025F16}" destId="{7A6C8517-B969-4B71-9F1E-F5E9205E119F}" srcOrd="0" destOrd="0" presId="urn:microsoft.com/office/officeart/2018/5/layout/IconLeafLabelList"/>
    <dgm:cxn modelId="{76FA650A-46CB-47ED-889B-9BB7D50F9DF8}" type="presParOf" srcId="{7A6C8517-B969-4B71-9F1E-F5E9205E119F}" destId="{57E500AF-486B-43DB-86C6-38F9455FC40C}" srcOrd="0" destOrd="0" presId="urn:microsoft.com/office/officeart/2018/5/layout/IconLeafLabelList"/>
    <dgm:cxn modelId="{5B28A8B6-51D6-47CD-9BD9-A4F0812A8615}" type="presParOf" srcId="{7A6C8517-B969-4B71-9F1E-F5E9205E119F}" destId="{0A54016E-BE83-4E78-BAC6-53267C8C9880}" srcOrd="1" destOrd="0" presId="urn:microsoft.com/office/officeart/2018/5/layout/IconLeafLabelList"/>
    <dgm:cxn modelId="{B76EAFBC-F756-4C82-B3AE-42524DB3923B}" type="presParOf" srcId="{7A6C8517-B969-4B71-9F1E-F5E9205E119F}" destId="{13E4247F-2805-4032-8232-DA5A5E8A7AEC}" srcOrd="2" destOrd="0" presId="urn:microsoft.com/office/officeart/2018/5/layout/IconLeafLabelList"/>
    <dgm:cxn modelId="{C2DCFE6E-2892-44BF-BA00-CDEDE5B30380}" type="presParOf" srcId="{7A6C8517-B969-4B71-9F1E-F5E9205E119F}" destId="{596305AC-9A25-4C2B-846F-B59F6EC85360}" srcOrd="3" destOrd="0" presId="urn:microsoft.com/office/officeart/2018/5/layout/IconLeafLabelList"/>
    <dgm:cxn modelId="{FB2D1E23-6B13-49BE-8C2E-094F4C363A8D}" type="presParOf" srcId="{0F28E915-AB13-478B-8E64-F5B2AE025F16}" destId="{FDFE62AC-3665-4EA0-ABBB-DC7AF12CBB22}" srcOrd="1" destOrd="0" presId="urn:microsoft.com/office/officeart/2018/5/layout/IconLeafLabelList"/>
    <dgm:cxn modelId="{BB1B8200-1FFA-44EA-BEF2-C53A77667579}" type="presParOf" srcId="{0F28E915-AB13-478B-8E64-F5B2AE025F16}" destId="{DF543521-57CA-4F25-8CFC-004C267880A9}" srcOrd="2" destOrd="0" presId="urn:microsoft.com/office/officeart/2018/5/layout/IconLeafLabelList"/>
    <dgm:cxn modelId="{F4ED27F6-617D-4A41-8919-66DBF9B0F7E5}" type="presParOf" srcId="{DF543521-57CA-4F25-8CFC-004C267880A9}" destId="{0BB295A6-41D7-4DCF-A7B1-720CCEB898B6}" srcOrd="0" destOrd="0" presId="urn:microsoft.com/office/officeart/2018/5/layout/IconLeafLabelList"/>
    <dgm:cxn modelId="{26E65D1F-5632-41F4-AF23-51284F2CC5CE}" type="presParOf" srcId="{DF543521-57CA-4F25-8CFC-004C267880A9}" destId="{C8344FE9-4E49-4C91-8D03-2D9645F3FF08}" srcOrd="1" destOrd="0" presId="urn:microsoft.com/office/officeart/2018/5/layout/IconLeafLabelList"/>
    <dgm:cxn modelId="{DB1146AB-B30D-46D2-B968-0AEB562FA5C9}" type="presParOf" srcId="{DF543521-57CA-4F25-8CFC-004C267880A9}" destId="{8D1E7CD4-5760-4199-8CF1-D9598661E048}" srcOrd="2" destOrd="0" presId="urn:microsoft.com/office/officeart/2018/5/layout/IconLeafLabelList"/>
    <dgm:cxn modelId="{BFA78158-73BA-4F27-BFA1-FC96B77F15C9}" type="presParOf" srcId="{DF543521-57CA-4F25-8CFC-004C267880A9}" destId="{A280AD94-A79D-41E2-A6CE-4EED87D7B864}" srcOrd="3" destOrd="0" presId="urn:microsoft.com/office/officeart/2018/5/layout/IconLeafLabelList"/>
    <dgm:cxn modelId="{AE4DE04C-1CA8-4150-9F08-683D6510F40C}" type="presParOf" srcId="{0F28E915-AB13-478B-8E64-F5B2AE025F16}" destId="{EEA643E6-28D0-4CEB-AFD8-74B2C4D7529F}" srcOrd="3" destOrd="0" presId="urn:microsoft.com/office/officeart/2018/5/layout/IconLeafLabelList"/>
    <dgm:cxn modelId="{D68B510B-D6B3-48BD-AD4A-C6E0F48E9436}" type="presParOf" srcId="{0F28E915-AB13-478B-8E64-F5B2AE025F16}" destId="{302963D6-1F60-4CD3-A0E0-1AF019C44E75}" srcOrd="4" destOrd="0" presId="urn:microsoft.com/office/officeart/2018/5/layout/IconLeafLabelList"/>
    <dgm:cxn modelId="{CD7D4377-B379-4064-87BF-EE6F400069F6}" type="presParOf" srcId="{302963D6-1F60-4CD3-A0E0-1AF019C44E75}" destId="{40738FC3-084E-4E92-96F6-51994CCB0729}" srcOrd="0" destOrd="0" presId="urn:microsoft.com/office/officeart/2018/5/layout/IconLeafLabelList"/>
    <dgm:cxn modelId="{31D94107-8916-404B-AA96-ED732F54E9C0}" type="presParOf" srcId="{302963D6-1F60-4CD3-A0E0-1AF019C44E75}" destId="{007121CE-F88C-413C-80E9-525030C25CCE}" srcOrd="1" destOrd="0" presId="urn:microsoft.com/office/officeart/2018/5/layout/IconLeafLabelList"/>
    <dgm:cxn modelId="{4DD1C29D-5084-4271-8C75-9AB1F9942AC4}" type="presParOf" srcId="{302963D6-1F60-4CD3-A0E0-1AF019C44E75}" destId="{8BBA898B-7C54-40EB-A1EB-EABBAE3BD962}" srcOrd="2" destOrd="0" presId="urn:microsoft.com/office/officeart/2018/5/layout/IconLeafLabelList"/>
    <dgm:cxn modelId="{63099DCC-5D50-4512-AB58-6C885F955A47}" type="presParOf" srcId="{302963D6-1F60-4CD3-A0E0-1AF019C44E75}" destId="{DCB99ED8-4788-4D53-8403-B4B2E0609E25}" srcOrd="3" destOrd="0" presId="urn:microsoft.com/office/officeart/2018/5/layout/IconLeafLabelList"/>
    <dgm:cxn modelId="{E6F24627-05CA-40B7-9E3A-A0DAE93FB0DD}" type="presParOf" srcId="{0F28E915-AB13-478B-8E64-F5B2AE025F16}" destId="{885610F7-9221-4276-97C3-C2325EB1E8FA}" srcOrd="5" destOrd="0" presId="urn:microsoft.com/office/officeart/2018/5/layout/IconLeafLabelList"/>
    <dgm:cxn modelId="{BF93D2A4-DE7B-4B39-80AC-457C94B7352F}" type="presParOf" srcId="{0F28E915-AB13-478B-8E64-F5B2AE025F16}" destId="{7478C18A-E5E6-4872-A845-73C756673F5E}" srcOrd="6" destOrd="0" presId="urn:microsoft.com/office/officeart/2018/5/layout/IconLeafLabelList"/>
    <dgm:cxn modelId="{CC41AB57-0B96-463B-8448-8C11F61AED5C}" type="presParOf" srcId="{7478C18A-E5E6-4872-A845-73C756673F5E}" destId="{16DE5722-6BBC-4C8E-88D3-1AB248EC610B}" srcOrd="0" destOrd="0" presId="urn:microsoft.com/office/officeart/2018/5/layout/IconLeafLabelList"/>
    <dgm:cxn modelId="{7D9938C2-C180-40FB-B96E-300B931CA672}" type="presParOf" srcId="{7478C18A-E5E6-4872-A845-73C756673F5E}" destId="{41205727-23B1-484F-83A9-31527545AE69}" srcOrd="1" destOrd="0" presId="urn:microsoft.com/office/officeart/2018/5/layout/IconLeafLabelList"/>
    <dgm:cxn modelId="{32C00527-AAC7-4382-BC9B-AE01C7488E4C}" type="presParOf" srcId="{7478C18A-E5E6-4872-A845-73C756673F5E}" destId="{CC03444C-6E17-47F4-AB63-7F0BB4DBABDB}" srcOrd="2" destOrd="0" presId="urn:microsoft.com/office/officeart/2018/5/layout/IconLeafLabelList"/>
    <dgm:cxn modelId="{FF4D18D4-10FC-4899-B429-EE10468F6BC7}" type="presParOf" srcId="{7478C18A-E5E6-4872-A845-73C756673F5E}" destId="{CB10F142-08D0-4FDD-9A93-70011475D09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500AF-486B-43DB-86C6-38F9455FC40C}">
      <dsp:nvSpPr>
        <dsp:cNvPr id="0" name=""/>
        <dsp:cNvSpPr/>
      </dsp:nvSpPr>
      <dsp:spPr>
        <a:xfrm>
          <a:off x="499332" y="68123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4016E-BE83-4E78-BAC6-53267C8C9880}">
      <dsp:nvSpPr>
        <dsp:cNvPr id="0" name=""/>
        <dsp:cNvSpPr/>
      </dsp:nvSpPr>
      <dsp:spPr>
        <a:xfrm>
          <a:off x="733332" y="91523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305AC-9A25-4C2B-846F-B59F6EC85360}">
      <dsp:nvSpPr>
        <dsp:cNvPr id="0" name=""/>
        <dsp:cNvSpPr/>
      </dsp:nvSpPr>
      <dsp:spPr>
        <a:xfrm>
          <a:off x="148332" y="21212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Assumptions</a:t>
          </a:r>
          <a:endParaRPr lang="en-US" sz="1600" kern="1200" dirty="0"/>
        </a:p>
      </dsp:txBody>
      <dsp:txXfrm>
        <a:off x="148332" y="2121231"/>
        <a:ext cx="1800000" cy="720000"/>
      </dsp:txXfrm>
    </dsp:sp>
    <dsp:sp modelId="{0BB295A6-41D7-4DCF-A7B1-720CCEB898B6}">
      <dsp:nvSpPr>
        <dsp:cNvPr id="0" name=""/>
        <dsp:cNvSpPr/>
      </dsp:nvSpPr>
      <dsp:spPr>
        <a:xfrm>
          <a:off x="2614332" y="68123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44FE9-4E49-4C91-8D03-2D9645F3FF08}">
      <dsp:nvSpPr>
        <dsp:cNvPr id="0" name=""/>
        <dsp:cNvSpPr/>
      </dsp:nvSpPr>
      <dsp:spPr>
        <a:xfrm>
          <a:off x="2848332" y="91523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0AD94-A79D-41E2-A6CE-4EED87D7B864}">
      <dsp:nvSpPr>
        <dsp:cNvPr id="0" name=""/>
        <dsp:cNvSpPr/>
      </dsp:nvSpPr>
      <dsp:spPr>
        <a:xfrm>
          <a:off x="2263332" y="21212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Variables used</a:t>
          </a:r>
          <a:endParaRPr lang="en-US" sz="1600" kern="1200" dirty="0"/>
        </a:p>
      </dsp:txBody>
      <dsp:txXfrm>
        <a:off x="2263332" y="2121231"/>
        <a:ext cx="1800000" cy="720000"/>
      </dsp:txXfrm>
    </dsp:sp>
    <dsp:sp modelId="{40738FC3-084E-4E92-96F6-51994CCB0729}">
      <dsp:nvSpPr>
        <dsp:cNvPr id="0" name=""/>
        <dsp:cNvSpPr/>
      </dsp:nvSpPr>
      <dsp:spPr>
        <a:xfrm>
          <a:off x="4729332" y="68123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121CE-F88C-413C-80E9-525030C25CCE}">
      <dsp:nvSpPr>
        <dsp:cNvPr id="0" name=""/>
        <dsp:cNvSpPr/>
      </dsp:nvSpPr>
      <dsp:spPr>
        <a:xfrm>
          <a:off x="4963332" y="91523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99ED8-4788-4D53-8403-B4B2E0609E25}">
      <dsp:nvSpPr>
        <dsp:cNvPr id="0" name=""/>
        <dsp:cNvSpPr/>
      </dsp:nvSpPr>
      <dsp:spPr>
        <a:xfrm>
          <a:off x="4378332" y="21212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a:t>Demo</a:t>
          </a:r>
          <a:endParaRPr lang="en-US" sz="1600" kern="1200"/>
        </a:p>
      </dsp:txBody>
      <dsp:txXfrm>
        <a:off x="4378332" y="2121231"/>
        <a:ext cx="1800000" cy="720000"/>
      </dsp:txXfrm>
    </dsp:sp>
    <dsp:sp modelId="{16DE5722-6BBC-4C8E-88D3-1AB248EC610B}">
      <dsp:nvSpPr>
        <dsp:cNvPr id="0" name=""/>
        <dsp:cNvSpPr/>
      </dsp:nvSpPr>
      <dsp:spPr>
        <a:xfrm>
          <a:off x="6844332" y="68123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05727-23B1-484F-83A9-31527545AE69}">
      <dsp:nvSpPr>
        <dsp:cNvPr id="0" name=""/>
        <dsp:cNvSpPr/>
      </dsp:nvSpPr>
      <dsp:spPr>
        <a:xfrm>
          <a:off x="7078332" y="91523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10F142-08D0-4FDD-9A93-70011475D098}">
      <dsp:nvSpPr>
        <dsp:cNvPr id="0" name=""/>
        <dsp:cNvSpPr/>
      </dsp:nvSpPr>
      <dsp:spPr>
        <a:xfrm>
          <a:off x="6493332" y="21212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a:t>output</a:t>
          </a:r>
          <a:endParaRPr lang="en-US" sz="1600" kern="1200"/>
        </a:p>
      </dsp:txBody>
      <dsp:txXfrm>
        <a:off x="6493332" y="2121231"/>
        <a:ext cx="1800000" cy="720000"/>
      </dsp:txXfrm>
    </dsp:sp>
    <dsp:sp modelId="{4287DF52-3804-42D8-9EA8-A50A00F845FA}">
      <dsp:nvSpPr>
        <dsp:cNvPr id="0" name=""/>
        <dsp:cNvSpPr/>
      </dsp:nvSpPr>
      <dsp:spPr>
        <a:xfrm>
          <a:off x="8959332" y="68123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B9709-29B9-4CB8-BE25-DCDB32AC1AB9}">
      <dsp:nvSpPr>
        <dsp:cNvPr id="0" name=""/>
        <dsp:cNvSpPr/>
      </dsp:nvSpPr>
      <dsp:spPr>
        <a:xfrm>
          <a:off x="9193332" y="91523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AA12ED-1B08-4867-9A24-475F36CEF28A}">
      <dsp:nvSpPr>
        <dsp:cNvPr id="0" name=""/>
        <dsp:cNvSpPr/>
      </dsp:nvSpPr>
      <dsp:spPr>
        <a:xfrm>
          <a:off x="8608332" y="21212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Statistical results of waste percent</a:t>
          </a:r>
        </a:p>
      </dsp:txBody>
      <dsp:txXfrm>
        <a:off x="8608332" y="212123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500AF-486B-43DB-86C6-38F9455FC40C}">
      <dsp:nvSpPr>
        <dsp:cNvPr id="0" name=""/>
        <dsp:cNvSpPr/>
      </dsp:nvSpPr>
      <dsp:spPr>
        <a:xfrm>
          <a:off x="991069" y="571772"/>
          <a:ext cx="1264923" cy="126492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4016E-BE83-4E78-BAC6-53267C8C9880}">
      <dsp:nvSpPr>
        <dsp:cNvPr id="0" name=""/>
        <dsp:cNvSpPr/>
      </dsp:nvSpPr>
      <dsp:spPr>
        <a:xfrm>
          <a:off x="1260643" y="841346"/>
          <a:ext cx="725776" cy="7257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305AC-9A25-4C2B-846F-B59F6EC85360}">
      <dsp:nvSpPr>
        <dsp:cNvPr id="0" name=""/>
        <dsp:cNvSpPr/>
      </dsp:nvSpPr>
      <dsp:spPr>
        <a:xfrm>
          <a:off x="586708" y="2230689"/>
          <a:ext cx="20736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dirty="0"/>
            <a:t>Assumptions</a:t>
          </a:r>
          <a:endParaRPr lang="en-US" sz="2300" kern="1200" dirty="0"/>
        </a:p>
      </dsp:txBody>
      <dsp:txXfrm>
        <a:off x="586708" y="2230689"/>
        <a:ext cx="2073645" cy="720000"/>
      </dsp:txXfrm>
    </dsp:sp>
    <dsp:sp modelId="{0BB295A6-41D7-4DCF-A7B1-720CCEB898B6}">
      <dsp:nvSpPr>
        <dsp:cNvPr id="0" name=""/>
        <dsp:cNvSpPr/>
      </dsp:nvSpPr>
      <dsp:spPr>
        <a:xfrm>
          <a:off x="3427603" y="571772"/>
          <a:ext cx="1264923" cy="126492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44FE9-4E49-4C91-8D03-2D9645F3FF08}">
      <dsp:nvSpPr>
        <dsp:cNvPr id="0" name=""/>
        <dsp:cNvSpPr/>
      </dsp:nvSpPr>
      <dsp:spPr>
        <a:xfrm>
          <a:off x="3697177" y="841346"/>
          <a:ext cx="725776" cy="7257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0AD94-A79D-41E2-A6CE-4EED87D7B864}">
      <dsp:nvSpPr>
        <dsp:cNvPr id="0" name=""/>
        <dsp:cNvSpPr/>
      </dsp:nvSpPr>
      <dsp:spPr>
        <a:xfrm>
          <a:off x="3023242" y="2230689"/>
          <a:ext cx="20736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dirty="0"/>
            <a:t>Variables used</a:t>
          </a:r>
          <a:endParaRPr lang="en-US" sz="2300" kern="1200" dirty="0"/>
        </a:p>
      </dsp:txBody>
      <dsp:txXfrm>
        <a:off x="3023242" y="2230689"/>
        <a:ext cx="2073645" cy="720000"/>
      </dsp:txXfrm>
    </dsp:sp>
    <dsp:sp modelId="{40738FC3-084E-4E92-96F6-51994CCB0729}">
      <dsp:nvSpPr>
        <dsp:cNvPr id="0" name=""/>
        <dsp:cNvSpPr/>
      </dsp:nvSpPr>
      <dsp:spPr>
        <a:xfrm>
          <a:off x="5864137" y="571772"/>
          <a:ext cx="1264923" cy="126492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121CE-F88C-413C-80E9-525030C25CCE}">
      <dsp:nvSpPr>
        <dsp:cNvPr id="0" name=""/>
        <dsp:cNvSpPr/>
      </dsp:nvSpPr>
      <dsp:spPr>
        <a:xfrm>
          <a:off x="6133711" y="841346"/>
          <a:ext cx="725776" cy="7257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99ED8-4788-4D53-8403-B4B2E0609E25}">
      <dsp:nvSpPr>
        <dsp:cNvPr id="0" name=""/>
        <dsp:cNvSpPr/>
      </dsp:nvSpPr>
      <dsp:spPr>
        <a:xfrm>
          <a:off x="5459776" y="2230689"/>
          <a:ext cx="20736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a:t>Demo</a:t>
          </a:r>
          <a:endParaRPr lang="en-US" sz="2300" kern="1200"/>
        </a:p>
      </dsp:txBody>
      <dsp:txXfrm>
        <a:off x="5459776" y="2230689"/>
        <a:ext cx="2073645" cy="720000"/>
      </dsp:txXfrm>
    </dsp:sp>
    <dsp:sp modelId="{16DE5722-6BBC-4C8E-88D3-1AB248EC610B}">
      <dsp:nvSpPr>
        <dsp:cNvPr id="0" name=""/>
        <dsp:cNvSpPr/>
      </dsp:nvSpPr>
      <dsp:spPr>
        <a:xfrm>
          <a:off x="8300671" y="571772"/>
          <a:ext cx="1264923" cy="126492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05727-23B1-484F-83A9-31527545AE69}">
      <dsp:nvSpPr>
        <dsp:cNvPr id="0" name=""/>
        <dsp:cNvSpPr/>
      </dsp:nvSpPr>
      <dsp:spPr>
        <a:xfrm>
          <a:off x="8570245" y="841346"/>
          <a:ext cx="725776" cy="7257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10F142-08D0-4FDD-9A93-70011475D098}">
      <dsp:nvSpPr>
        <dsp:cNvPr id="0" name=""/>
        <dsp:cNvSpPr/>
      </dsp:nvSpPr>
      <dsp:spPr>
        <a:xfrm>
          <a:off x="7896310" y="2230689"/>
          <a:ext cx="20736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dirty="0"/>
            <a:t>output</a:t>
          </a:r>
          <a:endParaRPr lang="en-US" sz="2300" kern="1200" dirty="0"/>
        </a:p>
      </dsp:txBody>
      <dsp:txXfrm>
        <a:off x="7896310" y="2230689"/>
        <a:ext cx="207364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463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3917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8940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12/3/21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3214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6036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7613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6836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2618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2461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982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12/3/21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78966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12/3/21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7699114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77" r:id="rId6"/>
    <p:sldLayoutId id="2147483782"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www.statista.com/statistics/251728/weekly-number-of-us-grocery-shopping-trips-per-househol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CF99A-A72F-41D8-9069-CC383B7853B2}"/>
              </a:ext>
            </a:extLst>
          </p:cNvPr>
          <p:cNvSpPr>
            <a:spLocks noGrp="1"/>
          </p:cNvSpPr>
          <p:nvPr>
            <p:ph type="ctrTitle"/>
          </p:nvPr>
        </p:nvSpPr>
        <p:spPr>
          <a:xfrm>
            <a:off x="871870" y="749595"/>
            <a:ext cx="5645888" cy="3902149"/>
          </a:xfrm>
        </p:spPr>
        <p:txBody>
          <a:bodyPr anchor="t">
            <a:normAutofit/>
          </a:bodyPr>
          <a:lstStyle/>
          <a:p>
            <a:pPr algn="l"/>
            <a:r>
              <a:rPr lang="en-GB"/>
              <a:t>Fresh Food Supply</a:t>
            </a:r>
            <a:br>
              <a:rPr lang="en-GB"/>
            </a:br>
            <a:r>
              <a:rPr lang="en-GB"/>
              <a:t>Network Simulation</a:t>
            </a:r>
            <a:endParaRPr lang="en-IN"/>
          </a:p>
        </p:txBody>
      </p:sp>
      <p:sp>
        <p:nvSpPr>
          <p:cNvPr id="3" name="Subtitle 2">
            <a:extLst>
              <a:ext uri="{FF2B5EF4-FFF2-40B4-BE49-F238E27FC236}">
                <a16:creationId xmlns:a16="http://schemas.microsoft.com/office/drawing/2014/main" id="{8731291E-1A26-4C4E-9466-BE1AD6D2B863}"/>
              </a:ext>
            </a:extLst>
          </p:cNvPr>
          <p:cNvSpPr>
            <a:spLocks noGrp="1"/>
          </p:cNvSpPr>
          <p:nvPr>
            <p:ph type="subTitle" idx="1"/>
          </p:nvPr>
        </p:nvSpPr>
        <p:spPr>
          <a:xfrm>
            <a:off x="871870" y="4651745"/>
            <a:ext cx="4890977" cy="999460"/>
          </a:xfrm>
        </p:spPr>
        <p:txBody>
          <a:bodyPr anchor="b">
            <a:normAutofit/>
          </a:bodyPr>
          <a:lstStyle/>
          <a:p>
            <a:pPr algn="l"/>
            <a:r>
              <a:rPr lang="en-GB"/>
              <a:t>Kinjal Shah</a:t>
            </a:r>
          </a:p>
          <a:p>
            <a:pPr algn="l"/>
            <a:r>
              <a:rPr lang="en-GB"/>
              <a:t>Candice Chen</a:t>
            </a:r>
            <a:endParaRPr lang="en-IN"/>
          </a:p>
        </p:txBody>
      </p:sp>
      <p:pic>
        <p:nvPicPr>
          <p:cNvPr id="4" name="Picture 3">
            <a:extLst>
              <a:ext uri="{FF2B5EF4-FFF2-40B4-BE49-F238E27FC236}">
                <a16:creationId xmlns:a16="http://schemas.microsoft.com/office/drawing/2014/main" id="{E94147E5-E5EE-484A-A123-90D4B3AF4604}"/>
              </a:ext>
            </a:extLst>
          </p:cNvPr>
          <p:cNvPicPr>
            <a:picLocks noChangeAspect="1"/>
          </p:cNvPicPr>
          <p:nvPr/>
        </p:nvPicPr>
        <p:blipFill rotWithShape="1">
          <a:blip r:embed="rId2"/>
          <a:srcRect l="13271" r="13270"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6" name="Straight Connector 2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42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543A-7F73-42B8-A920-415A3E99F453}"/>
              </a:ext>
            </a:extLst>
          </p:cNvPr>
          <p:cNvSpPr>
            <a:spLocks noGrp="1"/>
          </p:cNvSpPr>
          <p:nvPr>
            <p:ph type="title"/>
          </p:nvPr>
        </p:nvSpPr>
        <p:spPr/>
        <p:txBody>
          <a:bodyPr/>
          <a:lstStyle/>
          <a:p>
            <a:r>
              <a:rPr lang="en-GB" dirty="0"/>
              <a:t>Plan next:</a:t>
            </a:r>
            <a:endParaRPr lang="en-IN" dirty="0"/>
          </a:p>
        </p:txBody>
      </p:sp>
      <p:sp>
        <p:nvSpPr>
          <p:cNvPr id="3" name="Content Placeholder 2">
            <a:extLst>
              <a:ext uri="{FF2B5EF4-FFF2-40B4-BE49-F238E27FC236}">
                <a16:creationId xmlns:a16="http://schemas.microsoft.com/office/drawing/2014/main" id="{01CC1DE2-B4F3-4ACD-85A2-D8AFC469DA15}"/>
              </a:ext>
            </a:extLst>
          </p:cNvPr>
          <p:cNvSpPr>
            <a:spLocks noGrp="1"/>
          </p:cNvSpPr>
          <p:nvPr>
            <p:ph idx="1"/>
          </p:nvPr>
        </p:nvSpPr>
        <p:spPr>
          <a:xfrm>
            <a:off x="1143000" y="2009554"/>
            <a:ext cx="4169977" cy="4024424"/>
          </a:xfrm>
        </p:spPr>
        <p:txBody>
          <a:bodyPr/>
          <a:lstStyle/>
          <a:p>
            <a:r>
              <a:rPr lang="en-GB" dirty="0"/>
              <a:t>Connect with network graphs</a:t>
            </a:r>
          </a:p>
          <a:p>
            <a:pPr lvl="1"/>
            <a:r>
              <a:rPr lang="en-GB" dirty="0"/>
              <a:t>add nodes of food banks with attributes of latitude, longitude, demand and supply</a:t>
            </a:r>
          </a:p>
          <a:p>
            <a:endParaRPr lang="en-IN" dirty="0"/>
          </a:p>
        </p:txBody>
      </p:sp>
      <p:sp>
        <p:nvSpPr>
          <p:cNvPr id="6" name="Oval 5">
            <a:extLst>
              <a:ext uri="{FF2B5EF4-FFF2-40B4-BE49-F238E27FC236}">
                <a16:creationId xmlns:a16="http://schemas.microsoft.com/office/drawing/2014/main" id="{DA7CBDC6-39EA-CD45-A6D9-244D42C63F69}"/>
              </a:ext>
            </a:extLst>
          </p:cNvPr>
          <p:cNvSpPr/>
          <p:nvPr/>
        </p:nvSpPr>
        <p:spPr>
          <a:xfrm>
            <a:off x="7062951" y="4043901"/>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5E819A-F3F3-4340-B77D-F86687278869}"/>
              </a:ext>
            </a:extLst>
          </p:cNvPr>
          <p:cNvSpPr/>
          <p:nvPr/>
        </p:nvSpPr>
        <p:spPr>
          <a:xfrm>
            <a:off x="5730764"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A2676D-10E7-CD4F-BDFE-8F7950BECD46}"/>
              </a:ext>
            </a:extLst>
          </p:cNvPr>
          <p:cNvSpPr/>
          <p:nvPr/>
        </p:nvSpPr>
        <p:spPr>
          <a:xfrm>
            <a:off x="6353502" y="5391807"/>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Oval 8">
            <a:extLst>
              <a:ext uri="{FF2B5EF4-FFF2-40B4-BE49-F238E27FC236}">
                <a16:creationId xmlns:a16="http://schemas.microsoft.com/office/drawing/2014/main" id="{77F01472-8CC0-4046-AA9A-039F14A54457}"/>
              </a:ext>
            </a:extLst>
          </p:cNvPr>
          <p:cNvSpPr/>
          <p:nvPr/>
        </p:nvSpPr>
        <p:spPr>
          <a:xfrm>
            <a:off x="7909033" y="29351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C4DB0B-8B0E-7D49-91D2-1DE298669F6E}"/>
              </a:ext>
            </a:extLst>
          </p:cNvPr>
          <p:cNvSpPr/>
          <p:nvPr/>
        </p:nvSpPr>
        <p:spPr>
          <a:xfrm>
            <a:off x="10867696"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4E7407-0B14-EA47-8821-B7F263F98863}"/>
              </a:ext>
            </a:extLst>
          </p:cNvPr>
          <p:cNvSpPr/>
          <p:nvPr/>
        </p:nvSpPr>
        <p:spPr>
          <a:xfrm>
            <a:off x="6810700" y="1519783"/>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5DE724D-BAD7-014A-9958-D09D9D4A6998}"/>
              </a:ext>
            </a:extLst>
          </p:cNvPr>
          <p:cNvSpPr/>
          <p:nvPr/>
        </p:nvSpPr>
        <p:spPr>
          <a:xfrm>
            <a:off x="8439804" y="5181600"/>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245BDC-827C-AA4D-8FFE-DB2583557C3A}"/>
              </a:ext>
            </a:extLst>
          </p:cNvPr>
          <p:cNvSpPr/>
          <p:nvPr/>
        </p:nvSpPr>
        <p:spPr>
          <a:xfrm>
            <a:off x="9821918" y="585267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C8C691-C21C-EF4E-BBA1-B2CD48DABF37}"/>
              </a:ext>
            </a:extLst>
          </p:cNvPr>
          <p:cNvSpPr/>
          <p:nvPr/>
        </p:nvSpPr>
        <p:spPr>
          <a:xfrm>
            <a:off x="9640614" y="2385848"/>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3138A0-5F19-AA42-B119-B3F1E3DCF546}"/>
              </a:ext>
            </a:extLst>
          </p:cNvPr>
          <p:cNvSpPr txBox="1"/>
          <p:nvPr/>
        </p:nvSpPr>
        <p:spPr>
          <a:xfrm>
            <a:off x="10200947" y="5954007"/>
            <a:ext cx="433553" cy="369332"/>
          </a:xfrm>
          <a:prstGeom prst="rect">
            <a:avLst/>
          </a:prstGeom>
          <a:noFill/>
        </p:spPr>
        <p:txBody>
          <a:bodyPr wrap="square" rtlCol="0">
            <a:spAutoFit/>
          </a:bodyPr>
          <a:lstStyle/>
          <a:p>
            <a:r>
              <a:rPr lang="en-US" dirty="0"/>
              <a:t>I</a:t>
            </a:r>
          </a:p>
        </p:txBody>
      </p:sp>
      <p:sp>
        <p:nvSpPr>
          <p:cNvPr id="18" name="TextBox 17">
            <a:extLst>
              <a:ext uri="{FF2B5EF4-FFF2-40B4-BE49-F238E27FC236}">
                <a16:creationId xmlns:a16="http://schemas.microsoft.com/office/drawing/2014/main" id="{8E6FB60B-7E69-1741-BC38-308CEFA3F0FF}"/>
              </a:ext>
            </a:extLst>
          </p:cNvPr>
          <p:cNvSpPr txBox="1"/>
          <p:nvPr/>
        </p:nvSpPr>
        <p:spPr>
          <a:xfrm>
            <a:off x="6759464" y="4243979"/>
            <a:ext cx="433553" cy="369332"/>
          </a:xfrm>
          <a:prstGeom prst="rect">
            <a:avLst/>
          </a:prstGeom>
          <a:noFill/>
        </p:spPr>
        <p:txBody>
          <a:bodyPr wrap="square" rtlCol="0">
            <a:spAutoFit/>
          </a:bodyPr>
          <a:lstStyle/>
          <a:p>
            <a:r>
              <a:rPr lang="en-US" dirty="0"/>
              <a:t>A</a:t>
            </a:r>
          </a:p>
        </p:txBody>
      </p:sp>
      <p:sp>
        <p:nvSpPr>
          <p:cNvPr id="19" name="TextBox 18">
            <a:extLst>
              <a:ext uri="{FF2B5EF4-FFF2-40B4-BE49-F238E27FC236}">
                <a16:creationId xmlns:a16="http://schemas.microsoft.com/office/drawing/2014/main" id="{E68B3222-1E2E-3241-A982-2FDD2CA9DA8A}"/>
              </a:ext>
            </a:extLst>
          </p:cNvPr>
          <p:cNvSpPr txBox="1"/>
          <p:nvPr/>
        </p:nvSpPr>
        <p:spPr>
          <a:xfrm>
            <a:off x="6797562" y="970828"/>
            <a:ext cx="433553" cy="369332"/>
          </a:xfrm>
          <a:prstGeom prst="rect">
            <a:avLst/>
          </a:prstGeom>
          <a:noFill/>
        </p:spPr>
        <p:txBody>
          <a:bodyPr wrap="square" rtlCol="0">
            <a:spAutoFit/>
          </a:bodyPr>
          <a:lstStyle/>
          <a:p>
            <a:r>
              <a:rPr lang="en-US" dirty="0"/>
              <a:t>D</a:t>
            </a:r>
          </a:p>
        </p:txBody>
      </p:sp>
      <p:sp>
        <p:nvSpPr>
          <p:cNvPr id="20" name="TextBox 19">
            <a:extLst>
              <a:ext uri="{FF2B5EF4-FFF2-40B4-BE49-F238E27FC236}">
                <a16:creationId xmlns:a16="http://schemas.microsoft.com/office/drawing/2014/main" id="{80B65C71-20FB-224F-840C-765B622F1A14}"/>
              </a:ext>
            </a:extLst>
          </p:cNvPr>
          <p:cNvSpPr txBox="1"/>
          <p:nvPr/>
        </p:nvSpPr>
        <p:spPr>
          <a:xfrm>
            <a:off x="5875279" y="2379123"/>
            <a:ext cx="433553" cy="369332"/>
          </a:xfrm>
          <a:prstGeom prst="rect">
            <a:avLst/>
          </a:prstGeom>
          <a:noFill/>
        </p:spPr>
        <p:txBody>
          <a:bodyPr wrap="square" rtlCol="0">
            <a:spAutoFit/>
          </a:bodyPr>
          <a:lstStyle/>
          <a:p>
            <a:r>
              <a:rPr lang="en-US" dirty="0"/>
              <a:t>C</a:t>
            </a:r>
          </a:p>
        </p:txBody>
      </p:sp>
      <p:sp>
        <p:nvSpPr>
          <p:cNvPr id="22" name="TextBox 21">
            <a:extLst>
              <a:ext uri="{FF2B5EF4-FFF2-40B4-BE49-F238E27FC236}">
                <a16:creationId xmlns:a16="http://schemas.microsoft.com/office/drawing/2014/main" id="{A30CA55F-A005-6D47-807F-C8EC3519C921}"/>
              </a:ext>
            </a:extLst>
          </p:cNvPr>
          <p:cNvSpPr txBox="1"/>
          <p:nvPr/>
        </p:nvSpPr>
        <p:spPr>
          <a:xfrm>
            <a:off x="9640614" y="1922519"/>
            <a:ext cx="433553" cy="369332"/>
          </a:xfrm>
          <a:prstGeom prst="rect">
            <a:avLst/>
          </a:prstGeom>
          <a:noFill/>
        </p:spPr>
        <p:txBody>
          <a:bodyPr wrap="square" rtlCol="0">
            <a:spAutoFit/>
          </a:bodyPr>
          <a:lstStyle/>
          <a:p>
            <a:r>
              <a:rPr lang="en-US" dirty="0"/>
              <a:t>J</a:t>
            </a:r>
          </a:p>
        </p:txBody>
      </p:sp>
      <p:sp>
        <p:nvSpPr>
          <p:cNvPr id="23" name="TextBox 22">
            <a:extLst>
              <a:ext uri="{FF2B5EF4-FFF2-40B4-BE49-F238E27FC236}">
                <a16:creationId xmlns:a16="http://schemas.microsoft.com/office/drawing/2014/main" id="{59B59894-27F3-2A45-913D-2CBB45175D15}"/>
              </a:ext>
            </a:extLst>
          </p:cNvPr>
          <p:cNvSpPr txBox="1"/>
          <p:nvPr/>
        </p:nvSpPr>
        <p:spPr>
          <a:xfrm>
            <a:off x="8621107" y="4718271"/>
            <a:ext cx="433553" cy="369332"/>
          </a:xfrm>
          <a:prstGeom prst="rect">
            <a:avLst/>
          </a:prstGeom>
          <a:noFill/>
        </p:spPr>
        <p:txBody>
          <a:bodyPr wrap="square" rtlCol="0">
            <a:spAutoFit/>
          </a:bodyPr>
          <a:lstStyle/>
          <a:p>
            <a:r>
              <a:rPr lang="en-US" dirty="0"/>
              <a:t>H</a:t>
            </a:r>
          </a:p>
        </p:txBody>
      </p:sp>
      <p:sp>
        <p:nvSpPr>
          <p:cNvPr id="24" name="TextBox 23">
            <a:extLst>
              <a:ext uri="{FF2B5EF4-FFF2-40B4-BE49-F238E27FC236}">
                <a16:creationId xmlns:a16="http://schemas.microsoft.com/office/drawing/2014/main" id="{B003C275-F405-E24D-A07B-CD681C025613}"/>
              </a:ext>
            </a:extLst>
          </p:cNvPr>
          <p:cNvSpPr txBox="1"/>
          <p:nvPr/>
        </p:nvSpPr>
        <p:spPr>
          <a:xfrm>
            <a:off x="6775226" y="5488597"/>
            <a:ext cx="433553" cy="369332"/>
          </a:xfrm>
          <a:prstGeom prst="rect">
            <a:avLst/>
          </a:prstGeom>
          <a:noFill/>
        </p:spPr>
        <p:txBody>
          <a:bodyPr wrap="square" rtlCol="0">
            <a:spAutoFit/>
          </a:bodyPr>
          <a:lstStyle/>
          <a:p>
            <a:r>
              <a:rPr lang="en-US" dirty="0"/>
              <a:t>F</a:t>
            </a:r>
          </a:p>
        </p:txBody>
      </p:sp>
      <p:sp>
        <p:nvSpPr>
          <p:cNvPr id="25" name="TextBox 24">
            <a:extLst>
              <a:ext uri="{FF2B5EF4-FFF2-40B4-BE49-F238E27FC236}">
                <a16:creationId xmlns:a16="http://schemas.microsoft.com/office/drawing/2014/main" id="{62B43D9E-6A44-154B-BE25-F65504CF3B37}"/>
              </a:ext>
            </a:extLst>
          </p:cNvPr>
          <p:cNvSpPr txBox="1"/>
          <p:nvPr/>
        </p:nvSpPr>
        <p:spPr>
          <a:xfrm>
            <a:off x="11084472" y="2438610"/>
            <a:ext cx="433553" cy="369332"/>
          </a:xfrm>
          <a:prstGeom prst="rect">
            <a:avLst/>
          </a:prstGeom>
          <a:noFill/>
        </p:spPr>
        <p:txBody>
          <a:bodyPr wrap="square" rtlCol="0">
            <a:spAutoFit/>
          </a:bodyPr>
          <a:lstStyle/>
          <a:p>
            <a:r>
              <a:rPr lang="en-US" dirty="0"/>
              <a:t>K</a:t>
            </a:r>
          </a:p>
        </p:txBody>
      </p:sp>
      <p:sp>
        <p:nvSpPr>
          <p:cNvPr id="26" name="TextBox 25">
            <a:extLst>
              <a:ext uri="{FF2B5EF4-FFF2-40B4-BE49-F238E27FC236}">
                <a16:creationId xmlns:a16="http://schemas.microsoft.com/office/drawing/2014/main" id="{F39BC84D-8D9E-EC4B-AB4B-39F63F9233E7}"/>
              </a:ext>
            </a:extLst>
          </p:cNvPr>
          <p:cNvSpPr txBox="1"/>
          <p:nvPr/>
        </p:nvSpPr>
        <p:spPr>
          <a:xfrm>
            <a:off x="8061433" y="2591010"/>
            <a:ext cx="43355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5B54FB1-61AE-9348-B4F4-0001933F28BF}"/>
              </a:ext>
            </a:extLst>
          </p:cNvPr>
          <p:cNvSpPr txBox="1"/>
          <p:nvPr/>
        </p:nvSpPr>
        <p:spPr>
          <a:xfrm>
            <a:off x="4268512" y="6218644"/>
            <a:ext cx="433553" cy="369332"/>
          </a:xfrm>
          <a:prstGeom prst="rect">
            <a:avLst/>
          </a:prstGeom>
          <a:noFill/>
        </p:spPr>
        <p:txBody>
          <a:bodyPr wrap="square" rtlCol="0">
            <a:spAutoFit/>
          </a:bodyPr>
          <a:lstStyle/>
          <a:p>
            <a:r>
              <a:rPr lang="en-US" dirty="0"/>
              <a:t>G</a:t>
            </a:r>
          </a:p>
        </p:txBody>
      </p:sp>
      <p:sp>
        <p:nvSpPr>
          <p:cNvPr id="48" name="Oval 47">
            <a:extLst>
              <a:ext uri="{FF2B5EF4-FFF2-40B4-BE49-F238E27FC236}">
                <a16:creationId xmlns:a16="http://schemas.microsoft.com/office/drawing/2014/main" id="{03DA7835-7B16-C344-BF39-80A46E440942}"/>
              </a:ext>
            </a:extLst>
          </p:cNvPr>
          <p:cNvSpPr/>
          <p:nvPr/>
        </p:nvSpPr>
        <p:spPr>
          <a:xfrm>
            <a:off x="10271893" y="425070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46AB249-DB8D-4643-8DE9-F7EB20DB3707}"/>
              </a:ext>
            </a:extLst>
          </p:cNvPr>
          <p:cNvSpPr txBox="1"/>
          <p:nvPr/>
        </p:nvSpPr>
        <p:spPr>
          <a:xfrm>
            <a:off x="10300794" y="3897184"/>
            <a:ext cx="433553" cy="369332"/>
          </a:xfrm>
          <a:prstGeom prst="rect">
            <a:avLst/>
          </a:prstGeom>
          <a:noFill/>
        </p:spPr>
        <p:txBody>
          <a:bodyPr wrap="square" rtlCol="0">
            <a:spAutoFit/>
          </a:bodyPr>
          <a:lstStyle/>
          <a:p>
            <a:r>
              <a:rPr lang="en-US" dirty="0"/>
              <a:t>E</a:t>
            </a:r>
          </a:p>
        </p:txBody>
      </p:sp>
      <p:sp>
        <p:nvSpPr>
          <p:cNvPr id="50" name="Oval 49">
            <a:extLst>
              <a:ext uri="{FF2B5EF4-FFF2-40B4-BE49-F238E27FC236}">
                <a16:creationId xmlns:a16="http://schemas.microsoft.com/office/drawing/2014/main" id="{91C5C918-CE9D-2E4E-9664-1B00193B87D2}"/>
              </a:ext>
            </a:extLst>
          </p:cNvPr>
          <p:cNvSpPr/>
          <p:nvPr/>
        </p:nvSpPr>
        <p:spPr>
          <a:xfrm>
            <a:off x="4674472" y="61496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35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543A-7F73-42B8-A920-415A3E99F453}"/>
              </a:ext>
            </a:extLst>
          </p:cNvPr>
          <p:cNvSpPr>
            <a:spLocks noGrp="1"/>
          </p:cNvSpPr>
          <p:nvPr>
            <p:ph type="title"/>
          </p:nvPr>
        </p:nvSpPr>
        <p:spPr/>
        <p:txBody>
          <a:bodyPr/>
          <a:lstStyle/>
          <a:p>
            <a:r>
              <a:rPr lang="en-GB" dirty="0"/>
              <a:t>Plan next:</a:t>
            </a:r>
            <a:endParaRPr lang="en-IN" dirty="0"/>
          </a:p>
        </p:txBody>
      </p:sp>
      <p:sp>
        <p:nvSpPr>
          <p:cNvPr id="3" name="Content Placeholder 2">
            <a:extLst>
              <a:ext uri="{FF2B5EF4-FFF2-40B4-BE49-F238E27FC236}">
                <a16:creationId xmlns:a16="http://schemas.microsoft.com/office/drawing/2014/main" id="{01CC1DE2-B4F3-4ACD-85A2-D8AFC469DA15}"/>
              </a:ext>
            </a:extLst>
          </p:cNvPr>
          <p:cNvSpPr>
            <a:spLocks noGrp="1"/>
          </p:cNvSpPr>
          <p:nvPr>
            <p:ph idx="1"/>
          </p:nvPr>
        </p:nvSpPr>
        <p:spPr>
          <a:xfrm>
            <a:off x="1143000" y="2009554"/>
            <a:ext cx="4121368" cy="4024424"/>
          </a:xfrm>
        </p:spPr>
        <p:txBody>
          <a:bodyPr/>
          <a:lstStyle/>
          <a:p>
            <a:r>
              <a:rPr lang="en-GB" dirty="0"/>
              <a:t>Connect with network graphs</a:t>
            </a:r>
          </a:p>
          <a:p>
            <a:pPr lvl="1"/>
            <a:r>
              <a:rPr lang="en-GB" dirty="0"/>
              <a:t>add nodes of food banks with attributes of latitude, longitude, demand and supply</a:t>
            </a:r>
          </a:p>
          <a:p>
            <a:pPr lvl="1"/>
            <a:r>
              <a:rPr lang="en-GB" dirty="0"/>
              <a:t>After calculating food bank A’s waste of fresh food, search other food banks in 200 km</a:t>
            </a:r>
          </a:p>
          <a:p>
            <a:pPr lvl="1"/>
            <a:endParaRPr lang="en-GB" dirty="0"/>
          </a:p>
          <a:p>
            <a:endParaRPr lang="en-IN" dirty="0"/>
          </a:p>
        </p:txBody>
      </p:sp>
      <p:sp>
        <p:nvSpPr>
          <p:cNvPr id="6" name="Oval 5">
            <a:extLst>
              <a:ext uri="{FF2B5EF4-FFF2-40B4-BE49-F238E27FC236}">
                <a16:creationId xmlns:a16="http://schemas.microsoft.com/office/drawing/2014/main" id="{DA7CBDC6-39EA-CD45-A6D9-244D42C63F69}"/>
              </a:ext>
            </a:extLst>
          </p:cNvPr>
          <p:cNvSpPr/>
          <p:nvPr/>
        </p:nvSpPr>
        <p:spPr>
          <a:xfrm>
            <a:off x="7062951" y="4043901"/>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5E819A-F3F3-4340-B77D-F86687278869}"/>
              </a:ext>
            </a:extLst>
          </p:cNvPr>
          <p:cNvSpPr/>
          <p:nvPr/>
        </p:nvSpPr>
        <p:spPr>
          <a:xfrm>
            <a:off x="5730764"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A2676D-10E7-CD4F-BDFE-8F7950BECD46}"/>
              </a:ext>
            </a:extLst>
          </p:cNvPr>
          <p:cNvSpPr/>
          <p:nvPr/>
        </p:nvSpPr>
        <p:spPr>
          <a:xfrm>
            <a:off x="6353502" y="5391807"/>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Oval 8">
            <a:extLst>
              <a:ext uri="{FF2B5EF4-FFF2-40B4-BE49-F238E27FC236}">
                <a16:creationId xmlns:a16="http://schemas.microsoft.com/office/drawing/2014/main" id="{77F01472-8CC0-4046-AA9A-039F14A54457}"/>
              </a:ext>
            </a:extLst>
          </p:cNvPr>
          <p:cNvSpPr/>
          <p:nvPr/>
        </p:nvSpPr>
        <p:spPr>
          <a:xfrm>
            <a:off x="7909033" y="29351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C4DB0B-8B0E-7D49-91D2-1DE298669F6E}"/>
              </a:ext>
            </a:extLst>
          </p:cNvPr>
          <p:cNvSpPr/>
          <p:nvPr/>
        </p:nvSpPr>
        <p:spPr>
          <a:xfrm>
            <a:off x="10867696"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4E7407-0B14-EA47-8821-B7F263F98863}"/>
              </a:ext>
            </a:extLst>
          </p:cNvPr>
          <p:cNvSpPr/>
          <p:nvPr/>
        </p:nvSpPr>
        <p:spPr>
          <a:xfrm>
            <a:off x="6810700" y="1519783"/>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5DE724D-BAD7-014A-9958-D09D9D4A6998}"/>
              </a:ext>
            </a:extLst>
          </p:cNvPr>
          <p:cNvSpPr/>
          <p:nvPr/>
        </p:nvSpPr>
        <p:spPr>
          <a:xfrm>
            <a:off x="8439804" y="5181600"/>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245BDC-827C-AA4D-8FFE-DB2583557C3A}"/>
              </a:ext>
            </a:extLst>
          </p:cNvPr>
          <p:cNvSpPr/>
          <p:nvPr/>
        </p:nvSpPr>
        <p:spPr>
          <a:xfrm>
            <a:off x="9821918" y="585267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C8C691-C21C-EF4E-BBA1-B2CD48DABF37}"/>
              </a:ext>
            </a:extLst>
          </p:cNvPr>
          <p:cNvSpPr/>
          <p:nvPr/>
        </p:nvSpPr>
        <p:spPr>
          <a:xfrm>
            <a:off x="9640614" y="2385848"/>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3138A0-5F19-AA42-B119-B3F1E3DCF546}"/>
              </a:ext>
            </a:extLst>
          </p:cNvPr>
          <p:cNvSpPr txBox="1"/>
          <p:nvPr/>
        </p:nvSpPr>
        <p:spPr>
          <a:xfrm>
            <a:off x="10200947" y="5954007"/>
            <a:ext cx="433553" cy="369332"/>
          </a:xfrm>
          <a:prstGeom prst="rect">
            <a:avLst/>
          </a:prstGeom>
          <a:noFill/>
        </p:spPr>
        <p:txBody>
          <a:bodyPr wrap="square" rtlCol="0">
            <a:spAutoFit/>
          </a:bodyPr>
          <a:lstStyle/>
          <a:p>
            <a:r>
              <a:rPr lang="en-US" dirty="0"/>
              <a:t>I</a:t>
            </a:r>
          </a:p>
        </p:txBody>
      </p:sp>
      <p:sp>
        <p:nvSpPr>
          <p:cNvPr id="18" name="TextBox 17">
            <a:extLst>
              <a:ext uri="{FF2B5EF4-FFF2-40B4-BE49-F238E27FC236}">
                <a16:creationId xmlns:a16="http://schemas.microsoft.com/office/drawing/2014/main" id="{8E6FB60B-7E69-1741-BC38-308CEFA3F0FF}"/>
              </a:ext>
            </a:extLst>
          </p:cNvPr>
          <p:cNvSpPr txBox="1"/>
          <p:nvPr/>
        </p:nvSpPr>
        <p:spPr>
          <a:xfrm>
            <a:off x="6759464" y="4243979"/>
            <a:ext cx="433553" cy="369332"/>
          </a:xfrm>
          <a:prstGeom prst="rect">
            <a:avLst/>
          </a:prstGeom>
          <a:noFill/>
        </p:spPr>
        <p:txBody>
          <a:bodyPr wrap="square" rtlCol="0">
            <a:spAutoFit/>
          </a:bodyPr>
          <a:lstStyle/>
          <a:p>
            <a:r>
              <a:rPr lang="en-US" dirty="0"/>
              <a:t>A</a:t>
            </a:r>
          </a:p>
        </p:txBody>
      </p:sp>
      <p:sp>
        <p:nvSpPr>
          <p:cNvPr id="19" name="TextBox 18">
            <a:extLst>
              <a:ext uri="{FF2B5EF4-FFF2-40B4-BE49-F238E27FC236}">
                <a16:creationId xmlns:a16="http://schemas.microsoft.com/office/drawing/2014/main" id="{E68B3222-1E2E-3241-A982-2FDD2CA9DA8A}"/>
              </a:ext>
            </a:extLst>
          </p:cNvPr>
          <p:cNvSpPr txBox="1"/>
          <p:nvPr/>
        </p:nvSpPr>
        <p:spPr>
          <a:xfrm>
            <a:off x="6797562" y="970828"/>
            <a:ext cx="433553" cy="369332"/>
          </a:xfrm>
          <a:prstGeom prst="rect">
            <a:avLst/>
          </a:prstGeom>
          <a:noFill/>
        </p:spPr>
        <p:txBody>
          <a:bodyPr wrap="square" rtlCol="0">
            <a:spAutoFit/>
          </a:bodyPr>
          <a:lstStyle/>
          <a:p>
            <a:r>
              <a:rPr lang="en-US" dirty="0"/>
              <a:t>D</a:t>
            </a:r>
          </a:p>
        </p:txBody>
      </p:sp>
      <p:sp>
        <p:nvSpPr>
          <p:cNvPr id="20" name="TextBox 19">
            <a:extLst>
              <a:ext uri="{FF2B5EF4-FFF2-40B4-BE49-F238E27FC236}">
                <a16:creationId xmlns:a16="http://schemas.microsoft.com/office/drawing/2014/main" id="{80B65C71-20FB-224F-840C-765B622F1A14}"/>
              </a:ext>
            </a:extLst>
          </p:cNvPr>
          <p:cNvSpPr txBox="1"/>
          <p:nvPr/>
        </p:nvSpPr>
        <p:spPr>
          <a:xfrm>
            <a:off x="5875279" y="2379123"/>
            <a:ext cx="433553" cy="369332"/>
          </a:xfrm>
          <a:prstGeom prst="rect">
            <a:avLst/>
          </a:prstGeom>
          <a:noFill/>
        </p:spPr>
        <p:txBody>
          <a:bodyPr wrap="square" rtlCol="0">
            <a:spAutoFit/>
          </a:bodyPr>
          <a:lstStyle/>
          <a:p>
            <a:r>
              <a:rPr lang="en-US" dirty="0"/>
              <a:t>C</a:t>
            </a:r>
          </a:p>
        </p:txBody>
      </p:sp>
      <p:sp>
        <p:nvSpPr>
          <p:cNvPr id="21" name="TextBox 20">
            <a:extLst>
              <a:ext uri="{FF2B5EF4-FFF2-40B4-BE49-F238E27FC236}">
                <a16:creationId xmlns:a16="http://schemas.microsoft.com/office/drawing/2014/main" id="{C024FD75-EF6A-0B47-922A-8A6F82C06CBB}"/>
              </a:ext>
            </a:extLst>
          </p:cNvPr>
          <p:cNvSpPr txBox="1"/>
          <p:nvPr/>
        </p:nvSpPr>
        <p:spPr>
          <a:xfrm>
            <a:off x="10300794" y="3897184"/>
            <a:ext cx="433553" cy="369332"/>
          </a:xfrm>
          <a:prstGeom prst="rect">
            <a:avLst/>
          </a:prstGeom>
          <a:noFill/>
        </p:spPr>
        <p:txBody>
          <a:bodyPr wrap="square" rtlCol="0">
            <a:spAutoFit/>
          </a:bodyPr>
          <a:lstStyle/>
          <a:p>
            <a:r>
              <a:rPr lang="en-US" dirty="0"/>
              <a:t>E</a:t>
            </a:r>
          </a:p>
        </p:txBody>
      </p:sp>
      <p:sp>
        <p:nvSpPr>
          <p:cNvPr id="22" name="TextBox 21">
            <a:extLst>
              <a:ext uri="{FF2B5EF4-FFF2-40B4-BE49-F238E27FC236}">
                <a16:creationId xmlns:a16="http://schemas.microsoft.com/office/drawing/2014/main" id="{A30CA55F-A005-6D47-807F-C8EC3519C921}"/>
              </a:ext>
            </a:extLst>
          </p:cNvPr>
          <p:cNvSpPr txBox="1"/>
          <p:nvPr/>
        </p:nvSpPr>
        <p:spPr>
          <a:xfrm>
            <a:off x="9640614" y="1922519"/>
            <a:ext cx="433553" cy="369332"/>
          </a:xfrm>
          <a:prstGeom prst="rect">
            <a:avLst/>
          </a:prstGeom>
          <a:noFill/>
        </p:spPr>
        <p:txBody>
          <a:bodyPr wrap="square" rtlCol="0">
            <a:spAutoFit/>
          </a:bodyPr>
          <a:lstStyle/>
          <a:p>
            <a:r>
              <a:rPr lang="en-US" dirty="0"/>
              <a:t>J</a:t>
            </a:r>
          </a:p>
        </p:txBody>
      </p:sp>
      <p:sp>
        <p:nvSpPr>
          <p:cNvPr id="23" name="TextBox 22">
            <a:extLst>
              <a:ext uri="{FF2B5EF4-FFF2-40B4-BE49-F238E27FC236}">
                <a16:creationId xmlns:a16="http://schemas.microsoft.com/office/drawing/2014/main" id="{59B59894-27F3-2A45-913D-2CBB45175D15}"/>
              </a:ext>
            </a:extLst>
          </p:cNvPr>
          <p:cNvSpPr txBox="1"/>
          <p:nvPr/>
        </p:nvSpPr>
        <p:spPr>
          <a:xfrm>
            <a:off x="8621107" y="4718271"/>
            <a:ext cx="433553" cy="369332"/>
          </a:xfrm>
          <a:prstGeom prst="rect">
            <a:avLst/>
          </a:prstGeom>
          <a:noFill/>
        </p:spPr>
        <p:txBody>
          <a:bodyPr wrap="square" rtlCol="0">
            <a:spAutoFit/>
          </a:bodyPr>
          <a:lstStyle/>
          <a:p>
            <a:r>
              <a:rPr lang="en-US" dirty="0"/>
              <a:t>H</a:t>
            </a:r>
          </a:p>
        </p:txBody>
      </p:sp>
      <p:sp>
        <p:nvSpPr>
          <p:cNvPr id="24" name="TextBox 23">
            <a:extLst>
              <a:ext uri="{FF2B5EF4-FFF2-40B4-BE49-F238E27FC236}">
                <a16:creationId xmlns:a16="http://schemas.microsoft.com/office/drawing/2014/main" id="{B003C275-F405-E24D-A07B-CD681C025613}"/>
              </a:ext>
            </a:extLst>
          </p:cNvPr>
          <p:cNvSpPr txBox="1"/>
          <p:nvPr/>
        </p:nvSpPr>
        <p:spPr>
          <a:xfrm>
            <a:off x="6775226" y="5488597"/>
            <a:ext cx="433553" cy="369332"/>
          </a:xfrm>
          <a:prstGeom prst="rect">
            <a:avLst/>
          </a:prstGeom>
          <a:noFill/>
        </p:spPr>
        <p:txBody>
          <a:bodyPr wrap="square" rtlCol="0">
            <a:spAutoFit/>
          </a:bodyPr>
          <a:lstStyle/>
          <a:p>
            <a:r>
              <a:rPr lang="en-US" dirty="0"/>
              <a:t>F</a:t>
            </a:r>
          </a:p>
        </p:txBody>
      </p:sp>
      <p:sp>
        <p:nvSpPr>
          <p:cNvPr id="25" name="TextBox 24">
            <a:extLst>
              <a:ext uri="{FF2B5EF4-FFF2-40B4-BE49-F238E27FC236}">
                <a16:creationId xmlns:a16="http://schemas.microsoft.com/office/drawing/2014/main" id="{62B43D9E-6A44-154B-BE25-F65504CF3B37}"/>
              </a:ext>
            </a:extLst>
          </p:cNvPr>
          <p:cNvSpPr txBox="1"/>
          <p:nvPr/>
        </p:nvSpPr>
        <p:spPr>
          <a:xfrm>
            <a:off x="11084472" y="2438610"/>
            <a:ext cx="433553" cy="369332"/>
          </a:xfrm>
          <a:prstGeom prst="rect">
            <a:avLst/>
          </a:prstGeom>
          <a:noFill/>
        </p:spPr>
        <p:txBody>
          <a:bodyPr wrap="square" rtlCol="0">
            <a:spAutoFit/>
          </a:bodyPr>
          <a:lstStyle/>
          <a:p>
            <a:r>
              <a:rPr lang="en-US" dirty="0"/>
              <a:t>K</a:t>
            </a:r>
          </a:p>
        </p:txBody>
      </p:sp>
      <p:sp>
        <p:nvSpPr>
          <p:cNvPr id="26" name="TextBox 25">
            <a:extLst>
              <a:ext uri="{FF2B5EF4-FFF2-40B4-BE49-F238E27FC236}">
                <a16:creationId xmlns:a16="http://schemas.microsoft.com/office/drawing/2014/main" id="{F39BC84D-8D9E-EC4B-AB4B-39F63F9233E7}"/>
              </a:ext>
            </a:extLst>
          </p:cNvPr>
          <p:cNvSpPr txBox="1"/>
          <p:nvPr/>
        </p:nvSpPr>
        <p:spPr>
          <a:xfrm>
            <a:off x="8061433" y="2591010"/>
            <a:ext cx="43355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5B54FB1-61AE-9348-B4F4-0001933F28BF}"/>
              </a:ext>
            </a:extLst>
          </p:cNvPr>
          <p:cNvSpPr txBox="1"/>
          <p:nvPr/>
        </p:nvSpPr>
        <p:spPr>
          <a:xfrm>
            <a:off x="4268512" y="6218644"/>
            <a:ext cx="433553" cy="369332"/>
          </a:xfrm>
          <a:prstGeom prst="rect">
            <a:avLst/>
          </a:prstGeom>
          <a:noFill/>
        </p:spPr>
        <p:txBody>
          <a:bodyPr wrap="square" rtlCol="0">
            <a:spAutoFit/>
          </a:bodyPr>
          <a:lstStyle/>
          <a:p>
            <a:r>
              <a:rPr lang="en-US" dirty="0"/>
              <a:t>G</a:t>
            </a:r>
          </a:p>
        </p:txBody>
      </p:sp>
      <p:sp>
        <p:nvSpPr>
          <p:cNvPr id="29" name="Oval 28">
            <a:extLst>
              <a:ext uri="{FF2B5EF4-FFF2-40B4-BE49-F238E27FC236}">
                <a16:creationId xmlns:a16="http://schemas.microsoft.com/office/drawing/2014/main" id="{0CCF998F-277F-B647-9315-C5C04EA658E5}"/>
              </a:ext>
            </a:extLst>
          </p:cNvPr>
          <p:cNvSpPr/>
          <p:nvPr/>
        </p:nvSpPr>
        <p:spPr>
          <a:xfrm>
            <a:off x="4934607" y="1915557"/>
            <a:ext cx="4619297" cy="4619297"/>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1B013CBA-7452-5D4F-BED3-E6F086A34233}"/>
              </a:ext>
            </a:extLst>
          </p:cNvPr>
          <p:cNvCxnSpPr/>
          <p:nvPr/>
        </p:nvCxnSpPr>
        <p:spPr>
          <a:xfrm flipV="1">
            <a:off x="4934607" y="4225205"/>
            <a:ext cx="2128344" cy="1"/>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70E7652-E570-5744-9D84-19E8BD5AC5F6}"/>
              </a:ext>
            </a:extLst>
          </p:cNvPr>
          <p:cNvSpPr txBox="1"/>
          <p:nvPr/>
        </p:nvSpPr>
        <p:spPr>
          <a:xfrm>
            <a:off x="5453550" y="3810990"/>
            <a:ext cx="943300" cy="369332"/>
          </a:xfrm>
          <a:prstGeom prst="rect">
            <a:avLst/>
          </a:prstGeom>
          <a:noFill/>
        </p:spPr>
        <p:txBody>
          <a:bodyPr wrap="square" rtlCol="0">
            <a:spAutoFit/>
          </a:bodyPr>
          <a:lstStyle/>
          <a:p>
            <a:r>
              <a:rPr lang="en-US" dirty="0"/>
              <a:t>200 km</a:t>
            </a:r>
          </a:p>
        </p:txBody>
      </p:sp>
      <p:sp>
        <p:nvSpPr>
          <p:cNvPr id="34" name="Oval 33">
            <a:extLst>
              <a:ext uri="{FF2B5EF4-FFF2-40B4-BE49-F238E27FC236}">
                <a16:creationId xmlns:a16="http://schemas.microsoft.com/office/drawing/2014/main" id="{08F82C2F-A1CB-DD4F-A248-12E42C20A8C7}"/>
              </a:ext>
            </a:extLst>
          </p:cNvPr>
          <p:cNvSpPr/>
          <p:nvPr/>
        </p:nvSpPr>
        <p:spPr>
          <a:xfrm>
            <a:off x="10271893" y="425070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BE472AB-A433-CF4A-A122-0C08246E7361}"/>
              </a:ext>
            </a:extLst>
          </p:cNvPr>
          <p:cNvSpPr/>
          <p:nvPr/>
        </p:nvSpPr>
        <p:spPr>
          <a:xfrm>
            <a:off x="4674472" y="61496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4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2">
            <a:extLst>
              <a:ext uri="{FF2B5EF4-FFF2-40B4-BE49-F238E27FC236}">
                <a16:creationId xmlns:a16="http://schemas.microsoft.com/office/drawing/2014/main" id="{CF741837-AF66-E149-A532-327641916506}"/>
              </a:ext>
            </a:extLst>
          </p:cNvPr>
          <p:cNvSpPr txBox="1">
            <a:spLocks/>
          </p:cNvSpPr>
          <p:nvPr/>
        </p:nvSpPr>
        <p:spPr>
          <a:xfrm>
            <a:off x="1143000" y="2009554"/>
            <a:ext cx="4121368" cy="40244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Connect with network graphs</a:t>
            </a:r>
          </a:p>
          <a:p>
            <a:pPr lvl="1"/>
            <a:r>
              <a:rPr lang="en-GB" dirty="0"/>
              <a:t>add nodes of food banks with attributes of latitude, longitude, demand and supply</a:t>
            </a:r>
          </a:p>
          <a:p>
            <a:pPr lvl="1"/>
            <a:r>
              <a:rPr lang="en-GB" dirty="0"/>
              <a:t>After calculating food bank A’s waste of fresh food, search other food banks in 200 km</a:t>
            </a:r>
          </a:p>
          <a:p>
            <a:pPr lvl="1"/>
            <a:r>
              <a:rPr lang="en-GB" dirty="0"/>
              <a:t>If any other food bank is in shortage, add an edge between them with attributes of (demand - supply) and distance.</a:t>
            </a:r>
          </a:p>
          <a:p>
            <a:pPr lvl="1"/>
            <a:endParaRPr lang="en-GB" dirty="0"/>
          </a:p>
          <a:p>
            <a:endParaRPr lang="en-IN" dirty="0"/>
          </a:p>
        </p:txBody>
      </p:sp>
      <p:sp>
        <p:nvSpPr>
          <p:cNvPr id="2" name="Title 1">
            <a:extLst>
              <a:ext uri="{FF2B5EF4-FFF2-40B4-BE49-F238E27FC236}">
                <a16:creationId xmlns:a16="http://schemas.microsoft.com/office/drawing/2014/main" id="{BF7F543A-7F73-42B8-A920-415A3E99F453}"/>
              </a:ext>
            </a:extLst>
          </p:cNvPr>
          <p:cNvSpPr>
            <a:spLocks noGrp="1"/>
          </p:cNvSpPr>
          <p:nvPr>
            <p:ph type="title"/>
          </p:nvPr>
        </p:nvSpPr>
        <p:spPr/>
        <p:txBody>
          <a:bodyPr/>
          <a:lstStyle/>
          <a:p>
            <a:r>
              <a:rPr lang="en-GB" dirty="0"/>
              <a:t>Plan next:</a:t>
            </a:r>
            <a:endParaRPr lang="en-IN" dirty="0"/>
          </a:p>
        </p:txBody>
      </p:sp>
      <p:sp>
        <p:nvSpPr>
          <p:cNvPr id="4" name="Oval 3">
            <a:extLst>
              <a:ext uri="{FF2B5EF4-FFF2-40B4-BE49-F238E27FC236}">
                <a16:creationId xmlns:a16="http://schemas.microsoft.com/office/drawing/2014/main" id="{7E9189B1-D8D0-D74D-8564-2C276743D0AF}"/>
              </a:ext>
            </a:extLst>
          </p:cNvPr>
          <p:cNvSpPr/>
          <p:nvPr/>
        </p:nvSpPr>
        <p:spPr>
          <a:xfrm>
            <a:off x="10271893" y="425070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A7CBDC6-39EA-CD45-A6D9-244D42C63F69}"/>
              </a:ext>
            </a:extLst>
          </p:cNvPr>
          <p:cNvSpPr/>
          <p:nvPr/>
        </p:nvSpPr>
        <p:spPr>
          <a:xfrm>
            <a:off x="7062951" y="4043901"/>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5E819A-F3F3-4340-B77D-F86687278869}"/>
              </a:ext>
            </a:extLst>
          </p:cNvPr>
          <p:cNvSpPr/>
          <p:nvPr/>
        </p:nvSpPr>
        <p:spPr>
          <a:xfrm>
            <a:off x="5730764"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A2676D-10E7-CD4F-BDFE-8F7950BECD46}"/>
              </a:ext>
            </a:extLst>
          </p:cNvPr>
          <p:cNvSpPr/>
          <p:nvPr/>
        </p:nvSpPr>
        <p:spPr>
          <a:xfrm>
            <a:off x="6353502" y="5391807"/>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Oval 8">
            <a:extLst>
              <a:ext uri="{FF2B5EF4-FFF2-40B4-BE49-F238E27FC236}">
                <a16:creationId xmlns:a16="http://schemas.microsoft.com/office/drawing/2014/main" id="{77F01472-8CC0-4046-AA9A-039F14A54457}"/>
              </a:ext>
            </a:extLst>
          </p:cNvPr>
          <p:cNvSpPr/>
          <p:nvPr/>
        </p:nvSpPr>
        <p:spPr>
          <a:xfrm>
            <a:off x="7909033" y="29351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C4DB0B-8B0E-7D49-91D2-1DE298669F6E}"/>
              </a:ext>
            </a:extLst>
          </p:cNvPr>
          <p:cNvSpPr/>
          <p:nvPr/>
        </p:nvSpPr>
        <p:spPr>
          <a:xfrm>
            <a:off x="10867696"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4E7407-0B14-EA47-8821-B7F263F98863}"/>
              </a:ext>
            </a:extLst>
          </p:cNvPr>
          <p:cNvSpPr/>
          <p:nvPr/>
        </p:nvSpPr>
        <p:spPr>
          <a:xfrm>
            <a:off x="6810700" y="1519783"/>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5DE724D-BAD7-014A-9958-D09D9D4A6998}"/>
              </a:ext>
            </a:extLst>
          </p:cNvPr>
          <p:cNvSpPr/>
          <p:nvPr/>
        </p:nvSpPr>
        <p:spPr>
          <a:xfrm>
            <a:off x="8439804" y="5181600"/>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245BDC-827C-AA4D-8FFE-DB2583557C3A}"/>
              </a:ext>
            </a:extLst>
          </p:cNvPr>
          <p:cNvSpPr/>
          <p:nvPr/>
        </p:nvSpPr>
        <p:spPr>
          <a:xfrm>
            <a:off x="9821918" y="585267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C8C691-C21C-EF4E-BBA1-B2CD48DABF37}"/>
              </a:ext>
            </a:extLst>
          </p:cNvPr>
          <p:cNvSpPr/>
          <p:nvPr/>
        </p:nvSpPr>
        <p:spPr>
          <a:xfrm>
            <a:off x="9640614" y="2385848"/>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3138A0-5F19-AA42-B119-B3F1E3DCF546}"/>
              </a:ext>
            </a:extLst>
          </p:cNvPr>
          <p:cNvSpPr txBox="1"/>
          <p:nvPr/>
        </p:nvSpPr>
        <p:spPr>
          <a:xfrm>
            <a:off x="10200947" y="5954007"/>
            <a:ext cx="433553" cy="369332"/>
          </a:xfrm>
          <a:prstGeom prst="rect">
            <a:avLst/>
          </a:prstGeom>
          <a:noFill/>
        </p:spPr>
        <p:txBody>
          <a:bodyPr wrap="square" rtlCol="0">
            <a:spAutoFit/>
          </a:bodyPr>
          <a:lstStyle/>
          <a:p>
            <a:r>
              <a:rPr lang="en-US" dirty="0"/>
              <a:t>I</a:t>
            </a:r>
          </a:p>
        </p:txBody>
      </p:sp>
      <p:sp>
        <p:nvSpPr>
          <p:cNvPr id="18" name="TextBox 17">
            <a:extLst>
              <a:ext uri="{FF2B5EF4-FFF2-40B4-BE49-F238E27FC236}">
                <a16:creationId xmlns:a16="http://schemas.microsoft.com/office/drawing/2014/main" id="{8E6FB60B-7E69-1741-BC38-308CEFA3F0FF}"/>
              </a:ext>
            </a:extLst>
          </p:cNvPr>
          <p:cNvSpPr txBox="1"/>
          <p:nvPr/>
        </p:nvSpPr>
        <p:spPr>
          <a:xfrm>
            <a:off x="6759464" y="4243979"/>
            <a:ext cx="433553" cy="369332"/>
          </a:xfrm>
          <a:prstGeom prst="rect">
            <a:avLst/>
          </a:prstGeom>
          <a:noFill/>
        </p:spPr>
        <p:txBody>
          <a:bodyPr wrap="square" rtlCol="0">
            <a:spAutoFit/>
          </a:bodyPr>
          <a:lstStyle/>
          <a:p>
            <a:r>
              <a:rPr lang="en-US" dirty="0"/>
              <a:t>A</a:t>
            </a:r>
          </a:p>
        </p:txBody>
      </p:sp>
      <p:sp>
        <p:nvSpPr>
          <p:cNvPr id="19" name="TextBox 18">
            <a:extLst>
              <a:ext uri="{FF2B5EF4-FFF2-40B4-BE49-F238E27FC236}">
                <a16:creationId xmlns:a16="http://schemas.microsoft.com/office/drawing/2014/main" id="{E68B3222-1E2E-3241-A982-2FDD2CA9DA8A}"/>
              </a:ext>
            </a:extLst>
          </p:cNvPr>
          <p:cNvSpPr txBox="1"/>
          <p:nvPr/>
        </p:nvSpPr>
        <p:spPr>
          <a:xfrm>
            <a:off x="6797562" y="970828"/>
            <a:ext cx="433553" cy="369332"/>
          </a:xfrm>
          <a:prstGeom prst="rect">
            <a:avLst/>
          </a:prstGeom>
          <a:noFill/>
        </p:spPr>
        <p:txBody>
          <a:bodyPr wrap="square" rtlCol="0">
            <a:spAutoFit/>
          </a:bodyPr>
          <a:lstStyle/>
          <a:p>
            <a:r>
              <a:rPr lang="en-US" dirty="0"/>
              <a:t>D</a:t>
            </a:r>
          </a:p>
        </p:txBody>
      </p:sp>
      <p:sp>
        <p:nvSpPr>
          <p:cNvPr id="20" name="TextBox 19">
            <a:extLst>
              <a:ext uri="{FF2B5EF4-FFF2-40B4-BE49-F238E27FC236}">
                <a16:creationId xmlns:a16="http://schemas.microsoft.com/office/drawing/2014/main" id="{80B65C71-20FB-224F-840C-765B622F1A14}"/>
              </a:ext>
            </a:extLst>
          </p:cNvPr>
          <p:cNvSpPr txBox="1"/>
          <p:nvPr/>
        </p:nvSpPr>
        <p:spPr>
          <a:xfrm>
            <a:off x="5875279" y="2379123"/>
            <a:ext cx="433553" cy="369332"/>
          </a:xfrm>
          <a:prstGeom prst="rect">
            <a:avLst/>
          </a:prstGeom>
          <a:noFill/>
        </p:spPr>
        <p:txBody>
          <a:bodyPr wrap="square" rtlCol="0">
            <a:spAutoFit/>
          </a:bodyPr>
          <a:lstStyle/>
          <a:p>
            <a:r>
              <a:rPr lang="en-US" dirty="0"/>
              <a:t>C</a:t>
            </a:r>
          </a:p>
        </p:txBody>
      </p:sp>
      <p:sp>
        <p:nvSpPr>
          <p:cNvPr id="22" name="TextBox 21">
            <a:extLst>
              <a:ext uri="{FF2B5EF4-FFF2-40B4-BE49-F238E27FC236}">
                <a16:creationId xmlns:a16="http://schemas.microsoft.com/office/drawing/2014/main" id="{A30CA55F-A005-6D47-807F-C8EC3519C921}"/>
              </a:ext>
            </a:extLst>
          </p:cNvPr>
          <p:cNvSpPr txBox="1"/>
          <p:nvPr/>
        </p:nvSpPr>
        <p:spPr>
          <a:xfrm>
            <a:off x="9640614" y="1922519"/>
            <a:ext cx="433553" cy="369332"/>
          </a:xfrm>
          <a:prstGeom prst="rect">
            <a:avLst/>
          </a:prstGeom>
          <a:noFill/>
        </p:spPr>
        <p:txBody>
          <a:bodyPr wrap="square" rtlCol="0">
            <a:spAutoFit/>
          </a:bodyPr>
          <a:lstStyle/>
          <a:p>
            <a:r>
              <a:rPr lang="en-US" dirty="0"/>
              <a:t>J</a:t>
            </a:r>
          </a:p>
        </p:txBody>
      </p:sp>
      <p:sp>
        <p:nvSpPr>
          <p:cNvPr id="23" name="TextBox 22">
            <a:extLst>
              <a:ext uri="{FF2B5EF4-FFF2-40B4-BE49-F238E27FC236}">
                <a16:creationId xmlns:a16="http://schemas.microsoft.com/office/drawing/2014/main" id="{59B59894-27F3-2A45-913D-2CBB45175D15}"/>
              </a:ext>
            </a:extLst>
          </p:cNvPr>
          <p:cNvSpPr txBox="1"/>
          <p:nvPr/>
        </p:nvSpPr>
        <p:spPr>
          <a:xfrm>
            <a:off x="8621107" y="4718271"/>
            <a:ext cx="433553" cy="369332"/>
          </a:xfrm>
          <a:prstGeom prst="rect">
            <a:avLst/>
          </a:prstGeom>
          <a:noFill/>
        </p:spPr>
        <p:txBody>
          <a:bodyPr wrap="square" rtlCol="0">
            <a:spAutoFit/>
          </a:bodyPr>
          <a:lstStyle/>
          <a:p>
            <a:r>
              <a:rPr lang="en-US" dirty="0"/>
              <a:t>H</a:t>
            </a:r>
          </a:p>
        </p:txBody>
      </p:sp>
      <p:sp>
        <p:nvSpPr>
          <p:cNvPr id="24" name="TextBox 23">
            <a:extLst>
              <a:ext uri="{FF2B5EF4-FFF2-40B4-BE49-F238E27FC236}">
                <a16:creationId xmlns:a16="http://schemas.microsoft.com/office/drawing/2014/main" id="{B003C275-F405-E24D-A07B-CD681C025613}"/>
              </a:ext>
            </a:extLst>
          </p:cNvPr>
          <p:cNvSpPr txBox="1"/>
          <p:nvPr/>
        </p:nvSpPr>
        <p:spPr>
          <a:xfrm>
            <a:off x="6775226" y="5488597"/>
            <a:ext cx="433553" cy="369332"/>
          </a:xfrm>
          <a:prstGeom prst="rect">
            <a:avLst/>
          </a:prstGeom>
          <a:noFill/>
        </p:spPr>
        <p:txBody>
          <a:bodyPr wrap="square" rtlCol="0">
            <a:spAutoFit/>
          </a:bodyPr>
          <a:lstStyle/>
          <a:p>
            <a:r>
              <a:rPr lang="en-US" dirty="0"/>
              <a:t>F</a:t>
            </a:r>
          </a:p>
        </p:txBody>
      </p:sp>
      <p:sp>
        <p:nvSpPr>
          <p:cNvPr id="25" name="TextBox 24">
            <a:extLst>
              <a:ext uri="{FF2B5EF4-FFF2-40B4-BE49-F238E27FC236}">
                <a16:creationId xmlns:a16="http://schemas.microsoft.com/office/drawing/2014/main" id="{62B43D9E-6A44-154B-BE25-F65504CF3B37}"/>
              </a:ext>
            </a:extLst>
          </p:cNvPr>
          <p:cNvSpPr txBox="1"/>
          <p:nvPr/>
        </p:nvSpPr>
        <p:spPr>
          <a:xfrm>
            <a:off x="11084472" y="2438610"/>
            <a:ext cx="433553" cy="369332"/>
          </a:xfrm>
          <a:prstGeom prst="rect">
            <a:avLst/>
          </a:prstGeom>
          <a:noFill/>
        </p:spPr>
        <p:txBody>
          <a:bodyPr wrap="square" rtlCol="0">
            <a:spAutoFit/>
          </a:bodyPr>
          <a:lstStyle/>
          <a:p>
            <a:r>
              <a:rPr lang="en-US" dirty="0"/>
              <a:t>K</a:t>
            </a:r>
          </a:p>
        </p:txBody>
      </p:sp>
      <p:sp>
        <p:nvSpPr>
          <p:cNvPr id="26" name="TextBox 25">
            <a:extLst>
              <a:ext uri="{FF2B5EF4-FFF2-40B4-BE49-F238E27FC236}">
                <a16:creationId xmlns:a16="http://schemas.microsoft.com/office/drawing/2014/main" id="{F39BC84D-8D9E-EC4B-AB4B-39F63F9233E7}"/>
              </a:ext>
            </a:extLst>
          </p:cNvPr>
          <p:cNvSpPr txBox="1"/>
          <p:nvPr/>
        </p:nvSpPr>
        <p:spPr>
          <a:xfrm>
            <a:off x="8061433" y="2591010"/>
            <a:ext cx="43355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5B54FB1-61AE-9348-B4F4-0001933F28BF}"/>
              </a:ext>
            </a:extLst>
          </p:cNvPr>
          <p:cNvSpPr txBox="1"/>
          <p:nvPr/>
        </p:nvSpPr>
        <p:spPr>
          <a:xfrm>
            <a:off x="4268512" y="6218644"/>
            <a:ext cx="433553" cy="369332"/>
          </a:xfrm>
          <a:prstGeom prst="rect">
            <a:avLst/>
          </a:prstGeom>
          <a:noFill/>
        </p:spPr>
        <p:txBody>
          <a:bodyPr wrap="square" rtlCol="0">
            <a:spAutoFit/>
          </a:bodyPr>
          <a:lstStyle/>
          <a:p>
            <a:r>
              <a:rPr lang="en-US" dirty="0"/>
              <a:t>G</a:t>
            </a:r>
          </a:p>
        </p:txBody>
      </p:sp>
      <p:sp>
        <p:nvSpPr>
          <p:cNvPr id="29" name="Oval 28">
            <a:extLst>
              <a:ext uri="{FF2B5EF4-FFF2-40B4-BE49-F238E27FC236}">
                <a16:creationId xmlns:a16="http://schemas.microsoft.com/office/drawing/2014/main" id="{0CCF998F-277F-B647-9315-C5C04EA658E5}"/>
              </a:ext>
            </a:extLst>
          </p:cNvPr>
          <p:cNvSpPr/>
          <p:nvPr/>
        </p:nvSpPr>
        <p:spPr>
          <a:xfrm>
            <a:off x="4934607" y="1915557"/>
            <a:ext cx="4619297" cy="4619297"/>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1B013CBA-7452-5D4F-BED3-E6F086A34233}"/>
              </a:ext>
            </a:extLst>
          </p:cNvPr>
          <p:cNvCxnSpPr/>
          <p:nvPr/>
        </p:nvCxnSpPr>
        <p:spPr>
          <a:xfrm flipV="1">
            <a:off x="4934607" y="4225205"/>
            <a:ext cx="2128344" cy="1"/>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70E7652-E570-5744-9D84-19E8BD5AC5F6}"/>
              </a:ext>
            </a:extLst>
          </p:cNvPr>
          <p:cNvSpPr txBox="1"/>
          <p:nvPr/>
        </p:nvSpPr>
        <p:spPr>
          <a:xfrm>
            <a:off x="5453550" y="3810990"/>
            <a:ext cx="943300" cy="369332"/>
          </a:xfrm>
          <a:prstGeom prst="rect">
            <a:avLst/>
          </a:prstGeom>
          <a:noFill/>
        </p:spPr>
        <p:txBody>
          <a:bodyPr wrap="square" rtlCol="0">
            <a:spAutoFit/>
          </a:bodyPr>
          <a:lstStyle/>
          <a:p>
            <a:r>
              <a:rPr lang="en-US" dirty="0"/>
              <a:t>200 km</a:t>
            </a:r>
          </a:p>
        </p:txBody>
      </p:sp>
      <p:cxnSp>
        <p:nvCxnSpPr>
          <p:cNvPr id="33" name="Straight Connector 32">
            <a:extLst>
              <a:ext uri="{FF2B5EF4-FFF2-40B4-BE49-F238E27FC236}">
                <a16:creationId xmlns:a16="http://schemas.microsoft.com/office/drawing/2014/main" id="{9E718F83-96CB-A14D-B8B3-0AC3331BA5C8}"/>
              </a:ext>
            </a:extLst>
          </p:cNvPr>
          <p:cNvCxnSpPr>
            <a:cxnSpLocks/>
            <a:stCxn id="7" idx="5"/>
            <a:endCxn id="6" idx="1"/>
          </p:cNvCxnSpPr>
          <p:nvPr/>
        </p:nvCxnSpPr>
        <p:spPr>
          <a:xfrm>
            <a:off x="6040268" y="3057959"/>
            <a:ext cx="1075786" cy="10390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317ED3-381A-A34A-B6DB-1E040CDABE67}"/>
              </a:ext>
            </a:extLst>
          </p:cNvPr>
          <p:cNvCxnSpPr>
            <a:cxnSpLocks/>
            <a:stCxn id="9" idx="3"/>
            <a:endCxn id="6" idx="7"/>
          </p:cNvCxnSpPr>
          <p:nvPr/>
        </p:nvCxnSpPr>
        <p:spPr>
          <a:xfrm flipH="1">
            <a:off x="7372455" y="3244610"/>
            <a:ext cx="589681" cy="8523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D3FA1F-2A3E-0F40-9F1C-CDA26F348421}"/>
              </a:ext>
            </a:extLst>
          </p:cNvPr>
          <p:cNvCxnSpPr>
            <a:cxnSpLocks/>
            <a:stCxn id="12" idx="1"/>
            <a:endCxn id="6" idx="5"/>
          </p:cNvCxnSpPr>
          <p:nvPr/>
        </p:nvCxnSpPr>
        <p:spPr>
          <a:xfrm flipH="1" flipV="1">
            <a:off x="7372455" y="4353405"/>
            <a:ext cx="1120452" cy="8812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1B111-BD9F-404F-A68B-25B8AC7F6751}"/>
              </a:ext>
            </a:extLst>
          </p:cNvPr>
          <p:cNvCxnSpPr>
            <a:cxnSpLocks/>
            <a:stCxn id="6" idx="3"/>
            <a:endCxn id="8" idx="7"/>
          </p:cNvCxnSpPr>
          <p:nvPr/>
        </p:nvCxnSpPr>
        <p:spPr>
          <a:xfrm flipH="1">
            <a:off x="6663006" y="4353405"/>
            <a:ext cx="453048" cy="10915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67ACA1-853F-1E49-94D4-54A0238A5D46}"/>
              </a:ext>
            </a:extLst>
          </p:cNvPr>
          <p:cNvSpPr txBox="1"/>
          <p:nvPr/>
        </p:nvSpPr>
        <p:spPr>
          <a:xfrm>
            <a:off x="10300794" y="3897184"/>
            <a:ext cx="433553"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127463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2">
            <a:extLst>
              <a:ext uri="{FF2B5EF4-FFF2-40B4-BE49-F238E27FC236}">
                <a16:creationId xmlns:a16="http://schemas.microsoft.com/office/drawing/2014/main" id="{CF741837-AF66-E149-A532-327641916506}"/>
              </a:ext>
            </a:extLst>
          </p:cNvPr>
          <p:cNvSpPr txBox="1">
            <a:spLocks/>
          </p:cNvSpPr>
          <p:nvPr/>
        </p:nvSpPr>
        <p:spPr>
          <a:xfrm>
            <a:off x="1143000" y="2009554"/>
            <a:ext cx="4121368" cy="447555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Connect with network graphs</a:t>
            </a:r>
          </a:p>
          <a:p>
            <a:pPr lvl="1"/>
            <a:r>
              <a:rPr lang="en-GB" dirty="0"/>
              <a:t>add nodes of food banks with attributes of latitude, longitude, demand and supply</a:t>
            </a:r>
          </a:p>
          <a:p>
            <a:pPr lvl="1"/>
            <a:r>
              <a:rPr lang="en-GB" dirty="0"/>
              <a:t>After calculating food bank A’s waste of fresh food, search other food banks in 200 km</a:t>
            </a:r>
          </a:p>
          <a:p>
            <a:pPr lvl="1"/>
            <a:r>
              <a:rPr lang="en-GB" dirty="0"/>
              <a:t>If any other food bank is in shortage, add an edge between them with attributes of (demand - supply) and distance.</a:t>
            </a:r>
          </a:p>
          <a:p>
            <a:pPr lvl="1"/>
            <a:r>
              <a:rPr lang="en-GB" dirty="0"/>
              <a:t>Calculate the waste</a:t>
            </a:r>
          </a:p>
          <a:p>
            <a:endParaRPr lang="en-IN" dirty="0"/>
          </a:p>
        </p:txBody>
      </p:sp>
      <p:sp>
        <p:nvSpPr>
          <p:cNvPr id="2" name="Title 1">
            <a:extLst>
              <a:ext uri="{FF2B5EF4-FFF2-40B4-BE49-F238E27FC236}">
                <a16:creationId xmlns:a16="http://schemas.microsoft.com/office/drawing/2014/main" id="{BF7F543A-7F73-42B8-A920-415A3E99F453}"/>
              </a:ext>
            </a:extLst>
          </p:cNvPr>
          <p:cNvSpPr>
            <a:spLocks noGrp="1"/>
          </p:cNvSpPr>
          <p:nvPr>
            <p:ph type="title"/>
          </p:nvPr>
        </p:nvSpPr>
        <p:spPr/>
        <p:txBody>
          <a:bodyPr/>
          <a:lstStyle/>
          <a:p>
            <a:r>
              <a:rPr lang="en-GB" dirty="0"/>
              <a:t>Plan next:</a:t>
            </a:r>
            <a:endParaRPr lang="en-IN" dirty="0"/>
          </a:p>
        </p:txBody>
      </p:sp>
      <p:sp>
        <p:nvSpPr>
          <p:cNvPr id="4" name="Oval 3">
            <a:extLst>
              <a:ext uri="{FF2B5EF4-FFF2-40B4-BE49-F238E27FC236}">
                <a16:creationId xmlns:a16="http://schemas.microsoft.com/office/drawing/2014/main" id="{7E9189B1-D8D0-D74D-8564-2C276743D0AF}"/>
              </a:ext>
            </a:extLst>
          </p:cNvPr>
          <p:cNvSpPr/>
          <p:nvPr/>
        </p:nvSpPr>
        <p:spPr>
          <a:xfrm>
            <a:off x="10271893" y="425070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A7CBDC6-39EA-CD45-A6D9-244D42C63F69}"/>
              </a:ext>
            </a:extLst>
          </p:cNvPr>
          <p:cNvSpPr/>
          <p:nvPr/>
        </p:nvSpPr>
        <p:spPr>
          <a:xfrm>
            <a:off x="7062951" y="4043901"/>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5E819A-F3F3-4340-B77D-F86687278869}"/>
              </a:ext>
            </a:extLst>
          </p:cNvPr>
          <p:cNvSpPr/>
          <p:nvPr/>
        </p:nvSpPr>
        <p:spPr>
          <a:xfrm>
            <a:off x="5730764"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A2676D-10E7-CD4F-BDFE-8F7950BECD46}"/>
              </a:ext>
            </a:extLst>
          </p:cNvPr>
          <p:cNvSpPr/>
          <p:nvPr/>
        </p:nvSpPr>
        <p:spPr>
          <a:xfrm>
            <a:off x="6353502" y="5391807"/>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Oval 8">
            <a:extLst>
              <a:ext uri="{FF2B5EF4-FFF2-40B4-BE49-F238E27FC236}">
                <a16:creationId xmlns:a16="http://schemas.microsoft.com/office/drawing/2014/main" id="{77F01472-8CC0-4046-AA9A-039F14A54457}"/>
              </a:ext>
            </a:extLst>
          </p:cNvPr>
          <p:cNvSpPr/>
          <p:nvPr/>
        </p:nvSpPr>
        <p:spPr>
          <a:xfrm>
            <a:off x="7909033" y="29351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C4DB0B-8B0E-7D49-91D2-1DE298669F6E}"/>
              </a:ext>
            </a:extLst>
          </p:cNvPr>
          <p:cNvSpPr/>
          <p:nvPr/>
        </p:nvSpPr>
        <p:spPr>
          <a:xfrm>
            <a:off x="10867696" y="2748455"/>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4E7407-0B14-EA47-8821-B7F263F98863}"/>
              </a:ext>
            </a:extLst>
          </p:cNvPr>
          <p:cNvSpPr/>
          <p:nvPr/>
        </p:nvSpPr>
        <p:spPr>
          <a:xfrm>
            <a:off x="6810700" y="1519783"/>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5DE724D-BAD7-014A-9958-D09D9D4A6998}"/>
              </a:ext>
            </a:extLst>
          </p:cNvPr>
          <p:cNvSpPr/>
          <p:nvPr/>
        </p:nvSpPr>
        <p:spPr>
          <a:xfrm>
            <a:off x="8439804" y="5181600"/>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245BDC-827C-AA4D-8FFE-DB2583557C3A}"/>
              </a:ext>
            </a:extLst>
          </p:cNvPr>
          <p:cNvSpPr/>
          <p:nvPr/>
        </p:nvSpPr>
        <p:spPr>
          <a:xfrm>
            <a:off x="9821918" y="5852674"/>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8A699AA-A4FF-984E-87D8-6FF743C9BDD8}"/>
              </a:ext>
            </a:extLst>
          </p:cNvPr>
          <p:cNvSpPr/>
          <p:nvPr/>
        </p:nvSpPr>
        <p:spPr>
          <a:xfrm>
            <a:off x="4674472" y="6149606"/>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C8C691-C21C-EF4E-BBA1-B2CD48DABF37}"/>
              </a:ext>
            </a:extLst>
          </p:cNvPr>
          <p:cNvSpPr/>
          <p:nvPr/>
        </p:nvSpPr>
        <p:spPr>
          <a:xfrm>
            <a:off x="9640614" y="2385848"/>
            <a:ext cx="362607" cy="3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3138A0-5F19-AA42-B119-B3F1E3DCF546}"/>
              </a:ext>
            </a:extLst>
          </p:cNvPr>
          <p:cNvSpPr txBox="1"/>
          <p:nvPr/>
        </p:nvSpPr>
        <p:spPr>
          <a:xfrm>
            <a:off x="10200947" y="5954007"/>
            <a:ext cx="433553" cy="369332"/>
          </a:xfrm>
          <a:prstGeom prst="rect">
            <a:avLst/>
          </a:prstGeom>
          <a:noFill/>
        </p:spPr>
        <p:txBody>
          <a:bodyPr wrap="square" rtlCol="0">
            <a:spAutoFit/>
          </a:bodyPr>
          <a:lstStyle/>
          <a:p>
            <a:r>
              <a:rPr lang="en-US" dirty="0"/>
              <a:t>I</a:t>
            </a:r>
          </a:p>
        </p:txBody>
      </p:sp>
      <p:sp>
        <p:nvSpPr>
          <p:cNvPr id="18" name="TextBox 17">
            <a:extLst>
              <a:ext uri="{FF2B5EF4-FFF2-40B4-BE49-F238E27FC236}">
                <a16:creationId xmlns:a16="http://schemas.microsoft.com/office/drawing/2014/main" id="{8E6FB60B-7E69-1741-BC38-308CEFA3F0FF}"/>
              </a:ext>
            </a:extLst>
          </p:cNvPr>
          <p:cNvSpPr txBox="1"/>
          <p:nvPr/>
        </p:nvSpPr>
        <p:spPr>
          <a:xfrm>
            <a:off x="6759464" y="4243979"/>
            <a:ext cx="433553" cy="369332"/>
          </a:xfrm>
          <a:prstGeom prst="rect">
            <a:avLst/>
          </a:prstGeom>
          <a:noFill/>
        </p:spPr>
        <p:txBody>
          <a:bodyPr wrap="square" rtlCol="0">
            <a:spAutoFit/>
          </a:bodyPr>
          <a:lstStyle/>
          <a:p>
            <a:r>
              <a:rPr lang="en-US" dirty="0"/>
              <a:t>A</a:t>
            </a:r>
          </a:p>
        </p:txBody>
      </p:sp>
      <p:sp>
        <p:nvSpPr>
          <p:cNvPr id="19" name="TextBox 18">
            <a:extLst>
              <a:ext uri="{FF2B5EF4-FFF2-40B4-BE49-F238E27FC236}">
                <a16:creationId xmlns:a16="http://schemas.microsoft.com/office/drawing/2014/main" id="{E68B3222-1E2E-3241-A982-2FDD2CA9DA8A}"/>
              </a:ext>
            </a:extLst>
          </p:cNvPr>
          <p:cNvSpPr txBox="1"/>
          <p:nvPr/>
        </p:nvSpPr>
        <p:spPr>
          <a:xfrm>
            <a:off x="6797562" y="970828"/>
            <a:ext cx="433553" cy="369332"/>
          </a:xfrm>
          <a:prstGeom prst="rect">
            <a:avLst/>
          </a:prstGeom>
          <a:noFill/>
        </p:spPr>
        <p:txBody>
          <a:bodyPr wrap="square" rtlCol="0">
            <a:spAutoFit/>
          </a:bodyPr>
          <a:lstStyle/>
          <a:p>
            <a:r>
              <a:rPr lang="en-US" dirty="0"/>
              <a:t>D</a:t>
            </a:r>
          </a:p>
        </p:txBody>
      </p:sp>
      <p:sp>
        <p:nvSpPr>
          <p:cNvPr id="20" name="TextBox 19">
            <a:extLst>
              <a:ext uri="{FF2B5EF4-FFF2-40B4-BE49-F238E27FC236}">
                <a16:creationId xmlns:a16="http://schemas.microsoft.com/office/drawing/2014/main" id="{80B65C71-20FB-224F-840C-765B622F1A14}"/>
              </a:ext>
            </a:extLst>
          </p:cNvPr>
          <p:cNvSpPr txBox="1"/>
          <p:nvPr/>
        </p:nvSpPr>
        <p:spPr>
          <a:xfrm>
            <a:off x="5875279" y="2379123"/>
            <a:ext cx="433553" cy="369332"/>
          </a:xfrm>
          <a:prstGeom prst="rect">
            <a:avLst/>
          </a:prstGeom>
          <a:noFill/>
        </p:spPr>
        <p:txBody>
          <a:bodyPr wrap="square" rtlCol="0">
            <a:spAutoFit/>
          </a:bodyPr>
          <a:lstStyle/>
          <a:p>
            <a:r>
              <a:rPr lang="en-US" dirty="0"/>
              <a:t>C</a:t>
            </a:r>
          </a:p>
        </p:txBody>
      </p:sp>
      <p:sp>
        <p:nvSpPr>
          <p:cNvPr id="22" name="TextBox 21">
            <a:extLst>
              <a:ext uri="{FF2B5EF4-FFF2-40B4-BE49-F238E27FC236}">
                <a16:creationId xmlns:a16="http://schemas.microsoft.com/office/drawing/2014/main" id="{A30CA55F-A005-6D47-807F-C8EC3519C921}"/>
              </a:ext>
            </a:extLst>
          </p:cNvPr>
          <p:cNvSpPr txBox="1"/>
          <p:nvPr/>
        </p:nvSpPr>
        <p:spPr>
          <a:xfrm>
            <a:off x="9640614" y="1922519"/>
            <a:ext cx="433553" cy="369332"/>
          </a:xfrm>
          <a:prstGeom prst="rect">
            <a:avLst/>
          </a:prstGeom>
          <a:noFill/>
        </p:spPr>
        <p:txBody>
          <a:bodyPr wrap="square" rtlCol="0">
            <a:spAutoFit/>
          </a:bodyPr>
          <a:lstStyle/>
          <a:p>
            <a:r>
              <a:rPr lang="en-US" dirty="0"/>
              <a:t>J</a:t>
            </a:r>
          </a:p>
        </p:txBody>
      </p:sp>
      <p:sp>
        <p:nvSpPr>
          <p:cNvPr id="23" name="TextBox 22">
            <a:extLst>
              <a:ext uri="{FF2B5EF4-FFF2-40B4-BE49-F238E27FC236}">
                <a16:creationId xmlns:a16="http://schemas.microsoft.com/office/drawing/2014/main" id="{59B59894-27F3-2A45-913D-2CBB45175D15}"/>
              </a:ext>
            </a:extLst>
          </p:cNvPr>
          <p:cNvSpPr txBox="1"/>
          <p:nvPr/>
        </p:nvSpPr>
        <p:spPr>
          <a:xfrm>
            <a:off x="8621107" y="4718271"/>
            <a:ext cx="433553" cy="369332"/>
          </a:xfrm>
          <a:prstGeom prst="rect">
            <a:avLst/>
          </a:prstGeom>
          <a:noFill/>
        </p:spPr>
        <p:txBody>
          <a:bodyPr wrap="square" rtlCol="0">
            <a:spAutoFit/>
          </a:bodyPr>
          <a:lstStyle/>
          <a:p>
            <a:r>
              <a:rPr lang="en-US" dirty="0"/>
              <a:t>H</a:t>
            </a:r>
          </a:p>
        </p:txBody>
      </p:sp>
      <p:sp>
        <p:nvSpPr>
          <p:cNvPr id="24" name="TextBox 23">
            <a:extLst>
              <a:ext uri="{FF2B5EF4-FFF2-40B4-BE49-F238E27FC236}">
                <a16:creationId xmlns:a16="http://schemas.microsoft.com/office/drawing/2014/main" id="{B003C275-F405-E24D-A07B-CD681C025613}"/>
              </a:ext>
            </a:extLst>
          </p:cNvPr>
          <p:cNvSpPr txBox="1"/>
          <p:nvPr/>
        </p:nvSpPr>
        <p:spPr>
          <a:xfrm>
            <a:off x="6775226" y="5488597"/>
            <a:ext cx="433553" cy="369332"/>
          </a:xfrm>
          <a:prstGeom prst="rect">
            <a:avLst/>
          </a:prstGeom>
          <a:noFill/>
        </p:spPr>
        <p:txBody>
          <a:bodyPr wrap="square" rtlCol="0">
            <a:spAutoFit/>
          </a:bodyPr>
          <a:lstStyle/>
          <a:p>
            <a:r>
              <a:rPr lang="en-US" dirty="0"/>
              <a:t>F</a:t>
            </a:r>
          </a:p>
        </p:txBody>
      </p:sp>
      <p:sp>
        <p:nvSpPr>
          <p:cNvPr id="25" name="TextBox 24">
            <a:extLst>
              <a:ext uri="{FF2B5EF4-FFF2-40B4-BE49-F238E27FC236}">
                <a16:creationId xmlns:a16="http://schemas.microsoft.com/office/drawing/2014/main" id="{62B43D9E-6A44-154B-BE25-F65504CF3B37}"/>
              </a:ext>
            </a:extLst>
          </p:cNvPr>
          <p:cNvSpPr txBox="1"/>
          <p:nvPr/>
        </p:nvSpPr>
        <p:spPr>
          <a:xfrm>
            <a:off x="11084472" y="2438610"/>
            <a:ext cx="433553" cy="369332"/>
          </a:xfrm>
          <a:prstGeom prst="rect">
            <a:avLst/>
          </a:prstGeom>
          <a:noFill/>
        </p:spPr>
        <p:txBody>
          <a:bodyPr wrap="square" rtlCol="0">
            <a:spAutoFit/>
          </a:bodyPr>
          <a:lstStyle/>
          <a:p>
            <a:r>
              <a:rPr lang="en-US" dirty="0"/>
              <a:t>K</a:t>
            </a:r>
          </a:p>
        </p:txBody>
      </p:sp>
      <p:sp>
        <p:nvSpPr>
          <p:cNvPr id="26" name="TextBox 25">
            <a:extLst>
              <a:ext uri="{FF2B5EF4-FFF2-40B4-BE49-F238E27FC236}">
                <a16:creationId xmlns:a16="http://schemas.microsoft.com/office/drawing/2014/main" id="{F39BC84D-8D9E-EC4B-AB4B-39F63F9233E7}"/>
              </a:ext>
            </a:extLst>
          </p:cNvPr>
          <p:cNvSpPr txBox="1"/>
          <p:nvPr/>
        </p:nvSpPr>
        <p:spPr>
          <a:xfrm>
            <a:off x="8061433" y="2591010"/>
            <a:ext cx="43355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5B54FB1-61AE-9348-B4F4-0001933F28BF}"/>
              </a:ext>
            </a:extLst>
          </p:cNvPr>
          <p:cNvSpPr txBox="1"/>
          <p:nvPr/>
        </p:nvSpPr>
        <p:spPr>
          <a:xfrm>
            <a:off x="4268512" y="6218644"/>
            <a:ext cx="433553" cy="369332"/>
          </a:xfrm>
          <a:prstGeom prst="rect">
            <a:avLst/>
          </a:prstGeom>
          <a:noFill/>
        </p:spPr>
        <p:txBody>
          <a:bodyPr wrap="square" rtlCol="0">
            <a:spAutoFit/>
          </a:bodyPr>
          <a:lstStyle/>
          <a:p>
            <a:r>
              <a:rPr lang="en-US" dirty="0"/>
              <a:t>G</a:t>
            </a:r>
          </a:p>
        </p:txBody>
      </p:sp>
      <p:sp>
        <p:nvSpPr>
          <p:cNvPr id="29" name="Oval 28">
            <a:extLst>
              <a:ext uri="{FF2B5EF4-FFF2-40B4-BE49-F238E27FC236}">
                <a16:creationId xmlns:a16="http://schemas.microsoft.com/office/drawing/2014/main" id="{0CCF998F-277F-B647-9315-C5C04EA658E5}"/>
              </a:ext>
            </a:extLst>
          </p:cNvPr>
          <p:cNvSpPr/>
          <p:nvPr/>
        </p:nvSpPr>
        <p:spPr>
          <a:xfrm>
            <a:off x="4934607" y="1915557"/>
            <a:ext cx="4619297" cy="4619297"/>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1B013CBA-7452-5D4F-BED3-E6F086A34233}"/>
              </a:ext>
            </a:extLst>
          </p:cNvPr>
          <p:cNvCxnSpPr/>
          <p:nvPr/>
        </p:nvCxnSpPr>
        <p:spPr>
          <a:xfrm flipV="1">
            <a:off x="4934607" y="4225205"/>
            <a:ext cx="2128344" cy="1"/>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70E7652-E570-5744-9D84-19E8BD5AC5F6}"/>
              </a:ext>
            </a:extLst>
          </p:cNvPr>
          <p:cNvSpPr txBox="1"/>
          <p:nvPr/>
        </p:nvSpPr>
        <p:spPr>
          <a:xfrm>
            <a:off x="5453550" y="3810990"/>
            <a:ext cx="943300" cy="369332"/>
          </a:xfrm>
          <a:prstGeom prst="rect">
            <a:avLst/>
          </a:prstGeom>
          <a:noFill/>
        </p:spPr>
        <p:txBody>
          <a:bodyPr wrap="square" rtlCol="0">
            <a:spAutoFit/>
          </a:bodyPr>
          <a:lstStyle/>
          <a:p>
            <a:r>
              <a:rPr lang="en-US" dirty="0"/>
              <a:t>200 km</a:t>
            </a:r>
          </a:p>
        </p:txBody>
      </p:sp>
      <p:cxnSp>
        <p:nvCxnSpPr>
          <p:cNvPr id="33" name="Straight Connector 32">
            <a:extLst>
              <a:ext uri="{FF2B5EF4-FFF2-40B4-BE49-F238E27FC236}">
                <a16:creationId xmlns:a16="http://schemas.microsoft.com/office/drawing/2014/main" id="{9E718F83-96CB-A14D-B8B3-0AC3331BA5C8}"/>
              </a:ext>
            </a:extLst>
          </p:cNvPr>
          <p:cNvCxnSpPr>
            <a:cxnSpLocks/>
            <a:stCxn id="7" idx="5"/>
            <a:endCxn id="6" idx="1"/>
          </p:cNvCxnSpPr>
          <p:nvPr/>
        </p:nvCxnSpPr>
        <p:spPr>
          <a:xfrm>
            <a:off x="6040268" y="3057959"/>
            <a:ext cx="1075786" cy="10390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317ED3-381A-A34A-B6DB-1E040CDABE67}"/>
              </a:ext>
            </a:extLst>
          </p:cNvPr>
          <p:cNvCxnSpPr>
            <a:cxnSpLocks/>
            <a:stCxn id="9" idx="3"/>
            <a:endCxn id="6" idx="7"/>
          </p:cNvCxnSpPr>
          <p:nvPr/>
        </p:nvCxnSpPr>
        <p:spPr>
          <a:xfrm flipH="1">
            <a:off x="7372455" y="3244610"/>
            <a:ext cx="589681" cy="8523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D3FA1F-2A3E-0F40-9F1C-CDA26F348421}"/>
              </a:ext>
            </a:extLst>
          </p:cNvPr>
          <p:cNvCxnSpPr>
            <a:cxnSpLocks/>
            <a:stCxn id="12" idx="1"/>
            <a:endCxn id="6" idx="5"/>
          </p:cNvCxnSpPr>
          <p:nvPr/>
        </p:nvCxnSpPr>
        <p:spPr>
          <a:xfrm flipH="1" flipV="1">
            <a:off x="7372455" y="4353405"/>
            <a:ext cx="1120452" cy="8812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1B111-BD9F-404F-A68B-25B8AC7F6751}"/>
              </a:ext>
            </a:extLst>
          </p:cNvPr>
          <p:cNvCxnSpPr>
            <a:cxnSpLocks/>
            <a:stCxn id="6" idx="3"/>
            <a:endCxn id="8" idx="7"/>
          </p:cNvCxnSpPr>
          <p:nvPr/>
        </p:nvCxnSpPr>
        <p:spPr>
          <a:xfrm flipH="1">
            <a:off x="6663006" y="4353405"/>
            <a:ext cx="453048" cy="10915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67ACA1-853F-1E49-94D4-54A0238A5D46}"/>
              </a:ext>
            </a:extLst>
          </p:cNvPr>
          <p:cNvSpPr txBox="1"/>
          <p:nvPr/>
        </p:nvSpPr>
        <p:spPr>
          <a:xfrm>
            <a:off x="10300794" y="3897184"/>
            <a:ext cx="433553"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133904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CF99A-A72F-41D8-9069-CC383B7853B2}"/>
              </a:ext>
            </a:extLst>
          </p:cNvPr>
          <p:cNvSpPr>
            <a:spLocks noGrp="1"/>
          </p:cNvSpPr>
          <p:nvPr>
            <p:ph type="ctrTitle"/>
          </p:nvPr>
        </p:nvSpPr>
        <p:spPr>
          <a:xfrm>
            <a:off x="871870" y="2822028"/>
            <a:ext cx="5645888" cy="1829716"/>
          </a:xfrm>
        </p:spPr>
        <p:txBody>
          <a:bodyPr anchor="t">
            <a:normAutofit/>
          </a:bodyPr>
          <a:lstStyle/>
          <a:p>
            <a:pPr algn="l"/>
            <a:r>
              <a:rPr lang="en-GB" dirty="0"/>
              <a:t>thank you</a:t>
            </a:r>
            <a:endParaRPr lang="en-IN" dirty="0"/>
          </a:p>
        </p:txBody>
      </p:sp>
      <p:sp>
        <p:nvSpPr>
          <p:cNvPr id="3" name="Subtitle 2">
            <a:extLst>
              <a:ext uri="{FF2B5EF4-FFF2-40B4-BE49-F238E27FC236}">
                <a16:creationId xmlns:a16="http://schemas.microsoft.com/office/drawing/2014/main" id="{8731291E-1A26-4C4E-9466-BE1AD6D2B863}"/>
              </a:ext>
            </a:extLst>
          </p:cNvPr>
          <p:cNvSpPr>
            <a:spLocks noGrp="1"/>
          </p:cNvSpPr>
          <p:nvPr>
            <p:ph type="subTitle" idx="1"/>
          </p:nvPr>
        </p:nvSpPr>
        <p:spPr>
          <a:xfrm>
            <a:off x="871870" y="4651745"/>
            <a:ext cx="4890977" cy="999460"/>
          </a:xfrm>
        </p:spPr>
        <p:txBody>
          <a:bodyPr anchor="b">
            <a:normAutofit/>
          </a:bodyPr>
          <a:lstStyle/>
          <a:p>
            <a:pPr algn="l"/>
            <a:r>
              <a:rPr lang="en-GB"/>
              <a:t>Kinjal Shah</a:t>
            </a:r>
          </a:p>
          <a:p>
            <a:pPr algn="l"/>
            <a:r>
              <a:rPr lang="en-GB"/>
              <a:t>Candice Chen</a:t>
            </a:r>
            <a:endParaRPr lang="en-IN"/>
          </a:p>
        </p:txBody>
      </p:sp>
      <p:pic>
        <p:nvPicPr>
          <p:cNvPr id="4" name="Picture 3">
            <a:extLst>
              <a:ext uri="{FF2B5EF4-FFF2-40B4-BE49-F238E27FC236}">
                <a16:creationId xmlns:a16="http://schemas.microsoft.com/office/drawing/2014/main" id="{E94147E5-E5EE-484A-A123-90D4B3AF4604}"/>
              </a:ext>
            </a:extLst>
          </p:cNvPr>
          <p:cNvPicPr>
            <a:picLocks noChangeAspect="1"/>
          </p:cNvPicPr>
          <p:nvPr/>
        </p:nvPicPr>
        <p:blipFill rotWithShape="1">
          <a:blip r:embed="rId2"/>
          <a:srcRect l="13271" r="13270"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6" name="Straight Connector 2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1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E05C-CD39-48C4-8127-413F8C62F68F}"/>
              </a:ext>
            </a:extLst>
          </p:cNvPr>
          <p:cNvSpPr>
            <a:spLocks noGrp="1"/>
          </p:cNvSpPr>
          <p:nvPr>
            <p:ph type="title"/>
          </p:nvPr>
        </p:nvSpPr>
        <p:spPr/>
        <p:txBody>
          <a:bodyPr/>
          <a:lstStyle/>
          <a:p>
            <a:r>
              <a:rPr lang="en-GB" dirty="0"/>
              <a:t>What ?</a:t>
            </a:r>
            <a:br>
              <a:rPr lang="en-GB" dirty="0"/>
            </a:br>
            <a:r>
              <a:rPr lang="en-GB" dirty="0"/>
              <a:t>Idea:</a:t>
            </a:r>
            <a:endParaRPr lang="en-IN" dirty="0"/>
          </a:p>
        </p:txBody>
      </p:sp>
      <p:sp>
        <p:nvSpPr>
          <p:cNvPr id="3" name="Content Placeholder 2">
            <a:extLst>
              <a:ext uri="{FF2B5EF4-FFF2-40B4-BE49-F238E27FC236}">
                <a16:creationId xmlns:a16="http://schemas.microsoft.com/office/drawing/2014/main" id="{30B2B25A-175C-43A3-B36B-13611A00C8C2}"/>
              </a:ext>
            </a:extLst>
          </p:cNvPr>
          <p:cNvSpPr>
            <a:spLocks noGrp="1"/>
          </p:cNvSpPr>
          <p:nvPr>
            <p:ph idx="1"/>
          </p:nvPr>
        </p:nvSpPr>
        <p:spPr/>
        <p:txBody>
          <a:bodyPr>
            <a:normAutofit lnSpcReduction="10000"/>
          </a:bodyPr>
          <a:lstStyle/>
          <a:p>
            <a:r>
              <a:rPr lang="en-GB" sz="4000" dirty="0"/>
              <a:t>Feeding America Organisation (feedingamerica.org)</a:t>
            </a:r>
          </a:p>
          <a:p>
            <a:r>
              <a:rPr lang="en-GB" sz="4000" dirty="0"/>
              <a:t>Statistics </a:t>
            </a:r>
          </a:p>
          <a:p>
            <a:r>
              <a:rPr lang="en-IN" sz="4000" dirty="0"/>
              <a:t>Fresh Produce Matchmaker</a:t>
            </a:r>
          </a:p>
          <a:p>
            <a:r>
              <a:rPr lang="en-IN" sz="4000" dirty="0"/>
              <a:t>Reduce Waste</a:t>
            </a:r>
          </a:p>
          <a:p>
            <a:r>
              <a:rPr lang="en-IN" sz="4000" dirty="0"/>
              <a:t>Freshness of different food types</a:t>
            </a:r>
          </a:p>
          <a:p>
            <a:endParaRPr lang="en-IN" sz="4000" dirty="0"/>
          </a:p>
        </p:txBody>
      </p:sp>
    </p:spTree>
    <p:extLst>
      <p:ext uri="{BB962C8B-B14F-4D97-AF65-F5344CB8AC3E}">
        <p14:creationId xmlns:p14="http://schemas.microsoft.com/office/powerpoint/2010/main" val="252590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E05C-CD39-48C4-8127-413F8C62F68F}"/>
              </a:ext>
            </a:extLst>
          </p:cNvPr>
          <p:cNvSpPr>
            <a:spLocks noGrp="1"/>
          </p:cNvSpPr>
          <p:nvPr>
            <p:ph type="title"/>
          </p:nvPr>
        </p:nvSpPr>
        <p:spPr/>
        <p:txBody>
          <a:bodyPr/>
          <a:lstStyle/>
          <a:p>
            <a:r>
              <a:rPr lang="en-GB" dirty="0"/>
              <a:t>What ?</a:t>
            </a:r>
            <a:br>
              <a:rPr lang="en-GB" dirty="0"/>
            </a:br>
            <a:r>
              <a:rPr lang="en-GB" dirty="0"/>
              <a:t>Idea:</a:t>
            </a:r>
            <a:endParaRPr lang="en-IN" dirty="0"/>
          </a:p>
        </p:txBody>
      </p:sp>
      <p:sp>
        <p:nvSpPr>
          <p:cNvPr id="3" name="Content Placeholder 2">
            <a:extLst>
              <a:ext uri="{FF2B5EF4-FFF2-40B4-BE49-F238E27FC236}">
                <a16:creationId xmlns:a16="http://schemas.microsoft.com/office/drawing/2014/main" id="{30B2B25A-175C-43A3-B36B-13611A00C8C2}"/>
              </a:ext>
            </a:extLst>
          </p:cNvPr>
          <p:cNvSpPr>
            <a:spLocks noGrp="1"/>
          </p:cNvSpPr>
          <p:nvPr>
            <p:ph idx="1"/>
          </p:nvPr>
        </p:nvSpPr>
        <p:spPr/>
        <p:txBody>
          <a:bodyPr>
            <a:normAutofit/>
          </a:bodyPr>
          <a:lstStyle/>
          <a:p>
            <a:r>
              <a:rPr lang="en-GB" sz="4000" dirty="0"/>
              <a:t>Feeding America Organisation (feedingamerica.org)</a:t>
            </a:r>
          </a:p>
          <a:p>
            <a:r>
              <a:rPr lang="en-GB" sz="4000" dirty="0"/>
              <a:t>Statistics :</a:t>
            </a:r>
          </a:p>
          <a:p>
            <a:pPr lvl="1"/>
            <a:r>
              <a:rPr lang="en-GB" sz="2800" b="0" i="0" dirty="0">
                <a:solidFill>
                  <a:srgbClr val="333333"/>
                </a:solidFill>
                <a:effectLst/>
                <a:latin typeface="Gotham A"/>
              </a:rPr>
              <a:t>The USDA estimates that approximately 7.3 billion pounds of produce is wasted in the U.S. each year. The Feeding America network of 200 food banks would like to see more of those fruits and vegetables go to </a:t>
            </a:r>
            <a:r>
              <a:rPr lang="en-GB" sz="2800" b="0" i="0" dirty="0" err="1">
                <a:solidFill>
                  <a:srgbClr val="333333"/>
                </a:solidFill>
                <a:effectLst/>
                <a:latin typeface="Gotham A"/>
              </a:rPr>
              <a:t>neighbors</a:t>
            </a:r>
            <a:r>
              <a:rPr lang="en-GB" sz="2800" b="0" i="0" dirty="0">
                <a:solidFill>
                  <a:srgbClr val="333333"/>
                </a:solidFill>
                <a:effectLst/>
                <a:latin typeface="Gotham A"/>
              </a:rPr>
              <a:t> in need.</a:t>
            </a:r>
          </a:p>
          <a:p>
            <a:pPr marL="0" indent="0">
              <a:buNone/>
            </a:pPr>
            <a:endParaRPr lang="en-IN" sz="4000" dirty="0"/>
          </a:p>
        </p:txBody>
      </p:sp>
    </p:spTree>
    <p:extLst>
      <p:ext uri="{BB962C8B-B14F-4D97-AF65-F5344CB8AC3E}">
        <p14:creationId xmlns:p14="http://schemas.microsoft.com/office/powerpoint/2010/main" val="259125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0E05C-CD39-48C4-8127-413F8C62F68F}"/>
              </a:ext>
            </a:extLst>
          </p:cNvPr>
          <p:cNvSpPr>
            <a:spLocks noGrp="1"/>
          </p:cNvSpPr>
          <p:nvPr>
            <p:ph type="title"/>
          </p:nvPr>
        </p:nvSpPr>
        <p:spPr>
          <a:xfrm>
            <a:off x="1142999" y="625148"/>
            <a:ext cx="10582836" cy="513370"/>
          </a:xfrm>
        </p:spPr>
        <p:txBody>
          <a:bodyPr>
            <a:normAutofit fontScale="90000"/>
          </a:bodyPr>
          <a:lstStyle/>
          <a:p>
            <a:r>
              <a:rPr lang="en-GB" dirty="0"/>
              <a:t>Web Scraping the dataset:</a:t>
            </a:r>
            <a:endParaRPr lang="en-IN" dirty="0"/>
          </a:p>
        </p:txBody>
      </p:sp>
      <p:sp>
        <p:nvSpPr>
          <p:cNvPr id="16"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26C2F04-D525-4EF6-A562-D0EB1F1BDF7D}"/>
              </a:ext>
            </a:extLst>
          </p:cNvPr>
          <p:cNvPicPr>
            <a:picLocks noChangeAspect="1"/>
          </p:cNvPicPr>
          <p:nvPr/>
        </p:nvPicPr>
        <p:blipFill>
          <a:blip r:embed="rId2"/>
          <a:stretch>
            <a:fillRect/>
          </a:stretch>
        </p:blipFill>
        <p:spPr>
          <a:xfrm>
            <a:off x="6490812" y="1138518"/>
            <a:ext cx="5100551" cy="2755259"/>
          </a:xfrm>
          <a:prstGeom prst="rect">
            <a:avLst/>
          </a:prstGeom>
        </p:spPr>
      </p:pic>
      <p:pic>
        <p:nvPicPr>
          <p:cNvPr id="1026" name="Picture 2">
            <a:extLst>
              <a:ext uri="{FF2B5EF4-FFF2-40B4-BE49-F238E27FC236}">
                <a16:creationId xmlns:a16="http://schemas.microsoft.com/office/drawing/2014/main" id="{0ABA5795-2ABE-443A-B2A8-DB5CEC45AF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6165" y="1244050"/>
            <a:ext cx="6024647" cy="25339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C7F4F50-1A46-442B-BEEE-3444159C7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7" y="3849395"/>
            <a:ext cx="5991030" cy="29372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276C68-E732-4DE0-AB03-E8D2F7A9A6D7}"/>
              </a:ext>
            </a:extLst>
          </p:cNvPr>
          <p:cNvPicPr>
            <a:picLocks noChangeAspect="1"/>
          </p:cNvPicPr>
          <p:nvPr/>
        </p:nvPicPr>
        <p:blipFill rotWithShape="1">
          <a:blip r:embed="rId5"/>
          <a:srcRect l="1133"/>
          <a:stretch/>
        </p:blipFill>
        <p:spPr>
          <a:xfrm>
            <a:off x="6490812" y="3849395"/>
            <a:ext cx="4921258" cy="2956185"/>
          </a:xfrm>
          <a:prstGeom prst="rect">
            <a:avLst/>
          </a:prstGeom>
        </p:spPr>
      </p:pic>
    </p:spTree>
    <p:extLst>
      <p:ext uri="{BB962C8B-B14F-4D97-AF65-F5344CB8AC3E}">
        <p14:creationId xmlns:p14="http://schemas.microsoft.com/office/powerpoint/2010/main" val="65477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CB47-BD66-4A88-A79A-9652A4F1581C}"/>
              </a:ext>
            </a:extLst>
          </p:cNvPr>
          <p:cNvSpPr>
            <a:spLocks noGrp="1"/>
          </p:cNvSpPr>
          <p:nvPr>
            <p:ph type="title"/>
          </p:nvPr>
        </p:nvSpPr>
        <p:spPr/>
        <p:txBody>
          <a:bodyPr/>
          <a:lstStyle/>
          <a:p>
            <a:r>
              <a:rPr lang="en-GB" dirty="0"/>
              <a:t>How?</a:t>
            </a:r>
            <a:br>
              <a:rPr lang="en-GB" dirty="0"/>
            </a:br>
            <a:r>
              <a:rPr lang="en-GB" dirty="0"/>
              <a:t>Hypothesis:</a:t>
            </a:r>
            <a:endParaRPr lang="en-IN" dirty="0"/>
          </a:p>
        </p:txBody>
      </p:sp>
      <p:sp>
        <p:nvSpPr>
          <p:cNvPr id="3" name="Content Placeholder 2">
            <a:extLst>
              <a:ext uri="{FF2B5EF4-FFF2-40B4-BE49-F238E27FC236}">
                <a16:creationId xmlns:a16="http://schemas.microsoft.com/office/drawing/2014/main" id="{CEF7E7EE-A75A-415B-B4DC-D1DE4BBA9558}"/>
              </a:ext>
            </a:extLst>
          </p:cNvPr>
          <p:cNvSpPr>
            <a:spLocks noGrp="1"/>
          </p:cNvSpPr>
          <p:nvPr>
            <p:ph idx="1"/>
          </p:nvPr>
        </p:nvSpPr>
        <p:spPr>
          <a:xfrm>
            <a:off x="1143000" y="2009554"/>
            <a:ext cx="9906000" cy="4024424"/>
          </a:xfrm>
        </p:spPr>
        <p:txBody>
          <a:bodyPr/>
          <a:lstStyle/>
          <a:p>
            <a:pPr marL="0" indent="0" rtl="0">
              <a:spcBef>
                <a:spcPts val="0"/>
              </a:spcBef>
              <a:spcAft>
                <a:spcPts val="0"/>
              </a:spcAft>
              <a:buNone/>
            </a:pPr>
            <a:r>
              <a:rPr lang="en-GB" sz="1800" b="1" i="0" u="sng" dirty="0">
                <a:solidFill>
                  <a:srgbClr val="000000"/>
                </a:solidFill>
                <a:effectLst/>
                <a:latin typeface="Verdana" panose="020B0604030504040204" pitchFamily="34" charset="0"/>
              </a:rPr>
              <a:t>Hypothesis 1</a:t>
            </a:r>
            <a:endParaRPr lang="en-GB" sz="1800" b="0" i="0" dirty="0">
              <a:solidFill>
                <a:srgbClr val="333333"/>
              </a:solidFill>
              <a:effectLst/>
              <a:latin typeface="Gotham A"/>
            </a:endParaRPr>
          </a:p>
          <a:p>
            <a:pPr rtl="0">
              <a:spcBef>
                <a:spcPts val="0"/>
              </a:spcBef>
              <a:spcAft>
                <a:spcPts val="0"/>
              </a:spcAft>
            </a:pPr>
            <a:r>
              <a:rPr lang="en-GB" dirty="0"/>
              <a:t>The waste percent reduces by 30% if a food bank shares its surplus fresh produce with the neighbouring food banks.</a:t>
            </a:r>
          </a:p>
          <a:p>
            <a:pPr rtl="0">
              <a:spcBef>
                <a:spcPts val="0"/>
              </a:spcBef>
              <a:spcAft>
                <a:spcPts val="0"/>
              </a:spcAft>
            </a:pPr>
            <a:endParaRPr lang="en-GB" dirty="0">
              <a:solidFill>
                <a:srgbClr val="333333"/>
              </a:solidFill>
              <a:latin typeface="Gotham A"/>
            </a:endParaRPr>
          </a:p>
          <a:p>
            <a:pPr marL="0" indent="0" rtl="0">
              <a:spcBef>
                <a:spcPts val="0"/>
              </a:spcBef>
              <a:spcAft>
                <a:spcPts val="0"/>
              </a:spcAft>
              <a:buNone/>
            </a:pPr>
            <a:br>
              <a:rPr lang="en-GB" dirty="0"/>
            </a:br>
            <a:r>
              <a:rPr lang="en-GB" sz="1800" b="1" i="0" u="sng" dirty="0">
                <a:solidFill>
                  <a:srgbClr val="000000"/>
                </a:solidFill>
                <a:effectLst/>
                <a:latin typeface="Verdana" panose="020B0604030504040204" pitchFamily="34" charset="0"/>
              </a:rPr>
              <a:t>Hypothesis 2</a:t>
            </a:r>
            <a:endParaRPr lang="en-GB" b="0" dirty="0">
              <a:effectLst/>
            </a:endParaRPr>
          </a:p>
          <a:p>
            <a:pPr rtl="0">
              <a:spcBef>
                <a:spcPts val="0"/>
              </a:spcBef>
              <a:spcAft>
                <a:spcPts val="0"/>
              </a:spcAft>
            </a:pPr>
            <a:r>
              <a:rPr lang="en-GB" dirty="0"/>
              <a:t>If one of the food banks couldn’t work due to regional damage from a disaster, they are able to fulfil the suddenly growing demand through the network. (in progress)</a:t>
            </a:r>
            <a:br>
              <a:rPr lang="en-GB" dirty="0"/>
            </a:br>
            <a:endParaRPr lang="en-IN" dirty="0"/>
          </a:p>
        </p:txBody>
      </p:sp>
    </p:spTree>
    <p:extLst>
      <p:ext uri="{BB962C8B-B14F-4D97-AF65-F5344CB8AC3E}">
        <p14:creationId xmlns:p14="http://schemas.microsoft.com/office/powerpoint/2010/main" val="271365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F1FC93-1440-4B98-BEA3-8750A194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FD935-AAC5-4D7C-8B6A-F967407085D5}"/>
              </a:ext>
            </a:extLst>
          </p:cNvPr>
          <p:cNvSpPr>
            <a:spLocks noGrp="1"/>
          </p:cNvSpPr>
          <p:nvPr>
            <p:ph type="title"/>
          </p:nvPr>
        </p:nvSpPr>
        <p:spPr>
          <a:xfrm>
            <a:off x="821318" y="418913"/>
            <a:ext cx="8256978" cy="1004704"/>
          </a:xfrm>
        </p:spPr>
        <p:txBody>
          <a:bodyPr>
            <a:normAutofit/>
          </a:bodyPr>
          <a:lstStyle/>
          <a:p>
            <a:r>
              <a:rPr lang="en-GB" sz="4000" dirty="0"/>
              <a:t>Simulation:</a:t>
            </a:r>
            <a:endParaRPr lang="en-IN" sz="4000" dirty="0"/>
          </a:p>
        </p:txBody>
      </p:sp>
      <p:cxnSp>
        <p:nvCxnSpPr>
          <p:cNvPr id="28" name="Straight Connector 27">
            <a:extLst>
              <a:ext uri="{FF2B5EF4-FFF2-40B4-BE49-F238E27FC236}">
                <a16:creationId xmlns:a16="http://schemas.microsoft.com/office/drawing/2014/main" id="{EE8097BD-3640-487B-BBD8-EE139DA0A6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0570" y="0"/>
            <a:ext cx="5851430" cy="18579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B72F05-10A2-4D83-96F2-5DDFC587FD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7296" y="1006592"/>
            <a:ext cx="12246591" cy="9280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2DA4AC0D-A39D-4E1C-920A-8E858E8046CE}"/>
              </a:ext>
            </a:extLst>
          </p:cNvPr>
          <p:cNvGraphicFramePr>
            <a:graphicFrameLocks noGrp="1"/>
          </p:cNvGraphicFramePr>
          <p:nvPr>
            <p:ph idx="1"/>
            <p:extLst>
              <p:ext uri="{D42A27DB-BD31-4B8C-83A1-F6EECF244321}">
                <p14:modId xmlns:p14="http://schemas.microsoft.com/office/powerpoint/2010/main" val="2987960995"/>
              </p:ext>
            </p:extLst>
          </p:nvPr>
        </p:nvGraphicFramePr>
        <p:xfrm>
          <a:off x="346188" y="2635089"/>
          <a:ext cx="10556665" cy="3522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32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F1FC93-1440-4B98-BEA3-8750A194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FD935-AAC5-4D7C-8B6A-F967407085D5}"/>
              </a:ext>
            </a:extLst>
          </p:cNvPr>
          <p:cNvSpPr>
            <a:spLocks noGrp="1"/>
          </p:cNvSpPr>
          <p:nvPr>
            <p:ph type="title"/>
          </p:nvPr>
        </p:nvSpPr>
        <p:spPr>
          <a:xfrm>
            <a:off x="821318" y="418913"/>
            <a:ext cx="8256978" cy="1004704"/>
          </a:xfrm>
        </p:spPr>
        <p:txBody>
          <a:bodyPr>
            <a:normAutofit/>
          </a:bodyPr>
          <a:lstStyle/>
          <a:p>
            <a:r>
              <a:rPr lang="en-GB" sz="4000" dirty="0"/>
              <a:t>Simulation</a:t>
            </a:r>
            <a:endParaRPr lang="en-IN" sz="4000" dirty="0"/>
          </a:p>
        </p:txBody>
      </p:sp>
      <p:cxnSp>
        <p:nvCxnSpPr>
          <p:cNvPr id="28" name="Straight Connector 27">
            <a:extLst>
              <a:ext uri="{FF2B5EF4-FFF2-40B4-BE49-F238E27FC236}">
                <a16:creationId xmlns:a16="http://schemas.microsoft.com/office/drawing/2014/main" id="{EE8097BD-3640-487B-BBD8-EE139DA0A6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0570" y="0"/>
            <a:ext cx="5851430" cy="18579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B72F05-10A2-4D83-96F2-5DDFC587FD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7296" y="1006592"/>
            <a:ext cx="12246591" cy="9280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2DA4AC0D-A39D-4E1C-920A-8E858E8046CE}"/>
              </a:ext>
            </a:extLst>
          </p:cNvPr>
          <p:cNvGraphicFramePr>
            <a:graphicFrameLocks noGrp="1"/>
          </p:cNvGraphicFramePr>
          <p:nvPr>
            <p:ph idx="1"/>
            <p:extLst>
              <p:ext uri="{D42A27DB-BD31-4B8C-83A1-F6EECF244321}">
                <p14:modId xmlns:p14="http://schemas.microsoft.com/office/powerpoint/2010/main" val="367819960"/>
              </p:ext>
            </p:extLst>
          </p:nvPr>
        </p:nvGraphicFramePr>
        <p:xfrm>
          <a:off x="821318" y="2558432"/>
          <a:ext cx="10556665" cy="3522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06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BB91-9F29-9E42-854D-EB3C2583155C}"/>
              </a:ext>
            </a:extLst>
          </p:cNvPr>
          <p:cNvSpPr>
            <a:spLocks noGrp="1"/>
          </p:cNvSpPr>
          <p:nvPr>
            <p:ph type="title"/>
          </p:nvPr>
        </p:nvSpPr>
        <p:spPr/>
        <p:txBody>
          <a:bodyPr/>
          <a:lstStyle/>
          <a:p>
            <a:r>
              <a:rPr lang="en-US" dirty="0"/>
              <a:t>Assumptions &amp; Random variables</a:t>
            </a:r>
          </a:p>
        </p:txBody>
      </p:sp>
      <p:sp>
        <p:nvSpPr>
          <p:cNvPr id="3" name="Content Placeholder 2">
            <a:extLst>
              <a:ext uri="{FF2B5EF4-FFF2-40B4-BE49-F238E27FC236}">
                <a16:creationId xmlns:a16="http://schemas.microsoft.com/office/drawing/2014/main" id="{03459FAE-4463-0E41-A6BE-F63288ABF612}"/>
              </a:ext>
            </a:extLst>
          </p:cNvPr>
          <p:cNvSpPr>
            <a:spLocks noGrp="1"/>
          </p:cNvSpPr>
          <p:nvPr>
            <p:ph idx="1"/>
          </p:nvPr>
        </p:nvSpPr>
        <p:spPr/>
        <p:txBody>
          <a:bodyPr>
            <a:normAutofit fontScale="92500" lnSpcReduction="10000"/>
          </a:bodyPr>
          <a:lstStyle/>
          <a:p>
            <a:r>
              <a:rPr lang="en-US" dirty="0"/>
              <a:t>Demand: </a:t>
            </a:r>
          </a:p>
          <a:p>
            <a:pPr lvl="1"/>
            <a:r>
              <a:rPr lang="en-US" dirty="0" err="1"/>
              <a:t>ppl_insecure</a:t>
            </a:r>
            <a:r>
              <a:rPr lang="en-US" dirty="0"/>
              <a:t> = Total Population * Food insecurity percentage</a:t>
            </a:r>
          </a:p>
          <a:p>
            <a:pPr lvl="1"/>
            <a:r>
              <a:rPr lang="en-US" dirty="0"/>
              <a:t>demand = </a:t>
            </a:r>
            <a:r>
              <a:rPr lang="en-US" dirty="0" err="1"/>
              <a:t>np.random.poisson</a:t>
            </a:r>
            <a:r>
              <a:rPr lang="en-US" dirty="0"/>
              <a:t>(</a:t>
            </a:r>
            <a:r>
              <a:rPr lang="en-US" dirty="0" err="1"/>
              <a:t>ppl_insecure</a:t>
            </a:r>
            <a:r>
              <a:rPr lang="en-US" dirty="0"/>
              <a:t> * (</a:t>
            </a:r>
            <a:r>
              <a:rPr lang="en-US" dirty="0">
                <a:solidFill>
                  <a:srgbClr val="C00000"/>
                </a:solidFill>
              </a:rPr>
              <a:t>1.6 / 7</a:t>
            </a:r>
            <a:r>
              <a:rPr lang="en-US" dirty="0"/>
              <a:t>))</a:t>
            </a:r>
          </a:p>
          <a:p>
            <a:pPr lvl="1"/>
            <a:r>
              <a:rPr lang="en-US" dirty="0"/>
              <a:t>Poisson distribution</a:t>
            </a:r>
          </a:p>
          <a:p>
            <a:pPr lvl="1"/>
            <a:r>
              <a:rPr lang="en-US" dirty="0"/>
              <a:t>The primary grocery shopper in U.S. households made an average of </a:t>
            </a:r>
            <a:r>
              <a:rPr lang="en-US" dirty="0">
                <a:solidFill>
                  <a:srgbClr val="C00000"/>
                </a:solidFill>
              </a:rPr>
              <a:t>1.6 shopping trips per week</a:t>
            </a:r>
            <a:r>
              <a:rPr lang="en-US" dirty="0"/>
              <a:t> in 2019 (</a:t>
            </a:r>
            <a:r>
              <a:rPr lang="en-US" dirty="0">
                <a:hlinkClick r:id="rId2"/>
              </a:rPr>
              <a:t>source</a:t>
            </a:r>
            <a:r>
              <a:rPr lang="en-US" dirty="0"/>
              <a:t>)</a:t>
            </a:r>
          </a:p>
          <a:p>
            <a:pPr lvl="1"/>
            <a:endParaRPr lang="en-US" dirty="0"/>
          </a:p>
          <a:p>
            <a:r>
              <a:rPr lang="en-US" dirty="0"/>
              <a:t>Supply: </a:t>
            </a:r>
          </a:p>
          <a:p>
            <a:pPr lvl="1"/>
            <a:r>
              <a:rPr lang="en-US" dirty="0"/>
              <a:t> </a:t>
            </a:r>
            <a:r>
              <a:rPr lang="en-US" dirty="0" err="1"/>
              <a:t>ppl_potential_supply</a:t>
            </a:r>
            <a:r>
              <a:rPr lang="en-US" dirty="0"/>
              <a:t> = Total Population * (1- Food insecurity percentage) * 50%</a:t>
            </a:r>
          </a:p>
          <a:p>
            <a:pPr lvl="1"/>
            <a:r>
              <a:rPr lang="en-US" dirty="0"/>
              <a:t>50% of food secure population are potential donors</a:t>
            </a:r>
          </a:p>
          <a:p>
            <a:pPr lvl="1"/>
            <a:r>
              <a:rPr lang="en-US" dirty="0"/>
              <a:t>supply = </a:t>
            </a:r>
            <a:r>
              <a:rPr lang="en-US" dirty="0" err="1"/>
              <a:t>np.random.binomial</a:t>
            </a:r>
            <a:r>
              <a:rPr lang="en-US" dirty="0"/>
              <a:t>(</a:t>
            </a:r>
            <a:r>
              <a:rPr lang="en-US" dirty="0" err="1"/>
              <a:t>ppl_potential_supply</a:t>
            </a:r>
            <a:r>
              <a:rPr lang="en-US" dirty="0"/>
              <a:t>, 0.1)</a:t>
            </a:r>
          </a:p>
          <a:p>
            <a:pPr lvl="1"/>
            <a:r>
              <a:rPr lang="en-US" dirty="0"/>
              <a:t>We assume each donor to donate food once per ten days</a:t>
            </a:r>
          </a:p>
          <a:p>
            <a:endParaRPr lang="en-US" dirty="0"/>
          </a:p>
        </p:txBody>
      </p:sp>
    </p:spTree>
    <p:extLst>
      <p:ext uri="{BB962C8B-B14F-4D97-AF65-F5344CB8AC3E}">
        <p14:creationId xmlns:p14="http://schemas.microsoft.com/office/powerpoint/2010/main" val="301029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BB91-9F29-9E42-854D-EB3C2583155C}"/>
              </a:ext>
            </a:extLst>
          </p:cNvPr>
          <p:cNvSpPr>
            <a:spLocks noGrp="1"/>
          </p:cNvSpPr>
          <p:nvPr>
            <p:ph type="title"/>
          </p:nvPr>
        </p:nvSpPr>
        <p:spPr/>
        <p:txBody>
          <a:bodyPr/>
          <a:lstStyle/>
          <a:p>
            <a:r>
              <a:rPr lang="en-US" dirty="0"/>
              <a:t>Assumptions &amp; Random variables</a:t>
            </a:r>
          </a:p>
        </p:txBody>
      </p:sp>
      <p:sp>
        <p:nvSpPr>
          <p:cNvPr id="3" name="Content Placeholder 2">
            <a:extLst>
              <a:ext uri="{FF2B5EF4-FFF2-40B4-BE49-F238E27FC236}">
                <a16:creationId xmlns:a16="http://schemas.microsoft.com/office/drawing/2014/main" id="{03459FAE-4463-0E41-A6BE-F63288ABF612}"/>
              </a:ext>
            </a:extLst>
          </p:cNvPr>
          <p:cNvSpPr>
            <a:spLocks noGrp="1"/>
          </p:cNvSpPr>
          <p:nvPr>
            <p:ph idx="1"/>
          </p:nvPr>
        </p:nvSpPr>
        <p:spPr/>
        <p:txBody>
          <a:bodyPr>
            <a:normAutofit/>
          </a:bodyPr>
          <a:lstStyle/>
          <a:p>
            <a:r>
              <a:rPr lang="en-US" dirty="0"/>
              <a:t>Freshness: use shelf life to present freshness of any kind of food</a:t>
            </a:r>
          </a:p>
          <a:p>
            <a:pPr lvl="1"/>
            <a:r>
              <a:rPr lang="en-US" dirty="0"/>
              <a:t>If the food will spoiled in 3 three days, we denote as </a:t>
            </a:r>
            <a:r>
              <a:rPr lang="en-US" b="1" dirty="0"/>
              <a:t>d3</a:t>
            </a:r>
            <a:endParaRPr lang="en-US" dirty="0"/>
          </a:p>
          <a:p>
            <a:pPr lvl="1"/>
            <a:r>
              <a:rPr lang="en-US" dirty="0"/>
              <a:t>When the food is in </a:t>
            </a:r>
            <a:r>
              <a:rPr lang="en-US" b="1" dirty="0"/>
              <a:t>d0</a:t>
            </a:r>
            <a:r>
              <a:rPr lang="en-US" dirty="0"/>
              <a:t> at the end of the day, it becomes waste</a:t>
            </a:r>
          </a:p>
          <a:p>
            <a:r>
              <a:rPr lang="en-US" dirty="0"/>
              <a:t>Each person takes 1 unit of fresh food, and has preference </a:t>
            </a:r>
            <a:r>
              <a:rPr lang="en-US" b="1" dirty="0"/>
              <a:t>d3&gt;d2&gt;d1&gt;d0</a:t>
            </a:r>
          </a:p>
          <a:p>
            <a:r>
              <a:rPr lang="en-US" dirty="0"/>
              <a:t>Each donor donate 1 unit of fresh food and always provide </a:t>
            </a:r>
            <a:r>
              <a:rPr lang="en-US" b="1" dirty="0"/>
              <a:t>d3</a:t>
            </a:r>
          </a:p>
        </p:txBody>
      </p:sp>
    </p:spTree>
    <p:extLst>
      <p:ext uri="{BB962C8B-B14F-4D97-AF65-F5344CB8AC3E}">
        <p14:creationId xmlns:p14="http://schemas.microsoft.com/office/powerpoint/2010/main" val="156274516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404</TotalTime>
  <Words>580</Words>
  <Application>Microsoft Macintosh PowerPoint</Application>
  <PresentationFormat>Widescreen</PresentationFormat>
  <Paragraphs>121</Paragraphs>
  <Slides>14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Gotham A</vt:lpstr>
      <vt:lpstr>Univers Condensed Light</vt:lpstr>
      <vt:lpstr>Walbaum Display Light</vt:lpstr>
      <vt:lpstr>Arial</vt:lpstr>
      <vt:lpstr>Verdana</vt:lpstr>
      <vt:lpstr>AngleLinesVTI</vt:lpstr>
      <vt:lpstr>Fresh Food Supply Network Simulation</vt:lpstr>
      <vt:lpstr>What ? Idea:</vt:lpstr>
      <vt:lpstr>What ? Idea:</vt:lpstr>
      <vt:lpstr>Web Scraping the dataset:</vt:lpstr>
      <vt:lpstr>How? Hypothesis:</vt:lpstr>
      <vt:lpstr>Simulation:</vt:lpstr>
      <vt:lpstr>Simulation</vt:lpstr>
      <vt:lpstr>Assumptions &amp; Random variables</vt:lpstr>
      <vt:lpstr>Assumptions &amp; Random variables</vt:lpstr>
      <vt:lpstr>Plan next:</vt:lpstr>
      <vt:lpstr>Plan next:</vt:lpstr>
      <vt:lpstr>Plan next:</vt:lpstr>
      <vt:lpstr>Plan next:</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 Food Supply Network Simulation</dc:title>
  <dc:creator>Shah, Kinjal</dc:creator>
  <cp:lastModifiedBy>Microsoft Office User</cp:lastModifiedBy>
  <cp:revision>12</cp:revision>
  <dcterms:created xsi:type="dcterms:W3CDTF">2021-12-02T20:42:52Z</dcterms:created>
  <dcterms:modified xsi:type="dcterms:W3CDTF">2021-12-03T13:09:05Z</dcterms:modified>
</cp:coreProperties>
</file>