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metadata/core-properties" Target="docProps/core0.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56" r:id="rId5"/>
    <p:sldId id="257" r:id="rId6"/>
    <p:sldId id="273" r:id="rId7"/>
    <p:sldId id="279" r:id="rId8"/>
    <p:sldId id="284" r:id="rId9"/>
    <p:sldId id="281" r:id="rId10"/>
    <p:sldId id="286" r:id="rId11"/>
    <p:sldId id="283" r:id="rId12"/>
    <p:sldId id="278"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B17D30F-F466-1B55-B6B2-21EAF3CBE9D0}" name="Pruneda Turcios, Gabriela (Gabby)" initials="GP" userId="S::prunedat@grinnell.edu::e5aa8f8a-01a7-4740-bd1b-261bd2210e13" providerId="AD"/>
  <p188:author id="{0D555694-55E0-C070-FC10-D163E3D904AE}" name="Jung, Hyeyun" initials="HJ" userId="S::junghyey@grinnell.edu::13341e74-02e2-4b4a-bc8e-fa972468f8ae" providerId="AD"/>
  <p188:author id="{9D2C5BC7-B0D9-61ED-579C-1A8C8027717D}" name="Adhikari, Medhashree (Mae)" initials="AM" userId="S::adhikari3@grinnell.edu::0147eadd-eca7-4db4-b65b-996ad0b62886" providerId="AD"/>
  <p188:author id="{FD297CF6-306B-AC1E-86B5-69C4FF08C0E7}" name="Lu, Hui-Chieh (Candice)" initials="LH" userId="S::lucandic@grinnell.edu::639d584a-eaa7-4948-8f30-2be7a58a256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A969B-E890-A040-B2CB-1127A418EACB}" v="1" dt="2025-04-27T17:10:53.911"/>
    <p1510:client id="{7824544D-5B3C-F7CF-851C-95A358417603}" v="1" dt="2025-04-27T17:05:30.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43" d="100"/>
          <a:sy n="143" d="100"/>
        </p:scale>
        <p:origin x="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4FA4B-A08D-40AC-8E3A-0F78DB0A4623}" type="datetimeFigureOut">
              <a:rPr lang="en-US" smtClean="0"/>
              <a:t>4/27/25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4B69D-D3F8-482B-BB73-D4E2B65A7A5C}" type="slidenum">
              <a:rPr lang="en-US" smtClean="0"/>
              <a:t>‹#›</a:t>
            </a:fld>
            <a:endParaRPr lang="en-US"/>
          </a:p>
        </p:txBody>
      </p:sp>
    </p:spTree>
    <p:extLst>
      <p:ext uri="{BB962C8B-B14F-4D97-AF65-F5344CB8AC3E}">
        <p14:creationId xmlns:p14="http://schemas.microsoft.com/office/powerpoint/2010/main" val="4057040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Hi! We are Team Elephant! *Names*</a:t>
            </a:r>
          </a:p>
        </p:txBody>
      </p:sp>
      <p:sp>
        <p:nvSpPr>
          <p:cNvPr id="4" name="Slide Number Placeholder 3"/>
          <p:cNvSpPr>
            <a:spLocks noGrp="1"/>
          </p:cNvSpPr>
          <p:nvPr>
            <p:ph type="sldNum" sz="quarter" idx="5"/>
          </p:nvPr>
        </p:nvSpPr>
        <p:spPr/>
        <p:txBody>
          <a:bodyPr/>
          <a:lstStyle/>
          <a:p>
            <a:fld id="{6AA4B69D-D3F8-482B-BB73-D4E2B65A7A5C}" type="slidenum">
              <a:rPr lang="en-US" smtClean="0"/>
              <a:t>1</a:t>
            </a:fld>
            <a:endParaRPr lang="en-US"/>
          </a:p>
        </p:txBody>
      </p:sp>
    </p:spTree>
    <p:extLst>
      <p:ext uri="{BB962C8B-B14F-4D97-AF65-F5344CB8AC3E}">
        <p14:creationId xmlns:p14="http://schemas.microsoft.com/office/powerpoint/2010/main" val="871895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Candice – standard user that you met last time, </a:t>
            </a:r>
            <a:r>
              <a:rPr lang="en-US" err="1">
                <a:latin typeface="Calibri"/>
                <a:ea typeface="Calibri"/>
                <a:cs typeface="Calibri"/>
              </a:rPr>
              <a:t>grinnell</a:t>
            </a:r>
            <a:r>
              <a:rPr lang="en-US">
                <a:latin typeface="Calibri"/>
                <a:ea typeface="Calibri"/>
                <a:cs typeface="Calibri"/>
              </a:rPr>
              <a:t> specific, example of type of student that would use elephant and why</a:t>
            </a:r>
          </a:p>
        </p:txBody>
      </p:sp>
      <p:sp>
        <p:nvSpPr>
          <p:cNvPr id="4" name="Slide Number Placeholder 3"/>
          <p:cNvSpPr>
            <a:spLocks noGrp="1"/>
          </p:cNvSpPr>
          <p:nvPr>
            <p:ph type="sldNum" sz="quarter" idx="5"/>
          </p:nvPr>
        </p:nvSpPr>
        <p:spPr/>
        <p:txBody>
          <a:bodyPr/>
          <a:lstStyle/>
          <a:p>
            <a:fld id="{6AA4B69D-D3F8-482B-BB73-D4E2B65A7A5C}" type="slidenum">
              <a:rPr lang="en-US" smtClean="0"/>
              <a:t>2</a:t>
            </a:fld>
            <a:endParaRPr lang="en-US"/>
          </a:p>
        </p:txBody>
      </p:sp>
    </p:spTree>
    <p:extLst>
      <p:ext uri="{BB962C8B-B14F-4D97-AF65-F5344CB8AC3E}">
        <p14:creationId xmlns:p14="http://schemas.microsoft.com/office/powerpoint/2010/main" val="1125317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Gabby – (intro to elephant) Please meet Elephant: A Wellness Trunk, a user-friendly app designed to integrate wellness and mindfulness breaks into your daily routine, with tools to keep you on task and productive on your own terms with working environment tools like Pomodoro and stopwatch timers. In addition to this great addition to your daily scheduling/organizing, users can customize their widget to their own likes by collecting our sets of widgets avatars aesthetically made from commissioned local artists.</a:t>
            </a:r>
          </a:p>
          <a:p>
            <a:endParaRPr lang="en-US"/>
          </a:p>
          <a:p>
            <a:pPr marL="171450" indent="-171450">
              <a:buFont typeface="Wingdings"/>
              <a:buChar char="§"/>
            </a:pPr>
            <a:r>
              <a:rPr lang="en-US"/>
              <a:t>New notes: Our app turns wellness into a shared, achievable journey—one goal at a time.</a:t>
            </a:r>
          </a:p>
        </p:txBody>
      </p:sp>
      <p:sp>
        <p:nvSpPr>
          <p:cNvPr id="4" name="Slide Number Placeholder 3"/>
          <p:cNvSpPr>
            <a:spLocks noGrp="1"/>
          </p:cNvSpPr>
          <p:nvPr>
            <p:ph type="sldNum" sz="quarter" idx="5"/>
          </p:nvPr>
        </p:nvSpPr>
        <p:spPr/>
        <p:txBody>
          <a:bodyPr/>
          <a:lstStyle/>
          <a:p>
            <a:fld id="{6AA4B69D-D3F8-482B-BB73-D4E2B65A7A5C}" type="slidenum">
              <a:rPr lang="en-US" smtClean="0"/>
              <a:t>3</a:t>
            </a:fld>
            <a:endParaRPr lang="en-US"/>
          </a:p>
        </p:txBody>
      </p:sp>
    </p:spTree>
    <p:extLst>
      <p:ext uri="{BB962C8B-B14F-4D97-AF65-F5344CB8AC3E}">
        <p14:creationId xmlns:p14="http://schemas.microsoft.com/office/powerpoint/2010/main" val="3493033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Gabby - A little more in-depth overview, what is it on, why use it, how to use it</a:t>
            </a:r>
          </a:p>
        </p:txBody>
      </p:sp>
      <p:sp>
        <p:nvSpPr>
          <p:cNvPr id="4" name="Slide Number Placeholder 3"/>
          <p:cNvSpPr>
            <a:spLocks noGrp="1"/>
          </p:cNvSpPr>
          <p:nvPr>
            <p:ph type="sldNum" sz="quarter" idx="5"/>
          </p:nvPr>
        </p:nvSpPr>
        <p:spPr/>
        <p:txBody>
          <a:bodyPr/>
          <a:lstStyle/>
          <a:p>
            <a:fld id="{6AA4B69D-D3F8-482B-BB73-D4E2B65A7A5C}" type="slidenum">
              <a:rPr lang="en-US" smtClean="0"/>
              <a:t>4</a:t>
            </a:fld>
            <a:endParaRPr lang="en-US"/>
          </a:p>
        </p:txBody>
      </p:sp>
    </p:spTree>
    <p:extLst>
      <p:ext uri="{BB962C8B-B14F-4D97-AF65-F5344CB8AC3E}">
        <p14:creationId xmlns:p14="http://schemas.microsoft.com/office/powerpoint/2010/main" val="3893358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Mae – general demo + widget</a:t>
            </a:r>
            <a:endParaRPr lang="en-US"/>
          </a:p>
          <a:p>
            <a:r>
              <a:rPr lang="en-US">
                <a:latin typeface="Calibri"/>
                <a:ea typeface="Calibri"/>
                <a:cs typeface="Calibri"/>
              </a:rPr>
              <a:t>Gabby – show settings</a:t>
            </a:r>
            <a:endParaRPr lang="en-US"/>
          </a:p>
        </p:txBody>
      </p:sp>
      <p:sp>
        <p:nvSpPr>
          <p:cNvPr id="4" name="Slide Number Placeholder 3"/>
          <p:cNvSpPr>
            <a:spLocks noGrp="1"/>
          </p:cNvSpPr>
          <p:nvPr>
            <p:ph type="sldNum" sz="quarter" idx="5"/>
          </p:nvPr>
        </p:nvSpPr>
        <p:spPr/>
        <p:txBody>
          <a:bodyPr/>
          <a:lstStyle/>
          <a:p>
            <a:fld id="{6AA4B69D-D3F8-482B-BB73-D4E2B65A7A5C}" type="slidenum">
              <a:rPr lang="en-US" smtClean="0"/>
              <a:t>5</a:t>
            </a:fld>
            <a:endParaRPr lang="en-US"/>
          </a:p>
        </p:txBody>
      </p:sp>
    </p:spTree>
    <p:extLst>
      <p:ext uri="{BB962C8B-B14F-4D97-AF65-F5344CB8AC3E}">
        <p14:creationId xmlns:p14="http://schemas.microsoft.com/office/powerpoint/2010/main" val="4103885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Candice: current stage of development</a:t>
            </a:r>
          </a:p>
          <a:p>
            <a:r>
              <a:rPr lang="en-US">
                <a:latin typeface="Calibri"/>
                <a:ea typeface="Calibri"/>
                <a:cs typeface="Calibri"/>
              </a:rPr>
              <a:t>Gabby: As for settings, I have been working on getting a working custom checklist within settings and having mode and theme changes change across main app </a:t>
            </a:r>
            <a:r>
              <a:rPr lang="en-US" err="1">
                <a:latin typeface="Calibri"/>
                <a:ea typeface="Calibri"/>
                <a:cs typeface="Calibri"/>
              </a:rPr>
              <a:t>pagesbut</a:t>
            </a:r>
            <a:r>
              <a:rPr lang="en-US">
                <a:latin typeface="Calibri"/>
                <a:ea typeface="Calibri"/>
                <a:cs typeface="Calibri"/>
              </a:rPr>
              <a:t> this is still in progress</a:t>
            </a:r>
          </a:p>
        </p:txBody>
      </p:sp>
      <p:sp>
        <p:nvSpPr>
          <p:cNvPr id="4" name="Slide Number Placeholder 3"/>
          <p:cNvSpPr>
            <a:spLocks noGrp="1"/>
          </p:cNvSpPr>
          <p:nvPr>
            <p:ph type="sldNum" sz="quarter" idx="5"/>
          </p:nvPr>
        </p:nvSpPr>
        <p:spPr/>
        <p:txBody>
          <a:bodyPr/>
          <a:lstStyle/>
          <a:p>
            <a:fld id="{6AA4B69D-D3F8-482B-BB73-D4E2B65A7A5C}" type="slidenum">
              <a:rPr lang="en-US" smtClean="0"/>
              <a:t>6</a:t>
            </a:fld>
            <a:endParaRPr lang="en-US"/>
          </a:p>
        </p:txBody>
      </p:sp>
    </p:spTree>
    <p:extLst>
      <p:ext uri="{BB962C8B-B14F-4D97-AF65-F5344CB8AC3E}">
        <p14:creationId xmlns:p14="http://schemas.microsoft.com/office/powerpoint/2010/main" val="9436938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Calibri"/>
                <a:ea typeface="Calibri"/>
                <a:cs typeface="Calibri"/>
              </a:rPr>
              <a:t>Hyeyun</a:t>
            </a:r>
            <a:r>
              <a:rPr lang="en-US">
                <a:latin typeface="Calibri"/>
                <a:ea typeface="Calibri"/>
                <a:cs typeface="Calibri"/>
              </a:rPr>
              <a:t>: The code sample we think it is good to share is the code for creating our 4 or more pages manual.</a:t>
            </a:r>
          </a:p>
          <a:p>
            <a:endParaRPr lang="en-US">
              <a:latin typeface="Calibri"/>
              <a:ea typeface="Calibri"/>
              <a:cs typeface="Calibri"/>
            </a:endParaRPr>
          </a:p>
          <a:p>
            <a:r>
              <a:rPr lang="en-US">
                <a:latin typeface="Calibri"/>
                <a:ea typeface="Calibri"/>
                <a:cs typeface="Calibri"/>
              </a:rPr>
              <a:t>We could have hard code each page, but since each page shared similar logic (such as content, home button, back button), we decided to create a template page that can be used for each page. </a:t>
            </a:r>
            <a:r>
              <a:rPr lang="en-US" err="1">
                <a:latin typeface="Calibri"/>
                <a:ea typeface="Calibri"/>
                <a:cs typeface="Calibri"/>
              </a:rPr>
              <a:t>ManualTemplateView</a:t>
            </a:r>
            <a:r>
              <a:rPr lang="en-US">
                <a:latin typeface="Calibri"/>
                <a:ea typeface="Calibri"/>
                <a:cs typeface="Calibri"/>
              </a:rPr>
              <a:t> is a true reusable. </a:t>
            </a:r>
            <a:r>
              <a:rPr lang="en-US" err="1"/>
              <a:t>ManualTemplateView</a:t>
            </a:r>
            <a:r>
              <a:rPr lang="en-US"/>
              <a:t>&lt;Content: View&gt;</a:t>
            </a:r>
            <a:r>
              <a:rPr lang="en-US">
                <a:latin typeface="Aptos"/>
                <a:ea typeface="Calibri"/>
                <a:cs typeface="Calibri"/>
              </a:rPr>
              <a:t> </a:t>
            </a:r>
            <a:r>
              <a:rPr lang="en-US">
                <a:latin typeface="Calibri"/>
                <a:ea typeface="Calibri"/>
                <a:cs typeface="Calibri"/>
              </a:rPr>
              <a:t> which accepts a custom content view as a closure, supports optional navigation targes like </a:t>
            </a:r>
            <a:r>
              <a:rPr lang="en-US" err="1">
                <a:latin typeface="Calibri"/>
                <a:ea typeface="Calibri"/>
                <a:cs typeface="Calibri"/>
              </a:rPr>
              <a:t>backbutton</a:t>
            </a:r>
            <a:r>
              <a:rPr lang="en-US">
                <a:latin typeface="Calibri"/>
                <a:ea typeface="Calibri"/>
                <a:cs typeface="Calibri"/>
              </a:rPr>
              <a:t>. And it encapsulates the layout logic (header, </a:t>
            </a:r>
            <a:r>
              <a:rPr lang="en-US" err="1">
                <a:latin typeface="Calibri"/>
                <a:ea typeface="Calibri"/>
                <a:cs typeface="Calibri"/>
              </a:rPr>
              <a:t>bodym</a:t>
            </a:r>
            <a:r>
              <a:rPr lang="en-US">
                <a:latin typeface="Calibri"/>
                <a:ea typeface="Calibri"/>
                <a:cs typeface="Calibri"/>
              </a:rPr>
              <a:t> </a:t>
            </a:r>
            <a:r>
              <a:rPr lang="en-US" err="1">
                <a:latin typeface="Calibri"/>
                <a:ea typeface="Calibri"/>
                <a:cs typeface="Calibri"/>
              </a:rPr>
              <a:t>etc</a:t>
            </a:r>
            <a:r>
              <a:rPr lang="en-US">
                <a:latin typeface="Calibri"/>
                <a:ea typeface="Calibri"/>
                <a:cs typeface="Calibri"/>
              </a:rPr>
              <a:t>)</a:t>
            </a:r>
          </a:p>
          <a:p>
            <a:endParaRPr lang="en-US">
              <a:latin typeface="Calibri"/>
              <a:ea typeface="Calibri"/>
              <a:cs typeface="Calibri"/>
            </a:endParaRPr>
          </a:p>
          <a:p>
            <a:r>
              <a:rPr lang="en-US">
                <a:latin typeface="Calibri"/>
                <a:ea typeface="Calibri"/>
                <a:cs typeface="Calibri"/>
              </a:rPr>
              <a:t>This allows each manual page only needs to define what it displays. So it is reusable!</a:t>
            </a:r>
          </a:p>
        </p:txBody>
      </p:sp>
      <p:sp>
        <p:nvSpPr>
          <p:cNvPr id="4" name="Slide Number Placeholder 3"/>
          <p:cNvSpPr>
            <a:spLocks noGrp="1"/>
          </p:cNvSpPr>
          <p:nvPr>
            <p:ph type="sldNum" sz="quarter" idx="5"/>
          </p:nvPr>
        </p:nvSpPr>
        <p:spPr/>
        <p:txBody>
          <a:bodyPr/>
          <a:lstStyle/>
          <a:p>
            <a:fld id="{6AA4B69D-D3F8-482B-BB73-D4E2B65A7A5C}" type="slidenum">
              <a:rPr lang="en-US" smtClean="0"/>
              <a:t>7</a:t>
            </a:fld>
            <a:endParaRPr lang="en-US"/>
          </a:p>
        </p:txBody>
      </p:sp>
    </p:spTree>
    <p:extLst>
      <p:ext uri="{BB962C8B-B14F-4D97-AF65-F5344CB8AC3E}">
        <p14:creationId xmlns:p14="http://schemas.microsoft.com/office/powerpoint/2010/main" val="3856757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Candice - this is what we think about ai use,</a:t>
            </a:r>
          </a:p>
          <a:p>
            <a:r>
              <a:rPr lang="en-US"/>
              <a:t>Mae – this is an instance of use in our code</a:t>
            </a:r>
          </a:p>
        </p:txBody>
      </p:sp>
      <p:sp>
        <p:nvSpPr>
          <p:cNvPr id="4" name="Slide Number Placeholder 3"/>
          <p:cNvSpPr>
            <a:spLocks noGrp="1"/>
          </p:cNvSpPr>
          <p:nvPr>
            <p:ph type="sldNum" sz="quarter" idx="5"/>
          </p:nvPr>
        </p:nvSpPr>
        <p:spPr/>
        <p:txBody>
          <a:bodyPr/>
          <a:lstStyle/>
          <a:p>
            <a:fld id="{6AA4B69D-D3F8-482B-BB73-D4E2B65A7A5C}" type="slidenum">
              <a:rPr lang="en-US" smtClean="0"/>
              <a:t>8</a:t>
            </a:fld>
            <a:endParaRPr lang="en-US"/>
          </a:p>
        </p:txBody>
      </p:sp>
    </p:spTree>
    <p:extLst>
      <p:ext uri="{BB962C8B-B14F-4D97-AF65-F5344CB8AC3E}">
        <p14:creationId xmlns:p14="http://schemas.microsoft.com/office/powerpoint/2010/main" val="265058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Thank you! Do we have any questions from our peers?</a:t>
            </a:r>
          </a:p>
        </p:txBody>
      </p:sp>
      <p:sp>
        <p:nvSpPr>
          <p:cNvPr id="4" name="Slide Number Placeholder 3"/>
          <p:cNvSpPr>
            <a:spLocks noGrp="1"/>
          </p:cNvSpPr>
          <p:nvPr>
            <p:ph type="sldNum" sz="quarter" idx="5"/>
          </p:nvPr>
        </p:nvSpPr>
        <p:spPr/>
        <p:txBody>
          <a:bodyPr/>
          <a:lstStyle/>
          <a:p>
            <a:fld id="{6AA4B69D-D3F8-482B-BB73-D4E2B65A7A5C}" type="slidenum">
              <a:rPr lang="en-US" smtClean="0"/>
              <a:t>9</a:t>
            </a:fld>
            <a:endParaRPr lang="en-US"/>
          </a:p>
        </p:txBody>
      </p:sp>
    </p:spTree>
    <p:extLst>
      <p:ext uri="{BB962C8B-B14F-4D97-AF65-F5344CB8AC3E}">
        <p14:creationId xmlns:p14="http://schemas.microsoft.com/office/powerpoint/2010/main" val="3347722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7" name="PlaceHolder 1"/>
          <p:cNvSpPr>
            <a:spLocks noGrp="1"/>
          </p:cNvSpPr>
          <p:nvPr>
            <p:ph type="title"/>
          </p:nvPr>
        </p:nvSpPr>
        <p:spPr>
          <a:xfrm>
            <a:off x="1735200" y="616320"/>
            <a:ext cx="6453360" cy="1341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850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pic>
        <p:nvPicPr>
          <p:cNvPr id="17" name="Google Shape;9;p2"/>
          <p:cNvPicPr/>
          <p:nvPr/>
        </p:nvPicPr>
        <p:blipFill>
          <a:blip r:embed="rId4"/>
          <a:srcRect t="7797" b="7805"/>
          <a:stretch/>
        </p:blipFill>
        <p:spPr>
          <a:xfrm>
            <a:off x="0" y="0"/>
            <a:ext cx="9143640" cy="5143320"/>
          </a:xfrm>
          <a:prstGeom prst="rect">
            <a:avLst/>
          </a:prstGeom>
          <a:ln w="0">
            <a:noFill/>
          </a:ln>
        </p:spPr>
      </p:pic>
      <p:sp>
        <p:nvSpPr>
          <p:cNvPr id="18" name="PlaceHolder 1"/>
          <p:cNvSpPr>
            <a:spLocks noGrp="1"/>
          </p:cNvSpPr>
          <p:nvPr>
            <p:ph type="title"/>
          </p:nvPr>
        </p:nvSpPr>
        <p:spPr>
          <a:xfrm>
            <a:off x="713160" y="1243800"/>
            <a:ext cx="7959960" cy="189576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 name="Google Shape;12;p2"/>
          <p:cNvGrpSpPr/>
          <p:nvPr/>
        </p:nvGrpSpPr>
        <p:grpSpPr>
          <a:xfrm>
            <a:off x="264600" y="122400"/>
            <a:ext cx="203760" cy="4898880"/>
            <a:chOff x="264600" y="122400"/>
            <a:chExt cx="203760" cy="4898880"/>
          </a:xfrm>
        </p:grpSpPr>
        <p:sp>
          <p:nvSpPr>
            <p:cNvPr id="3" name="Google Shape;13;p2"/>
            <p:cNvSpPr/>
            <p:nvPr/>
          </p:nvSpPr>
          <p:spPr>
            <a:xfrm rot="16200000">
              <a:off x="308880" y="122040"/>
              <a:ext cx="114480" cy="1148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 name="Google Shape;14;p2"/>
            <p:cNvCxnSpPr/>
            <p:nvPr/>
          </p:nvCxnSpPr>
          <p:spPr>
            <a:xfrm flipV="1">
              <a:off x="366480" y="309240"/>
              <a:ext cx="360" cy="4525200"/>
            </a:xfrm>
            <a:prstGeom prst="straightConnector1">
              <a:avLst/>
            </a:prstGeom>
            <a:ln w="9525">
              <a:solidFill>
                <a:srgbClr val="000000"/>
              </a:solidFill>
              <a:round/>
            </a:ln>
          </p:spPr>
        </p:cxnSp>
        <p:grpSp>
          <p:nvGrpSpPr>
            <p:cNvPr id="5" name="Google Shape;15;p2"/>
            <p:cNvGrpSpPr/>
            <p:nvPr/>
          </p:nvGrpSpPr>
          <p:grpSpPr>
            <a:xfrm>
              <a:off x="264600" y="4560120"/>
              <a:ext cx="203760" cy="273960"/>
              <a:chOff x="264600" y="4560120"/>
              <a:chExt cx="203760" cy="273960"/>
            </a:xfrm>
          </p:grpSpPr>
          <p:sp>
            <p:nvSpPr>
              <p:cNvPr id="6" name="Google Shape;16;p2"/>
              <p:cNvSpPr/>
              <p:nvPr/>
            </p:nvSpPr>
            <p:spPr>
              <a:xfrm rot="16200000">
                <a:off x="264600" y="4560120"/>
                <a:ext cx="203760" cy="2037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rot="16200000">
                <a:off x="264600" y="4630320"/>
                <a:ext cx="203760" cy="2037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 name="Google Shape;18;p2"/>
            <p:cNvSpPr/>
            <p:nvPr/>
          </p:nvSpPr>
          <p:spPr>
            <a:xfrm rot="16200000">
              <a:off x="308880" y="4906440"/>
              <a:ext cx="114480" cy="1148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 name="Google Shape;19;p2"/>
          <p:cNvGrpSpPr/>
          <p:nvPr/>
        </p:nvGrpSpPr>
        <p:grpSpPr>
          <a:xfrm>
            <a:off x="8669880" y="122400"/>
            <a:ext cx="203760" cy="4898880"/>
            <a:chOff x="8669880" y="122400"/>
            <a:chExt cx="203760" cy="4898880"/>
          </a:xfrm>
        </p:grpSpPr>
        <p:sp>
          <p:nvSpPr>
            <p:cNvPr id="10" name="Google Shape;20;p2"/>
            <p:cNvSpPr/>
            <p:nvPr/>
          </p:nvSpPr>
          <p:spPr>
            <a:xfrm rot="5400000" flipV="1">
              <a:off x="8714160" y="4906440"/>
              <a:ext cx="114480" cy="1148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1" name="Google Shape;21;p2"/>
            <p:cNvCxnSpPr/>
            <p:nvPr/>
          </p:nvCxnSpPr>
          <p:spPr>
            <a:xfrm>
              <a:off x="8771760" y="309240"/>
              <a:ext cx="360" cy="4525200"/>
            </a:xfrm>
            <a:prstGeom prst="straightConnector1">
              <a:avLst/>
            </a:prstGeom>
            <a:ln w="9525">
              <a:solidFill>
                <a:srgbClr val="000000"/>
              </a:solidFill>
              <a:round/>
            </a:ln>
          </p:spPr>
        </p:cxnSp>
        <p:grpSp>
          <p:nvGrpSpPr>
            <p:cNvPr id="12" name="Google Shape;22;p2"/>
            <p:cNvGrpSpPr/>
            <p:nvPr/>
          </p:nvGrpSpPr>
          <p:grpSpPr>
            <a:xfrm>
              <a:off x="8669880" y="309600"/>
              <a:ext cx="203760" cy="273960"/>
              <a:chOff x="8669880" y="309600"/>
              <a:chExt cx="203760" cy="273960"/>
            </a:xfrm>
          </p:grpSpPr>
          <p:sp>
            <p:nvSpPr>
              <p:cNvPr id="13" name="Google Shape;23;p2"/>
              <p:cNvSpPr/>
              <p:nvPr/>
            </p:nvSpPr>
            <p:spPr>
              <a:xfrm rot="5400000" flipV="1">
                <a:off x="8669880" y="379800"/>
                <a:ext cx="203760" cy="2037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5400000" flipV="1">
                <a:off x="8669880" y="309600"/>
                <a:ext cx="203760" cy="2037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 name="Google Shape;25;p2"/>
            <p:cNvSpPr/>
            <p:nvPr/>
          </p:nvSpPr>
          <p:spPr>
            <a:xfrm rot="5400000" flipV="1">
              <a:off x="8714160" y="122040"/>
              <a:ext cx="114480" cy="1148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tinyurl.com/elephant-app2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nghyey/grinnell-elephant/blob/main/ElephantMacApp/ManualView.swif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7E3BD47-7DFC-C345-9AFD-937283E8B242}"/>
              </a:ext>
            </a:extLst>
          </p:cNvPr>
          <p:cNvSpPr/>
          <p:nvPr/>
        </p:nvSpPr>
        <p:spPr>
          <a:xfrm>
            <a:off x="934535" y="3061252"/>
            <a:ext cx="1531156" cy="1328228"/>
          </a:xfrm>
          <a:prstGeom prst="ellipse">
            <a:avLst/>
          </a:prstGeom>
          <a:gradFill>
            <a:gsLst>
              <a:gs pos="0">
                <a:schemeClr val="tx2"/>
              </a:gs>
              <a:gs pos="29000">
                <a:schemeClr val="accent1">
                  <a:lumMod val="45000"/>
                  <a:lumOff val="55000"/>
                </a:schemeClr>
              </a:gs>
              <a:gs pos="71000">
                <a:schemeClr val="tx2"/>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PlaceHolder 1"/>
          <p:cNvSpPr>
            <a:spLocks noGrp="1"/>
          </p:cNvSpPr>
          <p:nvPr>
            <p:ph type="title" idx="4294967295"/>
          </p:nvPr>
        </p:nvSpPr>
        <p:spPr>
          <a:xfrm>
            <a:off x="591600" y="1162275"/>
            <a:ext cx="7962900" cy="1895475"/>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i="1" strike="noStrike" spc="-1">
                <a:solidFill>
                  <a:schemeClr val="dk1"/>
                </a:solidFill>
                <a:latin typeface="DM Serif Display"/>
                <a:ea typeface="DM Serif Display"/>
              </a:rPr>
              <a:t>Elephant: A Wellness </a:t>
            </a:r>
            <a:r>
              <a:rPr lang="en" sz="5000" i="1" spc="-1">
                <a:solidFill>
                  <a:schemeClr val="dk1"/>
                </a:solidFill>
                <a:latin typeface="DM Serif Display"/>
                <a:ea typeface="DM Serif Display"/>
              </a:rPr>
              <a:t>Trunk</a:t>
            </a:r>
            <a:endParaRPr lang="fr-FR" sz="5000" b="0" strike="noStrike" spc="-1">
              <a:solidFill>
                <a:schemeClr val="dk1"/>
              </a:solidFill>
              <a:latin typeface="Arial"/>
            </a:endParaRPr>
          </a:p>
        </p:txBody>
      </p:sp>
      <p:sp>
        <p:nvSpPr>
          <p:cNvPr id="298" name="PlaceHolder 2"/>
          <p:cNvSpPr>
            <a:spLocks noGrp="1"/>
          </p:cNvSpPr>
          <p:nvPr>
            <p:ph type="subTitle" idx="4294967295"/>
          </p:nvPr>
        </p:nvSpPr>
        <p:spPr>
          <a:xfrm>
            <a:off x="591600" y="3384525"/>
            <a:ext cx="7962900" cy="457200"/>
          </a:xfrm>
          <a:prstGeom prst="rect">
            <a:avLst/>
          </a:prstGeom>
          <a:noFill/>
          <a:ln w="0">
            <a:noFill/>
          </a:ln>
        </p:spPr>
        <p:txBody>
          <a:bodyPr lIns="91440" tIns="91440" rIns="91440" bIns="91440" anchor="t">
            <a:normAutofit/>
          </a:bodyPr>
          <a:lstStyle/>
          <a:p>
            <a:pPr marL="0" indent="0" algn="r">
              <a:lnSpc>
                <a:spcPct val="100000"/>
              </a:lnSpc>
              <a:buNone/>
              <a:tabLst>
                <a:tab pos="0" algn="l"/>
              </a:tabLst>
            </a:pPr>
            <a:r>
              <a:rPr lang="en" sz="1400" spc="-1" err="1">
                <a:solidFill>
                  <a:schemeClr val="dk1"/>
                </a:solidFill>
                <a:latin typeface="Minion Pro"/>
                <a:ea typeface="Inter Light"/>
              </a:rPr>
              <a:t>Medhashree</a:t>
            </a:r>
            <a:r>
              <a:rPr lang="en" sz="1400" b="0" strike="noStrike" spc="-1">
                <a:solidFill>
                  <a:schemeClr val="dk1"/>
                </a:solidFill>
                <a:latin typeface="Minion Pro"/>
                <a:ea typeface="Inter Light"/>
              </a:rPr>
              <a:t> Adhikari, </a:t>
            </a:r>
            <a:r>
              <a:rPr lang="en" sz="1400" b="0" strike="noStrike" spc="-1" err="1">
                <a:solidFill>
                  <a:schemeClr val="dk1"/>
                </a:solidFill>
                <a:latin typeface="Minion Pro"/>
                <a:ea typeface="Inter Light"/>
              </a:rPr>
              <a:t>Hyeyun</a:t>
            </a:r>
            <a:r>
              <a:rPr lang="en" sz="1400" b="0" strike="noStrike" spc="-1">
                <a:solidFill>
                  <a:schemeClr val="dk1"/>
                </a:solidFill>
                <a:latin typeface="Minion Pro"/>
                <a:ea typeface="Inter Light"/>
              </a:rPr>
              <a:t> Jung, Gabby Pruneda Turcios</a:t>
            </a:r>
            <a:r>
              <a:rPr lang="en" sz="1400" spc="-1">
                <a:solidFill>
                  <a:schemeClr val="dk1"/>
                </a:solidFill>
                <a:latin typeface="Minion Pro"/>
                <a:ea typeface="Inter Light"/>
              </a:rPr>
              <a:t>,</a:t>
            </a:r>
            <a:r>
              <a:rPr lang="en" sz="1400" b="0" strike="noStrike" spc="-1">
                <a:solidFill>
                  <a:schemeClr val="dk1"/>
                </a:solidFill>
                <a:latin typeface="Minion Pro"/>
                <a:ea typeface="Inter Light"/>
              </a:rPr>
              <a:t> </a:t>
            </a:r>
            <a:r>
              <a:rPr lang="en" sz="1400" spc="-1">
                <a:solidFill>
                  <a:schemeClr val="dk1"/>
                </a:solidFill>
                <a:latin typeface="Minion Pro"/>
                <a:ea typeface="Inter Light"/>
              </a:rPr>
              <a:t>Candice Lu </a:t>
            </a:r>
            <a:endParaRPr lang="en-US" sz="1400" b="0" strike="noStrike" spc="-1">
              <a:solidFill>
                <a:schemeClr val="dk1"/>
              </a:solidFill>
              <a:latin typeface="Minion Pro"/>
            </a:endParaRPr>
          </a:p>
        </p:txBody>
      </p:sp>
      <p:grpSp>
        <p:nvGrpSpPr>
          <p:cNvPr id="299" name="Google Shape;362;p30"/>
          <p:cNvGrpSpPr/>
          <p:nvPr/>
        </p:nvGrpSpPr>
        <p:grpSpPr>
          <a:xfrm>
            <a:off x="881640" y="691560"/>
            <a:ext cx="585360" cy="346680"/>
            <a:chOff x="881640" y="691560"/>
            <a:chExt cx="585360" cy="346680"/>
          </a:xfrm>
        </p:grpSpPr>
        <p:sp>
          <p:nvSpPr>
            <p:cNvPr id="300" name="Google Shape;363;p30"/>
            <p:cNvSpPr/>
            <p:nvPr/>
          </p:nvSpPr>
          <p:spPr>
            <a:xfrm>
              <a:off x="1000800" y="691560"/>
              <a:ext cx="346680" cy="34668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364;p30"/>
            <p:cNvSpPr/>
            <p:nvPr/>
          </p:nvSpPr>
          <p:spPr>
            <a:xfrm>
              <a:off x="881640" y="691560"/>
              <a:ext cx="346680" cy="34668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365;p30"/>
            <p:cNvSpPr/>
            <p:nvPr/>
          </p:nvSpPr>
          <p:spPr>
            <a:xfrm>
              <a:off x="1120320" y="691560"/>
              <a:ext cx="346680" cy="34668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03" name="Google Shape;366;p30"/>
          <p:cNvCxnSpPr>
            <a:stCxn id="304" idx="2"/>
          </p:cNvCxnSpPr>
          <p:nvPr/>
        </p:nvCxnSpPr>
        <p:spPr>
          <a:xfrm flipV="1">
            <a:off x="7607520" y="4389480"/>
            <a:ext cx="563040" cy="33480"/>
          </a:xfrm>
          <a:prstGeom prst="straightConnector1">
            <a:avLst/>
          </a:prstGeom>
          <a:ln w="9525">
            <a:solidFill>
              <a:srgbClr val="000000"/>
            </a:solidFill>
            <a:round/>
          </a:ln>
        </p:spPr>
      </p:cxnSp>
      <p:grpSp>
        <p:nvGrpSpPr>
          <p:cNvPr id="305" name="Google Shape;368;p30"/>
          <p:cNvGrpSpPr/>
          <p:nvPr/>
        </p:nvGrpSpPr>
        <p:grpSpPr>
          <a:xfrm>
            <a:off x="7603560" y="4242600"/>
            <a:ext cx="570240" cy="346680"/>
            <a:chOff x="7603560" y="4242600"/>
            <a:chExt cx="570240" cy="346680"/>
          </a:xfrm>
        </p:grpSpPr>
        <p:sp>
          <p:nvSpPr>
            <p:cNvPr id="306" name="Google Shape;369;p30"/>
            <p:cNvSpPr/>
            <p:nvPr/>
          </p:nvSpPr>
          <p:spPr>
            <a:xfrm rot="21517800">
              <a:off x="7721640" y="4249080"/>
              <a:ext cx="333000" cy="3333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367;p30"/>
            <p:cNvSpPr/>
            <p:nvPr/>
          </p:nvSpPr>
          <p:spPr>
            <a:xfrm rot="21517800">
              <a:off x="7607160" y="4251600"/>
              <a:ext cx="333000" cy="3333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370;p30"/>
            <p:cNvSpPr/>
            <p:nvPr/>
          </p:nvSpPr>
          <p:spPr>
            <a:xfrm rot="21517800">
              <a:off x="7836480" y="4246200"/>
              <a:ext cx="333000" cy="3333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3" name="Picture 2" descr="A grey elephant with tusks&#10;&#10;AI-generated content may be incorrect.">
            <a:extLst>
              <a:ext uri="{FF2B5EF4-FFF2-40B4-BE49-F238E27FC236}">
                <a16:creationId xmlns:a16="http://schemas.microsoft.com/office/drawing/2014/main" id="{BED320B1-B8FA-1F86-7DD6-803B19D703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640" y="2920785"/>
            <a:ext cx="1531155" cy="1531155"/>
          </a:xfrm>
          <a:prstGeom prst="rect">
            <a:avLst/>
          </a:prstGeom>
        </p:spPr>
      </p:pic>
      <p:sp>
        <p:nvSpPr>
          <p:cNvPr id="9" name="PlaceHolder 1">
            <a:extLst>
              <a:ext uri="{FF2B5EF4-FFF2-40B4-BE49-F238E27FC236}">
                <a16:creationId xmlns:a16="http://schemas.microsoft.com/office/drawing/2014/main" id="{C60613E0-387E-C851-79E4-D9A20CEEDC81}"/>
              </a:ext>
            </a:extLst>
          </p:cNvPr>
          <p:cNvSpPr txBox="1">
            <a:spLocks/>
          </p:cNvSpPr>
          <p:nvPr/>
        </p:nvSpPr>
        <p:spPr>
          <a:xfrm>
            <a:off x="6324000" y="2336175"/>
            <a:ext cx="1842900" cy="806475"/>
          </a:xfrm>
          <a:prstGeom prst="rect">
            <a:avLst/>
          </a:prstGeom>
          <a:noFill/>
          <a:ln w="0">
            <a:noFill/>
          </a:ln>
        </p:spPr>
        <p:txBody>
          <a:bodyPr lIns="91440" tIns="91440" rIns="91440" bIns="9144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100000"/>
              </a:lnSpc>
              <a:tabLst>
                <a:tab pos="0" algn="l"/>
              </a:tabLst>
            </a:pPr>
            <a:r>
              <a:rPr lang="en" sz="3000" i="1" spc="-1">
                <a:solidFill>
                  <a:schemeClr val="dk1"/>
                </a:solidFill>
                <a:latin typeface="DM Serif Display"/>
              </a:rPr>
              <a:t>Demo 2</a:t>
            </a:r>
            <a:endParaRPr lang="en-US" sz="3000">
              <a:solidFill>
                <a:schemeClr val="dk1"/>
              </a:solidFil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000080" y="447552"/>
            <a:ext cx="7143480" cy="83772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3600" b="0" i="1" strike="noStrike" spc="-1">
                <a:solidFill>
                  <a:schemeClr val="dk1"/>
                </a:solidFill>
                <a:latin typeface="Arial"/>
                <a:ea typeface="DM Serif Display"/>
                <a:cs typeface="Arial"/>
              </a:rPr>
              <a:t>Introduction</a:t>
            </a:r>
            <a:endParaRPr lang="fr-FR" sz="3600" b="0" strike="noStrike" spc="-1">
              <a:solidFill>
                <a:schemeClr val="dk1"/>
              </a:solidFill>
              <a:latin typeface="Arial"/>
              <a:cs typeface="Arial"/>
            </a:endParaRPr>
          </a:p>
        </p:txBody>
      </p:sp>
      <p:sp>
        <p:nvSpPr>
          <p:cNvPr id="309" name="PlaceHolder 2"/>
          <p:cNvSpPr>
            <a:spLocks noGrp="1"/>
          </p:cNvSpPr>
          <p:nvPr>
            <p:ph type="subTitle"/>
          </p:nvPr>
        </p:nvSpPr>
        <p:spPr>
          <a:xfrm>
            <a:off x="752630" y="1289609"/>
            <a:ext cx="3387848" cy="3390567"/>
          </a:xfrm>
          <a:prstGeom prst="rect">
            <a:avLst/>
          </a:prstGeom>
          <a:noFill/>
          <a:ln w="0">
            <a:noFill/>
          </a:ln>
        </p:spPr>
        <p:txBody>
          <a:bodyPr lIns="91440" tIns="91440" rIns="91440" bIns="91440" anchor="ctr">
            <a:noAutofit/>
          </a:bodyPr>
          <a:lstStyle/>
          <a:p>
            <a:pPr indent="0">
              <a:lnSpc>
                <a:spcPct val="100000"/>
              </a:lnSpc>
              <a:spcAft>
                <a:spcPts val="1199"/>
              </a:spcAft>
              <a:buNone/>
              <a:tabLst>
                <a:tab pos="0" algn="l"/>
              </a:tabLst>
            </a:pPr>
            <a:r>
              <a:rPr lang="en-US" sz="1600" spc="-1">
                <a:solidFill>
                  <a:schemeClr val="dk1"/>
                </a:solidFill>
                <a:latin typeface="Arial"/>
                <a:ea typeface="Inter"/>
                <a:cs typeface="Arial"/>
              </a:rPr>
              <a:t>Meet Sam, a typical, burnt out Grinnellian - they've been working for hours in front of a computer, maybe been </a:t>
            </a:r>
            <a:r>
              <a:rPr lang="en-US" sz="1600" b="1" spc="-1">
                <a:solidFill>
                  <a:schemeClr val="dk1"/>
                </a:solidFill>
                <a:latin typeface="Arial"/>
                <a:ea typeface="Inter"/>
                <a:cs typeface="Arial"/>
              </a:rPr>
              <a:t>procrastinating</a:t>
            </a:r>
            <a:r>
              <a:rPr lang="en-US" sz="1600" spc="-1">
                <a:solidFill>
                  <a:schemeClr val="dk1"/>
                </a:solidFill>
                <a:latin typeface="Arial"/>
                <a:ea typeface="Inter"/>
                <a:cs typeface="Arial"/>
              </a:rPr>
              <a:t> and then cramming against deadlines—all while striving to stay "productive". This “grind” culture, especially infamous at Grinnell, is normalized, but it's taking a toll on our mental and physical well-being, and we can attest.</a:t>
            </a:r>
            <a:endParaRPr lang="en-US" sz="1500" b="0" strike="noStrike" spc="-1">
              <a:solidFill>
                <a:schemeClr val="dk1"/>
              </a:solidFill>
              <a:latin typeface="Arial"/>
              <a:ea typeface="Inter"/>
              <a:cs typeface="Arial"/>
            </a:endParaRPr>
          </a:p>
        </p:txBody>
      </p:sp>
      <p:pic>
        <p:nvPicPr>
          <p:cNvPr id="4" name="Picture 3" descr="A person sitting at a desk with a computer&#10;&#10;AI-generated content may be incorrect.">
            <a:extLst>
              <a:ext uri="{FF2B5EF4-FFF2-40B4-BE49-F238E27FC236}">
                <a16:creationId xmlns:a16="http://schemas.microsoft.com/office/drawing/2014/main" id="{30EEF464-E5A9-9F88-B449-FD6C8E69D346}"/>
              </a:ext>
            </a:extLst>
          </p:cNvPr>
          <p:cNvPicPr>
            <a:picLocks noChangeAspect="1"/>
          </p:cNvPicPr>
          <p:nvPr/>
        </p:nvPicPr>
        <p:blipFill>
          <a:blip r:embed="rId3"/>
          <a:stretch>
            <a:fillRect/>
          </a:stretch>
        </p:blipFill>
        <p:spPr>
          <a:xfrm>
            <a:off x="4323382" y="1783259"/>
            <a:ext cx="3972493" cy="23999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5F33D-54F4-2E54-A57A-3C4561B89956}"/>
            </a:ext>
          </a:extLst>
        </p:cNvPr>
        <p:cNvGrpSpPr/>
        <p:nvPr/>
      </p:nvGrpSpPr>
      <p:grpSpPr>
        <a:xfrm>
          <a:off x="0" y="0"/>
          <a:ext cx="0" cy="0"/>
          <a:chOff x="0" y="0"/>
          <a:chExt cx="0" cy="0"/>
        </a:xfrm>
      </p:grpSpPr>
      <p:sp>
        <p:nvSpPr>
          <p:cNvPr id="309" name="PlaceHolder 2">
            <a:extLst>
              <a:ext uri="{FF2B5EF4-FFF2-40B4-BE49-F238E27FC236}">
                <a16:creationId xmlns:a16="http://schemas.microsoft.com/office/drawing/2014/main" id="{CC6AB35B-D85A-067A-4459-4A7DC38589A3}"/>
              </a:ext>
            </a:extLst>
          </p:cNvPr>
          <p:cNvSpPr>
            <a:spLocks noGrp="1"/>
          </p:cNvSpPr>
          <p:nvPr>
            <p:ph type="subTitle"/>
          </p:nvPr>
        </p:nvSpPr>
        <p:spPr>
          <a:xfrm>
            <a:off x="828793" y="1108596"/>
            <a:ext cx="3745610" cy="3274481"/>
          </a:xfrm>
          <a:prstGeom prst="rect">
            <a:avLst/>
          </a:prstGeom>
          <a:noFill/>
          <a:ln w="0">
            <a:noFill/>
          </a:ln>
        </p:spPr>
        <p:txBody>
          <a:bodyPr lIns="91440" tIns="91440" rIns="91440" bIns="91440" anchor="ctr">
            <a:noAutofit/>
          </a:bodyPr>
          <a:lstStyle/>
          <a:p>
            <a:pPr indent="0">
              <a:lnSpc>
                <a:spcPct val="100000"/>
              </a:lnSpc>
              <a:spcAft>
                <a:spcPts val="1199"/>
              </a:spcAft>
              <a:buNone/>
              <a:tabLst>
                <a:tab pos="0" algn="l"/>
              </a:tabLst>
            </a:pPr>
            <a:r>
              <a:rPr lang="en-US" sz="2400" b="1" spc="-1">
                <a:solidFill>
                  <a:schemeClr val="dk1"/>
                </a:solidFill>
                <a:latin typeface="Arial"/>
                <a:ea typeface="Inter"/>
                <a:cs typeface="Arial"/>
              </a:rPr>
              <a:t>Meet</a:t>
            </a:r>
            <a:r>
              <a:rPr lang="en-US" sz="2400" b="1" strike="noStrike" spc="-1">
                <a:solidFill>
                  <a:schemeClr val="dk1"/>
                </a:solidFill>
                <a:latin typeface="Arial"/>
                <a:ea typeface="Inter"/>
                <a:cs typeface="Arial"/>
              </a:rPr>
              <a:t> Elephant: A Wellness Trunk</a:t>
            </a:r>
            <a:r>
              <a:rPr lang="en-US" sz="2400" b="0" strike="noStrike" spc="-1">
                <a:solidFill>
                  <a:schemeClr val="dk1"/>
                </a:solidFill>
                <a:latin typeface="Arial"/>
                <a:ea typeface="Inter"/>
                <a:cs typeface="Arial"/>
              </a:rPr>
              <a:t>, a</a:t>
            </a:r>
            <a:r>
              <a:rPr lang="en-US" sz="2400" strike="noStrike" spc="-1">
                <a:solidFill>
                  <a:schemeClr val="dk1"/>
                </a:solidFill>
                <a:latin typeface="Arial"/>
                <a:ea typeface="Inter"/>
                <a:cs typeface="Arial"/>
              </a:rPr>
              <a:t> user-friendly app designed to integrate wellness into your </a:t>
            </a:r>
            <a:r>
              <a:rPr lang="en-US" sz="2400" spc="-1">
                <a:solidFill>
                  <a:schemeClr val="dk1"/>
                </a:solidFill>
                <a:latin typeface="Arial"/>
                <a:ea typeface="Inter"/>
                <a:cs typeface="Arial"/>
              </a:rPr>
              <a:t>busy</a:t>
            </a:r>
            <a:r>
              <a:rPr lang="en-US" sz="2400" strike="noStrike" spc="-1">
                <a:solidFill>
                  <a:schemeClr val="dk1"/>
                </a:solidFill>
                <a:latin typeface="Arial"/>
                <a:ea typeface="Inter"/>
                <a:cs typeface="Arial"/>
              </a:rPr>
              <a:t> </a:t>
            </a:r>
            <a:r>
              <a:rPr lang="en-US" sz="2400" spc="-1">
                <a:solidFill>
                  <a:schemeClr val="dk1"/>
                </a:solidFill>
                <a:latin typeface="Arial"/>
                <a:ea typeface="Inter"/>
                <a:cs typeface="Arial"/>
              </a:rPr>
              <a:t>work </a:t>
            </a:r>
            <a:r>
              <a:rPr lang="en-US" sz="2400" strike="noStrike" spc="-1">
                <a:solidFill>
                  <a:schemeClr val="dk1"/>
                </a:solidFill>
                <a:latin typeface="Arial"/>
                <a:ea typeface="Inter"/>
                <a:cs typeface="Arial"/>
              </a:rPr>
              <a:t>routine—seamlessly and thoughtfully.</a:t>
            </a:r>
          </a:p>
        </p:txBody>
      </p:sp>
      <p:pic>
        <p:nvPicPr>
          <p:cNvPr id="2" name="Picture 1" descr="A screenshot of a game&#10;&#10;AI-generated content may be incorrect.">
            <a:extLst>
              <a:ext uri="{FF2B5EF4-FFF2-40B4-BE49-F238E27FC236}">
                <a16:creationId xmlns:a16="http://schemas.microsoft.com/office/drawing/2014/main" id="{B135EBF4-4459-1ED4-4852-BB900C78CE1B}"/>
              </a:ext>
            </a:extLst>
          </p:cNvPr>
          <p:cNvPicPr>
            <a:picLocks noChangeAspect="1"/>
          </p:cNvPicPr>
          <p:nvPr/>
        </p:nvPicPr>
        <p:blipFill>
          <a:blip r:embed="rId3"/>
          <a:srcRect l="4007" t="1306" r="3484" b="1742"/>
          <a:stretch/>
        </p:blipFill>
        <p:spPr>
          <a:xfrm>
            <a:off x="4991506" y="629253"/>
            <a:ext cx="3194310" cy="4018361"/>
          </a:xfrm>
          <a:prstGeom prst="rect">
            <a:avLst/>
          </a:prstGeom>
        </p:spPr>
      </p:pic>
    </p:spTree>
    <p:extLst>
      <p:ext uri="{BB962C8B-B14F-4D97-AF65-F5344CB8AC3E}">
        <p14:creationId xmlns:p14="http://schemas.microsoft.com/office/powerpoint/2010/main" val="127636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F486-84B6-0AAA-E683-5B1C713B74A5}"/>
              </a:ext>
            </a:extLst>
          </p:cNvPr>
          <p:cNvSpPr>
            <a:spLocks noGrp="1"/>
          </p:cNvSpPr>
          <p:nvPr>
            <p:ph type="title"/>
          </p:nvPr>
        </p:nvSpPr>
        <p:spPr>
          <a:xfrm>
            <a:off x="789553" y="275065"/>
            <a:ext cx="6453360" cy="1341720"/>
          </a:xfrm>
        </p:spPr>
        <p:txBody>
          <a:bodyPr/>
          <a:lstStyle/>
          <a:p>
            <a:r>
              <a:rPr lang="en-US" sz="3200" i="1" spc="-1">
                <a:solidFill>
                  <a:schemeClr val="dk1"/>
                </a:solidFill>
                <a:latin typeface="Arial"/>
                <a:cs typeface="Arial"/>
              </a:rPr>
              <a:t>What is Elephant?</a:t>
            </a:r>
          </a:p>
        </p:txBody>
      </p:sp>
      <p:sp>
        <p:nvSpPr>
          <p:cNvPr id="3" name="Subtitle 2">
            <a:extLst>
              <a:ext uri="{FF2B5EF4-FFF2-40B4-BE49-F238E27FC236}">
                <a16:creationId xmlns:a16="http://schemas.microsoft.com/office/drawing/2014/main" id="{31958C9F-20F0-BF05-24C2-E4D1DF74D89A}"/>
              </a:ext>
            </a:extLst>
          </p:cNvPr>
          <p:cNvSpPr>
            <a:spLocks noGrp="1"/>
          </p:cNvSpPr>
          <p:nvPr>
            <p:ph type="subTitle"/>
          </p:nvPr>
        </p:nvSpPr>
        <p:spPr>
          <a:xfrm>
            <a:off x="788405" y="1496481"/>
            <a:ext cx="7246589" cy="3237874"/>
          </a:xfrm>
        </p:spPr>
        <p:txBody>
          <a:bodyPr/>
          <a:lstStyle/>
          <a:p>
            <a:pPr>
              <a:lnSpc>
                <a:spcPct val="100000"/>
              </a:lnSpc>
              <a:spcAft>
                <a:spcPts val="700"/>
              </a:spcAft>
            </a:pPr>
            <a:r>
              <a:rPr lang="en-US" sz="1600" spc="-1">
                <a:solidFill>
                  <a:schemeClr val="dk1"/>
                </a:solidFill>
                <a:latin typeface="Arial"/>
                <a:cs typeface="Arial"/>
              </a:rPr>
              <a:t>MacOS widget that incorporates:</a:t>
            </a:r>
            <a:endParaRPr lang="en-US" sz="4800">
              <a:solidFill>
                <a:schemeClr val="dk1"/>
              </a:solidFill>
              <a:latin typeface="Arial"/>
              <a:cs typeface="Arial"/>
            </a:endParaRPr>
          </a:p>
          <a:p>
            <a:pPr marL="285750" lvl="1">
              <a:spcAft>
                <a:spcPts val="700"/>
              </a:spcAft>
              <a:buFont typeface="Arial"/>
              <a:buChar char="•"/>
            </a:pPr>
            <a:r>
              <a:rPr lang="en-US" sz="1600" spc="-1">
                <a:solidFill>
                  <a:schemeClr val="dk1"/>
                </a:solidFill>
                <a:latin typeface="Arial"/>
                <a:cs typeface="Arial"/>
              </a:rPr>
              <a:t> Wellness to-do list</a:t>
            </a:r>
          </a:p>
          <a:p>
            <a:pPr marL="285750" lvl="1">
              <a:spcAft>
                <a:spcPts val="700"/>
              </a:spcAft>
              <a:buFont typeface="Arial"/>
              <a:buChar char="•"/>
            </a:pPr>
            <a:r>
              <a:rPr lang="en-US" sz="1600" spc="-1">
                <a:solidFill>
                  <a:schemeClr val="dk1"/>
                </a:solidFill>
                <a:latin typeface="Arial"/>
                <a:cs typeface="Arial"/>
              </a:rPr>
              <a:t> Pomodoro timer/stopwatch</a:t>
            </a:r>
            <a:endParaRPr lang="en-US" sz="2000">
              <a:solidFill>
                <a:schemeClr val="dk1"/>
              </a:solidFill>
              <a:latin typeface="Arial"/>
              <a:cs typeface="Arial"/>
            </a:endParaRPr>
          </a:p>
          <a:p>
            <a:pPr marL="285750" lvl="1">
              <a:spcAft>
                <a:spcPts val="700"/>
              </a:spcAft>
              <a:buFont typeface="Arial"/>
              <a:buChar char="•"/>
            </a:pPr>
            <a:r>
              <a:rPr lang="en-US" sz="1600" spc="-1">
                <a:solidFill>
                  <a:schemeClr val="dk1"/>
                </a:solidFill>
                <a:latin typeface="Arial"/>
                <a:cs typeface="Arial"/>
              </a:rPr>
              <a:t> Token reward system</a:t>
            </a:r>
            <a:endParaRPr lang="en-US" sz="2000">
              <a:solidFill>
                <a:schemeClr val="dk1"/>
              </a:solidFill>
              <a:latin typeface="Arial"/>
              <a:cs typeface="Arial"/>
            </a:endParaRPr>
          </a:p>
          <a:p>
            <a:pPr>
              <a:lnSpc>
                <a:spcPct val="100000"/>
              </a:lnSpc>
              <a:spcAft>
                <a:spcPts val="700"/>
              </a:spcAft>
            </a:pPr>
            <a:r>
              <a:rPr lang="en-US" sz="1600" spc="-1">
                <a:solidFill>
                  <a:schemeClr val="dk1"/>
                </a:solidFill>
                <a:latin typeface="Arial"/>
                <a:cs typeface="Arial"/>
              </a:rPr>
              <a:t>Goals: </a:t>
            </a:r>
            <a:endParaRPr lang="en-US" sz="1600" kern="0" spc="-1">
              <a:solidFill>
                <a:schemeClr val="dk1"/>
              </a:solidFill>
              <a:latin typeface="Arial"/>
              <a:cs typeface="Arial"/>
            </a:endParaRPr>
          </a:p>
          <a:p>
            <a:pPr marL="285750">
              <a:lnSpc>
                <a:spcPct val="100000"/>
              </a:lnSpc>
              <a:spcAft>
                <a:spcPts val="700"/>
              </a:spcAft>
              <a:buFont typeface="Arial"/>
              <a:buChar char="•"/>
            </a:pPr>
            <a:r>
              <a:rPr lang="en-US" sz="1600" kern="0" spc="-1">
                <a:solidFill>
                  <a:schemeClr val="dk1"/>
                </a:solidFill>
                <a:latin typeface="Arial"/>
                <a:cs typeface="Arial"/>
              </a:rPr>
              <a:t> Incorporate wellness habits into working routines</a:t>
            </a:r>
            <a:endParaRPr lang="en-US" sz="4800" kern="0">
              <a:solidFill>
                <a:schemeClr val="dk1"/>
              </a:solidFill>
              <a:latin typeface="Arial"/>
              <a:cs typeface="Arial"/>
            </a:endParaRPr>
          </a:p>
          <a:p>
            <a:pPr marL="285750">
              <a:lnSpc>
                <a:spcPct val="100000"/>
              </a:lnSpc>
              <a:spcAft>
                <a:spcPts val="700"/>
              </a:spcAft>
              <a:buFont typeface="Arial"/>
              <a:buChar char="•"/>
            </a:pPr>
            <a:r>
              <a:rPr lang="en-US" sz="1600" kern="0" spc="-1">
                <a:solidFill>
                  <a:schemeClr val="dk1"/>
                </a:solidFill>
                <a:latin typeface="Arial"/>
                <a:cs typeface="Arial"/>
              </a:rPr>
              <a:t> Gamified</a:t>
            </a:r>
            <a:r>
              <a:rPr lang="en-US" sz="1600" spc="-1">
                <a:solidFill>
                  <a:schemeClr val="dk1"/>
                </a:solidFill>
                <a:latin typeface="Arial"/>
                <a:cs typeface="Arial"/>
              </a:rPr>
              <a:t> mechanisms to incentivize users</a:t>
            </a:r>
            <a:endParaRPr lang="en-US" sz="4800" kern="0">
              <a:solidFill>
                <a:schemeClr val="dk1"/>
              </a:solidFill>
              <a:latin typeface="Arial"/>
              <a:cs typeface="Arial"/>
            </a:endParaRPr>
          </a:p>
          <a:p>
            <a:pPr>
              <a:lnSpc>
                <a:spcPct val="100000"/>
              </a:lnSpc>
              <a:spcAft>
                <a:spcPts val="700"/>
              </a:spcAft>
            </a:pPr>
            <a:r>
              <a:rPr lang="en-US" sz="1600" spc="-1">
                <a:solidFill>
                  <a:schemeClr val="dk1"/>
                </a:solidFill>
                <a:latin typeface="Arial"/>
                <a:cs typeface="Arial"/>
              </a:rPr>
              <a:t>Two components:</a:t>
            </a:r>
            <a:endParaRPr lang="en-US" sz="1600" kern="0" spc="-1">
              <a:solidFill>
                <a:schemeClr val="dk1"/>
              </a:solidFill>
              <a:latin typeface="Arial"/>
              <a:cs typeface="Arial"/>
            </a:endParaRPr>
          </a:p>
          <a:p>
            <a:pPr marL="285750">
              <a:lnSpc>
                <a:spcPct val="100000"/>
              </a:lnSpc>
              <a:spcAft>
                <a:spcPts val="700"/>
              </a:spcAft>
              <a:buFont typeface="Arial"/>
              <a:buChar char="•"/>
            </a:pPr>
            <a:r>
              <a:rPr lang="en-US" sz="1600" spc="-1">
                <a:solidFill>
                  <a:schemeClr val="dk1"/>
                </a:solidFill>
                <a:latin typeface="Arial"/>
                <a:cs typeface="Arial"/>
              </a:rPr>
              <a:t> Main app: settings, token store, user manual</a:t>
            </a:r>
            <a:endParaRPr lang="en-US" sz="1600" kern="0" spc="-1">
              <a:solidFill>
                <a:schemeClr val="dk1"/>
              </a:solidFill>
              <a:latin typeface="Arial"/>
              <a:cs typeface="Arial"/>
            </a:endParaRPr>
          </a:p>
          <a:p>
            <a:pPr marL="285750">
              <a:lnSpc>
                <a:spcPct val="100000"/>
              </a:lnSpc>
              <a:spcAft>
                <a:spcPts val="700"/>
              </a:spcAft>
              <a:buFont typeface="Arial"/>
              <a:buChar char="•"/>
            </a:pPr>
            <a:r>
              <a:rPr lang="en-US" sz="1600" kern="0" spc="-1">
                <a:solidFill>
                  <a:schemeClr val="dk1"/>
                </a:solidFill>
                <a:latin typeface="Arial"/>
                <a:cs typeface="Arial"/>
              </a:rPr>
              <a:t> Widget: to-do list view, timer view with customizable avatar</a:t>
            </a:r>
          </a:p>
        </p:txBody>
      </p:sp>
      <p:pic>
        <p:nvPicPr>
          <p:cNvPr id="5" name="Picture 4" descr="A screenshot of a game&#10;&#10;AI-generated content may be incorrect.">
            <a:extLst>
              <a:ext uri="{FF2B5EF4-FFF2-40B4-BE49-F238E27FC236}">
                <a16:creationId xmlns:a16="http://schemas.microsoft.com/office/drawing/2014/main" id="{B5702386-64E5-8323-948A-5A799BE04745}"/>
              </a:ext>
            </a:extLst>
          </p:cNvPr>
          <p:cNvPicPr>
            <a:picLocks noChangeAspect="1"/>
          </p:cNvPicPr>
          <p:nvPr/>
        </p:nvPicPr>
        <p:blipFill>
          <a:blip r:embed="rId3"/>
          <a:srcRect l="4007" t="1306" r="3484" b="1742"/>
          <a:stretch/>
        </p:blipFill>
        <p:spPr>
          <a:xfrm>
            <a:off x="6479873" y="1796921"/>
            <a:ext cx="1611380" cy="2011945"/>
          </a:xfrm>
          <a:prstGeom prst="rect">
            <a:avLst/>
          </a:prstGeom>
        </p:spPr>
      </p:pic>
      <p:pic>
        <p:nvPicPr>
          <p:cNvPr id="6" name="Picture 5" descr="A screenshot of a phone&#10;&#10;AI-generated content may be incorrect.">
            <a:extLst>
              <a:ext uri="{FF2B5EF4-FFF2-40B4-BE49-F238E27FC236}">
                <a16:creationId xmlns:a16="http://schemas.microsoft.com/office/drawing/2014/main" id="{CCA8B309-CD48-059F-21C5-34DA176ACE67}"/>
              </a:ext>
            </a:extLst>
          </p:cNvPr>
          <p:cNvPicPr>
            <a:picLocks noChangeAspect="1"/>
          </p:cNvPicPr>
          <p:nvPr/>
        </p:nvPicPr>
        <p:blipFill>
          <a:blip r:embed="rId4"/>
          <a:stretch>
            <a:fillRect/>
          </a:stretch>
        </p:blipFill>
        <p:spPr>
          <a:xfrm>
            <a:off x="4561709" y="822300"/>
            <a:ext cx="1915987" cy="1981750"/>
          </a:xfrm>
          <a:prstGeom prst="rect">
            <a:avLst/>
          </a:prstGeom>
        </p:spPr>
      </p:pic>
    </p:spTree>
    <p:extLst>
      <p:ext uri="{BB962C8B-B14F-4D97-AF65-F5344CB8AC3E}">
        <p14:creationId xmlns:p14="http://schemas.microsoft.com/office/powerpoint/2010/main" val="82033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57A6-1D8F-31B4-150E-EFC876F8FA26}"/>
            </a:ext>
          </a:extLst>
        </p:cNvPr>
        <p:cNvGrpSpPr/>
        <p:nvPr/>
      </p:nvGrpSpPr>
      <p:grpSpPr>
        <a:xfrm>
          <a:off x="0" y="0"/>
          <a:ext cx="0" cy="0"/>
          <a:chOff x="0" y="0"/>
          <a:chExt cx="0" cy="0"/>
        </a:xfrm>
      </p:grpSpPr>
      <p:sp>
        <p:nvSpPr>
          <p:cNvPr id="8" name="TextBox 2">
            <a:extLst>
              <a:ext uri="{FF2B5EF4-FFF2-40B4-BE49-F238E27FC236}">
                <a16:creationId xmlns:a16="http://schemas.microsoft.com/office/drawing/2014/main" id="{128A9FFF-E700-D3C3-249E-E74750352AE1}"/>
              </a:ext>
            </a:extLst>
          </p:cNvPr>
          <p:cNvSpPr txBox="1"/>
          <p:nvPr/>
        </p:nvSpPr>
        <p:spPr>
          <a:xfrm>
            <a:off x="4115294" y="1275131"/>
            <a:ext cx="4055976" cy="83099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 sz="2400" i="1" spc="-1">
                <a:solidFill>
                  <a:schemeClr val="dk1"/>
                </a:solidFill>
                <a:latin typeface="Arial"/>
                <a:cs typeface="Arial"/>
              </a:rPr>
              <a:t>Let’s see how this gets done </a:t>
            </a:r>
            <a:endParaRPr lang="en-US" sz="2400">
              <a:solidFill>
                <a:schemeClr val="dk1"/>
              </a:solidFill>
              <a:latin typeface="Arial"/>
              <a:cs typeface="Arial"/>
            </a:endParaRPr>
          </a:p>
          <a:p>
            <a:r>
              <a:rPr lang="en" sz="2400" i="1" spc="-1">
                <a:solidFill>
                  <a:schemeClr val="dk1"/>
                </a:solidFill>
                <a:latin typeface="Arial"/>
                <a:cs typeface="Arial"/>
              </a:rPr>
              <a:t>with a quick </a:t>
            </a:r>
            <a:r>
              <a:rPr lang="en" sz="2400" i="1" spc="-1">
                <a:solidFill>
                  <a:schemeClr val="dk1"/>
                </a:solidFill>
                <a:latin typeface="Arial"/>
                <a:cs typeface="Arial"/>
                <a:hlinkClick r:id="rId3">
                  <a:extLst>
                    <a:ext uri="{A12FA001-AC4F-418D-AE19-62706E023703}">
                      <ahyp:hlinkClr xmlns:ahyp="http://schemas.microsoft.com/office/drawing/2018/hyperlinkcolor" val="tx"/>
                    </a:ext>
                  </a:extLst>
                </a:hlinkClick>
              </a:rPr>
              <a:t>demo</a:t>
            </a:r>
            <a:r>
              <a:rPr lang="en" sz="2400" i="1" spc="-1">
                <a:solidFill>
                  <a:schemeClr val="dk1"/>
                </a:solidFill>
                <a:latin typeface="Arial"/>
                <a:cs typeface="Arial"/>
              </a:rPr>
              <a:t>…</a:t>
            </a:r>
            <a:endParaRPr lang="en-US" sz="2400">
              <a:solidFill>
                <a:schemeClr val="dk1"/>
              </a:solidFill>
              <a:latin typeface="Arial"/>
              <a:cs typeface="Arial"/>
            </a:endParaRPr>
          </a:p>
        </p:txBody>
      </p:sp>
      <p:pic>
        <p:nvPicPr>
          <p:cNvPr id="9" name="Picture 8" descr="A cartoon elephant with tusks&#10;&#10;AI-generated content may be incorrect.">
            <a:extLst>
              <a:ext uri="{FF2B5EF4-FFF2-40B4-BE49-F238E27FC236}">
                <a16:creationId xmlns:a16="http://schemas.microsoft.com/office/drawing/2014/main" id="{F1281E4A-F4BB-A97B-CC02-0FE204051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748" y="1088039"/>
            <a:ext cx="2976876" cy="2965795"/>
          </a:xfrm>
          <a:prstGeom prst="rect">
            <a:avLst/>
          </a:prstGeom>
        </p:spPr>
      </p:pic>
      <p:sp>
        <p:nvSpPr>
          <p:cNvPr id="10" name="TextBox 1">
            <a:extLst>
              <a:ext uri="{FF2B5EF4-FFF2-40B4-BE49-F238E27FC236}">
                <a16:creationId xmlns:a16="http://schemas.microsoft.com/office/drawing/2014/main" id="{DEB648D1-B9DE-9D17-B75C-46D0E315DE2B}"/>
              </a:ext>
            </a:extLst>
          </p:cNvPr>
          <p:cNvSpPr txBox="1"/>
          <p:nvPr/>
        </p:nvSpPr>
        <p:spPr>
          <a:xfrm>
            <a:off x="5023423" y="3367456"/>
            <a:ext cx="3361674" cy="738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i="1"/>
              <a:t>prototype:</a:t>
            </a:r>
          </a:p>
          <a:p>
            <a:pPr algn="ctr"/>
            <a:r>
              <a:rPr lang="en-US" sz="1400" i="1">
                <a:hlinkClick r:id="rId3"/>
              </a:rPr>
              <a:t>https://tinyurl.com/elephant-app25</a:t>
            </a:r>
            <a:endParaRPr lang="en-US" sz="1400" i="1">
              <a:cs typeface="Arial"/>
            </a:endParaRPr>
          </a:p>
          <a:p>
            <a:pPr algn="ctr"/>
            <a:endParaRPr lang="en-US" sz="1400" i="1">
              <a:cs typeface="Arial"/>
            </a:endParaRPr>
          </a:p>
        </p:txBody>
      </p:sp>
      <p:pic>
        <p:nvPicPr>
          <p:cNvPr id="11" name="그림 4" descr="스크린샷, 패턴, 그래픽, 원이(가) 표시된 사진&#10;&#10;AI가 생성한 콘텐츠는 부정확할 수 있습니다.">
            <a:extLst>
              <a:ext uri="{FF2B5EF4-FFF2-40B4-BE49-F238E27FC236}">
                <a16:creationId xmlns:a16="http://schemas.microsoft.com/office/drawing/2014/main" id="{BA0A6F21-11A9-E9D5-5C8C-38D6A81061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6799" y="2915019"/>
            <a:ext cx="1104900" cy="1104900"/>
          </a:xfrm>
          <a:prstGeom prst="rect">
            <a:avLst/>
          </a:prstGeom>
        </p:spPr>
      </p:pic>
    </p:spTree>
    <p:extLst>
      <p:ext uri="{BB962C8B-B14F-4D97-AF65-F5344CB8AC3E}">
        <p14:creationId xmlns:p14="http://schemas.microsoft.com/office/powerpoint/2010/main" val="274775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B1FA-3C02-B75A-1E05-7403D44795E9}"/>
              </a:ext>
            </a:extLst>
          </p:cNvPr>
          <p:cNvSpPr>
            <a:spLocks noGrp="1"/>
          </p:cNvSpPr>
          <p:nvPr>
            <p:ph type="title"/>
          </p:nvPr>
        </p:nvSpPr>
        <p:spPr>
          <a:xfrm>
            <a:off x="843002" y="221615"/>
            <a:ext cx="6453360" cy="1341720"/>
          </a:xfrm>
        </p:spPr>
        <p:txBody>
          <a:bodyPr/>
          <a:lstStyle/>
          <a:p>
            <a:r>
              <a:rPr lang="en-US" sz="3200" i="1" spc="-1">
                <a:solidFill>
                  <a:schemeClr val="dk1"/>
                </a:solidFill>
                <a:latin typeface="Arial"/>
                <a:cs typeface="Arial"/>
              </a:rPr>
              <a:t>Progress</a:t>
            </a:r>
          </a:p>
        </p:txBody>
      </p:sp>
      <p:sp>
        <p:nvSpPr>
          <p:cNvPr id="3" name="Subtitle 2">
            <a:extLst>
              <a:ext uri="{FF2B5EF4-FFF2-40B4-BE49-F238E27FC236}">
                <a16:creationId xmlns:a16="http://schemas.microsoft.com/office/drawing/2014/main" id="{4B95B94F-E24C-CD21-20A0-193640DAB8C2}"/>
              </a:ext>
            </a:extLst>
          </p:cNvPr>
          <p:cNvSpPr>
            <a:spLocks noGrp="1"/>
          </p:cNvSpPr>
          <p:nvPr>
            <p:ph type="subTitle"/>
          </p:nvPr>
        </p:nvSpPr>
        <p:spPr>
          <a:xfrm>
            <a:off x="842437" y="1454282"/>
            <a:ext cx="7665964" cy="3262543"/>
          </a:xfrm>
        </p:spPr>
        <p:txBody>
          <a:bodyPr lIns="0" tIns="0" rIns="0" bIns="0" anchor="t">
            <a:noAutofit/>
          </a:bodyPr>
          <a:lstStyle/>
          <a:p>
            <a:r>
              <a:rPr lang="en-US" sz="1400" b="1" spc="-1">
                <a:solidFill>
                  <a:schemeClr val="dk1"/>
                </a:solidFill>
                <a:cs typeface="Arial"/>
              </a:rPr>
              <a:t>Xcode Challenges</a:t>
            </a:r>
            <a:endParaRPr lang="en-US" b="1">
              <a:solidFill>
                <a:schemeClr val="dk1"/>
              </a:solidFill>
              <a:cs typeface="Arial"/>
            </a:endParaRPr>
          </a:p>
          <a:p>
            <a:pPr marL="285750" indent="-285750">
              <a:buFont typeface="Wingdings"/>
              <a:buChar char="v"/>
            </a:pPr>
            <a:r>
              <a:rPr lang="en-US" sz="1400" spc="-1">
                <a:solidFill>
                  <a:schemeClr val="dk1"/>
                </a:solidFill>
                <a:cs typeface="Arial"/>
              </a:rPr>
              <a:t>Issues in accessing files recently added and pushed (.</a:t>
            </a:r>
            <a:r>
              <a:rPr lang="en-US" sz="1400" i="1" spc="-1" err="1">
                <a:solidFill>
                  <a:schemeClr val="dk1"/>
                </a:solidFill>
                <a:ea typeface="+mj-lt"/>
                <a:cs typeface="+mj-lt"/>
              </a:rPr>
              <a:t>xcodeproj</a:t>
            </a:r>
            <a:r>
              <a:rPr lang="en-US" sz="1400" i="1" spc="-1">
                <a:solidFill>
                  <a:schemeClr val="dk1"/>
                </a:solidFill>
                <a:ea typeface="+mj-lt"/>
                <a:cs typeface="+mj-lt"/>
              </a:rPr>
              <a:t> </a:t>
            </a:r>
            <a:r>
              <a:rPr lang="en-US" sz="1400" spc="-1">
                <a:solidFill>
                  <a:schemeClr val="dk1"/>
                </a:solidFill>
                <a:ea typeface="+mj-lt"/>
                <a:cs typeface="+mj-lt"/>
              </a:rPr>
              <a:t>file)</a:t>
            </a:r>
          </a:p>
          <a:p>
            <a:endParaRPr lang="en-US" sz="1400" spc="-1">
              <a:solidFill>
                <a:schemeClr val="dk1"/>
              </a:solidFill>
              <a:cs typeface="Arial"/>
            </a:endParaRPr>
          </a:p>
          <a:p>
            <a:r>
              <a:rPr lang="en-US" sz="1400" b="1" spc="-1">
                <a:solidFill>
                  <a:schemeClr val="dk1"/>
                </a:solidFill>
                <a:cs typeface="Arial"/>
              </a:rPr>
              <a:t>Feature Development</a:t>
            </a:r>
            <a:endParaRPr lang="en-US" sz="1400" spc="-1">
              <a:solidFill>
                <a:schemeClr val="dk1"/>
              </a:solidFill>
              <a:cs typeface="Arial"/>
            </a:endParaRPr>
          </a:p>
          <a:p>
            <a:pPr marL="285750" indent="-285750">
              <a:buFont typeface="Wingdings"/>
              <a:buChar char="v"/>
            </a:pPr>
            <a:r>
              <a:rPr lang="en-US" sz="1400" spc="-1">
                <a:solidFill>
                  <a:schemeClr val="dk1"/>
                </a:solidFill>
                <a:cs typeface="Arial"/>
              </a:rPr>
              <a:t>Widget creation</a:t>
            </a:r>
          </a:p>
          <a:p>
            <a:pPr marL="285750" indent="-285750">
              <a:buFont typeface="Wingdings"/>
              <a:buChar char="v"/>
            </a:pPr>
            <a:r>
              <a:rPr lang="en-US" sz="1400" spc="-1">
                <a:solidFill>
                  <a:schemeClr val="dk1"/>
                </a:solidFill>
                <a:cs typeface="Arial"/>
              </a:rPr>
              <a:t>Widget User Interface </a:t>
            </a:r>
            <a:endParaRPr lang="en-US">
              <a:solidFill>
                <a:schemeClr val="dk1"/>
              </a:solidFill>
              <a:cs typeface="Arial"/>
            </a:endParaRPr>
          </a:p>
          <a:p>
            <a:pPr marL="285750" indent="-285750">
              <a:buFont typeface="Wingdings"/>
              <a:buChar char="v"/>
            </a:pPr>
            <a:r>
              <a:rPr lang="en-US" sz="1400" spc="-1">
                <a:solidFill>
                  <a:schemeClr val="dk1"/>
                </a:solidFill>
                <a:cs typeface="Arial"/>
              </a:rPr>
              <a:t>Updated App User Interface</a:t>
            </a:r>
            <a:endParaRPr lang="en-US">
              <a:solidFill>
                <a:schemeClr val="dk1"/>
              </a:solidFill>
              <a:cs typeface="Arial"/>
            </a:endParaRPr>
          </a:p>
          <a:p>
            <a:pPr marL="285750" indent="-285750">
              <a:buFont typeface="Wingdings"/>
              <a:buChar char="v"/>
            </a:pPr>
            <a:r>
              <a:rPr lang="en-US" sz="1400" spc="-1">
                <a:solidFill>
                  <a:schemeClr val="dk1"/>
                </a:solidFill>
                <a:cs typeface="Arial"/>
              </a:rPr>
              <a:t>Checklist bone structure</a:t>
            </a:r>
          </a:p>
          <a:p>
            <a:endParaRPr lang="en-US" sz="1400" spc="-1">
              <a:solidFill>
                <a:schemeClr val="dk1"/>
              </a:solidFill>
              <a:cs typeface="Arial"/>
            </a:endParaRPr>
          </a:p>
          <a:p>
            <a:r>
              <a:rPr lang="en-US" sz="1400" b="1" spc="-1">
                <a:solidFill>
                  <a:schemeClr val="dk1"/>
                </a:solidFill>
                <a:cs typeface="Arial"/>
              </a:rPr>
              <a:t>Data Management &amp; Storage</a:t>
            </a:r>
          </a:p>
          <a:p>
            <a:pPr marL="285750" indent="-285750">
              <a:buFont typeface="Wingdings"/>
              <a:buChar char="v"/>
            </a:pPr>
            <a:r>
              <a:rPr lang="en-US" sz="1400" spc="-1">
                <a:solidFill>
                  <a:schemeClr val="dk1"/>
                </a:solidFill>
                <a:cs typeface="Arial"/>
              </a:rPr>
              <a:t>Learning firebase &amp; PostgreSQL</a:t>
            </a:r>
          </a:p>
          <a:p>
            <a:pPr marL="285750" indent="-285750">
              <a:buFont typeface="Wingdings"/>
              <a:buChar char="v"/>
            </a:pPr>
            <a:r>
              <a:rPr lang="en-US" sz="1400" spc="-1">
                <a:solidFill>
                  <a:schemeClr val="dk1"/>
                </a:solidFill>
                <a:cs typeface="Arial"/>
              </a:rPr>
              <a:t>Delayed due to stock image purchase</a:t>
            </a:r>
          </a:p>
        </p:txBody>
      </p:sp>
    </p:spTree>
    <p:extLst>
      <p:ext uri="{BB962C8B-B14F-4D97-AF65-F5344CB8AC3E}">
        <p14:creationId xmlns:p14="http://schemas.microsoft.com/office/powerpoint/2010/main" val="64981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16C152-92BE-0D33-0EA1-FA622398DB3E}"/>
              </a:ext>
            </a:extLst>
          </p:cNvPr>
          <p:cNvSpPr txBox="1">
            <a:spLocks/>
          </p:cNvSpPr>
          <p:nvPr/>
        </p:nvSpPr>
        <p:spPr>
          <a:xfrm>
            <a:off x="933455" y="534090"/>
            <a:ext cx="6453360" cy="1341720"/>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i="1">
                <a:solidFill>
                  <a:schemeClr val="dk1"/>
                </a:solidFill>
                <a:latin typeface="Arial"/>
                <a:cs typeface="Arial"/>
              </a:rPr>
              <a:t>Code Sample</a:t>
            </a:r>
            <a:endParaRPr lang="en-US"/>
          </a:p>
        </p:txBody>
      </p:sp>
      <p:sp>
        <p:nvSpPr>
          <p:cNvPr id="4" name="TextBox 3">
            <a:extLst>
              <a:ext uri="{FF2B5EF4-FFF2-40B4-BE49-F238E27FC236}">
                <a16:creationId xmlns:a16="http://schemas.microsoft.com/office/drawing/2014/main" id="{6D481421-CB29-AEE3-916E-3FAA757FF99B}"/>
              </a:ext>
            </a:extLst>
          </p:cNvPr>
          <p:cNvSpPr txBox="1"/>
          <p:nvPr/>
        </p:nvSpPr>
        <p:spPr>
          <a:xfrm>
            <a:off x="896400" y="1285650"/>
            <a:ext cx="7351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3"/>
              </a:rPr>
              <a:t>https://github.com/junghyey/grinnell-elephant/blob/main/ElephantMacApp/ManualView.swift</a:t>
            </a:r>
            <a:endParaRPr lang="en-US">
              <a:ea typeface="+mn-lt"/>
              <a:cs typeface="+mn-lt"/>
            </a:endParaRPr>
          </a:p>
        </p:txBody>
      </p:sp>
    </p:spTree>
    <p:extLst>
      <p:ext uri="{BB962C8B-B14F-4D97-AF65-F5344CB8AC3E}">
        <p14:creationId xmlns:p14="http://schemas.microsoft.com/office/powerpoint/2010/main" val="23388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3487B-CC69-8E86-B049-94345EEEBFAB}"/>
              </a:ext>
            </a:extLst>
          </p:cNvPr>
          <p:cNvSpPr>
            <a:spLocks noGrp="1"/>
          </p:cNvSpPr>
          <p:nvPr>
            <p:ph type="title"/>
          </p:nvPr>
        </p:nvSpPr>
        <p:spPr>
          <a:xfrm>
            <a:off x="933455" y="534090"/>
            <a:ext cx="6453360" cy="1341720"/>
          </a:xfrm>
        </p:spPr>
        <p:txBody>
          <a:bodyPr/>
          <a:lstStyle/>
          <a:p>
            <a:r>
              <a:rPr lang="en-US" sz="3200" i="1">
                <a:solidFill>
                  <a:schemeClr val="dk1"/>
                </a:solidFill>
                <a:latin typeface="Arial"/>
                <a:cs typeface="Arial"/>
              </a:rPr>
              <a:t>AI Experiment </a:t>
            </a:r>
            <a:endParaRPr lang="en-US">
              <a:solidFill>
                <a:schemeClr val="dk1"/>
              </a:solidFill>
            </a:endParaRPr>
          </a:p>
          <a:p>
            <a:endParaRPr lang="en-US">
              <a:solidFill>
                <a:schemeClr val="dk1"/>
              </a:solidFill>
              <a:latin typeface="Arial"/>
              <a:cs typeface="Arial"/>
            </a:endParaRPr>
          </a:p>
        </p:txBody>
      </p:sp>
      <p:sp>
        <p:nvSpPr>
          <p:cNvPr id="3" name="Subtitle 2">
            <a:extLst>
              <a:ext uri="{FF2B5EF4-FFF2-40B4-BE49-F238E27FC236}">
                <a16:creationId xmlns:a16="http://schemas.microsoft.com/office/drawing/2014/main" id="{411D545C-710B-3C4A-ADBE-40796A498422}"/>
              </a:ext>
            </a:extLst>
          </p:cNvPr>
          <p:cNvSpPr>
            <a:spLocks noGrp="1"/>
          </p:cNvSpPr>
          <p:nvPr>
            <p:ph type="subTitle"/>
          </p:nvPr>
        </p:nvSpPr>
        <p:spPr>
          <a:xfrm>
            <a:off x="806678" y="1203480"/>
            <a:ext cx="3779146" cy="3385888"/>
          </a:xfrm>
        </p:spPr>
        <p:txBody>
          <a:bodyPr/>
          <a:lstStyle/>
          <a:p>
            <a:pPr>
              <a:lnSpc>
                <a:spcPct val="150000"/>
              </a:lnSpc>
            </a:pPr>
            <a:r>
              <a:rPr lang="en-US" sz="1400" b="1" spc="-1">
                <a:solidFill>
                  <a:schemeClr val="dk1"/>
                </a:solidFill>
                <a:cs typeface="Arial"/>
              </a:rPr>
              <a:t>Support</a:t>
            </a:r>
          </a:p>
          <a:p>
            <a:pPr marL="285750" indent="-285750">
              <a:lnSpc>
                <a:spcPct val="150000"/>
              </a:lnSpc>
              <a:buFont typeface="Wingdings"/>
              <a:buChar char="v"/>
            </a:pPr>
            <a:r>
              <a:rPr lang="en-US" sz="1400" spc="-1">
                <a:solidFill>
                  <a:schemeClr val="dk1"/>
                </a:solidFill>
                <a:cs typeface="Arial"/>
              </a:rPr>
              <a:t>Supplemental, minimal questions</a:t>
            </a:r>
          </a:p>
          <a:p>
            <a:pPr marL="285750" indent="-285750">
              <a:lnSpc>
                <a:spcPct val="150000"/>
              </a:lnSpc>
              <a:buFont typeface="Wingdings"/>
              <a:buChar char="v"/>
            </a:pPr>
            <a:r>
              <a:rPr lang="en-US" sz="1400" spc="-1">
                <a:solidFill>
                  <a:schemeClr val="dk1"/>
                </a:solidFill>
                <a:cs typeface="Arial"/>
              </a:rPr>
              <a:t>Language has minimal resources</a:t>
            </a:r>
          </a:p>
          <a:p>
            <a:pPr>
              <a:lnSpc>
                <a:spcPct val="150000"/>
              </a:lnSpc>
            </a:pPr>
            <a:r>
              <a:rPr lang="en-US" sz="1400" b="1" spc="-1">
                <a:solidFill>
                  <a:schemeClr val="dk1"/>
                </a:solidFill>
                <a:cs typeface="Arial"/>
              </a:rPr>
              <a:t>Hinder</a:t>
            </a:r>
            <a:endParaRPr lang="en-US">
              <a:solidFill>
                <a:schemeClr val="dk1"/>
              </a:solidFill>
              <a:cs typeface="Arial"/>
            </a:endParaRPr>
          </a:p>
          <a:p>
            <a:pPr marL="285750" indent="-285750">
              <a:lnSpc>
                <a:spcPct val="150000"/>
              </a:lnSpc>
              <a:buFont typeface="Wingdings"/>
              <a:buChar char="v"/>
            </a:pPr>
            <a:r>
              <a:rPr lang="en-US" sz="1400" spc="-1">
                <a:solidFill>
                  <a:schemeClr val="dk1"/>
                </a:solidFill>
                <a:cs typeface="Arial"/>
              </a:rPr>
              <a:t>Start code</a:t>
            </a:r>
          </a:p>
          <a:p>
            <a:pPr marL="285750" indent="-285750">
              <a:lnSpc>
                <a:spcPct val="150000"/>
              </a:lnSpc>
              <a:buFont typeface="Wingdings"/>
              <a:buChar char="v"/>
            </a:pPr>
            <a:r>
              <a:rPr lang="en-US" sz="1400" spc="-1">
                <a:solidFill>
                  <a:schemeClr val="dk1"/>
                </a:solidFill>
                <a:cs typeface="Arial"/>
              </a:rPr>
              <a:t>Over-reliance</a:t>
            </a:r>
          </a:p>
          <a:p>
            <a:pPr>
              <a:lnSpc>
                <a:spcPct val="150000"/>
              </a:lnSpc>
            </a:pPr>
            <a:r>
              <a:rPr lang="en-US" sz="1400" b="1" spc="-1">
                <a:solidFill>
                  <a:schemeClr val="dk1"/>
                </a:solidFill>
                <a:cs typeface="Arial"/>
              </a:rPr>
              <a:t>Ethics</a:t>
            </a:r>
          </a:p>
          <a:p>
            <a:pPr marL="285750" indent="-285750">
              <a:lnSpc>
                <a:spcPct val="150000"/>
              </a:lnSpc>
              <a:buFont typeface="Wingdings"/>
              <a:buChar char="v"/>
            </a:pPr>
            <a:r>
              <a:rPr lang="en-US" sz="1400" spc="-1">
                <a:solidFill>
                  <a:schemeClr val="dk1"/>
                </a:solidFill>
                <a:cs typeface="Arial"/>
              </a:rPr>
              <a:t>Environmental damage</a:t>
            </a:r>
          </a:p>
          <a:p>
            <a:pPr marL="285750" indent="-285750">
              <a:lnSpc>
                <a:spcPct val="150000"/>
              </a:lnSpc>
              <a:buFont typeface="Wingdings"/>
              <a:buChar char="v"/>
            </a:pPr>
            <a:r>
              <a:rPr lang="en-US" sz="1400" spc="-1">
                <a:solidFill>
                  <a:schemeClr val="dk1"/>
                </a:solidFill>
                <a:cs typeface="Arial"/>
              </a:rPr>
              <a:t>Developer ethics</a:t>
            </a:r>
          </a:p>
        </p:txBody>
      </p:sp>
      <p:pic>
        <p:nvPicPr>
          <p:cNvPr id="5" name="Picture 4" descr="A screenshot of a computer code&#10;&#10;AI-generated content may be incorrect.">
            <a:extLst>
              <a:ext uri="{FF2B5EF4-FFF2-40B4-BE49-F238E27FC236}">
                <a16:creationId xmlns:a16="http://schemas.microsoft.com/office/drawing/2014/main" id="{77A0F36D-CBE9-52BE-9AAA-079865EBEFC0}"/>
              </a:ext>
            </a:extLst>
          </p:cNvPr>
          <p:cNvPicPr>
            <a:picLocks noChangeAspect="1"/>
          </p:cNvPicPr>
          <p:nvPr/>
        </p:nvPicPr>
        <p:blipFill>
          <a:blip r:embed="rId3"/>
          <a:stretch>
            <a:fillRect/>
          </a:stretch>
        </p:blipFill>
        <p:spPr>
          <a:xfrm>
            <a:off x="4058366" y="1445443"/>
            <a:ext cx="4469768" cy="2911500"/>
          </a:xfrm>
          <a:prstGeom prst="rect">
            <a:avLst/>
          </a:prstGeom>
        </p:spPr>
      </p:pic>
    </p:spTree>
    <p:extLst>
      <p:ext uri="{BB962C8B-B14F-4D97-AF65-F5344CB8AC3E}">
        <p14:creationId xmlns:p14="http://schemas.microsoft.com/office/powerpoint/2010/main" val="1720614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B289F-3404-4CD1-A21D-245BD5EBDD88}"/>
            </a:ext>
          </a:extLst>
        </p:cNvPr>
        <p:cNvGrpSpPr/>
        <p:nvPr/>
      </p:nvGrpSpPr>
      <p:grpSpPr>
        <a:xfrm>
          <a:off x="0" y="0"/>
          <a:ext cx="0" cy="0"/>
          <a:chOff x="0" y="0"/>
          <a:chExt cx="0" cy="0"/>
        </a:xfrm>
      </p:grpSpPr>
      <p:sp>
        <p:nvSpPr>
          <p:cNvPr id="297" name="PlaceHolder 1">
            <a:extLst>
              <a:ext uri="{FF2B5EF4-FFF2-40B4-BE49-F238E27FC236}">
                <a16:creationId xmlns:a16="http://schemas.microsoft.com/office/drawing/2014/main" id="{9B2E9C20-79C3-AE3C-6F00-FBE294D6DEA2}"/>
              </a:ext>
            </a:extLst>
          </p:cNvPr>
          <p:cNvSpPr>
            <a:spLocks noGrp="1"/>
          </p:cNvSpPr>
          <p:nvPr>
            <p:ph type="title"/>
          </p:nvPr>
        </p:nvSpPr>
        <p:spPr>
          <a:xfrm>
            <a:off x="1285740" y="1486535"/>
            <a:ext cx="4490422" cy="1863727"/>
          </a:xfrm>
          <a:prstGeom prst="rect">
            <a:avLst/>
          </a:prstGeom>
          <a:noFill/>
          <a:ln w="0">
            <a:noFill/>
          </a:ln>
        </p:spPr>
        <p:txBody>
          <a:bodyPr lIns="91440" tIns="91440" rIns="91440" bIns="91440" anchor="ctr">
            <a:normAutofit fontScale="90000"/>
          </a:bodyPr>
          <a:lstStyle/>
          <a:p>
            <a:pPr>
              <a:lnSpc>
                <a:spcPct val="150000"/>
              </a:lnSpc>
              <a:spcBef>
                <a:spcPts val="0"/>
              </a:spcBef>
              <a:tabLst>
                <a:tab pos="0" algn="l"/>
              </a:tabLst>
            </a:pPr>
            <a:r>
              <a:rPr lang="en" sz="5000" i="1" spc="-1">
                <a:solidFill>
                  <a:schemeClr val="dk1"/>
                </a:solidFill>
                <a:latin typeface="Arial"/>
                <a:cs typeface="Arial"/>
              </a:rPr>
              <a:t>Thank you!</a:t>
            </a:r>
            <a:br>
              <a:rPr lang="en" sz="5000" i="1" spc="-1">
                <a:solidFill>
                  <a:schemeClr val="dk1"/>
                </a:solidFill>
                <a:latin typeface="Arial"/>
                <a:cs typeface="Arial"/>
              </a:rPr>
            </a:br>
            <a:r>
              <a:rPr lang="en" sz="5000" i="1" spc="-1">
                <a:solidFill>
                  <a:schemeClr val="dk1"/>
                </a:solidFill>
                <a:latin typeface="Arial"/>
                <a:cs typeface="Arial"/>
              </a:rPr>
              <a:t>Questions?</a:t>
            </a:r>
            <a:endParaRPr lang="en-US">
              <a:latin typeface="Arial"/>
              <a:cs typeface="Arial"/>
            </a:endParaRPr>
          </a:p>
        </p:txBody>
      </p:sp>
      <p:sp>
        <p:nvSpPr>
          <p:cNvPr id="298" name="PlaceHolder 2">
            <a:extLst>
              <a:ext uri="{FF2B5EF4-FFF2-40B4-BE49-F238E27FC236}">
                <a16:creationId xmlns:a16="http://schemas.microsoft.com/office/drawing/2014/main" id="{D19CFBA9-42BA-C3B0-2B68-B6C161A2BECC}"/>
              </a:ext>
            </a:extLst>
          </p:cNvPr>
          <p:cNvSpPr>
            <a:spLocks noGrp="1"/>
          </p:cNvSpPr>
          <p:nvPr>
            <p:ph type="subTitle"/>
          </p:nvPr>
        </p:nvSpPr>
        <p:spPr>
          <a:xfrm>
            <a:off x="1277911" y="4236893"/>
            <a:ext cx="6185350" cy="433355"/>
          </a:xfrm>
          <a:prstGeom prst="rect">
            <a:avLst/>
          </a:prstGeom>
          <a:noFill/>
          <a:ln w="0">
            <a:noFill/>
          </a:ln>
        </p:spPr>
        <p:txBody>
          <a:bodyPr lIns="91440" tIns="91440" rIns="91440" bIns="91440" anchor="t">
            <a:normAutofit fontScale="85000" lnSpcReduction="10000"/>
          </a:bodyPr>
          <a:lstStyle/>
          <a:p>
            <a:pPr algn="r">
              <a:lnSpc>
                <a:spcPct val="100000"/>
              </a:lnSpc>
              <a:tabLst>
                <a:tab pos="0" algn="l"/>
              </a:tabLst>
            </a:pPr>
            <a:r>
              <a:rPr lang="en" sz="1500" spc="-1">
                <a:solidFill>
                  <a:schemeClr val="dk1"/>
                </a:solidFill>
                <a:latin typeface="Minion Pro"/>
                <a:ea typeface="Inter Light"/>
              </a:rPr>
              <a:t>Team</a:t>
            </a:r>
            <a:r>
              <a:rPr lang="en" sz="1500" b="0" strike="noStrike" spc="-1">
                <a:solidFill>
                  <a:schemeClr val="dk1"/>
                </a:solidFill>
                <a:latin typeface="Minion Pro"/>
                <a:ea typeface="Inter Light"/>
              </a:rPr>
              <a:t> Elephant: </a:t>
            </a:r>
            <a:r>
              <a:rPr lang="en" sz="1500" spc="-1" err="1">
                <a:solidFill>
                  <a:schemeClr val="dk1"/>
                </a:solidFill>
                <a:latin typeface="Minion Pro"/>
                <a:ea typeface="Inter Light"/>
              </a:rPr>
              <a:t>Medhashree</a:t>
            </a:r>
            <a:r>
              <a:rPr lang="en" sz="1500" b="0" strike="noStrike" spc="-1">
                <a:solidFill>
                  <a:schemeClr val="dk1"/>
                </a:solidFill>
                <a:latin typeface="Minion Pro"/>
                <a:ea typeface="Inter Light"/>
              </a:rPr>
              <a:t> Adhikari, </a:t>
            </a:r>
            <a:r>
              <a:rPr lang="en" sz="1500" b="0" strike="noStrike" spc="-1" err="1">
                <a:solidFill>
                  <a:schemeClr val="dk1"/>
                </a:solidFill>
                <a:latin typeface="Minion Pro"/>
                <a:ea typeface="Inter Light"/>
              </a:rPr>
              <a:t>Hyeyun</a:t>
            </a:r>
            <a:r>
              <a:rPr lang="en" sz="1500" b="0" strike="noStrike" spc="-1">
                <a:solidFill>
                  <a:schemeClr val="dk1"/>
                </a:solidFill>
                <a:latin typeface="Minion Pro"/>
                <a:ea typeface="Inter Light"/>
              </a:rPr>
              <a:t> Jung, </a:t>
            </a:r>
            <a:r>
              <a:rPr lang="en" sz="1400" spc="-1">
                <a:solidFill>
                  <a:schemeClr val="dk1"/>
                </a:solidFill>
                <a:latin typeface="Minion Pro"/>
                <a:ea typeface="Inter Light"/>
              </a:rPr>
              <a:t>Candice Lu, </a:t>
            </a:r>
            <a:r>
              <a:rPr lang="en" sz="1500" spc="-1">
                <a:solidFill>
                  <a:schemeClr val="dk1"/>
                </a:solidFill>
                <a:latin typeface="Minion Pro"/>
                <a:ea typeface="Inter Light"/>
              </a:rPr>
              <a:t>Gabby</a:t>
            </a:r>
            <a:r>
              <a:rPr lang="en" sz="1500" b="0" strike="noStrike" spc="-1">
                <a:solidFill>
                  <a:schemeClr val="dk1"/>
                </a:solidFill>
                <a:latin typeface="Minion Pro"/>
                <a:ea typeface="Inter Light"/>
              </a:rPr>
              <a:t> Pruneda Turcios </a:t>
            </a:r>
            <a:endParaRPr lang="en-US" sz="1500" b="0" strike="noStrike" spc="-1">
              <a:solidFill>
                <a:schemeClr val="dk1"/>
              </a:solidFill>
              <a:latin typeface="Minion Pro"/>
            </a:endParaRPr>
          </a:p>
        </p:txBody>
      </p:sp>
      <p:grpSp>
        <p:nvGrpSpPr>
          <p:cNvPr id="299" name="Google Shape;362;p30">
            <a:extLst>
              <a:ext uri="{FF2B5EF4-FFF2-40B4-BE49-F238E27FC236}">
                <a16:creationId xmlns:a16="http://schemas.microsoft.com/office/drawing/2014/main" id="{01D2A21A-8CCE-6203-C403-DB34323323E1}"/>
              </a:ext>
            </a:extLst>
          </p:cNvPr>
          <p:cNvGrpSpPr/>
          <p:nvPr/>
        </p:nvGrpSpPr>
        <p:grpSpPr>
          <a:xfrm>
            <a:off x="881640" y="691560"/>
            <a:ext cx="585360" cy="346680"/>
            <a:chOff x="881640" y="691560"/>
            <a:chExt cx="585360" cy="346680"/>
          </a:xfrm>
        </p:grpSpPr>
        <p:sp>
          <p:nvSpPr>
            <p:cNvPr id="300" name="Google Shape;363;p30">
              <a:extLst>
                <a:ext uri="{FF2B5EF4-FFF2-40B4-BE49-F238E27FC236}">
                  <a16:creationId xmlns:a16="http://schemas.microsoft.com/office/drawing/2014/main" id="{8349CEAA-4FBD-1E52-8B43-10C640DE5231}"/>
                </a:ext>
              </a:extLst>
            </p:cNvPr>
            <p:cNvSpPr/>
            <p:nvPr/>
          </p:nvSpPr>
          <p:spPr>
            <a:xfrm>
              <a:off x="1000800" y="691560"/>
              <a:ext cx="346680" cy="34668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364;p30">
              <a:extLst>
                <a:ext uri="{FF2B5EF4-FFF2-40B4-BE49-F238E27FC236}">
                  <a16:creationId xmlns:a16="http://schemas.microsoft.com/office/drawing/2014/main" id="{5E16BAF2-5673-B747-19DC-3ECCC4D32C30}"/>
                </a:ext>
              </a:extLst>
            </p:cNvPr>
            <p:cNvSpPr/>
            <p:nvPr/>
          </p:nvSpPr>
          <p:spPr>
            <a:xfrm>
              <a:off x="881640" y="691560"/>
              <a:ext cx="346680" cy="34668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365;p30">
              <a:extLst>
                <a:ext uri="{FF2B5EF4-FFF2-40B4-BE49-F238E27FC236}">
                  <a16:creationId xmlns:a16="http://schemas.microsoft.com/office/drawing/2014/main" id="{2138CE02-5671-6F6D-7751-B9ED3B34AB61}"/>
                </a:ext>
              </a:extLst>
            </p:cNvPr>
            <p:cNvSpPr/>
            <p:nvPr/>
          </p:nvSpPr>
          <p:spPr>
            <a:xfrm>
              <a:off x="1120320" y="691560"/>
              <a:ext cx="346680" cy="34668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03" name="Google Shape;366;p30">
            <a:extLst>
              <a:ext uri="{FF2B5EF4-FFF2-40B4-BE49-F238E27FC236}">
                <a16:creationId xmlns:a16="http://schemas.microsoft.com/office/drawing/2014/main" id="{B19D9174-1042-F020-928E-AA908B762B0D}"/>
              </a:ext>
            </a:extLst>
          </p:cNvPr>
          <p:cNvCxnSpPr>
            <a:stCxn id="304" idx="2"/>
          </p:cNvCxnSpPr>
          <p:nvPr/>
        </p:nvCxnSpPr>
        <p:spPr>
          <a:xfrm flipV="1">
            <a:off x="7607520" y="4389480"/>
            <a:ext cx="563040" cy="33480"/>
          </a:xfrm>
          <a:prstGeom prst="straightConnector1">
            <a:avLst/>
          </a:prstGeom>
          <a:ln w="9525">
            <a:solidFill>
              <a:srgbClr val="000000"/>
            </a:solidFill>
            <a:round/>
          </a:ln>
        </p:spPr>
      </p:cxnSp>
      <p:grpSp>
        <p:nvGrpSpPr>
          <p:cNvPr id="305" name="Google Shape;368;p30">
            <a:extLst>
              <a:ext uri="{FF2B5EF4-FFF2-40B4-BE49-F238E27FC236}">
                <a16:creationId xmlns:a16="http://schemas.microsoft.com/office/drawing/2014/main" id="{708005B8-EF38-7DCD-FDBD-594EA851D8BD}"/>
              </a:ext>
            </a:extLst>
          </p:cNvPr>
          <p:cNvGrpSpPr/>
          <p:nvPr/>
        </p:nvGrpSpPr>
        <p:grpSpPr>
          <a:xfrm>
            <a:off x="7603560" y="4242600"/>
            <a:ext cx="570240" cy="346680"/>
            <a:chOff x="7603560" y="4242600"/>
            <a:chExt cx="570240" cy="346680"/>
          </a:xfrm>
        </p:grpSpPr>
        <p:sp>
          <p:nvSpPr>
            <p:cNvPr id="306" name="Google Shape;369;p30">
              <a:extLst>
                <a:ext uri="{FF2B5EF4-FFF2-40B4-BE49-F238E27FC236}">
                  <a16:creationId xmlns:a16="http://schemas.microsoft.com/office/drawing/2014/main" id="{0D1ACC0D-8720-1749-563C-14E8F17E4DE2}"/>
                </a:ext>
              </a:extLst>
            </p:cNvPr>
            <p:cNvSpPr/>
            <p:nvPr/>
          </p:nvSpPr>
          <p:spPr>
            <a:xfrm rot="21517800">
              <a:off x="7721640" y="4249080"/>
              <a:ext cx="333000" cy="3333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367;p30">
              <a:extLst>
                <a:ext uri="{FF2B5EF4-FFF2-40B4-BE49-F238E27FC236}">
                  <a16:creationId xmlns:a16="http://schemas.microsoft.com/office/drawing/2014/main" id="{7E656F79-63ED-C75E-10E2-CE36CF5B53A3}"/>
                </a:ext>
              </a:extLst>
            </p:cNvPr>
            <p:cNvSpPr/>
            <p:nvPr/>
          </p:nvSpPr>
          <p:spPr>
            <a:xfrm rot="21517800">
              <a:off x="7607160" y="4251600"/>
              <a:ext cx="333000" cy="3333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370;p30">
              <a:extLst>
                <a:ext uri="{FF2B5EF4-FFF2-40B4-BE49-F238E27FC236}">
                  <a16:creationId xmlns:a16="http://schemas.microsoft.com/office/drawing/2014/main" id="{F61FB942-9711-A555-0BA8-CCA6BB70B4E8}"/>
                </a:ext>
              </a:extLst>
            </p:cNvPr>
            <p:cNvSpPr/>
            <p:nvPr/>
          </p:nvSpPr>
          <p:spPr>
            <a:xfrm rot="21517800">
              <a:off x="7836480" y="4246200"/>
              <a:ext cx="333000" cy="333360"/>
            </a:xfrm>
            <a:prstGeom prst="ellipse">
              <a:avLst/>
            </a:prstGeom>
            <a:noFill/>
            <a:ln w="9525">
              <a:solidFill>
                <a:srgbClr val="0000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 name="Group 1">
            <a:extLst>
              <a:ext uri="{FF2B5EF4-FFF2-40B4-BE49-F238E27FC236}">
                <a16:creationId xmlns:a16="http://schemas.microsoft.com/office/drawing/2014/main" id="{6BEB2011-70FC-1009-FB90-B00467AC7DBB}"/>
              </a:ext>
            </a:extLst>
          </p:cNvPr>
          <p:cNvGrpSpPr/>
          <p:nvPr/>
        </p:nvGrpSpPr>
        <p:grpSpPr>
          <a:xfrm>
            <a:off x="5363610" y="1284572"/>
            <a:ext cx="2100185" cy="2188771"/>
            <a:chOff x="6694501" y="685672"/>
            <a:chExt cx="1584050" cy="1531155"/>
          </a:xfrm>
        </p:grpSpPr>
        <p:sp>
          <p:nvSpPr>
            <p:cNvPr id="4" name="Oval 3">
              <a:extLst>
                <a:ext uri="{FF2B5EF4-FFF2-40B4-BE49-F238E27FC236}">
                  <a16:creationId xmlns:a16="http://schemas.microsoft.com/office/drawing/2014/main" id="{B6E31BCB-22B7-668C-CE51-735FE0321391}"/>
                </a:ext>
              </a:extLst>
            </p:cNvPr>
            <p:cNvSpPr/>
            <p:nvPr/>
          </p:nvSpPr>
          <p:spPr>
            <a:xfrm>
              <a:off x="6747395" y="826139"/>
              <a:ext cx="1531156" cy="1328228"/>
            </a:xfrm>
            <a:prstGeom prst="ellipse">
              <a:avLst/>
            </a:prstGeom>
            <a:gradFill>
              <a:gsLst>
                <a:gs pos="0">
                  <a:schemeClr val="tx2"/>
                </a:gs>
                <a:gs pos="29000">
                  <a:schemeClr val="accent1">
                    <a:lumMod val="45000"/>
                    <a:lumOff val="55000"/>
                  </a:schemeClr>
                </a:gs>
                <a:gs pos="71000">
                  <a:schemeClr val="tx2"/>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ey elephant with tusks&#10;&#10;AI-generated content may be incorrect.">
              <a:extLst>
                <a:ext uri="{FF2B5EF4-FFF2-40B4-BE49-F238E27FC236}">
                  <a16:creationId xmlns:a16="http://schemas.microsoft.com/office/drawing/2014/main" id="{44D0B176-75F4-8EB7-E437-81F56B3CC0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4501" y="685672"/>
              <a:ext cx="1531155" cy="1531155"/>
            </a:xfrm>
            <a:prstGeom prst="rect">
              <a:avLst/>
            </a:prstGeom>
          </p:spPr>
        </p:pic>
      </p:grpSp>
    </p:spTree>
    <p:extLst>
      <p:ext uri="{BB962C8B-B14F-4D97-AF65-F5344CB8AC3E}">
        <p14:creationId xmlns:p14="http://schemas.microsoft.com/office/powerpoint/2010/main" val="718110228"/>
      </p:ext>
    </p:extLst>
  </p:cSld>
  <p:clrMapOvr>
    <a:masterClrMapping/>
  </p:clrMapOvr>
</p:sld>
</file>

<file path=ppt/theme/theme1.xml><?xml version="1.0" encoding="utf-8"?>
<a:theme xmlns:a="http://schemas.openxmlformats.org/drawingml/2006/main" name="Pastel Palette Inspiration by Slidesgo">
  <a:themeElements>
    <a:clrScheme name="Simple Light">
      <a:dk1>
        <a:srgbClr val="000000"/>
      </a:dk1>
      <a:lt1>
        <a:srgbClr val="FFFFFF"/>
      </a:lt1>
      <a:dk2>
        <a:srgbClr val="FED6E1"/>
      </a:dk2>
      <a:lt2>
        <a:srgbClr val="91C2F3"/>
      </a:lt2>
      <a:accent1>
        <a:srgbClr val="FEE4AD"/>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DF56F332AAB646868EEF972FF31AA6" ma:contentTypeVersion="17" ma:contentTypeDescription="Create a new document." ma:contentTypeScope="" ma:versionID="ba5170db53b34473e8db50f872db0352">
  <xsd:schema xmlns:xsd="http://www.w3.org/2001/XMLSchema" xmlns:xs="http://www.w3.org/2001/XMLSchema" xmlns:p="http://schemas.microsoft.com/office/2006/metadata/properties" xmlns:ns3="9160d3e0-3234-4fbb-a0e5-9da503b356c0" xmlns:ns4="d2b639f0-7a49-490a-844e-0f18bde71dd6" targetNamespace="http://schemas.microsoft.com/office/2006/metadata/properties" ma:root="true" ma:fieldsID="6d42832790b9af43ec60b5756ac82288" ns3:_="" ns4:_="">
    <xsd:import namespace="9160d3e0-3234-4fbb-a0e5-9da503b356c0"/>
    <xsd:import namespace="d2b639f0-7a49-490a-844e-0f18bde71dd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LengthInSeconds" minOccurs="0"/>
                <xsd:element ref="ns3:MediaServiceGenerationTime" minOccurs="0"/>
                <xsd:element ref="ns3:MediaServiceEventHashCode" minOccurs="0"/>
                <xsd:element ref="ns3:MediaServiceOCR" minOccurs="0"/>
                <xsd:element ref="ns3:MediaServiceDateTake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0d3e0-3234-4fbb-a0e5-9da503b356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2b639f0-7a49-490a-844e-0f18bde71dd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0d3e0-3234-4fbb-a0e5-9da503b356c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4CC64C-D6E4-460C-AF7B-847305AF5CC8}">
  <ds:schemaRefs>
    <ds:schemaRef ds:uri="9160d3e0-3234-4fbb-a0e5-9da503b356c0"/>
    <ds:schemaRef ds:uri="d2b639f0-7a49-490a-844e-0f18bde71dd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E89483-803A-4B80-9E10-26CB1867A4BA}">
  <ds:schemaRefs>
    <ds:schemaRef ds:uri="http://www.w3.org/XML/1998/namespace"/>
    <ds:schemaRef ds:uri="http://schemas.openxmlformats.org/package/2006/metadata/core-properties"/>
    <ds:schemaRef ds:uri="http://purl.org/dc/terms/"/>
    <ds:schemaRef ds:uri="http://schemas.microsoft.com/office/2006/metadata/properties"/>
    <ds:schemaRef ds:uri="http://purl.org/dc/elements/1.1/"/>
    <ds:schemaRef ds:uri="http://schemas.microsoft.com/office/infopath/2007/PartnerControls"/>
    <ds:schemaRef ds:uri="http://schemas.microsoft.com/office/2006/documentManagement/types"/>
    <ds:schemaRef ds:uri="9160d3e0-3234-4fbb-a0e5-9da503b356c0"/>
    <ds:schemaRef ds:uri="d2b639f0-7a49-490a-844e-0f18bde71dd6"/>
    <ds:schemaRef ds:uri="http://purl.org/dc/dcmitype/"/>
  </ds:schemaRefs>
</ds:datastoreItem>
</file>

<file path=customXml/itemProps3.xml><?xml version="1.0" encoding="utf-8"?>
<ds:datastoreItem xmlns:ds="http://schemas.openxmlformats.org/officeDocument/2006/customXml" ds:itemID="{7E238E75-8997-42E2-8BF0-3AAA31A712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682</Words>
  <Application>Microsoft Macintosh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Minion Pro</vt:lpstr>
      <vt:lpstr>OpenSymbol</vt:lpstr>
      <vt:lpstr>Aptos</vt:lpstr>
      <vt:lpstr>Arial</vt:lpstr>
      <vt:lpstr>Calibri</vt:lpstr>
      <vt:lpstr>DM Serif Display</vt:lpstr>
      <vt:lpstr>Symbol</vt:lpstr>
      <vt:lpstr>Wingdings</vt:lpstr>
      <vt:lpstr>Pastel Palette Inspiration by Slidesgo</vt:lpstr>
      <vt:lpstr>Elephant: A Wellness Trunk</vt:lpstr>
      <vt:lpstr>Introduction</vt:lpstr>
      <vt:lpstr>PowerPoint Presentation</vt:lpstr>
      <vt:lpstr>What is Elephant?</vt:lpstr>
      <vt:lpstr>PowerPoint Presentation</vt:lpstr>
      <vt:lpstr>Progress</vt:lpstr>
      <vt:lpstr>PowerPoint Presentation</vt:lpstr>
      <vt:lpstr>AI Experiment  </vt:lpstr>
      <vt:lpstr>Thank you! Questions?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Elephant: A Wellness Trunk</dc:title>
  <cp:lastModifiedBy>Jung, Hyeyun</cp:lastModifiedBy>
  <cp:revision>3</cp:revision>
  <dcterms:modified xsi:type="dcterms:W3CDTF">2025-04-27T17:10:53Z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2025-03-14T18:26:49Z</dcterms:created>
  <dc:creator>Unknown Creator</dc:creator>
  <dc:description/>
  <dc:language>en-US</dc:language>
  <cp:lastModifiedBy>Unknown Creator</cp:lastModifiedBy>
  <dcterms:modified xsi:type="dcterms:W3CDTF">2025-03-14T18:26:49Z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ContentTypeId">
    <vt:lpwstr>0x01010059DF56F332AAB646868EEF972FF31AA6</vt:lpwstr>
  </property>
</Properties>
</file>