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2" r:id="rId9"/>
    <p:sldId id="265" r:id="rId10"/>
    <p:sldId id="264"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69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E4E3FE-FB47-4C92-AE01-6E5739C13503}" type="datetimeFigureOut">
              <a:rPr lang="zh-CN" altLang="en-US" smtClean="0"/>
              <a:pPr/>
              <a:t>2015/8/22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84C8F8-438F-4353-9E1C-8484728235E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D84C8F8-438F-4353-9E1C-8484728235E2}" type="slidenum">
              <a:rPr lang="zh-CN" altLang="en-US" smtClean="0"/>
              <a:pPr/>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2015/8/22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2015/8/22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2015/8/22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2015/8/22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1844824"/>
            <a:ext cx="8278688" cy="1470025"/>
          </a:xfrm>
        </p:spPr>
        <p:txBody>
          <a:bodyPr/>
          <a:lstStyle/>
          <a:p>
            <a:r>
              <a:rPr lang="en-US" altLang="zh-CN" dirty="0" smtClean="0"/>
              <a:t>Finding the Most Powerful Person</a:t>
            </a:r>
            <a:endParaRPr lang="zh-CN" altLang="en-US" dirty="0"/>
          </a:p>
        </p:txBody>
      </p:sp>
      <p:sp>
        <p:nvSpPr>
          <p:cNvPr id="3" name="副标题 2"/>
          <p:cNvSpPr>
            <a:spLocks noGrp="1"/>
          </p:cNvSpPr>
          <p:nvPr>
            <p:ph type="subTitle" idx="1"/>
          </p:nvPr>
        </p:nvSpPr>
        <p:spPr/>
        <p:txBody>
          <a:bodyPr/>
          <a:lstStyle/>
          <a:p>
            <a:r>
              <a:rPr lang="en-US" altLang="zh-CN" dirty="0" smtClean="0"/>
              <a:t>Algorithm &amp; Data Structure Program</a:t>
            </a:r>
          </a:p>
          <a:p>
            <a:r>
              <a:rPr lang="en-US" altLang="zh-CN" dirty="0" err="1" smtClean="0"/>
              <a:t>Qiaoyi</a:t>
            </a:r>
            <a:r>
              <a:rPr lang="en-US" altLang="zh-CN" dirty="0" smtClean="0"/>
              <a:t> He</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48680"/>
            <a:ext cx="8229600" cy="1143000"/>
          </a:xfrm>
        </p:spPr>
        <p:txBody>
          <a:bodyPr/>
          <a:lstStyle/>
          <a:p>
            <a:r>
              <a:rPr lang="en-US" altLang="zh-CN" dirty="0" smtClean="0"/>
              <a:t>Result of Analysis</a:t>
            </a:r>
            <a:endParaRPr lang="zh-CN" altLang="en-US" dirty="0"/>
          </a:p>
        </p:txBody>
      </p:sp>
      <p:sp>
        <p:nvSpPr>
          <p:cNvPr id="3" name="内容占位符 2"/>
          <p:cNvSpPr>
            <a:spLocks noGrp="1"/>
          </p:cNvSpPr>
          <p:nvPr>
            <p:ph idx="1"/>
          </p:nvPr>
        </p:nvSpPr>
        <p:spPr>
          <a:xfrm>
            <a:off x="395536" y="2060848"/>
            <a:ext cx="8229600" cy="4525963"/>
          </a:xfrm>
        </p:spPr>
        <p:txBody>
          <a:bodyPr/>
          <a:lstStyle/>
          <a:p>
            <a:r>
              <a:rPr lang="en-US" altLang="zh-CN" dirty="0" smtClean="0"/>
              <a:t>Powerful Ratio</a:t>
            </a:r>
            <a:r>
              <a:rPr lang="en-US" altLang="zh-CN" smtClean="0"/>
              <a:t>= </a:t>
            </a:r>
            <a:r>
              <a:rPr lang="en-US" altLang="zh-CN" smtClean="0"/>
              <a:t>degree*20%+</a:t>
            </a:r>
            <a:endParaRPr lang="en-US" altLang="zh-CN" dirty="0" smtClean="0"/>
          </a:p>
          <a:p>
            <a:pPr>
              <a:buNone/>
            </a:pPr>
            <a:r>
              <a:rPr lang="en-US" altLang="zh-CN" dirty="0" smtClean="0"/>
              <a:t>                                 </a:t>
            </a:r>
            <a:r>
              <a:rPr lang="en-US" altLang="zh-CN" dirty="0" err="1" smtClean="0"/>
              <a:t>SentEmail</a:t>
            </a:r>
            <a:r>
              <a:rPr lang="en-US" altLang="zh-CN" dirty="0" smtClean="0"/>
              <a:t>*14%+</a:t>
            </a:r>
            <a:endParaRPr lang="en-US" altLang="zh-CN" dirty="0" smtClean="0"/>
          </a:p>
          <a:p>
            <a:pPr>
              <a:buNone/>
            </a:pPr>
            <a:r>
              <a:rPr lang="en-US" altLang="zh-CN" dirty="0" smtClean="0"/>
              <a:t>                                 </a:t>
            </a:r>
            <a:r>
              <a:rPr lang="en-US" altLang="zh-CN" dirty="0" err="1" smtClean="0"/>
              <a:t>ReceivedEmail</a:t>
            </a:r>
            <a:r>
              <a:rPr lang="en-US" altLang="zh-CN" dirty="0" smtClean="0"/>
              <a:t>*6%+</a:t>
            </a:r>
            <a:endParaRPr lang="en-US" altLang="zh-CN" dirty="0" smtClean="0"/>
          </a:p>
          <a:p>
            <a:pPr>
              <a:buNone/>
            </a:pPr>
            <a:r>
              <a:rPr lang="en-US" altLang="zh-CN" dirty="0" smtClean="0"/>
              <a:t>                                 </a:t>
            </a:r>
            <a:r>
              <a:rPr lang="en-US" altLang="zh-CN" dirty="0" smtClean="0"/>
              <a:t>Farness*20%+</a:t>
            </a:r>
            <a:endParaRPr lang="en-US" altLang="zh-CN" dirty="0" smtClean="0"/>
          </a:p>
          <a:p>
            <a:pPr>
              <a:buNone/>
            </a:pPr>
            <a:r>
              <a:rPr lang="en-US" altLang="zh-CN" dirty="0" smtClean="0"/>
              <a:t>                                 </a:t>
            </a:r>
            <a:r>
              <a:rPr lang="en-US" altLang="zh-CN" dirty="0" err="1" smtClean="0"/>
              <a:t>Betweenness</a:t>
            </a:r>
            <a:r>
              <a:rPr lang="en-US" altLang="zh-CN" dirty="0" smtClean="0"/>
              <a:t>*20%+</a:t>
            </a:r>
          </a:p>
          <a:p>
            <a:pPr>
              <a:buNone/>
            </a:pPr>
            <a:r>
              <a:rPr lang="en-US" altLang="zh-CN" dirty="0" smtClean="0"/>
              <a:t>                                 Transitivity*20%</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Extracting Info From Data Set</a:t>
            </a:r>
            <a:endParaRPr lang="zh-CN" altLang="en-US" dirty="0"/>
          </a:p>
        </p:txBody>
      </p:sp>
      <p:sp>
        <p:nvSpPr>
          <p:cNvPr id="3" name="内容占位符 2"/>
          <p:cNvSpPr>
            <a:spLocks noGrp="1"/>
          </p:cNvSpPr>
          <p:nvPr>
            <p:ph idx="1"/>
          </p:nvPr>
        </p:nvSpPr>
        <p:spPr>
          <a:xfrm>
            <a:off x="251520" y="1628800"/>
            <a:ext cx="8686800" cy="4525963"/>
          </a:xfrm>
        </p:spPr>
        <p:txBody>
          <a:bodyPr/>
          <a:lstStyle/>
          <a:p>
            <a:r>
              <a:rPr lang="en-US" altLang="zh-CN" dirty="0" smtClean="0"/>
              <a:t>Use Tokenize Method to Extract </a:t>
            </a:r>
            <a:r>
              <a:rPr lang="en-US" altLang="zh-CN" dirty="0" err="1" smtClean="0"/>
              <a:t>Froms</a:t>
            </a:r>
            <a:r>
              <a:rPr lang="en-US" altLang="zh-CN" dirty="0" smtClean="0"/>
              <a:t>, </a:t>
            </a:r>
            <a:r>
              <a:rPr lang="en-US" altLang="zh-CN" dirty="0" err="1" smtClean="0"/>
              <a:t>Tos</a:t>
            </a:r>
            <a:r>
              <a:rPr lang="en-US" altLang="zh-CN" dirty="0" smtClean="0"/>
              <a:t>, CCs from each email. We ignore the email if it is not the Enron email(@</a:t>
            </a:r>
            <a:r>
              <a:rPr lang="en-US" altLang="zh-CN" dirty="0" err="1" smtClean="0"/>
              <a:t>enron.com</a:t>
            </a:r>
            <a:r>
              <a:rPr lang="en-US" altLang="zh-CN" dirty="0" smtClean="0"/>
              <a:t>).</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83568" y="3429000"/>
            <a:ext cx="7218262" cy="232122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Creating Relation Graph</a:t>
            </a:r>
            <a:endParaRPr lang="zh-CN" altLang="en-US" dirty="0"/>
          </a:p>
        </p:txBody>
      </p:sp>
      <p:sp>
        <p:nvSpPr>
          <p:cNvPr id="3" name="内容占位符 2"/>
          <p:cNvSpPr>
            <a:spLocks noGrp="1"/>
          </p:cNvSpPr>
          <p:nvPr>
            <p:ph idx="1"/>
          </p:nvPr>
        </p:nvSpPr>
        <p:spPr/>
        <p:txBody>
          <a:bodyPr/>
          <a:lstStyle/>
          <a:p>
            <a:r>
              <a:rPr lang="en-US" altLang="zh-CN" dirty="0" smtClean="0"/>
              <a:t>When we get information, we store them in a relation graph.</a:t>
            </a:r>
            <a:endParaRPr lang="zh-CN" altLang="en-US" dirty="0"/>
          </a:p>
        </p:txBody>
      </p:sp>
      <p:pic>
        <p:nvPicPr>
          <p:cNvPr id="2051" name="Picture 3"/>
          <p:cNvPicPr>
            <a:picLocks noChangeAspect="1" noChangeArrowheads="1"/>
          </p:cNvPicPr>
          <p:nvPr/>
        </p:nvPicPr>
        <p:blipFill>
          <a:blip r:embed="rId3" cstate="print"/>
          <a:srcRect/>
          <a:stretch>
            <a:fillRect/>
          </a:stretch>
        </p:blipFill>
        <p:spPr bwMode="auto">
          <a:xfrm>
            <a:off x="1835696" y="2636912"/>
            <a:ext cx="4752528" cy="378042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Analysis-Degree</a:t>
            </a:r>
            <a:endParaRPr lang="zh-CN" altLang="en-US" dirty="0"/>
          </a:p>
        </p:txBody>
      </p:sp>
      <p:sp>
        <p:nvSpPr>
          <p:cNvPr id="3" name="内容占位符 2"/>
          <p:cNvSpPr>
            <a:spLocks noGrp="1"/>
          </p:cNvSpPr>
          <p:nvPr>
            <p:ph idx="1"/>
          </p:nvPr>
        </p:nvSpPr>
        <p:spPr>
          <a:xfrm>
            <a:off x="457200" y="1600200"/>
            <a:ext cx="8219256" cy="4525963"/>
          </a:xfrm>
        </p:spPr>
        <p:txBody>
          <a:bodyPr/>
          <a:lstStyle/>
          <a:p>
            <a:pPr algn="just"/>
            <a:r>
              <a:rPr lang="en-US" altLang="zh-CN" dirty="0" smtClean="0"/>
              <a:t>Degree : The number of nodes that a given node is connected to. Despite the direction of edges.  </a:t>
            </a:r>
          </a:p>
          <a:p>
            <a:pPr algn="just"/>
            <a:r>
              <a:rPr lang="en-US" altLang="zh-CN" dirty="0" smtClean="0"/>
              <a:t>This parameter will show how many people this person know. it just likes the all contacts of this person. The more people this person know, the more central this person is.</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Analysis-Email Number</a:t>
            </a:r>
            <a:endParaRPr lang="zh-CN" altLang="en-US" dirty="0"/>
          </a:p>
        </p:txBody>
      </p:sp>
      <p:sp>
        <p:nvSpPr>
          <p:cNvPr id="3" name="内容占位符 2"/>
          <p:cNvSpPr>
            <a:spLocks noGrp="1"/>
          </p:cNvSpPr>
          <p:nvPr>
            <p:ph idx="1"/>
          </p:nvPr>
        </p:nvSpPr>
        <p:spPr>
          <a:xfrm>
            <a:off x="323528" y="1268760"/>
            <a:ext cx="8373616" cy="4525963"/>
          </a:xfrm>
        </p:spPr>
        <p:txBody>
          <a:bodyPr>
            <a:normAutofit fontScale="92500" lnSpcReduction="10000"/>
          </a:bodyPr>
          <a:lstStyle/>
          <a:p>
            <a:pPr algn="just"/>
            <a:r>
              <a:rPr lang="en-US" altLang="zh-CN" dirty="0" smtClean="0"/>
              <a:t>Sent Email &amp; Received Email: Sent Email is the total number this person sent to others. On the other hand, Received Email is the total number this person received.</a:t>
            </a:r>
          </a:p>
          <a:p>
            <a:pPr algn="just"/>
            <a:r>
              <a:rPr lang="en-US" altLang="zh-CN" dirty="0" smtClean="0"/>
              <a:t>Email number is a very important parameter in analysis. It will show whether this person is active in company. Perhaps, one person has lots of degree, but he or she never communicate with them. Thus, we use email number stands for communication frequency with others.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Analysis-Closeness</a:t>
            </a:r>
            <a:endParaRPr lang="zh-CN" altLang="en-US" dirty="0"/>
          </a:p>
        </p:txBody>
      </p:sp>
      <p:sp>
        <p:nvSpPr>
          <p:cNvPr id="3" name="内容占位符 2"/>
          <p:cNvSpPr>
            <a:spLocks noGrp="1"/>
          </p:cNvSpPr>
          <p:nvPr>
            <p:ph idx="1"/>
          </p:nvPr>
        </p:nvSpPr>
        <p:spPr/>
        <p:txBody>
          <a:bodyPr>
            <a:normAutofit fontScale="92500" lnSpcReduction="10000"/>
          </a:bodyPr>
          <a:lstStyle/>
          <a:p>
            <a:pPr algn="just"/>
            <a:r>
              <a:rPr lang="en-US" altLang="zh-CN" dirty="0" smtClean="0"/>
              <a:t>Closeness: Total shortest distance to all other nodes in the network.</a:t>
            </a:r>
          </a:p>
          <a:p>
            <a:pPr algn="just"/>
            <a:r>
              <a:rPr lang="en-US" altLang="zh-CN" dirty="0" smtClean="0"/>
              <a:t>Farness: reciprocal of closeness.</a:t>
            </a:r>
          </a:p>
          <a:p>
            <a:pPr algn="just"/>
            <a:r>
              <a:rPr lang="en-US" altLang="zh-CN" dirty="0" smtClean="0"/>
              <a:t> This part involve those nodes which are not directly connected to this node. </a:t>
            </a:r>
            <a:r>
              <a:rPr lang="en-US" altLang="zh-CN" dirty="0" smtClean="0"/>
              <a:t>Perhaps, some people do not have many contacts, but he or she may have a </a:t>
            </a:r>
            <a:r>
              <a:rPr lang="en-US" altLang="zh-CN" dirty="0" smtClean="0"/>
              <a:t>friend who has a lot of friends. Thus, this person is closed to the centre of graph. </a:t>
            </a:r>
            <a:r>
              <a:rPr lang="en-US" altLang="zh-CN" dirty="0" smtClean="0"/>
              <a:t>In </a:t>
            </a:r>
            <a:r>
              <a:rPr lang="en-US" altLang="zh-CN" dirty="0" smtClean="0"/>
              <a:t>my analysis, shortest path </a:t>
            </a:r>
            <a:r>
              <a:rPr lang="en-US" altLang="zh-CN" dirty="0" smtClean="0"/>
              <a:t>is that passing </a:t>
            </a:r>
            <a:r>
              <a:rPr lang="en-US" altLang="zh-CN" dirty="0" smtClean="0"/>
              <a:t>least people to reach other nodes.  </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Analysis-</a:t>
            </a:r>
            <a:r>
              <a:rPr lang="en-US" altLang="zh-CN" dirty="0" err="1" smtClean="0"/>
              <a:t>Betweenness</a:t>
            </a:r>
            <a:endParaRPr lang="zh-CN" altLang="en-US" dirty="0"/>
          </a:p>
        </p:txBody>
      </p:sp>
      <p:sp>
        <p:nvSpPr>
          <p:cNvPr id="3" name="内容占位符 2"/>
          <p:cNvSpPr>
            <a:spLocks noGrp="1"/>
          </p:cNvSpPr>
          <p:nvPr>
            <p:ph idx="1"/>
          </p:nvPr>
        </p:nvSpPr>
        <p:spPr/>
        <p:txBody>
          <a:bodyPr/>
          <a:lstStyle/>
          <a:p>
            <a:pPr algn="just"/>
            <a:r>
              <a:rPr lang="en-US" altLang="zh-CN" dirty="0" err="1" smtClean="0"/>
              <a:t>Betweeness</a:t>
            </a:r>
            <a:r>
              <a:rPr lang="en-US" altLang="zh-CN" dirty="0" smtClean="0"/>
              <a:t>: The number of “Times” that any node needs go through a given node to reach any other node by the shortest path. </a:t>
            </a:r>
          </a:p>
          <a:p>
            <a:pPr algn="just"/>
            <a:r>
              <a:rPr lang="en-US" altLang="zh-CN" dirty="0" smtClean="0"/>
              <a:t>In this part, we find all shortest path from all nodes to any other nodes, and calculate the times of going through each node.  It will show who is the most important person to connect other people.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Analysis-</a:t>
            </a:r>
            <a:r>
              <a:rPr lang="en-US" altLang="zh-CN" dirty="0" err="1" smtClean="0"/>
              <a:t>Cutpoint</a:t>
            </a:r>
            <a:r>
              <a:rPr lang="en-US" altLang="zh-CN" dirty="0" smtClean="0"/>
              <a:t> </a:t>
            </a:r>
            <a:endParaRPr lang="zh-CN" altLang="en-US" dirty="0"/>
          </a:p>
        </p:txBody>
      </p:sp>
      <p:sp>
        <p:nvSpPr>
          <p:cNvPr id="3" name="内容占位符 2"/>
          <p:cNvSpPr>
            <a:spLocks noGrp="1"/>
          </p:cNvSpPr>
          <p:nvPr>
            <p:ph idx="1"/>
          </p:nvPr>
        </p:nvSpPr>
        <p:spPr/>
        <p:txBody>
          <a:bodyPr>
            <a:normAutofit lnSpcReduction="10000"/>
          </a:bodyPr>
          <a:lstStyle/>
          <a:p>
            <a:pPr algn="just"/>
            <a:r>
              <a:rPr lang="en-US" altLang="zh-CN" dirty="0" err="1" smtClean="0"/>
              <a:t>Cutpoint</a:t>
            </a:r>
            <a:r>
              <a:rPr lang="en-US" altLang="zh-CN" dirty="0" smtClean="0"/>
              <a:t>: A vertex whose removal from the graph increases the number of components. It makes some points unreachable from some others. </a:t>
            </a:r>
          </a:p>
          <a:p>
            <a:pPr algn="just"/>
            <a:r>
              <a:rPr lang="en-US" altLang="zh-CN" dirty="0" smtClean="0"/>
              <a:t>It is similar with </a:t>
            </a:r>
            <a:r>
              <a:rPr lang="en-US" altLang="zh-CN" dirty="0" err="1" smtClean="0"/>
              <a:t>betweenness</a:t>
            </a:r>
            <a:r>
              <a:rPr lang="en-US" altLang="zh-CN" dirty="0" smtClean="0"/>
              <a:t>, but </a:t>
            </a:r>
            <a:r>
              <a:rPr lang="en-US" altLang="zh-CN" dirty="0" err="1" smtClean="0"/>
              <a:t>cutpoint</a:t>
            </a:r>
            <a:r>
              <a:rPr lang="en-US" altLang="zh-CN" dirty="0" smtClean="0"/>
              <a:t> is used to connect two </a:t>
            </a:r>
            <a:r>
              <a:rPr lang="en-US" altLang="zh-CN" dirty="0" err="1" smtClean="0"/>
              <a:t>subgraph</a:t>
            </a:r>
            <a:r>
              <a:rPr lang="en-US" altLang="zh-CN" dirty="0" smtClean="0"/>
              <a:t>. If we remove </a:t>
            </a:r>
            <a:r>
              <a:rPr lang="en-US" altLang="zh-CN" dirty="0" err="1" smtClean="0"/>
              <a:t>cutpoint</a:t>
            </a:r>
            <a:r>
              <a:rPr lang="en-US" altLang="zh-CN" dirty="0" smtClean="0"/>
              <a:t>, there are more </a:t>
            </a:r>
            <a:r>
              <a:rPr lang="en-US" altLang="zh-CN" dirty="0" err="1" smtClean="0"/>
              <a:t>subgraph</a:t>
            </a:r>
            <a:r>
              <a:rPr lang="en-US" altLang="zh-CN" dirty="0" smtClean="0"/>
              <a:t>. People in one </a:t>
            </a:r>
            <a:r>
              <a:rPr lang="en-US" altLang="zh-CN" dirty="0" err="1" smtClean="0"/>
              <a:t>subgraph</a:t>
            </a:r>
            <a:r>
              <a:rPr lang="en-US" altLang="zh-CN" dirty="0" smtClean="0"/>
              <a:t> cannot </a:t>
            </a:r>
            <a:r>
              <a:rPr lang="en-US" altLang="zh-CN" dirty="0" smtClean="0"/>
              <a:t>contact with people </a:t>
            </a:r>
            <a:r>
              <a:rPr lang="en-US" altLang="zh-CN" dirty="0" smtClean="0"/>
              <a:t>who are in another </a:t>
            </a:r>
            <a:r>
              <a:rPr lang="en-US" altLang="zh-CN" dirty="0" err="1" smtClean="0"/>
              <a:t>subgraph</a:t>
            </a:r>
            <a:r>
              <a:rPr lang="en-US" altLang="zh-CN" dirty="0" smtClean="0"/>
              <a: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Analysis-Transitivity</a:t>
            </a:r>
            <a:endParaRPr lang="zh-CN" altLang="en-US" dirty="0"/>
          </a:p>
        </p:txBody>
      </p:sp>
      <p:sp>
        <p:nvSpPr>
          <p:cNvPr id="3" name="内容占位符 2"/>
          <p:cNvSpPr>
            <a:spLocks noGrp="1"/>
          </p:cNvSpPr>
          <p:nvPr>
            <p:ph idx="1"/>
          </p:nvPr>
        </p:nvSpPr>
        <p:spPr/>
        <p:txBody>
          <a:bodyPr/>
          <a:lstStyle/>
          <a:p>
            <a:pPr algn="just"/>
            <a:r>
              <a:rPr lang="en-US" altLang="zh-CN" dirty="0" smtClean="0"/>
              <a:t>Transitivity: A given node can reach undirected connected nodes through directed connected nodes.</a:t>
            </a:r>
          </a:p>
          <a:p>
            <a:pPr algn="just"/>
            <a:r>
              <a:rPr lang="en-US" altLang="zh-CN" dirty="0" smtClean="0"/>
              <a:t>This parameter will show how broad of one person’s friend circle. This person can know how many friends through friends. </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493</Words>
  <Application>Microsoft Office PowerPoint</Application>
  <PresentationFormat>全屏显示(4:3)</PresentationFormat>
  <Paragraphs>34</Paragraphs>
  <Slides>10</Slides>
  <Notes>1</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Finding the Most Powerful Person</vt:lpstr>
      <vt:lpstr>Extracting Info From Data Set</vt:lpstr>
      <vt:lpstr>Creating Relation Graph</vt:lpstr>
      <vt:lpstr>Graph Analysis-Degree</vt:lpstr>
      <vt:lpstr>Graph Analysis-Email Number</vt:lpstr>
      <vt:lpstr>Graph Analysis-Closeness</vt:lpstr>
      <vt:lpstr>Graph Analysis-Betweenness</vt:lpstr>
      <vt:lpstr>Graph Analysis-Cutpoint </vt:lpstr>
      <vt:lpstr>Graph Analysis-Transitivity</vt:lpstr>
      <vt:lpstr>Result of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Most Powerful Person</dc:title>
  <dc:creator>CANDICEHO</dc:creator>
  <cp:lastModifiedBy>CANDICEHO</cp:lastModifiedBy>
  <cp:revision>16</cp:revision>
  <dcterms:created xsi:type="dcterms:W3CDTF">2015-08-22T01:34:53Z</dcterms:created>
  <dcterms:modified xsi:type="dcterms:W3CDTF">2015-08-22T08:16:23Z</dcterms:modified>
</cp:coreProperties>
</file>