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66" r:id="rId4"/>
    <p:sldId id="258" r:id="rId5"/>
    <p:sldId id="275" r:id="rId6"/>
    <p:sldId id="276" r:id="rId7"/>
    <p:sldId id="277" r:id="rId8"/>
    <p:sldId id="278" r:id="rId9"/>
    <p:sldId id="279" r:id="rId10"/>
    <p:sldId id="280" r:id="rId11"/>
    <p:sldId id="281" r:id="rId12"/>
    <p:sldId id="273" r:id="rId13"/>
    <p:sldId id="263" r:id="rId14"/>
    <p:sldId id="259" r:id="rId15"/>
    <p:sldId id="261" r:id="rId16"/>
  </p:sldIdLst>
  <p:sldSz cx="12192000" cy="6858000"/>
  <p:notesSz cx="6858000" cy="9144000"/>
  <p:embeddedFontLst>
    <p:embeddedFont>
      <p:font typeface="Gill Sans" panose="020B0604020202020204" charset="0"/>
      <p:regular r:id="rId18"/>
      <p:bold r:id="rId19"/>
    </p:embeddedFont>
    <p:embeddedFont>
      <p:font typeface="Gill Sans MT" panose="020B0502020104020203" pitchFamily="34" charset="0"/>
      <p:regular r:id="rId20"/>
      <p:bold r:id="rId21"/>
      <p:italic r:id="rId22"/>
      <p:boldItalic r:id="rId23"/>
    </p:embeddedFont>
    <p:embeddedFont>
      <p:font typeface="Wingdings 2" panose="050201020105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bGxrVGqeYPl04eDJZvsznUofU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EBEB"/>
    <a:srgbClr val="D7E3E3"/>
    <a:srgbClr val="E6E6E6"/>
    <a:srgbClr val="F1FFFF"/>
    <a:srgbClr val="D6E2E2"/>
    <a:srgbClr val="D9E7E7"/>
    <a:srgbClr val="D2DEDE"/>
    <a:srgbClr val="DBE9E9"/>
    <a:srgbClr val="DE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4" autoAdjust="0"/>
  </p:normalViewPr>
  <p:slideViewPr>
    <p:cSldViewPr snapToGrid="0">
      <p:cViewPr varScale="1">
        <p:scale>
          <a:sx n="77" d="100"/>
          <a:sy n="77" d="100"/>
        </p:scale>
        <p:origin x="126" y="5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65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CL</a:t>
            </a:r>
          </a:p>
        </p:txBody>
      </p:sp>
    </p:spTree>
    <p:extLst>
      <p:ext uri="{BB962C8B-B14F-4D97-AF65-F5344CB8AC3E}">
        <p14:creationId xmlns:p14="http://schemas.microsoft.com/office/powerpoint/2010/main" val="105123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CL</a:t>
            </a:r>
          </a:p>
        </p:txBody>
      </p:sp>
    </p:spTree>
    <p:extLst>
      <p:ext uri="{BB962C8B-B14F-4D97-AF65-F5344CB8AC3E}">
        <p14:creationId xmlns:p14="http://schemas.microsoft.com/office/powerpoint/2010/main" val="290945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a:t>
            </a:r>
          </a:p>
        </p:txBody>
      </p:sp>
    </p:spTree>
    <p:extLst>
      <p:ext uri="{BB962C8B-B14F-4D97-AF65-F5344CB8AC3E}">
        <p14:creationId xmlns:p14="http://schemas.microsoft.com/office/powerpoint/2010/main" val="3113938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f2da4f3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J&amp;W</a:t>
            </a:r>
            <a:endParaRPr dirty="0"/>
          </a:p>
        </p:txBody>
      </p:sp>
      <p:sp>
        <p:nvSpPr>
          <p:cNvPr id="115" name="Google Shape;115;g24f2da4f33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79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59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7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72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58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2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67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14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220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162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68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963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635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66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5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57944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3386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public.tableau.com/app/profile/jay.laxami/viz/Project4_dashboard2/Dashboard2?publish=yes" TargetMode="External"/><Relationship Id="rId4" Type="http://schemas.openxmlformats.org/officeDocument/2006/relationships/hyperlink" Target="https://public.tableau.com/app/profile/jay.laxami/viz/Project4_final_16862715346430/Dashboard1?publish=y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431074" y="1020432"/>
            <a:ext cx="10993549" cy="147501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Gill Sans"/>
              <a:buNone/>
            </a:pPr>
            <a:r>
              <a:rPr lang="en-US" sz="4800" dirty="0"/>
              <a:t>BRAIN STROKE DATA</a:t>
            </a:r>
            <a:endParaRPr sz="4800" dirty="0"/>
          </a:p>
        </p:txBody>
      </p:sp>
      <p:sp>
        <p:nvSpPr>
          <p:cNvPr id="97" name="Google Shape;97;p1"/>
          <p:cNvSpPr txBox="1">
            <a:spLocks noGrp="1"/>
          </p:cNvSpPr>
          <p:nvPr>
            <p:ph type="subTitle" idx="1"/>
          </p:nvPr>
        </p:nvSpPr>
        <p:spPr>
          <a:xfrm>
            <a:off x="431074" y="2483910"/>
            <a:ext cx="10993546" cy="59032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sz="2000" dirty="0"/>
              <a:t>PROJECT NO. 4</a:t>
            </a:r>
            <a:endParaRPr sz="2000" dirty="0"/>
          </a:p>
        </p:txBody>
      </p:sp>
      <p:grpSp>
        <p:nvGrpSpPr>
          <p:cNvPr id="3" name="Group 2">
            <a:extLst>
              <a:ext uri="{FF2B5EF4-FFF2-40B4-BE49-F238E27FC236}">
                <a16:creationId xmlns:a16="http://schemas.microsoft.com/office/drawing/2014/main" id="{C2E611B8-40C4-E935-6463-00BEA253494F}"/>
              </a:ext>
            </a:extLst>
          </p:cNvPr>
          <p:cNvGrpSpPr/>
          <p:nvPr/>
        </p:nvGrpSpPr>
        <p:grpSpPr>
          <a:xfrm>
            <a:off x="431074" y="3085766"/>
            <a:ext cx="11272126" cy="3288908"/>
            <a:chOff x="431074" y="3085766"/>
            <a:chExt cx="11272126" cy="3288908"/>
          </a:xfrm>
        </p:grpSpPr>
        <p:pic>
          <p:nvPicPr>
            <p:cNvPr id="99" name="Google Shape;99;p1"/>
            <p:cNvPicPr preferRelativeResize="0"/>
            <p:nvPr/>
          </p:nvPicPr>
          <p:blipFill>
            <a:blip r:embed="rId3">
              <a:alphaModFix/>
            </a:blip>
            <a:stretch>
              <a:fillRect/>
            </a:stretch>
          </p:blipFill>
          <p:spPr>
            <a:xfrm>
              <a:off x="5943599" y="3085766"/>
              <a:ext cx="5759601" cy="3288908"/>
            </a:xfrm>
            <a:prstGeom prst="rect">
              <a:avLst/>
            </a:prstGeom>
            <a:noFill/>
            <a:ln>
              <a:noFill/>
            </a:ln>
          </p:spPr>
        </p:pic>
        <p:sp>
          <p:nvSpPr>
            <p:cNvPr id="2" name="Rectangle 1">
              <a:extLst>
                <a:ext uri="{FF2B5EF4-FFF2-40B4-BE49-F238E27FC236}">
                  <a16:creationId xmlns:a16="http://schemas.microsoft.com/office/drawing/2014/main" id="{61D17F4E-9991-C353-0FA7-A35A23F19D2C}"/>
                </a:ext>
              </a:extLst>
            </p:cNvPr>
            <p:cNvSpPr/>
            <p:nvPr/>
          </p:nvSpPr>
          <p:spPr>
            <a:xfrm>
              <a:off x="431074" y="3085766"/>
              <a:ext cx="6139543" cy="3288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Google Shape;98;p1"/>
          <p:cNvSpPr txBox="1"/>
          <p:nvPr/>
        </p:nvSpPr>
        <p:spPr>
          <a:xfrm>
            <a:off x="948159" y="3653017"/>
            <a:ext cx="4478355"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Jay Laxami</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Will Macmillan</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Candida Miranda</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Claudia Yurrita</a:t>
            </a:r>
            <a:endParaRPr sz="3200" dirty="0">
              <a:solidFill>
                <a:schemeClr val="bg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592365"/>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83086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494261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09041-2443-4BAC-D4E9-8D90BB866345}"/>
              </a:ext>
            </a:extLst>
          </p:cNvPr>
          <p:cNvPicPr>
            <a:picLocks noChangeAspect="1"/>
          </p:cNvPicPr>
          <p:nvPr/>
        </p:nvPicPr>
        <p:blipFill>
          <a:blip r:embed="rId3"/>
          <a:stretch>
            <a:fillRect/>
          </a:stretch>
        </p:blipFill>
        <p:spPr>
          <a:xfrm>
            <a:off x="5983265" y="706903"/>
            <a:ext cx="5032015" cy="6072809"/>
          </a:xfrm>
          <a:prstGeom prst="rect">
            <a:avLst/>
          </a:prstGeom>
          <a:ln w="38100">
            <a:solidFill>
              <a:schemeClr val="accent1"/>
            </a:solidFill>
          </a:ln>
        </p:spPr>
      </p:pic>
      <p:sp>
        <p:nvSpPr>
          <p:cNvPr id="3" name="Title 1">
            <a:extLst>
              <a:ext uri="{FF2B5EF4-FFF2-40B4-BE49-F238E27FC236}">
                <a16:creationId xmlns:a16="http://schemas.microsoft.com/office/drawing/2014/main" id="{FAD9F360-1981-F286-C4C3-207D32B11954}"/>
              </a:ext>
            </a:extLst>
          </p:cNvPr>
          <p:cNvSpPr txBox="1">
            <a:spLocks/>
          </p:cNvSpPr>
          <p:nvPr/>
        </p:nvSpPr>
        <p:spPr>
          <a:xfrm>
            <a:off x="1063985" y="2632967"/>
            <a:ext cx="5664450" cy="1592066"/>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accent1"/>
                </a:solidFill>
              </a:rPr>
              <a:t>Features importance</a:t>
            </a:r>
          </a:p>
        </p:txBody>
      </p:sp>
    </p:spTree>
    <p:extLst>
      <p:ext uri="{BB962C8B-B14F-4D97-AF65-F5344CB8AC3E}">
        <p14:creationId xmlns:p14="http://schemas.microsoft.com/office/powerpoint/2010/main" val="257697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0AC2-46D8-EC52-C33A-C43DF26D42B5}"/>
              </a:ext>
            </a:extLst>
          </p:cNvPr>
          <p:cNvSpPr>
            <a:spLocks noGrp="1"/>
          </p:cNvSpPr>
          <p:nvPr>
            <p:ph type="title"/>
          </p:nvPr>
        </p:nvSpPr>
        <p:spPr/>
        <p:txBody>
          <a:bodyPr>
            <a:normAutofit/>
          </a:bodyPr>
          <a:lstStyle/>
          <a:p>
            <a:r>
              <a:rPr lang="en-US" sz="4400" dirty="0"/>
              <a:t>ACCURACIES PLOT</a:t>
            </a:r>
          </a:p>
        </p:txBody>
      </p:sp>
      <p:pic>
        <p:nvPicPr>
          <p:cNvPr id="4" name="Picture 3">
            <a:extLst>
              <a:ext uri="{FF2B5EF4-FFF2-40B4-BE49-F238E27FC236}">
                <a16:creationId xmlns:a16="http://schemas.microsoft.com/office/drawing/2014/main" id="{9AA7BE01-ED50-00E0-D8DF-D584236B4555}"/>
              </a:ext>
            </a:extLst>
          </p:cNvPr>
          <p:cNvPicPr>
            <a:picLocks noChangeAspect="1"/>
          </p:cNvPicPr>
          <p:nvPr/>
        </p:nvPicPr>
        <p:blipFill rotWithShape="1">
          <a:blip r:embed="rId3"/>
          <a:srcRect l="616" t="949" r="1033" b="1316"/>
          <a:stretch/>
        </p:blipFill>
        <p:spPr>
          <a:xfrm>
            <a:off x="1831122" y="2108200"/>
            <a:ext cx="8519160" cy="4241800"/>
          </a:xfrm>
          <a:prstGeom prst="rect">
            <a:avLst/>
          </a:prstGeom>
          <a:ln w="38100">
            <a:solidFill>
              <a:schemeClr val="accent1"/>
            </a:solidFill>
          </a:ln>
        </p:spPr>
      </p:pic>
    </p:spTree>
    <p:extLst>
      <p:ext uri="{BB962C8B-B14F-4D97-AF65-F5344CB8AC3E}">
        <p14:creationId xmlns:p14="http://schemas.microsoft.com/office/powerpoint/2010/main" val="67223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FBD264-4B5D-E5C4-26C1-D567125677C2}"/>
              </a:ext>
            </a:extLst>
          </p:cNvPr>
          <p:cNvSpPr/>
          <p:nvPr/>
        </p:nvSpPr>
        <p:spPr>
          <a:xfrm flipH="1">
            <a:off x="1829941" y="768895"/>
            <a:ext cx="9700155" cy="549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endParaRPr lang="en-US" sz="2400" b="1" dirty="0">
              <a:solidFill>
                <a:schemeClr val="tx1"/>
              </a:solidFill>
            </a:endParaRPr>
          </a:p>
          <a:p>
            <a:pPr marL="457200" indent="-457200">
              <a:lnSpc>
                <a:spcPct val="150000"/>
              </a:lnSpc>
              <a:buFont typeface="+mj-lt"/>
              <a:buAutoNum type="arabicPeriod"/>
            </a:pPr>
            <a:r>
              <a:rPr lang="en-US" sz="2400" b="1" dirty="0">
                <a:solidFill>
                  <a:schemeClr val="tx1"/>
                </a:solidFill>
              </a:rPr>
              <a:t>How gender affects brain stroke deaths?</a:t>
            </a:r>
          </a:p>
          <a:p>
            <a:pPr marL="457200" indent="-457200">
              <a:lnSpc>
                <a:spcPct val="150000"/>
              </a:lnSpc>
              <a:buFont typeface="+mj-lt"/>
              <a:buAutoNum type="arabicPeriod"/>
            </a:pPr>
            <a:r>
              <a:rPr lang="en-US" sz="2400" b="1" dirty="0">
                <a:solidFill>
                  <a:schemeClr val="tx1"/>
                </a:solidFill>
              </a:rPr>
              <a:t>Are there noticeable different factors between the people dead by brain stroke and those who do not?</a:t>
            </a:r>
          </a:p>
          <a:p>
            <a:pPr marL="457200" indent="-457200">
              <a:lnSpc>
                <a:spcPct val="150000"/>
              </a:lnSpc>
              <a:buFont typeface="+mj-lt"/>
              <a:buAutoNum type="arabicPeriod"/>
            </a:pPr>
            <a:r>
              <a:rPr lang="en-US" sz="2400" b="1" dirty="0">
                <a:solidFill>
                  <a:schemeClr val="tx1"/>
                </a:solidFill>
              </a:rPr>
              <a:t>Is there a model that estimates the outcomes better (we will test 2 models at least)?</a:t>
            </a:r>
          </a:p>
          <a:p>
            <a:pPr marL="457200" indent="-457200">
              <a:lnSpc>
                <a:spcPct val="150000"/>
              </a:lnSpc>
              <a:buFont typeface="+mj-lt"/>
              <a:buAutoNum type="arabicPeriod"/>
            </a:pPr>
            <a:r>
              <a:rPr lang="en-US" sz="2400" b="1" dirty="0">
                <a:solidFill>
                  <a:schemeClr val="tx1"/>
                </a:solidFill>
              </a:rPr>
              <a:t>At what age are people having the highest probability of a brain stroke in this dataset?</a:t>
            </a:r>
          </a:p>
          <a:p>
            <a:pPr marL="457200" indent="-457200">
              <a:lnSpc>
                <a:spcPct val="150000"/>
              </a:lnSpc>
              <a:buFont typeface="+mj-lt"/>
              <a:buAutoNum type="arabicPeriod"/>
            </a:pPr>
            <a:r>
              <a:rPr lang="en-US" sz="2400" b="1" dirty="0">
                <a:solidFill>
                  <a:schemeClr val="tx1"/>
                </a:solidFill>
              </a:rPr>
              <a:t>Are there any factors that better predict increased risk of brain stroke?</a:t>
            </a:r>
          </a:p>
          <a:p>
            <a:pPr marL="342900" indent="-342900">
              <a:buFont typeface="+mj-lt"/>
              <a:buAutoNum type="arabicPeriod"/>
            </a:pPr>
            <a:endParaRPr lang="en-US" sz="1600" b="1" dirty="0">
              <a:solidFill>
                <a:schemeClr val="tx1"/>
              </a:solidFill>
            </a:endParaRPr>
          </a:p>
        </p:txBody>
      </p:sp>
      <p:grpSp>
        <p:nvGrpSpPr>
          <p:cNvPr id="8" name="Question mark">
            <a:extLst>
              <a:ext uri="{FF2B5EF4-FFF2-40B4-BE49-F238E27FC236}">
                <a16:creationId xmlns:a16="http://schemas.microsoft.com/office/drawing/2014/main" id="{6011396E-25A5-0831-0C91-6FE5707DB8CF}"/>
              </a:ext>
            </a:extLst>
          </p:cNvPr>
          <p:cNvGrpSpPr/>
          <p:nvPr/>
        </p:nvGrpSpPr>
        <p:grpSpPr>
          <a:xfrm>
            <a:off x="294659" y="5517981"/>
            <a:ext cx="1247774" cy="1186229"/>
            <a:chOff x="3294183" y="2016368"/>
            <a:chExt cx="1453661" cy="1289539"/>
          </a:xfrm>
        </p:grpSpPr>
        <p:sp>
          <p:nvSpPr>
            <p:cNvPr id="4" name="Oval 3">
              <a:extLst>
                <a:ext uri="{FF2B5EF4-FFF2-40B4-BE49-F238E27FC236}">
                  <a16:creationId xmlns:a16="http://schemas.microsoft.com/office/drawing/2014/main" id="{1859AF12-5F1C-2913-E24F-63ABC892359D}"/>
                </a:ext>
              </a:extLst>
            </p:cNvPr>
            <p:cNvSpPr/>
            <p:nvPr/>
          </p:nvSpPr>
          <p:spPr>
            <a:xfrm>
              <a:off x="3294183" y="2016368"/>
              <a:ext cx="1453661" cy="1289539"/>
            </a:xfrm>
            <a:prstGeom prst="ellipse">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C0E00CEA-253F-CD4C-2241-381CDDCAC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3813" y="2203937"/>
              <a:ext cx="914400" cy="914400"/>
            </a:xfrm>
            <a:prstGeom prst="rect">
              <a:avLst/>
            </a:prstGeom>
          </p:spPr>
        </p:pic>
      </p:grpSp>
      <p:sp>
        <p:nvSpPr>
          <p:cNvPr id="2" name="TextBox 1">
            <a:extLst>
              <a:ext uri="{FF2B5EF4-FFF2-40B4-BE49-F238E27FC236}">
                <a16:creationId xmlns:a16="http://schemas.microsoft.com/office/drawing/2014/main" id="{D791A7C2-3F05-1EFE-ED6D-D53DF5FEFBD0}"/>
              </a:ext>
            </a:extLst>
          </p:cNvPr>
          <p:cNvSpPr txBox="1"/>
          <p:nvPr/>
        </p:nvSpPr>
        <p:spPr>
          <a:xfrm>
            <a:off x="641065" y="768895"/>
            <a:ext cx="554960" cy="4662815"/>
          </a:xfrm>
          <a:prstGeom prst="rect">
            <a:avLst/>
          </a:prstGeom>
          <a:noFill/>
        </p:spPr>
        <p:txBody>
          <a:bodyPr wrap="none" rtlCol="0">
            <a:spAutoFit/>
          </a:bodyPr>
          <a:lstStyle/>
          <a:p>
            <a:pPr algn="ctr"/>
            <a:r>
              <a:rPr lang="en-US" sz="3300" b="1" dirty="0">
                <a:solidFill>
                  <a:schemeClr val="accent3">
                    <a:lumMod val="75000"/>
                  </a:schemeClr>
                </a:solidFill>
              </a:rPr>
              <a:t>Q</a:t>
            </a:r>
          </a:p>
          <a:p>
            <a:pPr algn="ctr"/>
            <a:r>
              <a:rPr lang="en-US" sz="3300" b="1" dirty="0">
                <a:solidFill>
                  <a:schemeClr val="accent3">
                    <a:lumMod val="75000"/>
                  </a:schemeClr>
                </a:solidFill>
              </a:rPr>
              <a:t>U</a:t>
            </a:r>
          </a:p>
          <a:p>
            <a:pPr algn="ctr"/>
            <a:r>
              <a:rPr lang="en-US" sz="3300" b="1" dirty="0">
                <a:solidFill>
                  <a:schemeClr val="accent3">
                    <a:lumMod val="75000"/>
                  </a:schemeClr>
                </a:solidFill>
              </a:rPr>
              <a:t>E</a:t>
            </a:r>
          </a:p>
          <a:p>
            <a:pPr algn="ctr"/>
            <a:r>
              <a:rPr lang="en-US" sz="3300" b="1" dirty="0">
                <a:solidFill>
                  <a:schemeClr val="accent3">
                    <a:lumMod val="75000"/>
                  </a:schemeClr>
                </a:solidFill>
              </a:rPr>
              <a:t>S</a:t>
            </a:r>
          </a:p>
          <a:p>
            <a:pPr algn="ctr"/>
            <a:r>
              <a:rPr lang="en-US" sz="3300" b="1" dirty="0">
                <a:solidFill>
                  <a:schemeClr val="accent3">
                    <a:lumMod val="75000"/>
                  </a:schemeClr>
                </a:solidFill>
              </a:rPr>
              <a:t>T</a:t>
            </a:r>
          </a:p>
          <a:p>
            <a:pPr algn="ctr"/>
            <a:r>
              <a:rPr lang="en-US" sz="3300" b="1" dirty="0">
                <a:solidFill>
                  <a:schemeClr val="accent3">
                    <a:lumMod val="75000"/>
                  </a:schemeClr>
                </a:solidFill>
              </a:rPr>
              <a:t>I</a:t>
            </a:r>
          </a:p>
          <a:p>
            <a:pPr algn="ctr"/>
            <a:r>
              <a:rPr lang="en-US" sz="3300" b="1" dirty="0">
                <a:solidFill>
                  <a:schemeClr val="accent3">
                    <a:lumMod val="75000"/>
                  </a:schemeClr>
                </a:solidFill>
              </a:rPr>
              <a:t>O</a:t>
            </a:r>
          </a:p>
          <a:p>
            <a:pPr algn="ctr"/>
            <a:r>
              <a:rPr lang="en-US" sz="3300" b="1" dirty="0">
                <a:solidFill>
                  <a:schemeClr val="accent3">
                    <a:lumMod val="75000"/>
                  </a:schemeClr>
                </a:solidFill>
              </a:rPr>
              <a:t>N</a:t>
            </a:r>
          </a:p>
          <a:p>
            <a:pPr algn="ctr"/>
            <a:r>
              <a:rPr lang="en-US" sz="3300" b="1" dirty="0">
                <a:solidFill>
                  <a:schemeClr val="accent3">
                    <a:lumMod val="75000"/>
                  </a:schemeClr>
                </a:solidFill>
              </a:rPr>
              <a:t>S</a:t>
            </a:r>
          </a:p>
        </p:txBody>
      </p:sp>
    </p:spTree>
    <p:extLst>
      <p:ext uri="{BB962C8B-B14F-4D97-AF65-F5344CB8AC3E}">
        <p14:creationId xmlns:p14="http://schemas.microsoft.com/office/powerpoint/2010/main" val="4544928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8"/>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3" name="TextBox 2">
            <a:extLst>
              <a:ext uri="{FF2B5EF4-FFF2-40B4-BE49-F238E27FC236}">
                <a16:creationId xmlns:a16="http://schemas.microsoft.com/office/drawing/2014/main" id="{19ED6A4E-76AD-E81C-AF8F-87FC24AD2F9A}"/>
              </a:ext>
            </a:extLst>
          </p:cNvPr>
          <p:cNvSpPr txBox="1"/>
          <p:nvPr/>
        </p:nvSpPr>
        <p:spPr>
          <a:xfrm>
            <a:off x="504872" y="1054557"/>
            <a:ext cx="10991711" cy="94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457200" indent="-457200">
              <a:buFont typeface="+mj-lt"/>
              <a:buAutoNum type="arabicPeriod"/>
              <a:defRPr sz="2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solidFill>
                  <a:schemeClr val="tx1"/>
                </a:solidFill>
              </a:rPr>
              <a:t>We answered these questions through visualizations. You may preview the dashboards by accessing the links below.</a:t>
            </a:r>
          </a:p>
        </p:txBody>
      </p:sp>
      <p:pic>
        <p:nvPicPr>
          <p:cNvPr id="1026" name="Picture 2" descr="Brand Assets | Tableau">
            <a:extLst>
              <a:ext uri="{FF2B5EF4-FFF2-40B4-BE49-F238E27FC236}">
                <a16:creationId xmlns:a16="http://schemas.microsoft.com/office/drawing/2014/main" id="{D9E33AEE-A2C1-01CA-4A89-31B4E4588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72" y="4778071"/>
            <a:ext cx="76295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66DB34-C036-D7CB-2C7A-02624557AA1C}"/>
              </a:ext>
            </a:extLst>
          </p:cNvPr>
          <p:cNvSpPr txBox="1"/>
          <p:nvPr/>
        </p:nvSpPr>
        <p:spPr>
          <a:xfrm>
            <a:off x="4198704" y="2692050"/>
            <a:ext cx="3935693" cy="584775"/>
          </a:xfrm>
          <a:prstGeom prst="rect">
            <a:avLst/>
          </a:prstGeom>
          <a:noFill/>
        </p:spPr>
        <p:txBody>
          <a:bodyPr wrap="none" rtlCol="0">
            <a:spAutoFit/>
          </a:bodyPr>
          <a:lstStyle/>
          <a:p>
            <a:r>
              <a:rPr lang="en-US" sz="3200" b="1" dirty="0">
                <a:solidFill>
                  <a:schemeClr val="accent3">
                    <a:lumMod val="75000"/>
                  </a:schemeClr>
                </a:solidFill>
                <a:hlinkClick r:id="rId4">
                  <a:extLst>
                    <a:ext uri="{A12FA001-AC4F-418D-AE19-62706E023703}">
                      <ahyp:hlinkClr xmlns:ahyp="http://schemas.microsoft.com/office/drawing/2018/hyperlinkcolor" val="tx"/>
                    </a:ext>
                  </a:extLst>
                </a:hlinkClick>
              </a:rPr>
              <a:t>DASHBOARD NO. 1</a:t>
            </a:r>
            <a:endParaRPr lang="en-US" sz="3200" b="1" dirty="0">
              <a:solidFill>
                <a:schemeClr val="accent3">
                  <a:lumMod val="75000"/>
                </a:schemeClr>
              </a:solidFill>
            </a:endParaRPr>
          </a:p>
        </p:txBody>
      </p:sp>
      <p:sp>
        <p:nvSpPr>
          <p:cNvPr id="8" name="TextBox 7">
            <a:extLst>
              <a:ext uri="{FF2B5EF4-FFF2-40B4-BE49-F238E27FC236}">
                <a16:creationId xmlns:a16="http://schemas.microsoft.com/office/drawing/2014/main" id="{0C5BE03D-76FA-2EE5-9035-6CDFFE9FDDEC}"/>
              </a:ext>
            </a:extLst>
          </p:cNvPr>
          <p:cNvSpPr txBox="1"/>
          <p:nvPr/>
        </p:nvSpPr>
        <p:spPr>
          <a:xfrm>
            <a:off x="4198704" y="3498721"/>
            <a:ext cx="3935693" cy="584775"/>
          </a:xfrm>
          <a:prstGeom prst="rect">
            <a:avLst/>
          </a:prstGeom>
          <a:noFill/>
        </p:spPr>
        <p:txBody>
          <a:bodyPr wrap="none" rtlCol="0">
            <a:spAutoFit/>
          </a:bodyPr>
          <a:lstStyle/>
          <a:p>
            <a:r>
              <a:rPr lang="en-US" sz="3200" b="1" u="sng" dirty="0">
                <a:solidFill>
                  <a:schemeClr val="accent3">
                    <a:lumMod val="75000"/>
                  </a:schemeClr>
                </a:solidFill>
                <a:hlinkClick r:id="rId5">
                  <a:extLst>
                    <a:ext uri="{A12FA001-AC4F-418D-AE19-62706E023703}">
                      <ahyp:hlinkClr xmlns:ahyp="http://schemas.microsoft.com/office/drawing/2018/hyperlinkcolor" val="tx"/>
                    </a:ext>
                  </a:extLst>
                </a:hlinkClick>
              </a:rPr>
              <a:t>DASHBOARD NO. 2</a:t>
            </a:r>
            <a:endParaRPr lang="en-US" sz="3200" b="1" u="sng" dirty="0">
              <a:solidFill>
                <a:schemeClr val="accent3">
                  <a:lumMod val="75000"/>
                </a:schemeClr>
              </a:solidFil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2435707" y="2336100"/>
            <a:ext cx="7338000" cy="1092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rPr>
              <a:t>THANK YOU! </a:t>
            </a:r>
            <a:endParaRPr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endParaRPr>
          </a:p>
        </p:txBody>
      </p:sp>
      <p:grpSp>
        <p:nvGrpSpPr>
          <p:cNvPr id="5" name="Group 4" hidden="1">
            <a:extLst>
              <a:ext uri="{FF2B5EF4-FFF2-40B4-BE49-F238E27FC236}">
                <a16:creationId xmlns:a16="http://schemas.microsoft.com/office/drawing/2014/main" id="{6D592C85-61AE-B323-62E2-CA955DB97EA5}"/>
              </a:ext>
            </a:extLst>
          </p:cNvPr>
          <p:cNvGrpSpPr/>
          <p:nvPr/>
        </p:nvGrpSpPr>
        <p:grpSpPr>
          <a:xfrm>
            <a:off x="1324708" y="1113692"/>
            <a:ext cx="9788769" cy="4911970"/>
            <a:chOff x="1324708" y="1113692"/>
            <a:chExt cx="9788769" cy="4911970"/>
          </a:xfrm>
        </p:grpSpPr>
        <p:pic>
          <p:nvPicPr>
            <p:cNvPr id="1026" name="Picture 2" descr="Texture GIFs - Get the best GIF on GIPHY">
              <a:extLst>
                <a:ext uri="{FF2B5EF4-FFF2-40B4-BE49-F238E27FC236}">
                  <a16:creationId xmlns:a16="http://schemas.microsoft.com/office/drawing/2014/main" id="{6CA123E6-4AD7-E9A4-085C-828BAC4CF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80" y="1592932"/>
              <a:ext cx="8549055" cy="36721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005817-069B-F800-E7F7-ABABB2DFBE41}"/>
                </a:ext>
              </a:extLst>
            </p:cNvPr>
            <p:cNvSpPr/>
            <p:nvPr/>
          </p:nvSpPr>
          <p:spPr>
            <a:xfrm>
              <a:off x="1324708" y="1113692"/>
              <a:ext cx="9788769" cy="491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6AF8E619-6F4B-130C-462C-A5C8FE4D316D}"/>
              </a:ext>
            </a:extLst>
          </p:cNvPr>
          <p:cNvSpPr txBox="1"/>
          <p:nvPr/>
        </p:nvSpPr>
        <p:spPr>
          <a:xfrm>
            <a:off x="723421" y="5563997"/>
            <a:ext cx="2560316" cy="461665"/>
          </a:xfrm>
          <a:prstGeom prst="rect">
            <a:avLst/>
          </a:prstGeom>
          <a:noFill/>
        </p:spPr>
        <p:txBody>
          <a:bodyPr wrap="none" rtlCol="0">
            <a:spAutoFit/>
          </a:bodyPr>
          <a:lstStyle/>
          <a:p>
            <a:r>
              <a:rPr lang="en-US" sz="2400" dirty="0">
                <a:solidFill>
                  <a:schemeClr val="bg1"/>
                </a:solidFill>
              </a:rPr>
              <a:t>Project 4 - Group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1.04167E-6 -3.7037E-7 L -1.04167E-6 -0.07222 " pathEditMode="relative" rAng="0" ptsTypes="AA">
                                      <p:cBhvr>
                                        <p:cTn id="6" dur="375" accel="50000" decel="50000" autoRev="1" fill="hold">
                                          <p:stCondLst>
                                            <p:cond delay="0"/>
                                          </p:stCondLst>
                                        </p:cTn>
                                        <p:tgtEl>
                                          <p:spTgt spid="128"/>
                                        </p:tgtEl>
                                        <p:attrNameLst>
                                          <p:attrName>ppt_x</p:attrName>
                                          <p:attrName>ppt_y</p:attrName>
                                        </p:attrNameLst>
                                      </p:cBhvr>
                                      <p:rCtr x="0" y="-3611"/>
                                    </p:animMotion>
                                    <p:animRot by="1500000">
                                      <p:cBhvr>
                                        <p:cTn id="7" dur="188" fill="hold">
                                          <p:stCondLst>
                                            <p:cond delay="0"/>
                                          </p:stCondLst>
                                        </p:cTn>
                                        <p:tgtEl>
                                          <p:spTgt spid="128"/>
                                        </p:tgtEl>
                                        <p:attrNameLst>
                                          <p:attrName>r</p:attrName>
                                        </p:attrNameLst>
                                      </p:cBhvr>
                                    </p:animRot>
                                    <p:animRot by="-1500000">
                                      <p:cBhvr>
                                        <p:cTn id="8" dur="188" fill="hold">
                                          <p:stCondLst>
                                            <p:cond delay="188"/>
                                          </p:stCondLst>
                                        </p:cTn>
                                        <p:tgtEl>
                                          <p:spTgt spid="128"/>
                                        </p:tgtEl>
                                        <p:attrNameLst>
                                          <p:attrName>r</p:attrName>
                                        </p:attrNameLst>
                                      </p:cBhvr>
                                    </p:animRot>
                                    <p:animRot by="-1500000">
                                      <p:cBhvr>
                                        <p:cTn id="9" dur="188" fill="hold">
                                          <p:stCondLst>
                                            <p:cond delay="375"/>
                                          </p:stCondLst>
                                        </p:cTn>
                                        <p:tgtEl>
                                          <p:spTgt spid="128"/>
                                        </p:tgtEl>
                                        <p:attrNameLst>
                                          <p:attrName>r</p:attrName>
                                        </p:attrNameLst>
                                      </p:cBhvr>
                                    </p:animRot>
                                    <p:animRot by="1500000">
                                      <p:cBhvr>
                                        <p:cTn id="10" dur="188" fill="hold">
                                          <p:stCondLst>
                                            <p:cond delay="563"/>
                                          </p:stCondLst>
                                        </p:cTn>
                                        <p:tgtEl>
                                          <p:spTgt spid="12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p:stCondLst>
                                    <p:cond delay="0"/>
                                  </p:stCondLst>
                                  <p:iterate type="lt">
                                    <p:tmPct val="10000"/>
                                  </p:iterate>
                                  <p:childTnLst>
                                    <p:animMotion origin="layout" path="M -1.04167E-6 -3.7037E-7 L -1.04167E-6 -0.07222 " pathEditMode="relative" rAng="0" ptsTypes="AA">
                                      <p:cBhvr>
                                        <p:cTn id="14" dur="375" accel="50000" decel="50000" autoRev="1" fill="hold">
                                          <p:stCondLst>
                                            <p:cond delay="0"/>
                                          </p:stCondLst>
                                        </p:cTn>
                                        <p:tgtEl>
                                          <p:spTgt spid="128"/>
                                        </p:tgtEl>
                                        <p:attrNameLst>
                                          <p:attrName>ppt_x</p:attrName>
                                          <p:attrName>ppt_y</p:attrName>
                                        </p:attrNameLst>
                                      </p:cBhvr>
                                      <p:rCtr x="0" y="-3611"/>
                                    </p:animMotion>
                                    <p:animRot by="1500000">
                                      <p:cBhvr>
                                        <p:cTn id="15" dur="188" fill="hold">
                                          <p:stCondLst>
                                            <p:cond delay="0"/>
                                          </p:stCondLst>
                                        </p:cTn>
                                        <p:tgtEl>
                                          <p:spTgt spid="128"/>
                                        </p:tgtEl>
                                        <p:attrNameLst>
                                          <p:attrName>r</p:attrName>
                                        </p:attrNameLst>
                                      </p:cBhvr>
                                    </p:animRot>
                                    <p:animRot by="-1500000">
                                      <p:cBhvr>
                                        <p:cTn id="16" dur="188" fill="hold">
                                          <p:stCondLst>
                                            <p:cond delay="188"/>
                                          </p:stCondLst>
                                        </p:cTn>
                                        <p:tgtEl>
                                          <p:spTgt spid="128"/>
                                        </p:tgtEl>
                                        <p:attrNameLst>
                                          <p:attrName>r</p:attrName>
                                        </p:attrNameLst>
                                      </p:cBhvr>
                                    </p:animRot>
                                    <p:animRot by="-1500000">
                                      <p:cBhvr>
                                        <p:cTn id="17" dur="188" fill="hold">
                                          <p:stCondLst>
                                            <p:cond delay="375"/>
                                          </p:stCondLst>
                                        </p:cTn>
                                        <p:tgtEl>
                                          <p:spTgt spid="128"/>
                                        </p:tgtEl>
                                        <p:attrNameLst>
                                          <p:attrName>r</p:attrName>
                                        </p:attrNameLst>
                                      </p:cBhvr>
                                    </p:animRot>
                                    <p:animRot by="1500000">
                                      <p:cBhvr>
                                        <p:cTn id="18" dur="188" fill="hold">
                                          <p:stCondLst>
                                            <p:cond delay="563"/>
                                          </p:stCondLst>
                                        </p:cTn>
                                        <p:tgtEl>
                                          <p:spTgt spid="1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913" y="2095569"/>
            <a:ext cx="4406261" cy="4406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sp>
        <p:nvSpPr>
          <p:cNvPr id="2" name="TextBox 1">
            <a:extLst>
              <a:ext uri="{FF2B5EF4-FFF2-40B4-BE49-F238E27FC236}">
                <a16:creationId xmlns:a16="http://schemas.microsoft.com/office/drawing/2014/main" id="{6F10E8FC-C40A-8596-DB72-A43F079FEC98}"/>
              </a:ext>
            </a:extLst>
          </p:cNvPr>
          <p:cNvSpPr txBox="1"/>
          <p:nvPr/>
        </p:nvSpPr>
        <p:spPr>
          <a:xfrm>
            <a:off x="3553428" y="3369067"/>
            <a:ext cx="7858083" cy="2246769"/>
          </a:xfrm>
          <a:prstGeom prst="rect">
            <a:avLst/>
          </a:prstGeom>
          <a:noFill/>
        </p:spPr>
        <p:txBody>
          <a:bodyPr wrap="square" rtlCol="0">
            <a:spAutoFit/>
          </a:bodyPr>
          <a:lstStyle/>
          <a:p>
            <a:pPr algn="just"/>
            <a:r>
              <a:rPr lang="en-US" sz="2800" dirty="0"/>
              <a:t>We retrieved our dataset in csv format from Kaggle.  The data was cleaned and we used PostgreSQL database and SQL alchemy. We used four machine learning modules to check the accuracy of the dataset.</a:t>
            </a:r>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9" y="2856563"/>
            <a:ext cx="3271779" cy="32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6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29000"/>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530848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735827"/>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902566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59378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9402101"/>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277234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401691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15271962"/>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6076575"/>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00268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1908743"/>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008872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33749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8221059"/>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21597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21360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Custom 3">
      <a:dk1>
        <a:sysClr val="windowText" lastClr="000000"/>
      </a:dk1>
      <a:lt1>
        <a:sysClr val="window" lastClr="FFFFFF"/>
      </a:lt1>
      <a:dk2>
        <a:srgbClr val="969FA7"/>
      </a:dk2>
      <a:lt2>
        <a:srgbClr val="EBEBEB"/>
      </a:lt2>
      <a:accent1>
        <a:srgbClr val="1A3260"/>
      </a:accent1>
      <a:accent2>
        <a:srgbClr val="990000"/>
      </a:accent2>
      <a:accent3>
        <a:srgbClr val="F9CFD9"/>
      </a:accent3>
      <a:accent4>
        <a:srgbClr val="EE708E"/>
      </a:accent4>
      <a:accent5>
        <a:srgbClr val="990000"/>
      </a:accent5>
      <a:accent6>
        <a:srgbClr val="DD1948"/>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1717</TotalTime>
  <Words>356</Words>
  <Application>Microsoft Office PowerPoint</Application>
  <PresentationFormat>Widescreen</PresentationFormat>
  <Paragraphs>116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vt:lpstr>
      <vt:lpstr>Gill Sans MT</vt:lpstr>
      <vt:lpstr>Wingdings 2</vt:lpstr>
      <vt:lpstr>Times New Roman</vt:lpstr>
      <vt:lpstr>Dividend</vt:lpstr>
      <vt:lpstr>BRAIN STROKE DATA</vt:lpstr>
      <vt:lpstr>Brain stroke dataset</vt:lpstr>
      <vt:lpstr>Brain stroke dataset</vt:lpstr>
      <vt:lpstr>Accuracy comparisons</vt:lpstr>
      <vt:lpstr>Accuracy comparisons</vt:lpstr>
      <vt:lpstr>Accuracy comparisons</vt:lpstr>
      <vt:lpstr>Accuracy comparisons</vt:lpstr>
      <vt:lpstr>Accuracy comparisons</vt:lpstr>
      <vt:lpstr>Accuracy comparisons</vt:lpstr>
      <vt:lpstr>Accuracy comparisons</vt:lpstr>
      <vt:lpstr>PowerPoint Presentation</vt:lpstr>
      <vt:lpstr>ACCURACIES PLOT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DATA</dc:title>
  <dc:creator>Candida Miranda</dc:creator>
  <cp:lastModifiedBy>Candida Miranda</cp:lastModifiedBy>
  <cp:revision>15</cp:revision>
  <dcterms:created xsi:type="dcterms:W3CDTF">2023-06-06T00:28:54Z</dcterms:created>
  <dcterms:modified xsi:type="dcterms:W3CDTF">2023-06-09T02:12:54Z</dcterms:modified>
</cp:coreProperties>
</file>