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7"/>
  </p:notesMasterIdLst>
  <p:sldIdLst>
    <p:sldId id="256" r:id="rId2"/>
    <p:sldId id="257" r:id="rId3"/>
    <p:sldId id="266" r:id="rId4"/>
    <p:sldId id="258" r:id="rId5"/>
    <p:sldId id="275" r:id="rId6"/>
    <p:sldId id="276" r:id="rId7"/>
    <p:sldId id="277" r:id="rId8"/>
    <p:sldId id="278" r:id="rId9"/>
    <p:sldId id="279" r:id="rId10"/>
    <p:sldId id="280" r:id="rId11"/>
    <p:sldId id="274" r:id="rId12"/>
    <p:sldId id="273" r:id="rId13"/>
    <p:sldId id="263" r:id="rId14"/>
    <p:sldId id="259" r:id="rId15"/>
    <p:sldId id="261" r:id="rId16"/>
  </p:sldIdLst>
  <p:sldSz cx="12192000" cy="6858000"/>
  <p:notesSz cx="6858000" cy="9144000"/>
  <p:embeddedFontLst>
    <p:embeddedFont>
      <p:font typeface="Gill Sans" panose="020B0604020202020204" charset="0"/>
      <p:regular r:id="rId18"/>
      <p:bold r:id="rId19"/>
    </p:embeddedFont>
    <p:embeddedFont>
      <p:font typeface="Gill Sans MT" panose="020B0502020104020203" pitchFamily="34" charset="0"/>
      <p:regular r:id="rId20"/>
      <p:bold r:id="rId21"/>
      <p:italic r:id="rId22"/>
      <p:boldItalic r:id="rId23"/>
    </p:embeddedFont>
    <p:embeddedFont>
      <p:font typeface="Wingdings 2" panose="05020102010507070707" pitchFamily="18" charset="2"/>
      <p:regular r:id="rId2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jbGxrVGqeYPl04eDJZvsznUofUZ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DEBEB"/>
    <a:srgbClr val="D7E3E3"/>
    <a:srgbClr val="E6E6E6"/>
    <a:srgbClr val="F1FFFF"/>
    <a:srgbClr val="D6E2E2"/>
    <a:srgbClr val="D9E7E7"/>
    <a:srgbClr val="D2DEDE"/>
    <a:srgbClr val="DBE9E9"/>
    <a:srgbClr val="DEEC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349" autoAdjust="0"/>
  </p:normalViewPr>
  <p:slideViewPr>
    <p:cSldViewPr snapToGrid="0">
      <p:cViewPr>
        <p:scale>
          <a:sx n="75" d="100"/>
          <a:sy n="75" d="100"/>
        </p:scale>
        <p:origin x="888" y="71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All?</a:t>
            </a:r>
            <a:endParaRPr/>
          </a:p>
        </p:txBody>
      </p:sp>
      <p:sp>
        <p:nvSpPr>
          <p:cNvPr id="94" name="Google Shape;9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4f2da4f3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7" name="Google Shape;107;g24f2da4f33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16548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4f2da4f33f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g24f2da4f33f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8790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4f2da4f3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7" name="Google Shape;107;g24f2da4f33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4f2da4f3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7" name="Google Shape;107;g24f2da4f33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6593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4f2da4f3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7" name="Google Shape;107;g24f2da4f33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1703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4f2da4f3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7" name="Google Shape;107;g24f2da4f33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77247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4f2da4f3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7" name="Google Shape;107;g24f2da4f33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5587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4f2da4f3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7" name="Google Shape;107;g24f2da4f33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3262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16673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31436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52208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21629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04060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26860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29636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63593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66643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86548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4579445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marL="0" lvl="0" indent="0" algn="r" rtl="0">
              <a:spcBef>
                <a:spcPts val="0"/>
              </a:spcBef>
              <a:spcAft>
                <a:spcPts val="0"/>
              </a:spcAft>
              <a:buNone/>
            </a:pPr>
            <a:fld id="{00000000-1234-1234-1234-123412341234}"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9338694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hyperlink" Target="https://public.tableau.com/app/profile/jay.laxami/viz/Project4_dashboard2/Dashboard2?publish=yes" TargetMode="External"/><Relationship Id="rId4" Type="http://schemas.openxmlformats.org/officeDocument/2006/relationships/hyperlink" Target="https://public.tableau.com/app/profile/jay.laxami/viz/Project4_final_16862715346430/Dashboard1?publish=yes"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
          <p:cNvSpPr txBox="1">
            <a:spLocks noGrp="1"/>
          </p:cNvSpPr>
          <p:nvPr>
            <p:ph type="ctrTitle"/>
          </p:nvPr>
        </p:nvSpPr>
        <p:spPr>
          <a:xfrm>
            <a:off x="431074" y="1020432"/>
            <a:ext cx="10993549" cy="1475013"/>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Gill Sans"/>
              <a:buNone/>
            </a:pPr>
            <a:r>
              <a:rPr lang="en-US" sz="4800" dirty="0"/>
              <a:t>BRAIN STROKE DATA</a:t>
            </a:r>
            <a:endParaRPr sz="4800" dirty="0"/>
          </a:p>
        </p:txBody>
      </p:sp>
      <p:sp>
        <p:nvSpPr>
          <p:cNvPr id="97" name="Google Shape;97;p1"/>
          <p:cNvSpPr txBox="1">
            <a:spLocks noGrp="1"/>
          </p:cNvSpPr>
          <p:nvPr>
            <p:ph type="subTitle" idx="1"/>
          </p:nvPr>
        </p:nvSpPr>
        <p:spPr>
          <a:xfrm>
            <a:off x="431074" y="2483910"/>
            <a:ext cx="10993546" cy="590321"/>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472"/>
              <a:buNone/>
            </a:pPr>
            <a:r>
              <a:rPr lang="en-US" sz="2000" dirty="0"/>
              <a:t>PROJECT NO. 4</a:t>
            </a:r>
            <a:endParaRPr sz="2000" dirty="0"/>
          </a:p>
        </p:txBody>
      </p:sp>
      <p:grpSp>
        <p:nvGrpSpPr>
          <p:cNvPr id="3" name="Group 2">
            <a:extLst>
              <a:ext uri="{FF2B5EF4-FFF2-40B4-BE49-F238E27FC236}">
                <a16:creationId xmlns:a16="http://schemas.microsoft.com/office/drawing/2014/main" id="{C2E611B8-40C4-E935-6463-00BEA253494F}"/>
              </a:ext>
            </a:extLst>
          </p:cNvPr>
          <p:cNvGrpSpPr/>
          <p:nvPr/>
        </p:nvGrpSpPr>
        <p:grpSpPr>
          <a:xfrm>
            <a:off x="431074" y="3085766"/>
            <a:ext cx="11272126" cy="3288908"/>
            <a:chOff x="431074" y="3085766"/>
            <a:chExt cx="11272126" cy="3288908"/>
          </a:xfrm>
        </p:grpSpPr>
        <p:pic>
          <p:nvPicPr>
            <p:cNvPr id="99" name="Google Shape;99;p1"/>
            <p:cNvPicPr preferRelativeResize="0"/>
            <p:nvPr/>
          </p:nvPicPr>
          <p:blipFill>
            <a:blip r:embed="rId3">
              <a:alphaModFix/>
            </a:blip>
            <a:stretch>
              <a:fillRect/>
            </a:stretch>
          </p:blipFill>
          <p:spPr>
            <a:xfrm>
              <a:off x="5943599" y="3085766"/>
              <a:ext cx="5759601" cy="3288908"/>
            </a:xfrm>
            <a:prstGeom prst="rect">
              <a:avLst/>
            </a:prstGeom>
            <a:noFill/>
            <a:ln>
              <a:noFill/>
            </a:ln>
          </p:spPr>
        </p:pic>
        <p:sp>
          <p:nvSpPr>
            <p:cNvPr id="2" name="Rectangle 1">
              <a:extLst>
                <a:ext uri="{FF2B5EF4-FFF2-40B4-BE49-F238E27FC236}">
                  <a16:creationId xmlns:a16="http://schemas.microsoft.com/office/drawing/2014/main" id="{61D17F4E-9991-C353-0FA7-A35A23F19D2C}"/>
                </a:ext>
              </a:extLst>
            </p:cNvPr>
            <p:cNvSpPr/>
            <p:nvPr/>
          </p:nvSpPr>
          <p:spPr>
            <a:xfrm>
              <a:off x="431074" y="3085766"/>
              <a:ext cx="6139543" cy="328890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8" name="Google Shape;98;p1"/>
          <p:cNvSpPr txBox="1"/>
          <p:nvPr/>
        </p:nvSpPr>
        <p:spPr>
          <a:xfrm>
            <a:off x="948159" y="3653017"/>
            <a:ext cx="4478355" cy="215440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200" dirty="0">
                <a:solidFill>
                  <a:schemeClr val="bg1"/>
                </a:solidFill>
                <a:latin typeface="Gill Sans"/>
                <a:ea typeface="Gill Sans"/>
                <a:cs typeface="Gill Sans"/>
                <a:sym typeface="Gill Sans"/>
              </a:rPr>
              <a:t>Jay Laxami</a:t>
            </a:r>
            <a:endParaRPr sz="3200" dirty="0">
              <a:solidFill>
                <a:schemeClr val="bg1"/>
              </a:solidFill>
              <a:latin typeface="Gill Sans"/>
              <a:ea typeface="Gill Sans"/>
              <a:cs typeface="Gill Sans"/>
              <a:sym typeface="Gill Sans"/>
            </a:endParaRPr>
          </a:p>
          <a:p>
            <a:pPr marL="0" lvl="0" indent="0" algn="l" rtl="0">
              <a:spcBef>
                <a:spcPts val="0"/>
              </a:spcBef>
              <a:spcAft>
                <a:spcPts val="0"/>
              </a:spcAft>
              <a:buNone/>
            </a:pPr>
            <a:r>
              <a:rPr lang="en-US" sz="3200" dirty="0">
                <a:solidFill>
                  <a:schemeClr val="bg1"/>
                </a:solidFill>
                <a:latin typeface="Gill Sans"/>
                <a:ea typeface="Gill Sans"/>
                <a:cs typeface="Gill Sans"/>
                <a:sym typeface="Gill Sans"/>
              </a:rPr>
              <a:t>Will Macmillan</a:t>
            </a:r>
            <a:endParaRPr sz="3200" dirty="0">
              <a:solidFill>
                <a:schemeClr val="bg1"/>
              </a:solidFill>
              <a:latin typeface="Gill Sans"/>
              <a:ea typeface="Gill Sans"/>
              <a:cs typeface="Gill Sans"/>
              <a:sym typeface="Gill Sans"/>
            </a:endParaRPr>
          </a:p>
          <a:p>
            <a:pPr marL="0" lvl="0" indent="0" algn="l" rtl="0">
              <a:spcBef>
                <a:spcPts val="0"/>
              </a:spcBef>
              <a:spcAft>
                <a:spcPts val="0"/>
              </a:spcAft>
              <a:buNone/>
            </a:pPr>
            <a:r>
              <a:rPr lang="en-US" sz="3200" dirty="0">
                <a:solidFill>
                  <a:schemeClr val="bg1"/>
                </a:solidFill>
                <a:latin typeface="Gill Sans"/>
                <a:ea typeface="Gill Sans"/>
                <a:cs typeface="Gill Sans"/>
                <a:sym typeface="Gill Sans"/>
              </a:rPr>
              <a:t>Candida Miranda</a:t>
            </a:r>
            <a:endParaRPr sz="3200" dirty="0">
              <a:solidFill>
                <a:schemeClr val="bg1"/>
              </a:solidFill>
              <a:latin typeface="Gill Sans"/>
              <a:ea typeface="Gill Sans"/>
              <a:cs typeface="Gill Sans"/>
              <a:sym typeface="Gill Sans"/>
            </a:endParaRPr>
          </a:p>
          <a:p>
            <a:pPr marL="0" lvl="0" indent="0" algn="l" rtl="0">
              <a:spcBef>
                <a:spcPts val="0"/>
              </a:spcBef>
              <a:spcAft>
                <a:spcPts val="0"/>
              </a:spcAft>
              <a:buNone/>
            </a:pPr>
            <a:r>
              <a:rPr lang="en-US" sz="3200" dirty="0">
                <a:solidFill>
                  <a:schemeClr val="bg1"/>
                </a:solidFill>
                <a:latin typeface="Gill Sans"/>
                <a:ea typeface="Gill Sans"/>
                <a:cs typeface="Gill Sans"/>
                <a:sym typeface="Gill Sans"/>
              </a:rPr>
              <a:t>Claudia Yurrita</a:t>
            </a:r>
            <a:endParaRPr sz="3200" dirty="0">
              <a:solidFill>
                <a:schemeClr val="bg1"/>
              </a:solidFill>
              <a:latin typeface="Gill Sans"/>
              <a:ea typeface="Gill Sans"/>
              <a:cs typeface="Gill Sans"/>
              <a:sym typeface="Gill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g24f2da4f33f_0_0"/>
          <p:cNvSpPr txBox="1">
            <a:spLocks noGrp="1"/>
          </p:cNvSpPr>
          <p:nvPr>
            <p:ph type="title"/>
          </p:nvPr>
        </p:nvSpPr>
        <p:spPr>
          <a:xfrm>
            <a:off x="575894" y="729658"/>
            <a:ext cx="11029500" cy="9882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n-US" sz="4400" dirty="0"/>
              <a:t>Accuracy comparisons</a:t>
            </a:r>
            <a:endParaRPr sz="4400" dirty="0"/>
          </a:p>
        </p:txBody>
      </p:sp>
      <p:grpSp>
        <p:nvGrpSpPr>
          <p:cNvPr id="101" name="Group 100">
            <a:extLst>
              <a:ext uri="{FF2B5EF4-FFF2-40B4-BE49-F238E27FC236}">
                <a16:creationId xmlns:a16="http://schemas.microsoft.com/office/drawing/2014/main" id="{3BC66274-B6CC-E06A-6B61-AF37B4CAD6D2}"/>
              </a:ext>
            </a:extLst>
          </p:cNvPr>
          <p:cNvGrpSpPr/>
          <p:nvPr/>
        </p:nvGrpSpPr>
        <p:grpSpPr>
          <a:xfrm>
            <a:off x="575889" y="-34592365"/>
            <a:ext cx="4753084" cy="39464494"/>
            <a:chOff x="575889" y="3429000"/>
            <a:chExt cx="4753084" cy="39464494"/>
          </a:xfrm>
        </p:grpSpPr>
        <p:sp>
          <p:nvSpPr>
            <p:cNvPr id="110" name="Google Shape;110;g24f2da4f33f_0_0"/>
            <p:cNvSpPr txBox="1"/>
            <p:nvPr/>
          </p:nvSpPr>
          <p:spPr>
            <a:xfrm>
              <a:off x="575894" y="9707930"/>
              <a:ext cx="475307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Regression Model</a:t>
              </a:r>
            </a:p>
            <a:p>
              <a:pPr marL="0" lvl="0" indent="0" algn="l" rtl="0">
                <a:spcBef>
                  <a:spcPts val="0"/>
                </a:spcBef>
                <a:spcAft>
                  <a:spcPts val="0"/>
                </a:spcAft>
                <a:buNone/>
              </a:pPr>
              <a:r>
                <a:rPr lang="en-US" sz="4000" b="1" dirty="0">
                  <a:latin typeface="Gill Sans"/>
                  <a:ea typeface="Gill Sans"/>
                  <a:cs typeface="Gill Sans"/>
                  <a:sym typeface="Gill Sans"/>
                </a:rPr>
                <a:t>Oversample</a:t>
              </a:r>
            </a:p>
          </p:txBody>
        </p:sp>
        <p:sp>
          <p:nvSpPr>
            <p:cNvPr id="3" name="Google Shape;110;g24f2da4f33f_0_0">
              <a:extLst>
                <a:ext uri="{FF2B5EF4-FFF2-40B4-BE49-F238E27FC236}">
                  <a16:creationId xmlns:a16="http://schemas.microsoft.com/office/drawing/2014/main" id="{806C0FB1-E210-4CEB-30B1-FAF182EDB970}"/>
                </a:ext>
              </a:extLst>
            </p:cNvPr>
            <p:cNvSpPr txBox="1"/>
            <p:nvPr/>
          </p:nvSpPr>
          <p:spPr>
            <a:xfrm>
              <a:off x="575895" y="16392330"/>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Decision Tree Model</a:t>
              </a:r>
            </a:p>
          </p:txBody>
        </p:sp>
        <p:sp>
          <p:nvSpPr>
            <p:cNvPr id="4" name="Google Shape;110;g24f2da4f33f_0_0">
              <a:extLst>
                <a:ext uri="{FF2B5EF4-FFF2-40B4-BE49-F238E27FC236}">
                  <a16:creationId xmlns:a16="http://schemas.microsoft.com/office/drawing/2014/main" id="{742E04E7-C4C6-D3F4-0AC3-79ADF960F209}"/>
                </a:ext>
              </a:extLst>
            </p:cNvPr>
            <p:cNvSpPr txBox="1"/>
            <p:nvPr/>
          </p:nvSpPr>
          <p:spPr>
            <a:xfrm>
              <a:off x="575892" y="28935041"/>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Neural Network Model</a:t>
              </a:r>
            </a:p>
          </p:txBody>
        </p:sp>
        <p:sp>
          <p:nvSpPr>
            <p:cNvPr id="5" name="Google Shape;110;g24f2da4f33f_0_0">
              <a:extLst>
                <a:ext uri="{FF2B5EF4-FFF2-40B4-BE49-F238E27FC236}">
                  <a16:creationId xmlns:a16="http://schemas.microsoft.com/office/drawing/2014/main" id="{5B7BFBD7-4E49-9E08-A54B-24FAD2C1798C}"/>
                </a:ext>
              </a:extLst>
            </p:cNvPr>
            <p:cNvSpPr txBox="1"/>
            <p:nvPr/>
          </p:nvSpPr>
          <p:spPr>
            <a:xfrm>
              <a:off x="575890" y="35213971"/>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Random Forest Model</a:t>
              </a:r>
              <a:endParaRPr sz="4000" b="1" dirty="0">
                <a:latin typeface="Gill Sans"/>
                <a:ea typeface="Gill Sans"/>
                <a:cs typeface="Gill Sans"/>
                <a:sym typeface="Gill Sans"/>
              </a:endParaRPr>
            </a:p>
          </p:txBody>
        </p:sp>
        <p:sp>
          <p:nvSpPr>
            <p:cNvPr id="11" name="Google Shape;110;g24f2da4f33f_0_0">
              <a:extLst>
                <a:ext uri="{FF2B5EF4-FFF2-40B4-BE49-F238E27FC236}">
                  <a16:creationId xmlns:a16="http://schemas.microsoft.com/office/drawing/2014/main" id="{30E990CF-5CA5-80D0-649D-9C94A3696569}"/>
                </a:ext>
              </a:extLst>
            </p:cNvPr>
            <p:cNvSpPr txBox="1"/>
            <p:nvPr/>
          </p:nvSpPr>
          <p:spPr>
            <a:xfrm>
              <a:off x="575894" y="3429000"/>
              <a:ext cx="475307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Regression Model</a:t>
              </a:r>
            </a:p>
            <a:p>
              <a:pPr marL="0" lvl="0" indent="0" algn="l" rtl="0">
                <a:spcBef>
                  <a:spcPts val="0"/>
                </a:spcBef>
                <a:spcAft>
                  <a:spcPts val="0"/>
                </a:spcAft>
                <a:buNone/>
              </a:pPr>
              <a:r>
                <a:rPr lang="en-US" sz="4000" b="1" dirty="0">
                  <a:latin typeface="Gill Sans"/>
                  <a:ea typeface="Gill Sans"/>
                  <a:cs typeface="Gill Sans"/>
                  <a:sym typeface="Gill Sans"/>
                </a:rPr>
                <a:t>Base</a:t>
              </a:r>
            </a:p>
          </p:txBody>
        </p:sp>
        <p:sp>
          <p:nvSpPr>
            <p:cNvPr id="2" name="Google Shape;110;g24f2da4f33f_0_0">
              <a:extLst>
                <a:ext uri="{FF2B5EF4-FFF2-40B4-BE49-F238E27FC236}">
                  <a16:creationId xmlns:a16="http://schemas.microsoft.com/office/drawing/2014/main" id="{2014FF7A-53BD-460A-CE08-AF241996C372}"/>
                </a:ext>
              </a:extLst>
            </p:cNvPr>
            <p:cNvSpPr txBox="1"/>
            <p:nvPr/>
          </p:nvSpPr>
          <p:spPr>
            <a:xfrm>
              <a:off x="575891" y="22250641"/>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Decision Tree Oversample</a:t>
              </a:r>
            </a:p>
          </p:txBody>
        </p:sp>
        <p:sp>
          <p:nvSpPr>
            <p:cNvPr id="6" name="Google Shape;110;g24f2da4f33f_0_0">
              <a:extLst>
                <a:ext uri="{FF2B5EF4-FFF2-40B4-BE49-F238E27FC236}">
                  <a16:creationId xmlns:a16="http://schemas.microsoft.com/office/drawing/2014/main" id="{56E47BA0-6CF1-69C8-A878-2D6039CD08A2}"/>
                </a:ext>
              </a:extLst>
            </p:cNvPr>
            <p:cNvSpPr txBox="1"/>
            <p:nvPr/>
          </p:nvSpPr>
          <p:spPr>
            <a:xfrm>
              <a:off x="575889" y="41477752"/>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Random Forest Oversample</a:t>
              </a:r>
              <a:endParaRPr sz="4000" b="1" dirty="0">
                <a:latin typeface="Gill Sans"/>
                <a:ea typeface="Gill Sans"/>
                <a:cs typeface="Gill Sans"/>
                <a:sym typeface="Gill Sans"/>
              </a:endParaRPr>
            </a:p>
          </p:txBody>
        </p:sp>
      </p:grpSp>
      <p:grpSp>
        <p:nvGrpSpPr>
          <p:cNvPr id="100" name="Group 99">
            <a:extLst>
              <a:ext uri="{FF2B5EF4-FFF2-40B4-BE49-F238E27FC236}">
                <a16:creationId xmlns:a16="http://schemas.microsoft.com/office/drawing/2014/main" id="{0B67DAF7-9142-2DBF-2A13-E8F40578A7F6}"/>
              </a:ext>
            </a:extLst>
          </p:cNvPr>
          <p:cNvGrpSpPr/>
          <p:nvPr/>
        </p:nvGrpSpPr>
        <p:grpSpPr>
          <a:xfrm>
            <a:off x="6090644" y="2830867"/>
            <a:ext cx="5757862" cy="41208228"/>
            <a:chOff x="5870975" y="2553782"/>
            <a:chExt cx="5757862" cy="41208228"/>
          </a:xfrm>
        </p:grpSpPr>
        <p:pic>
          <p:nvPicPr>
            <p:cNvPr id="10" name="Picture 9">
              <a:extLst>
                <a:ext uri="{FF2B5EF4-FFF2-40B4-BE49-F238E27FC236}">
                  <a16:creationId xmlns:a16="http://schemas.microsoft.com/office/drawing/2014/main" id="{D212A4B1-8282-15D3-C6AC-867AEEE0FA33}"/>
                </a:ext>
              </a:extLst>
            </p:cNvPr>
            <p:cNvPicPr>
              <a:picLocks noChangeAspect="1"/>
            </p:cNvPicPr>
            <p:nvPr/>
          </p:nvPicPr>
          <p:blipFill>
            <a:blip r:embed="rId3"/>
            <a:stretch>
              <a:fillRect/>
            </a:stretch>
          </p:blipFill>
          <p:spPr>
            <a:xfrm>
              <a:off x="5951937" y="8839413"/>
              <a:ext cx="4505325" cy="3152775"/>
            </a:xfrm>
            <a:prstGeom prst="rect">
              <a:avLst/>
            </a:prstGeom>
            <a:ln w="38100">
              <a:solidFill>
                <a:schemeClr val="accent6">
                  <a:lumMod val="75000"/>
                </a:schemeClr>
              </a:solidFill>
            </a:ln>
          </p:spPr>
        </p:pic>
        <p:pic>
          <p:nvPicPr>
            <p:cNvPr id="14" name="Picture 13">
              <a:extLst>
                <a:ext uri="{FF2B5EF4-FFF2-40B4-BE49-F238E27FC236}">
                  <a16:creationId xmlns:a16="http://schemas.microsoft.com/office/drawing/2014/main" id="{6F378B71-8CA6-4222-4BC8-EAAD59AA3C29}"/>
                </a:ext>
              </a:extLst>
            </p:cNvPr>
            <p:cNvPicPr>
              <a:picLocks noChangeAspect="1"/>
            </p:cNvPicPr>
            <p:nvPr/>
          </p:nvPicPr>
          <p:blipFill>
            <a:blip r:embed="rId4"/>
            <a:stretch>
              <a:fillRect/>
            </a:stretch>
          </p:blipFill>
          <p:spPr>
            <a:xfrm>
              <a:off x="5937650" y="21358312"/>
              <a:ext cx="4438650" cy="3200400"/>
            </a:xfrm>
            <a:prstGeom prst="rect">
              <a:avLst/>
            </a:prstGeom>
            <a:ln w="38100">
              <a:solidFill>
                <a:schemeClr val="accent6">
                  <a:lumMod val="75000"/>
                </a:schemeClr>
              </a:solidFill>
            </a:ln>
          </p:spPr>
        </p:pic>
        <p:pic>
          <p:nvPicPr>
            <p:cNvPr id="18" name="Picture 17">
              <a:extLst>
                <a:ext uri="{FF2B5EF4-FFF2-40B4-BE49-F238E27FC236}">
                  <a16:creationId xmlns:a16="http://schemas.microsoft.com/office/drawing/2014/main" id="{22B2BB36-FD2F-EE2E-CA0B-9D79DC418169}"/>
                </a:ext>
              </a:extLst>
            </p:cNvPr>
            <p:cNvPicPr>
              <a:picLocks noChangeAspect="1"/>
            </p:cNvPicPr>
            <p:nvPr/>
          </p:nvPicPr>
          <p:blipFill>
            <a:blip r:embed="rId5"/>
            <a:stretch>
              <a:fillRect/>
            </a:stretch>
          </p:blipFill>
          <p:spPr>
            <a:xfrm>
              <a:off x="5951937" y="16329427"/>
              <a:ext cx="5676900" cy="495300"/>
            </a:xfrm>
            <a:prstGeom prst="rect">
              <a:avLst/>
            </a:prstGeom>
            <a:ln w="38100">
              <a:solidFill>
                <a:schemeClr val="accent6">
                  <a:lumMod val="75000"/>
                </a:schemeClr>
              </a:solidFill>
            </a:ln>
          </p:spPr>
        </p:pic>
        <p:pic>
          <p:nvPicPr>
            <p:cNvPr id="22" name="Picture 21">
              <a:extLst>
                <a:ext uri="{FF2B5EF4-FFF2-40B4-BE49-F238E27FC236}">
                  <a16:creationId xmlns:a16="http://schemas.microsoft.com/office/drawing/2014/main" id="{5EE30E18-A0EC-2519-0730-B0A8120A4973}"/>
                </a:ext>
              </a:extLst>
            </p:cNvPr>
            <p:cNvPicPr>
              <a:picLocks noChangeAspect="1"/>
            </p:cNvPicPr>
            <p:nvPr/>
          </p:nvPicPr>
          <p:blipFill>
            <a:blip r:embed="rId6"/>
            <a:stretch>
              <a:fillRect/>
            </a:stretch>
          </p:blipFill>
          <p:spPr>
            <a:xfrm>
              <a:off x="5937650" y="17275504"/>
              <a:ext cx="5600700" cy="504825"/>
            </a:xfrm>
            <a:prstGeom prst="rect">
              <a:avLst/>
            </a:prstGeom>
            <a:ln w="38100">
              <a:solidFill>
                <a:schemeClr val="accent6">
                  <a:lumMod val="75000"/>
                </a:schemeClr>
              </a:solidFill>
            </a:ln>
          </p:spPr>
        </p:pic>
        <p:pic>
          <p:nvPicPr>
            <p:cNvPr id="25" name="Picture 24">
              <a:extLst>
                <a:ext uri="{FF2B5EF4-FFF2-40B4-BE49-F238E27FC236}">
                  <a16:creationId xmlns:a16="http://schemas.microsoft.com/office/drawing/2014/main" id="{2327405B-5570-3A9C-A515-3F53AFD67A6D}"/>
                </a:ext>
              </a:extLst>
            </p:cNvPr>
            <p:cNvPicPr>
              <a:picLocks noChangeAspect="1"/>
            </p:cNvPicPr>
            <p:nvPr/>
          </p:nvPicPr>
          <p:blipFill>
            <a:blip r:embed="rId7"/>
            <a:stretch>
              <a:fillRect/>
            </a:stretch>
          </p:blipFill>
          <p:spPr>
            <a:xfrm>
              <a:off x="5870975" y="28136695"/>
              <a:ext cx="4467225" cy="3190875"/>
            </a:xfrm>
            <a:prstGeom prst="rect">
              <a:avLst/>
            </a:prstGeom>
            <a:ln w="38100">
              <a:solidFill>
                <a:schemeClr val="accent6">
                  <a:lumMod val="75000"/>
                </a:schemeClr>
              </a:solidFill>
            </a:ln>
          </p:spPr>
        </p:pic>
        <p:pic>
          <p:nvPicPr>
            <p:cNvPr id="31" name="Picture 30">
              <a:extLst>
                <a:ext uri="{FF2B5EF4-FFF2-40B4-BE49-F238E27FC236}">
                  <a16:creationId xmlns:a16="http://schemas.microsoft.com/office/drawing/2014/main" id="{CC4B41D3-17B4-188A-B28D-D7350E5C347B}"/>
                </a:ext>
              </a:extLst>
            </p:cNvPr>
            <p:cNvPicPr>
              <a:picLocks noChangeAspect="1"/>
            </p:cNvPicPr>
            <p:nvPr/>
          </p:nvPicPr>
          <p:blipFill>
            <a:blip r:embed="rId8"/>
            <a:stretch>
              <a:fillRect/>
            </a:stretch>
          </p:blipFill>
          <p:spPr>
            <a:xfrm>
              <a:off x="5937650" y="40609235"/>
              <a:ext cx="4400550" cy="3152775"/>
            </a:xfrm>
            <a:prstGeom prst="rect">
              <a:avLst/>
            </a:prstGeom>
            <a:ln w="38100">
              <a:solidFill>
                <a:schemeClr val="accent6">
                  <a:lumMod val="75000"/>
                </a:schemeClr>
              </a:solidFill>
            </a:ln>
          </p:spPr>
        </p:pic>
        <p:pic>
          <p:nvPicPr>
            <p:cNvPr id="97" name="Picture 96">
              <a:extLst>
                <a:ext uri="{FF2B5EF4-FFF2-40B4-BE49-F238E27FC236}">
                  <a16:creationId xmlns:a16="http://schemas.microsoft.com/office/drawing/2014/main" id="{759573BD-DB52-B3EB-01B3-70068F088F75}"/>
                </a:ext>
              </a:extLst>
            </p:cNvPr>
            <p:cNvPicPr>
              <a:picLocks noChangeAspect="1"/>
            </p:cNvPicPr>
            <p:nvPr/>
          </p:nvPicPr>
          <p:blipFill>
            <a:blip r:embed="rId9"/>
            <a:stretch>
              <a:fillRect/>
            </a:stretch>
          </p:blipFill>
          <p:spPr>
            <a:xfrm>
              <a:off x="5937650" y="34440508"/>
              <a:ext cx="4352925" cy="3133725"/>
            </a:xfrm>
            <a:prstGeom prst="rect">
              <a:avLst/>
            </a:prstGeom>
            <a:ln w="38100">
              <a:solidFill>
                <a:schemeClr val="accent6">
                  <a:lumMod val="75000"/>
                </a:schemeClr>
              </a:solidFill>
            </a:ln>
          </p:spPr>
        </p:pic>
        <p:pic>
          <p:nvPicPr>
            <p:cNvPr id="99" name="Picture 98">
              <a:extLst>
                <a:ext uri="{FF2B5EF4-FFF2-40B4-BE49-F238E27FC236}">
                  <a16:creationId xmlns:a16="http://schemas.microsoft.com/office/drawing/2014/main" id="{8B6881D3-6E72-6BD5-52E6-32B773633E6C}"/>
                </a:ext>
              </a:extLst>
            </p:cNvPr>
            <p:cNvPicPr>
              <a:picLocks noChangeAspect="1"/>
            </p:cNvPicPr>
            <p:nvPr/>
          </p:nvPicPr>
          <p:blipFill>
            <a:blip r:embed="rId10"/>
            <a:stretch>
              <a:fillRect/>
            </a:stretch>
          </p:blipFill>
          <p:spPr>
            <a:xfrm>
              <a:off x="5870975" y="2553782"/>
              <a:ext cx="4391025" cy="3152775"/>
            </a:xfrm>
            <a:prstGeom prst="rect">
              <a:avLst/>
            </a:prstGeom>
            <a:ln w="38100">
              <a:solidFill>
                <a:schemeClr val="accent6">
                  <a:lumMod val="75000"/>
                </a:schemeClr>
              </a:solidFill>
            </a:ln>
          </p:spPr>
        </p:pic>
      </p:grpSp>
    </p:spTree>
    <p:extLst>
      <p:ext uri="{BB962C8B-B14F-4D97-AF65-F5344CB8AC3E}">
        <p14:creationId xmlns:p14="http://schemas.microsoft.com/office/powerpoint/2010/main" val="24942612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40AC2-46D8-EC52-C33A-C43DF26D42B5}"/>
              </a:ext>
            </a:extLst>
          </p:cNvPr>
          <p:cNvSpPr>
            <a:spLocks noGrp="1"/>
          </p:cNvSpPr>
          <p:nvPr>
            <p:ph type="title"/>
          </p:nvPr>
        </p:nvSpPr>
        <p:spPr/>
        <p:txBody>
          <a:bodyPr>
            <a:normAutofit/>
          </a:bodyPr>
          <a:lstStyle/>
          <a:p>
            <a:r>
              <a:rPr lang="en-US" sz="4400" dirty="0"/>
              <a:t>Features importance</a:t>
            </a:r>
          </a:p>
        </p:txBody>
      </p:sp>
    </p:spTree>
    <p:extLst>
      <p:ext uri="{BB962C8B-B14F-4D97-AF65-F5344CB8AC3E}">
        <p14:creationId xmlns:p14="http://schemas.microsoft.com/office/powerpoint/2010/main" val="1509637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40AC2-46D8-EC52-C33A-C43DF26D42B5}"/>
              </a:ext>
            </a:extLst>
          </p:cNvPr>
          <p:cNvSpPr>
            <a:spLocks noGrp="1"/>
          </p:cNvSpPr>
          <p:nvPr>
            <p:ph type="title"/>
          </p:nvPr>
        </p:nvSpPr>
        <p:spPr/>
        <p:txBody>
          <a:bodyPr>
            <a:normAutofit/>
          </a:bodyPr>
          <a:lstStyle/>
          <a:p>
            <a:r>
              <a:rPr lang="en-US" sz="4400" dirty="0"/>
              <a:t>ACCURACIES PLOT</a:t>
            </a:r>
          </a:p>
        </p:txBody>
      </p:sp>
      <p:pic>
        <p:nvPicPr>
          <p:cNvPr id="4" name="Picture 3">
            <a:extLst>
              <a:ext uri="{FF2B5EF4-FFF2-40B4-BE49-F238E27FC236}">
                <a16:creationId xmlns:a16="http://schemas.microsoft.com/office/drawing/2014/main" id="{9AA7BE01-ED50-00E0-D8DF-D584236B4555}"/>
              </a:ext>
            </a:extLst>
          </p:cNvPr>
          <p:cNvPicPr>
            <a:picLocks noChangeAspect="1"/>
          </p:cNvPicPr>
          <p:nvPr/>
        </p:nvPicPr>
        <p:blipFill rotWithShape="1">
          <a:blip r:embed="rId2"/>
          <a:srcRect l="616" t="949" r="1033" b="1316"/>
          <a:stretch/>
        </p:blipFill>
        <p:spPr>
          <a:xfrm>
            <a:off x="1831122" y="2108200"/>
            <a:ext cx="8519160" cy="4241800"/>
          </a:xfrm>
          <a:prstGeom prst="rect">
            <a:avLst/>
          </a:prstGeom>
          <a:ln w="38100">
            <a:solidFill>
              <a:schemeClr val="accent6">
                <a:lumMod val="75000"/>
              </a:schemeClr>
            </a:solidFill>
          </a:ln>
        </p:spPr>
      </p:pic>
    </p:spTree>
    <p:extLst>
      <p:ext uri="{BB962C8B-B14F-4D97-AF65-F5344CB8AC3E}">
        <p14:creationId xmlns:p14="http://schemas.microsoft.com/office/powerpoint/2010/main" val="672238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BFBD264-4B5D-E5C4-26C1-D567125677C2}"/>
              </a:ext>
            </a:extLst>
          </p:cNvPr>
          <p:cNvSpPr/>
          <p:nvPr/>
        </p:nvSpPr>
        <p:spPr>
          <a:xfrm flipH="1">
            <a:off x="1829941" y="768895"/>
            <a:ext cx="9700155" cy="5495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mj-lt"/>
              <a:buAutoNum type="arabicPeriod"/>
            </a:pPr>
            <a:endParaRPr lang="en-US" sz="2400" b="1" dirty="0">
              <a:solidFill>
                <a:schemeClr val="tx1"/>
              </a:solidFill>
            </a:endParaRPr>
          </a:p>
          <a:p>
            <a:pPr marL="457200" indent="-457200">
              <a:lnSpc>
                <a:spcPct val="150000"/>
              </a:lnSpc>
              <a:buFont typeface="+mj-lt"/>
              <a:buAutoNum type="arabicPeriod"/>
            </a:pPr>
            <a:r>
              <a:rPr lang="en-US" sz="2400" b="1" dirty="0">
                <a:solidFill>
                  <a:schemeClr val="tx1"/>
                </a:solidFill>
              </a:rPr>
              <a:t>How gender affects brain stroke deaths?</a:t>
            </a:r>
          </a:p>
          <a:p>
            <a:pPr marL="457200" indent="-457200">
              <a:lnSpc>
                <a:spcPct val="150000"/>
              </a:lnSpc>
              <a:buFont typeface="+mj-lt"/>
              <a:buAutoNum type="arabicPeriod"/>
            </a:pPr>
            <a:r>
              <a:rPr lang="en-US" sz="2400" b="1" dirty="0">
                <a:solidFill>
                  <a:schemeClr val="tx1"/>
                </a:solidFill>
              </a:rPr>
              <a:t>Are there noticeable different factors between the people dead by brain stroke and those who do not?</a:t>
            </a:r>
          </a:p>
          <a:p>
            <a:pPr marL="457200" indent="-457200">
              <a:lnSpc>
                <a:spcPct val="150000"/>
              </a:lnSpc>
              <a:buFont typeface="+mj-lt"/>
              <a:buAutoNum type="arabicPeriod"/>
            </a:pPr>
            <a:r>
              <a:rPr lang="en-US" sz="2400" b="1" dirty="0">
                <a:solidFill>
                  <a:schemeClr val="tx1"/>
                </a:solidFill>
              </a:rPr>
              <a:t>Is there a model that estimates the outcomes better (we will test 2 models at least)?</a:t>
            </a:r>
          </a:p>
          <a:p>
            <a:pPr marL="457200" indent="-457200">
              <a:lnSpc>
                <a:spcPct val="150000"/>
              </a:lnSpc>
              <a:buFont typeface="+mj-lt"/>
              <a:buAutoNum type="arabicPeriod"/>
            </a:pPr>
            <a:r>
              <a:rPr lang="en-US" sz="2400" b="1" dirty="0">
                <a:solidFill>
                  <a:schemeClr val="tx1"/>
                </a:solidFill>
              </a:rPr>
              <a:t>At what age are people having the highest probability of a brain stroke in this dataset?</a:t>
            </a:r>
          </a:p>
          <a:p>
            <a:pPr marL="457200" indent="-457200">
              <a:lnSpc>
                <a:spcPct val="150000"/>
              </a:lnSpc>
              <a:buFont typeface="+mj-lt"/>
              <a:buAutoNum type="arabicPeriod"/>
            </a:pPr>
            <a:r>
              <a:rPr lang="en-US" sz="2400" b="1" dirty="0">
                <a:solidFill>
                  <a:schemeClr val="tx1"/>
                </a:solidFill>
              </a:rPr>
              <a:t>Are there any factors that better predict increased risk of brain stroke?</a:t>
            </a:r>
          </a:p>
          <a:p>
            <a:pPr marL="342900" indent="-342900">
              <a:buFont typeface="+mj-lt"/>
              <a:buAutoNum type="arabicPeriod"/>
            </a:pPr>
            <a:endParaRPr lang="en-US" sz="1600" b="1" dirty="0">
              <a:solidFill>
                <a:schemeClr val="tx1"/>
              </a:solidFill>
            </a:endParaRPr>
          </a:p>
        </p:txBody>
      </p:sp>
      <p:grpSp>
        <p:nvGrpSpPr>
          <p:cNvPr id="8" name="Question mark">
            <a:extLst>
              <a:ext uri="{FF2B5EF4-FFF2-40B4-BE49-F238E27FC236}">
                <a16:creationId xmlns:a16="http://schemas.microsoft.com/office/drawing/2014/main" id="{6011396E-25A5-0831-0C91-6FE5707DB8CF}"/>
              </a:ext>
            </a:extLst>
          </p:cNvPr>
          <p:cNvGrpSpPr/>
          <p:nvPr/>
        </p:nvGrpSpPr>
        <p:grpSpPr>
          <a:xfrm>
            <a:off x="294659" y="5517981"/>
            <a:ext cx="1247774" cy="1186229"/>
            <a:chOff x="3294183" y="2016368"/>
            <a:chExt cx="1453661" cy="1289539"/>
          </a:xfrm>
        </p:grpSpPr>
        <p:sp>
          <p:nvSpPr>
            <p:cNvPr id="4" name="Oval 3">
              <a:extLst>
                <a:ext uri="{FF2B5EF4-FFF2-40B4-BE49-F238E27FC236}">
                  <a16:creationId xmlns:a16="http://schemas.microsoft.com/office/drawing/2014/main" id="{1859AF12-5F1C-2913-E24F-63ABC892359D}"/>
                </a:ext>
              </a:extLst>
            </p:cNvPr>
            <p:cNvSpPr/>
            <p:nvPr/>
          </p:nvSpPr>
          <p:spPr>
            <a:xfrm>
              <a:off x="3294183" y="2016368"/>
              <a:ext cx="1453661" cy="1289539"/>
            </a:xfrm>
            <a:prstGeom prst="ellipse">
              <a:avLst/>
            </a:prstGeom>
            <a:solidFill>
              <a:schemeClr val="bg1">
                <a:lumMod val="8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Question mark with solid fill">
              <a:extLst>
                <a:ext uri="{FF2B5EF4-FFF2-40B4-BE49-F238E27FC236}">
                  <a16:creationId xmlns:a16="http://schemas.microsoft.com/office/drawing/2014/main" id="{C0E00CEA-253F-CD4C-2241-381CDDCACC3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63813" y="2203937"/>
              <a:ext cx="914400" cy="914400"/>
            </a:xfrm>
            <a:prstGeom prst="rect">
              <a:avLst/>
            </a:prstGeom>
          </p:spPr>
        </p:pic>
      </p:grpSp>
      <p:sp>
        <p:nvSpPr>
          <p:cNvPr id="2" name="TextBox 1">
            <a:extLst>
              <a:ext uri="{FF2B5EF4-FFF2-40B4-BE49-F238E27FC236}">
                <a16:creationId xmlns:a16="http://schemas.microsoft.com/office/drawing/2014/main" id="{D791A7C2-3F05-1EFE-ED6D-D53DF5FEFBD0}"/>
              </a:ext>
            </a:extLst>
          </p:cNvPr>
          <p:cNvSpPr txBox="1"/>
          <p:nvPr/>
        </p:nvSpPr>
        <p:spPr>
          <a:xfrm>
            <a:off x="641065" y="768895"/>
            <a:ext cx="554960" cy="4662815"/>
          </a:xfrm>
          <a:prstGeom prst="rect">
            <a:avLst/>
          </a:prstGeom>
          <a:noFill/>
        </p:spPr>
        <p:txBody>
          <a:bodyPr wrap="none" rtlCol="0">
            <a:spAutoFit/>
          </a:bodyPr>
          <a:lstStyle/>
          <a:p>
            <a:pPr algn="ctr"/>
            <a:r>
              <a:rPr lang="en-US" sz="3300" b="1" dirty="0">
                <a:solidFill>
                  <a:schemeClr val="accent3">
                    <a:lumMod val="75000"/>
                  </a:schemeClr>
                </a:solidFill>
              </a:rPr>
              <a:t>Q</a:t>
            </a:r>
          </a:p>
          <a:p>
            <a:pPr algn="ctr"/>
            <a:r>
              <a:rPr lang="en-US" sz="3300" b="1" dirty="0">
                <a:solidFill>
                  <a:schemeClr val="accent3">
                    <a:lumMod val="75000"/>
                  </a:schemeClr>
                </a:solidFill>
              </a:rPr>
              <a:t>U</a:t>
            </a:r>
          </a:p>
          <a:p>
            <a:pPr algn="ctr"/>
            <a:r>
              <a:rPr lang="en-US" sz="3300" b="1" dirty="0">
                <a:solidFill>
                  <a:schemeClr val="accent3">
                    <a:lumMod val="75000"/>
                  </a:schemeClr>
                </a:solidFill>
              </a:rPr>
              <a:t>E</a:t>
            </a:r>
          </a:p>
          <a:p>
            <a:pPr algn="ctr"/>
            <a:r>
              <a:rPr lang="en-US" sz="3300" b="1" dirty="0">
                <a:solidFill>
                  <a:schemeClr val="accent3">
                    <a:lumMod val="75000"/>
                  </a:schemeClr>
                </a:solidFill>
              </a:rPr>
              <a:t>S</a:t>
            </a:r>
          </a:p>
          <a:p>
            <a:pPr algn="ctr"/>
            <a:r>
              <a:rPr lang="en-US" sz="3300" b="1" dirty="0">
                <a:solidFill>
                  <a:schemeClr val="accent3">
                    <a:lumMod val="75000"/>
                  </a:schemeClr>
                </a:solidFill>
              </a:rPr>
              <a:t>T</a:t>
            </a:r>
          </a:p>
          <a:p>
            <a:pPr algn="ctr"/>
            <a:r>
              <a:rPr lang="en-US" sz="3300" b="1" dirty="0">
                <a:solidFill>
                  <a:schemeClr val="accent3">
                    <a:lumMod val="75000"/>
                  </a:schemeClr>
                </a:solidFill>
              </a:rPr>
              <a:t>I</a:t>
            </a:r>
          </a:p>
          <a:p>
            <a:pPr algn="ctr"/>
            <a:r>
              <a:rPr lang="en-US" sz="3300" b="1" dirty="0">
                <a:solidFill>
                  <a:schemeClr val="accent3">
                    <a:lumMod val="75000"/>
                  </a:schemeClr>
                </a:solidFill>
              </a:rPr>
              <a:t>O</a:t>
            </a:r>
          </a:p>
          <a:p>
            <a:pPr algn="ctr"/>
            <a:r>
              <a:rPr lang="en-US" sz="3300" b="1" dirty="0">
                <a:solidFill>
                  <a:schemeClr val="accent3">
                    <a:lumMod val="75000"/>
                  </a:schemeClr>
                </a:solidFill>
              </a:rPr>
              <a:t>N</a:t>
            </a:r>
          </a:p>
          <a:p>
            <a:pPr algn="ctr"/>
            <a:r>
              <a:rPr lang="en-US" sz="3300" b="1" dirty="0">
                <a:solidFill>
                  <a:schemeClr val="accent3">
                    <a:lumMod val="75000"/>
                  </a:schemeClr>
                </a:solidFill>
              </a:rPr>
              <a:t>S</a:t>
            </a:r>
          </a:p>
        </p:txBody>
      </p:sp>
    </p:spTree>
    <p:extLst>
      <p:ext uri="{BB962C8B-B14F-4D97-AF65-F5344CB8AC3E}">
        <p14:creationId xmlns:p14="http://schemas.microsoft.com/office/powerpoint/2010/main" val="45449288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nextCondLst>
                <p:cond evt="onClick" delay="0">
                  <p:tgtEl>
                    <p:spTgt spid="8"/>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3" name="TextBox 2">
            <a:extLst>
              <a:ext uri="{FF2B5EF4-FFF2-40B4-BE49-F238E27FC236}">
                <a16:creationId xmlns:a16="http://schemas.microsoft.com/office/drawing/2014/main" id="{19ED6A4E-76AD-E81C-AF8F-87FC24AD2F9A}"/>
              </a:ext>
            </a:extLst>
          </p:cNvPr>
          <p:cNvSpPr txBox="1"/>
          <p:nvPr/>
        </p:nvSpPr>
        <p:spPr>
          <a:xfrm>
            <a:off x="504872" y="1054557"/>
            <a:ext cx="10991711" cy="9429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457200" indent="-457200">
              <a:buFont typeface="+mj-lt"/>
              <a:buAutoNum type="arabicPeriod"/>
              <a:defRPr sz="2400" b="1"/>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None/>
            </a:pPr>
            <a:r>
              <a:rPr lang="en-US" dirty="0">
                <a:solidFill>
                  <a:schemeClr val="tx1"/>
                </a:solidFill>
              </a:rPr>
              <a:t>We answered these questions through visualizations. You may preview the dashboards by accessing the links below.</a:t>
            </a:r>
          </a:p>
        </p:txBody>
      </p:sp>
      <p:pic>
        <p:nvPicPr>
          <p:cNvPr id="1026" name="Picture 2" descr="Brand Assets | Tableau">
            <a:extLst>
              <a:ext uri="{FF2B5EF4-FFF2-40B4-BE49-F238E27FC236}">
                <a16:creationId xmlns:a16="http://schemas.microsoft.com/office/drawing/2014/main" id="{D9E33AEE-A2C1-01CA-4A89-31B4E4588C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872" y="4778071"/>
            <a:ext cx="7629525" cy="15906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666DB34-C036-D7CB-2C7A-02624557AA1C}"/>
              </a:ext>
            </a:extLst>
          </p:cNvPr>
          <p:cNvSpPr txBox="1"/>
          <p:nvPr/>
        </p:nvSpPr>
        <p:spPr>
          <a:xfrm>
            <a:off x="4198704" y="2692050"/>
            <a:ext cx="3935693" cy="584775"/>
          </a:xfrm>
          <a:prstGeom prst="rect">
            <a:avLst/>
          </a:prstGeom>
          <a:noFill/>
        </p:spPr>
        <p:txBody>
          <a:bodyPr wrap="none" rtlCol="0">
            <a:spAutoFit/>
          </a:bodyPr>
          <a:lstStyle/>
          <a:p>
            <a:r>
              <a:rPr lang="en-US" sz="3200" b="1" dirty="0">
                <a:solidFill>
                  <a:schemeClr val="accent3">
                    <a:lumMod val="75000"/>
                  </a:schemeClr>
                </a:solidFill>
                <a:hlinkClick r:id="rId4">
                  <a:extLst>
                    <a:ext uri="{A12FA001-AC4F-418D-AE19-62706E023703}">
                      <ahyp:hlinkClr xmlns:ahyp="http://schemas.microsoft.com/office/drawing/2018/hyperlinkcolor" val="tx"/>
                    </a:ext>
                  </a:extLst>
                </a:hlinkClick>
              </a:rPr>
              <a:t>DASHBOARD NO. 1</a:t>
            </a:r>
            <a:endParaRPr lang="en-US" sz="3200" b="1" dirty="0">
              <a:solidFill>
                <a:schemeClr val="accent3">
                  <a:lumMod val="75000"/>
                </a:schemeClr>
              </a:solidFill>
            </a:endParaRPr>
          </a:p>
        </p:txBody>
      </p:sp>
      <p:sp>
        <p:nvSpPr>
          <p:cNvPr id="8" name="TextBox 7">
            <a:extLst>
              <a:ext uri="{FF2B5EF4-FFF2-40B4-BE49-F238E27FC236}">
                <a16:creationId xmlns:a16="http://schemas.microsoft.com/office/drawing/2014/main" id="{0C5BE03D-76FA-2EE5-9035-6CDFFE9FDDEC}"/>
              </a:ext>
            </a:extLst>
          </p:cNvPr>
          <p:cNvSpPr txBox="1"/>
          <p:nvPr/>
        </p:nvSpPr>
        <p:spPr>
          <a:xfrm>
            <a:off x="4198704" y="3498721"/>
            <a:ext cx="3935693" cy="584775"/>
          </a:xfrm>
          <a:prstGeom prst="rect">
            <a:avLst/>
          </a:prstGeom>
          <a:noFill/>
        </p:spPr>
        <p:txBody>
          <a:bodyPr wrap="none" rtlCol="0">
            <a:spAutoFit/>
          </a:bodyPr>
          <a:lstStyle/>
          <a:p>
            <a:r>
              <a:rPr lang="en-US" sz="3200" b="1" u="sng" dirty="0">
                <a:solidFill>
                  <a:schemeClr val="accent3">
                    <a:lumMod val="75000"/>
                  </a:schemeClr>
                </a:solidFill>
                <a:hlinkClick r:id="rId5">
                  <a:extLst>
                    <a:ext uri="{A12FA001-AC4F-418D-AE19-62706E023703}">
                      <ahyp:hlinkClr xmlns:ahyp="http://schemas.microsoft.com/office/drawing/2018/hyperlinkcolor" val="tx"/>
                    </a:ext>
                  </a:extLst>
                </a:hlinkClick>
              </a:rPr>
              <a:t>DASHBOARD NO. 2</a:t>
            </a:r>
            <a:endParaRPr lang="en-US" sz="3200" b="1" u="sng" dirty="0">
              <a:solidFill>
                <a:schemeClr val="accent3">
                  <a:lumMod val="75000"/>
                </a:schemeClr>
              </a:solidFill>
            </a:endParaRPr>
          </a:p>
        </p:txBody>
      </p:sp>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4"/>
          <p:cNvSpPr txBox="1"/>
          <p:nvPr/>
        </p:nvSpPr>
        <p:spPr>
          <a:xfrm>
            <a:off x="2435707" y="2336100"/>
            <a:ext cx="7338000" cy="1092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5900" b="1" dirty="0">
                <a:ln>
                  <a:solidFill>
                    <a:schemeClr val="tx1">
                      <a:lumMod val="85000"/>
                      <a:lumOff val="15000"/>
                    </a:schemeClr>
                  </a:solidFill>
                </a:ln>
                <a:solidFill>
                  <a:schemeClr val="accent6">
                    <a:lumMod val="50000"/>
                  </a:schemeClr>
                </a:solidFill>
                <a:latin typeface="Times New Roman"/>
                <a:ea typeface="Times New Roman"/>
                <a:cs typeface="Times New Roman"/>
                <a:sym typeface="Times New Roman"/>
              </a:rPr>
              <a:t>THANK YOU! </a:t>
            </a:r>
            <a:endParaRPr sz="5900" b="1" dirty="0">
              <a:ln>
                <a:solidFill>
                  <a:schemeClr val="tx1">
                    <a:lumMod val="85000"/>
                    <a:lumOff val="15000"/>
                  </a:schemeClr>
                </a:solidFill>
              </a:ln>
              <a:solidFill>
                <a:schemeClr val="accent6">
                  <a:lumMod val="50000"/>
                </a:schemeClr>
              </a:solidFill>
              <a:latin typeface="Times New Roman"/>
              <a:ea typeface="Times New Roman"/>
              <a:cs typeface="Times New Roman"/>
              <a:sym typeface="Times New Roman"/>
            </a:endParaRPr>
          </a:p>
        </p:txBody>
      </p:sp>
      <p:grpSp>
        <p:nvGrpSpPr>
          <p:cNvPr id="5" name="Group 4" hidden="1">
            <a:extLst>
              <a:ext uri="{FF2B5EF4-FFF2-40B4-BE49-F238E27FC236}">
                <a16:creationId xmlns:a16="http://schemas.microsoft.com/office/drawing/2014/main" id="{6D592C85-61AE-B323-62E2-CA955DB97EA5}"/>
              </a:ext>
            </a:extLst>
          </p:cNvPr>
          <p:cNvGrpSpPr/>
          <p:nvPr/>
        </p:nvGrpSpPr>
        <p:grpSpPr>
          <a:xfrm>
            <a:off x="1324708" y="1113692"/>
            <a:ext cx="9788769" cy="4911970"/>
            <a:chOff x="1324708" y="1113692"/>
            <a:chExt cx="9788769" cy="4911970"/>
          </a:xfrm>
        </p:grpSpPr>
        <p:pic>
          <p:nvPicPr>
            <p:cNvPr id="1026" name="Picture 2" descr="Texture GIFs - Get the best GIF on GIPHY">
              <a:extLst>
                <a:ext uri="{FF2B5EF4-FFF2-40B4-BE49-F238E27FC236}">
                  <a16:creationId xmlns:a16="http://schemas.microsoft.com/office/drawing/2014/main" id="{6CA123E6-4AD7-E9A4-085C-828BAC4CF5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0180" y="1592932"/>
              <a:ext cx="8549055" cy="367213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B005817-069B-F800-E7F7-ABABB2DFBE41}"/>
                </a:ext>
              </a:extLst>
            </p:cNvPr>
            <p:cNvSpPr/>
            <p:nvPr/>
          </p:nvSpPr>
          <p:spPr>
            <a:xfrm>
              <a:off x="1324708" y="1113692"/>
              <a:ext cx="9788769" cy="49119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id="{6AF8E619-6F4B-130C-462C-A5C8FE4D316D}"/>
              </a:ext>
            </a:extLst>
          </p:cNvPr>
          <p:cNvSpPr txBox="1"/>
          <p:nvPr/>
        </p:nvSpPr>
        <p:spPr>
          <a:xfrm>
            <a:off x="723421" y="5563997"/>
            <a:ext cx="2560316" cy="461665"/>
          </a:xfrm>
          <a:prstGeom prst="rect">
            <a:avLst/>
          </a:prstGeom>
          <a:noFill/>
        </p:spPr>
        <p:txBody>
          <a:bodyPr wrap="none" rtlCol="0">
            <a:spAutoFit/>
          </a:bodyPr>
          <a:lstStyle/>
          <a:p>
            <a:r>
              <a:rPr lang="en-US" sz="2400" dirty="0">
                <a:solidFill>
                  <a:schemeClr val="bg1"/>
                </a:solidFill>
              </a:rPr>
              <a:t>Project 4 - Group 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1.04167E-6 -3.7037E-7 L -1.04167E-6 -0.07222 " pathEditMode="relative" rAng="0" ptsTypes="AA">
                                      <p:cBhvr>
                                        <p:cTn id="6" dur="375" accel="50000" decel="50000" autoRev="1" fill="hold">
                                          <p:stCondLst>
                                            <p:cond delay="0"/>
                                          </p:stCondLst>
                                        </p:cTn>
                                        <p:tgtEl>
                                          <p:spTgt spid="128"/>
                                        </p:tgtEl>
                                        <p:attrNameLst>
                                          <p:attrName>ppt_x</p:attrName>
                                          <p:attrName>ppt_y</p:attrName>
                                        </p:attrNameLst>
                                      </p:cBhvr>
                                      <p:rCtr x="0" y="-3611"/>
                                    </p:animMotion>
                                    <p:animRot by="1500000">
                                      <p:cBhvr>
                                        <p:cTn id="7" dur="188" fill="hold">
                                          <p:stCondLst>
                                            <p:cond delay="0"/>
                                          </p:stCondLst>
                                        </p:cTn>
                                        <p:tgtEl>
                                          <p:spTgt spid="128"/>
                                        </p:tgtEl>
                                        <p:attrNameLst>
                                          <p:attrName>r</p:attrName>
                                        </p:attrNameLst>
                                      </p:cBhvr>
                                    </p:animRot>
                                    <p:animRot by="-1500000">
                                      <p:cBhvr>
                                        <p:cTn id="8" dur="188" fill="hold">
                                          <p:stCondLst>
                                            <p:cond delay="188"/>
                                          </p:stCondLst>
                                        </p:cTn>
                                        <p:tgtEl>
                                          <p:spTgt spid="128"/>
                                        </p:tgtEl>
                                        <p:attrNameLst>
                                          <p:attrName>r</p:attrName>
                                        </p:attrNameLst>
                                      </p:cBhvr>
                                    </p:animRot>
                                    <p:animRot by="-1500000">
                                      <p:cBhvr>
                                        <p:cTn id="9" dur="188" fill="hold">
                                          <p:stCondLst>
                                            <p:cond delay="375"/>
                                          </p:stCondLst>
                                        </p:cTn>
                                        <p:tgtEl>
                                          <p:spTgt spid="128"/>
                                        </p:tgtEl>
                                        <p:attrNameLst>
                                          <p:attrName>r</p:attrName>
                                        </p:attrNameLst>
                                      </p:cBhvr>
                                    </p:animRot>
                                    <p:animRot by="1500000">
                                      <p:cBhvr>
                                        <p:cTn id="10" dur="188" fill="hold">
                                          <p:stCondLst>
                                            <p:cond delay="563"/>
                                          </p:stCondLst>
                                        </p:cTn>
                                        <p:tgtEl>
                                          <p:spTgt spid="128"/>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4" presetClass="emph" presetSubtype="0" fill="hold" grpId="1" nodeType="clickEffect">
                                  <p:stCondLst>
                                    <p:cond delay="0"/>
                                  </p:stCondLst>
                                  <p:iterate type="lt">
                                    <p:tmPct val="10000"/>
                                  </p:iterate>
                                  <p:childTnLst>
                                    <p:animMotion origin="layout" path="M -1.04167E-6 -3.7037E-7 L -1.04167E-6 -0.07222 " pathEditMode="relative" rAng="0" ptsTypes="AA">
                                      <p:cBhvr>
                                        <p:cTn id="14" dur="375" accel="50000" decel="50000" autoRev="1" fill="hold">
                                          <p:stCondLst>
                                            <p:cond delay="0"/>
                                          </p:stCondLst>
                                        </p:cTn>
                                        <p:tgtEl>
                                          <p:spTgt spid="128"/>
                                        </p:tgtEl>
                                        <p:attrNameLst>
                                          <p:attrName>ppt_x</p:attrName>
                                          <p:attrName>ppt_y</p:attrName>
                                        </p:attrNameLst>
                                      </p:cBhvr>
                                      <p:rCtr x="0" y="-3611"/>
                                    </p:animMotion>
                                    <p:animRot by="1500000">
                                      <p:cBhvr>
                                        <p:cTn id="15" dur="188" fill="hold">
                                          <p:stCondLst>
                                            <p:cond delay="0"/>
                                          </p:stCondLst>
                                        </p:cTn>
                                        <p:tgtEl>
                                          <p:spTgt spid="128"/>
                                        </p:tgtEl>
                                        <p:attrNameLst>
                                          <p:attrName>r</p:attrName>
                                        </p:attrNameLst>
                                      </p:cBhvr>
                                    </p:animRot>
                                    <p:animRot by="-1500000">
                                      <p:cBhvr>
                                        <p:cTn id="16" dur="188" fill="hold">
                                          <p:stCondLst>
                                            <p:cond delay="188"/>
                                          </p:stCondLst>
                                        </p:cTn>
                                        <p:tgtEl>
                                          <p:spTgt spid="128"/>
                                        </p:tgtEl>
                                        <p:attrNameLst>
                                          <p:attrName>r</p:attrName>
                                        </p:attrNameLst>
                                      </p:cBhvr>
                                    </p:animRot>
                                    <p:animRot by="-1500000">
                                      <p:cBhvr>
                                        <p:cTn id="17" dur="188" fill="hold">
                                          <p:stCondLst>
                                            <p:cond delay="375"/>
                                          </p:stCondLst>
                                        </p:cTn>
                                        <p:tgtEl>
                                          <p:spTgt spid="128"/>
                                        </p:tgtEl>
                                        <p:attrNameLst>
                                          <p:attrName>r</p:attrName>
                                        </p:attrNameLst>
                                      </p:cBhvr>
                                    </p:animRot>
                                    <p:animRot by="1500000">
                                      <p:cBhvr>
                                        <p:cTn id="18" dur="188" fill="hold">
                                          <p:stCondLst>
                                            <p:cond delay="563"/>
                                          </p:stCondLst>
                                        </p:cTn>
                                        <p:tgtEl>
                                          <p:spTgt spid="12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p:bldP spid="128"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n-US" sz="4400" dirty="0"/>
              <a:t>Brain stroke dataset</a:t>
            </a:r>
            <a:endParaRPr sz="4400" dirty="0"/>
          </a:p>
        </p:txBody>
      </p:sp>
      <p:pic>
        <p:nvPicPr>
          <p:cNvPr id="1030" name="Picture 6" descr="CSV File Icon Outline - Icon Shop - Download free icons for commercial use">
            <a:extLst>
              <a:ext uri="{FF2B5EF4-FFF2-40B4-BE49-F238E27FC236}">
                <a16:creationId xmlns:a16="http://schemas.microsoft.com/office/drawing/2014/main" id="{E8D8D6DF-D45D-49E4-0D5B-349FB459CA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5913" y="2095569"/>
            <a:ext cx="4406261" cy="440626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n-US" sz="4400" dirty="0"/>
              <a:t>Brain stroke dataset</a:t>
            </a:r>
            <a:endParaRPr sz="4400" dirty="0"/>
          </a:p>
        </p:txBody>
      </p:sp>
      <p:sp>
        <p:nvSpPr>
          <p:cNvPr id="2" name="TextBox 1">
            <a:extLst>
              <a:ext uri="{FF2B5EF4-FFF2-40B4-BE49-F238E27FC236}">
                <a16:creationId xmlns:a16="http://schemas.microsoft.com/office/drawing/2014/main" id="{6F10E8FC-C40A-8596-DB72-A43F079FEC98}"/>
              </a:ext>
            </a:extLst>
          </p:cNvPr>
          <p:cNvSpPr txBox="1"/>
          <p:nvPr/>
        </p:nvSpPr>
        <p:spPr>
          <a:xfrm>
            <a:off x="3553428" y="3369067"/>
            <a:ext cx="7858083" cy="2246769"/>
          </a:xfrm>
          <a:prstGeom prst="rect">
            <a:avLst/>
          </a:prstGeom>
          <a:noFill/>
        </p:spPr>
        <p:txBody>
          <a:bodyPr wrap="square" rtlCol="0">
            <a:spAutoFit/>
          </a:bodyPr>
          <a:lstStyle/>
          <a:p>
            <a:pPr algn="just"/>
            <a:r>
              <a:rPr lang="en-US" sz="2800" dirty="0"/>
              <a:t>We retrieved our dataset in csv format from Kaggle.  The data was cleaned and we used PostgreSQL database and SQL alchemy. We used four machine learning modules to check the accuracy of the dataset.</a:t>
            </a:r>
          </a:p>
        </p:txBody>
      </p:sp>
      <p:pic>
        <p:nvPicPr>
          <p:cNvPr id="1030" name="Picture 6" descr="CSV File Icon Outline - Icon Shop - Download free icons for commercial use">
            <a:extLst>
              <a:ext uri="{FF2B5EF4-FFF2-40B4-BE49-F238E27FC236}">
                <a16:creationId xmlns:a16="http://schemas.microsoft.com/office/drawing/2014/main" id="{E8D8D6DF-D45D-49E4-0D5B-349FB459CA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649" y="2856563"/>
            <a:ext cx="3271779" cy="3271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02655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g24f2da4f33f_0_0"/>
          <p:cNvSpPr txBox="1">
            <a:spLocks noGrp="1"/>
          </p:cNvSpPr>
          <p:nvPr>
            <p:ph type="title"/>
          </p:nvPr>
        </p:nvSpPr>
        <p:spPr>
          <a:xfrm>
            <a:off x="575894" y="729658"/>
            <a:ext cx="11029500" cy="9882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n-US" sz="4400" dirty="0"/>
              <a:t>Accuracy comparisons</a:t>
            </a:r>
            <a:endParaRPr sz="4400" dirty="0"/>
          </a:p>
        </p:txBody>
      </p:sp>
      <p:grpSp>
        <p:nvGrpSpPr>
          <p:cNvPr id="101" name="Group 100">
            <a:extLst>
              <a:ext uri="{FF2B5EF4-FFF2-40B4-BE49-F238E27FC236}">
                <a16:creationId xmlns:a16="http://schemas.microsoft.com/office/drawing/2014/main" id="{3BC66274-B6CC-E06A-6B61-AF37B4CAD6D2}"/>
              </a:ext>
            </a:extLst>
          </p:cNvPr>
          <p:cNvGrpSpPr/>
          <p:nvPr/>
        </p:nvGrpSpPr>
        <p:grpSpPr>
          <a:xfrm>
            <a:off x="575889" y="3429000"/>
            <a:ext cx="4753084" cy="39464494"/>
            <a:chOff x="575889" y="3429000"/>
            <a:chExt cx="4753084" cy="39464494"/>
          </a:xfrm>
        </p:grpSpPr>
        <p:sp>
          <p:nvSpPr>
            <p:cNvPr id="110" name="Google Shape;110;g24f2da4f33f_0_0"/>
            <p:cNvSpPr txBox="1"/>
            <p:nvPr/>
          </p:nvSpPr>
          <p:spPr>
            <a:xfrm>
              <a:off x="575894" y="9707930"/>
              <a:ext cx="475307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Regression Model</a:t>
              </a:r>
            </a:p>
            <a:p>
              <a:pPr marL="0" lvl="0" indent="0" algn="l" rtl="0">
                <a:spcBef>
                  <a:spcPts val="0"/>
                </a:spcBef>
                <a:spcAft>
                  <a:spcPts val="0"/>
                </a:spcAft>
                <a:buNone/>
              </a:pPr>
              <a:r>
                <a:rPr lang="en-US" sz="4000" b="1" dirty="0">
                  <a:latin typeface="Gill Sans"/>
                  <a:ea typeface="Gill Sans"/>
                  <a:cs typeface="Gill Sans"/>
                  <a:sym typeface="Gill Sans"/>
                </a:rPr>
                <a:t>Oversample</a:t>
              </a:r>
            </a:p>
          </p:txBody>
        </p:sp>
        <p:sp>
          <p:nvSpPr>
            <p:cNvPr id="3" name="Google Shape;110;g24f2da4f33f_0_0">
              <a:extLst>
                <a:ext uri="{FF2B5EF4-FFF2-40B4-BE49-F238E27FC236}">
                  <a16:creationId xmlns:a16="http://schemas.microsoft.com/office/drawing/2014/main" id="{806C0FB1-E210-4CEB-30B1-FAF182EDB970}"/>
                </a:ext>
              </a:extLst>
            </p:cNvPr>
            <p:cNvSpPr txBox="1"/>
            <p:nvPr/>
          </p:nvSpPr>
          <p:spPr>
            <a:xfrm>
              <a:off x="575895" y="16392330"/>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Decision Tree Model</a:t>
              </a:r>
            </a:p>
          </p:txBody>
        </p:sp>
        <p:sp>
          <p:nvSpPr>
            <p:cNvPr id="4" name="Google Shape;110;g24f2da4f33f_0_0">
              <a:extLst>
                <a:ext uri="{FF2B5EF4-FFF2-40B4-BE49-F238E27FC236}">
                  <a16:creationId xmlns:a16="http://schemas.microsoft.com/office/drawing/2014/main" id="{742E04E7-C4C6-D3F4-0AC3-79ADF960F209}"/>
                </a:ext>
              </a:extLst>
            </p:cNvPr>
            <p:cNvSpPr txBox="1"/>
            <p:nvPr/>
          </p:nvSpPr>
          <p:spPr>
            <a:xfrm>
              <a:off x="575892" y="28935041"/>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Neural Network Model</a:t>
              </a:r>
            </a:p>
          </p:txBody>
        </p:sp>
        <p:sp>
          <p:nvSpPr>
            <p:cNvPr id="5" name="Google Shape;110;g24f2da4f33f_0_0">
              <a:extLst>
                <a:ext uri="{FF2B5EF4-FFF2-40B4-BE49-F238E27FC236}">
                  <a16:creationId xmlns:a16="http://schemas.microsoft.com/office/drawing/2014/main" id="{5B7BFBD7-4E49-9E08-A54B-24FAD2C1798C}"/>
                </a:ext>
              </a:extLst>
            </p:cNvPr>
            <p:cNvSpPr txBox="1"/>
            <p:nvPr/>
          </p:nvSpPr>
          <p:spPr>
            <a:xfrm>
              <a:off x="575890" y="35213971"/>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Random Forest Model</a:t>
              </a:r>
              <a:endParaRPr sz="4000" b="1" dirty="0">
                <a:latin typeface="Gill Sans"/>
                <a:ea typeface="Gill Sans"/>
                <a:cs typeface="Gill Sans"/>
                <a:sym typeface="Gill Sans"/>
              </a:endParaRPr>
            </a:p>
          </p:txBody>
        </p:sp>
        <p:sp>
          <p:nvSpPr>
            <p:cNvPr id="11" name="Google Shape;110;g24f2da4f33f_0_0">
              <a:extLst>
                <a:ext uri="{FF2B5EF4-FFF2-40B4-BE49-F238E27FC236}">
                  <a16:creationId xmlns:a16="http://schemas.microsoft.com/office/drawing/2014/main" id="{30E990CF-5CA5-80D0-649D-9C94A3696569}"/>
                </a:ext>
              </a:extLst>
            </p:cNvPr>
            <p:cNvSpPr txBox="1"/>
            <p:nvPr/>
          </p:nvSpPr>
          <p:spPr>
            <a:xfrm>
              <a:off x="575894" y="3429000"/>
              <a:ext cx="475307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Regression Model</a:t>
              </a:r>
            </a:p>
            <a:p>
              <a:pPr marL="0" lvl="0" indent="0" algn="l" rtl="0">
                <a:spcBef>
                  <a:spcPts val="0"/>
                </a:spcBef>
                <a:spcAft>
                  <a:spcPts val="0"/>
                </a:spcAft>
                <a:buNone/>
              </a:pPr>
              <a:r>
                <a:rPr lang="en-US" sz="4000" b="1" dirty="0">
                  <a:latin typeface="Gill Sans"/>
                  <a:ea typeface="Gill Sans"/>
                  <a:cs typeface="Gill Sans"/>
                  <a:sym typeface="Gill Sans"/>
                </a:rPr>
                <a:t>Base</a:t>
              </a:r>
            </a:p>
          </p:txBody>
        </p:sp>
        <p:sp>
          <p:nvSpPr>
            <p:cNvPr id="2" name="Google Shape;110;g24f2da4f33f_0_0">
              <a:extLst>
                <a:ext uri="{FF2B5EF4-FFF2-40B4-BE49-F238E27FC236}">
                  <a16:creationId xmlns:a16="http://schemas.microsoft.com/office/drawing/2014/main" id="{2014FF7A-53BD-460A-CE08-AF241996C372}"/>
                </a:ext>
              </a:extLst>
            </p:cNvPr>
            <p:cNvSpPr txBox="1"/>
            <p:nvPr/>
          </p:nvSpPr>
          <p:spPr>
            <a:xfrm>
              <a:off x="575891" y="22250641"/>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Decision Tree Oversample</a:t>
              </a:r>
            </a:p>
          </p:txBody>
        </p:sp>
        <p:sp>
          <p:nvSpPr>
            <p:cNvPr id="6" name="Google Shape;110;g24f2da4f33f_0_0">
              <a:extLst>
                <a:ext uri="{FF2B5EF4-FFF2-40B4-BE49-F238E27FC236}">
                  <a16:creationId xmlns:a16="http://schemas.microsoft.com/office/drawing/2014/main" id="{56E47BA0-6CF1-69C8-A878-2D6039CD08A2}"/>
                </a:ext>
              </a:extLst>
            </p:cNvPr>
            <p:cNvSpPr txBox="1"/>
            <p:nvPr/>
          </p:nvSpPr>
          <p:spPr>
            <a:xfrm>
              <a:off x="575889" y="41477752"/>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Random Forest Oversample</a:t>
              </a:r>
              <a:endParaRPr sz="4000" b="1" dirty="0">
                <a:latin typeface="Gill Sans"/>
                <a:ea typeface="Gill Sans"/>
                <a:cs typeface="Gill Sans"/>
                <a:sym typeface="Gill Sans"/>
              </a:endParaRPr>
            </a:p>
          </p:txBody>
        </p:sp>
      </p:grpSp>
      <p:grpSp>
        <p:nvGrpSpPr>
          <p:cNvPr id="100" name="Group 99">
            <a:extLst>
              <a:ext uri="{FF2B5EF4-FFF2-40B4-BE49-F238E27FC236}">
                <a16:creationId xmlns:a16="http://schemas.microsoft.com/office/drawing/2014/main" id="{0B67DAF7-9142-2DBF-2A13-E8F40578A7F6}"/>
              </a:ext>
            </a:extLst>
          </p:cNvPr>
          <p:cNvGrpSpPr/>
          <p:nvPr/>
        </p:nvGrpSpPr>
        <p:grpSpPr>
          <a:xfrm>
            <a:off x="6090644" y="-35308486"/>
            <a:ext cx="5757862" cy="41208228"/>
            <a:chOff x="5870975" y="2553782"/>
            <a:chExt cx="5757862" cy="41208228"/>
          </a:xfrm>
        </p:grpSpPr>
        <p:pic>
          <p:nvPicPr>
            <p:cNvPr id="10" name="Picture 9">
              <a:extLst>
                <a:ext uri="{FF2B5EF4-FFF2-40B4-BE49-F238E27FC236}">
                  <a16:creationId xmlns:a16="http://schemas.microsoft.com/office/drawing/2014/main" id="{D212A4B1-8282-15D3-C6AC-867AEEE0FA33}"/>
                </a:ext>
              </a:extLst>
            </p:cNvPr>
            <p:cNvPicPr>
              <a:picLocks noChangeAspect="1"/>
            </p:cNvPicPr>
            <p:nvPr/>
          </p:nvPicPr>
          <p:blipFill>
            <a:blip r:embed="rId3"/>
            <a:stretch>
              <a:fillRect/>
            </a:stretch>
          </p:blipFill>
          <p:spPr>
            <a:xfrm>
              <a:off x="5951937" y="8839413"/>
              <a:ext cx="4505325" cy="3152775"/>
            </a:xfrm>
            <a:prstGeom prst="rect">
              <a:avLst/>
            </a:prstGeom>
            <a:ln w="38100">
              <a:solidFill>
                <a:schemeClr val="accent6">
                  <a:lumMod val="75000"/>
                </a:schemeClr>
              </a:solidFill>
            </a:ln>
          </p:spPr>
        </p:pic>
        <p:pic>
          <p:nvPicPr>
            <p:cNvPr id="14" name="Picture 13">
              <a:extLst>
                <a:ext uri="{FF2B5EF4-FFF2-40B4-BE49-F238E27FC236}">
                  <a16:creationId xmlns:a16="http://schemas.microsoft.com/office/drawing/2014/main" id="{6F378B71-8CA6-4222-4BC8-EAAD59AA3C29}"/>
                </a:ext>
              </a:extLst>
            </p:cNvPr>
            <p:cNvPicPr>
              <a:picLocks noChangeAspect="1"/>
            </p:cNvPicPr>
            <p:nvPr/>
          </p:nvPicPr>
          <p:blipFill>
            <a:blip r:embed="rId4"/>
            <a:stretch>
              <a:fillRect/>
            </a:stretch>
          </p:blipFill>
          <p:spPr>
            <a:xfrm>
              <a:off x="5937650" y="21358312"/>
              <a:ext cx="4438650" cy="3200400"/>
            </a:xfrm>
            <a:prstGeom prst="rect">
              <a:avLst/>
            </a:prstGeom>
            <a:ln w="38100">
              <a:solidFill>
                <a:schemeClr val="accent6">
                  <a:lumMod val="75000"/>
                </a:schemeClr>
              </a:solidFill>
            </a:ln>
          </p:spPr>
        </p:pic>
        <p:pic>
          <p:nvPicPr>
            <p:cNvPr id="18" name="Picture 17">
              <a:extLst>
                <a:ext uri="{FF2B5EF4-FFF2-40B4-BE49-F238E27FC236}">
                  <a16:creationId xmlns:a16="http://schemas.microsoft.com/office/drawing/2014/main" id="{22B2BB36-FD2F-EE2E-CA0B-9D79DC418169}"/>
                </a:ext>
              </a:extLst>
            </p:cNvPr>
            <p:cNvPicPr>
              <a:picLocks noChangeAspect="1"/>
            </p:cNvPicPr>
            <p:nvPr/>
          </p:nvPicPr>
          <p:blipFill>
            <a:blip r:embed="rId5"/>
            <a:stretch>
              <a:fillRect/>
            </a:stretch>
          </p:blipFill>
          <p:spPr>
            <a:xfrm>
              <a:off x="5951937" y="16329427"/>
              <a:ext cx="5676900" cy="495300"/>
            </a:xfrm>
            <a:prstGeom prst="rect">
              <a:avLst/>
            </a:prstGeom>
            <a:ln w="38100">
              <a:solidFill>
                <a:schemeClr val="accent6">
                  <a:lumMod val="75000"/>
                </a:schemeClr>
              </a:solidFill>
            </a:ln>
          </p:spPr>
        </p:pic>
        <p:pic>
          <p:nvPicPr>
            <p:cNvPr id="22" name="Picture 21">
              <a:extLst>
                <a:ext uri="{FF2B5EF4-FFF2-40B4-BE49-F238E27FC236}">
                  <a16:creationId xmlns:a16="http://schemas.microsoft.com/office/drawing/2014/main" id="{5EE30E18-A0EC-2519-0730-B0A8120A4973}"/>
                </a:ext>
              </a:extLst>
            </p:cNvPr>
            <p:cNvPicPr>
              <a:picLocks noChangeAspect="1"/>
            </p:cNvPicPr>
            <p:nvPr/>
          </p:nvPicPr>
          <p:blipFill>
            <a:blip r:embed="rId6"/>
            <a:stretch>
              <a:fillRect/>
            </a:stretch>
          </p:blipFill>
          <p:spPr>
            <a:xfrm>
              <a:off x="5937650" y="17275504"/>
              <a:ext cx="5600700" cy="504825"/>
            </a:xfrm>
            <a:prstGeom prst="rect">
              <a:avLst/>
            </a:prstGeom>
            <a:ln w="38100">
              <a:solidFill>
                <a:schemeClr val="accent6">
                  <a:lumMod val="75000"/>
                </a:schemeClr>
              </a:solidFill>
            </a:ln>
          </p:spPr>
        </p:pic>
        <p:pic>
          <p:nvPicPr>
            <p:cNvPr id="25" name="Picture 24">
              <a:extLst>
                <a:ext uri="{FF2B5EF4-FFF2-40B4-BE49-F238E27FC236}">
                  <a16:creationId xmlns:a16="http://schemas.microsoft.com/office/drawing/2014/main" id="{2327405B-5570-3A9C-A515-3F53AFD67A6D}"/>
                </a:ext>
              </a:extLst>
            </p:cNvPr>
            <p:cNvPicPr>
              <a:picLocks noChangeAspect="1"/>
            </p:cNvPicPr>
            <p:nvPr/>
          </p:nvPicPr>
          <p:blipFill>
            <a:blip r:embed="rId7"/>
            <a:stretch>
              <a:fillRect/>
            </a:stretch>
          </p:blipFill>
          <p:spPr>
            <a:xfrm>
              <a:off x="5870975" y="28136695"/>
              <a:ext cx="4467225" cy="3190875"/>
            </a:xfrm>
            <a:prstGeom prst="rect">
              <a:avLst/>
            </a:prstGeom>
            <a:ln w="38100">
              <a:solidFill>
                <a:schemeClr val="accent6">
                  <a:lumMod val="75000"/>
                </a:schemeClr>
              </a:solidFill>
            </a:ln>
          </p:spPr>
        </p:pic>
        <p:pic>
          <p:nvPicPr>
            <p:cNvPr id="31" name="Picture 30">
              <a:extLst>
                <a:ext uri="{FF2B5EF4-FFF2-40B4-BE49-F238E27FC236}">
                  <a16:creationId xmlns:a16="http://schemas.microsoft.com/office/drawing/2014/main" id="{CC4B41D3-17B4-188A-B28D-D7350E5C347B}"/>
                </a:ext>
              </a:extLst>
            </p:cNvPr>
            <p:cNvPicPr>
              <a:picLocks noChangeAspect="1"/>
            </p:cNvPicPr>
            <p:nvPr/>
          </p:nvPicPr>
          <p:blipFill>
            <a:blip r:embed="rId8"/>
            <a:stretch>
              <a:fillRect/>
            </a:stretch>
          </p:blipFill>
          <p:spPr>
            <a:xfrm>
              <a:off x="5937650" y="40609235"/>
              <a:ext cx="4400550" cy="3152775"/>
            </a:xfrm>
            <a:prstGeom prst="rect">
              <a:avLst/>
            </a:prstGeom>
            <a:ln w="38100">
              <a:solidFill>
                <a:schemeClr val="accent6">
                  <a:lumMod val="75000"/>
                </a:schemeClr>
              </a:solidFill>
            </a:ln>
          </p:spPr>
        </p:pic>
        <p:pic>
          <p:nvPicPr>
            <p:cNvPr id="97" name="Picture 96">
              <a:extLst>
                <a:ext uri="{FF2B5EF4-FFF2-40B4-BE49-F238E27FC236}">
                  <a16:creationId xmlns:a16="http://schemas.microsoft.com/office/drawing/2014/main" id="{759573BD-DB52-B3EB-01B3-70068F088F75}"/>
                </a:ext>
              </a:extLst>
            </p:cNvPr>
            <p:cNvPicPr>
              <a:picLocks noChangeAspect="1"/>
            </p:cNvPicPr>
            <p:nvPr/>
          </p:nvPicPr>
          <p:blipFill>
            <a:blip r:embed="rId9"/>
            <a:stretch>
              <a:fillRect/>
            </a:stretch>
          </p:blipFill>
          <p:spPr>
            <a:xfrm>
              <a:off x="5937650" y="34440508"/>
              <a:ext cx="4352925" cy="3133725"/>
            </a:xfrm>
            <a:prstGeom prst="rect">
              <a:avLst/>
            </a:prstGeom>
            <a:ln w="38100">
              <a:solidFill>
                <a:schemeClr val="accent6">
                  <a:lumMod val="75000"/>
                </a:schemeClr>
              </a:solidFill>
            </a:ln>
          </p:spPr>
        </p:pic>
        <p:pic>
          <p:nvPicPr>
            <p:cNvPr id="99" name="Picture 98">
              <a:extLst>
                <a:ext uri="{FF2B5EF4-FFF2-40B4-BE49-F238E27FC236}">
                  <a16:creationId xmlns:a16="http://schemas.microsoft.com/office/drawing/2014/main" id="{8B6881D3-6E72-6BD5-52E6-32B773633E6C}"/>
                </a:ext>
              </a:extLst>
            </p:cNvPr>
            <p:cNvPicPr>
              <a:picLocks noChangeAspect="1"/>
            </p:cNvPicPr>
            <p:nvPr/>
          </p:nvPicPr>
          <p:blipFill>
            <a:blip r:embed="rId10"/>
            <a:stretch>
              <a:fillRect/>
            </a:stretch>
          </p:blipFill>
          <p:spPr>
            <a:xfrm>
              <a:off x="5870975" y="2553782"/>
              <a:ext cx="4391025" cy="3152775"/>
            </a:xfrm>
            <a:prstGeom prst="rect">
              <a:avLst/>
            </a:prstGeom>
            <a:ln w="38100">
              <a:solidFill>
                <a:schemeClr val="accent6">
                  <a:lumMod val="75000"/>
                </a:schemeClr>
              </a:solidFill>
            </a:ln>
          </p:spPr>
        </p:pic>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g24f2da4f33f_0_0"/>
          <p:cNvSpPr txBox="1">
            <a:spLocks noGrp="1"/>
          </p:cNvSpPr>
          <p:nvPr>
            <p:ph type="title"/>
          </p:nvPr>
        </p:nvSpPr>
        <p:spPr>
          <a:xfrm>
            <a:off x="575894" y="729658"/>
            <a:ext cx="11029500" cy="9882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n-US" sz="4400" dirty="0"/>
              <a:t>Accuracy comparisons</a:t>
            </a:r>
            <a:endParaRPr sz="4400" dirty="0"/>
          </a:p>
        </p:txBody>
      </p:sp>
      <p:grpSp>
        <p:nvGrpSpPr>
          <p:cNvPr id="101" name="Group 100">
            <a:extLst>
              <a:ext uri="{FF2B5EF4-FFF2-40B4-BE49-F238E27FC236}">
                <a16:creationId xmlns:a16="http://schemas.microsoft.com/office/drawing/2014/main" id="{3BC66274-B6CC-E06A-6B61-AF37B4CAD6D2}"/>
              </a:ext>
            </a:extLst>
          </p:cNvPr>
          <p:cNvGrpSpPr/>
          <p:nvPr/>
        </p:nvGrpSpPr>
        <p:grpSpPr>
          <a:xfrm>
            <a:off x="575889" y="-2735827"/>
            <a:ext cx="4753084" cy="39464494"/>
            <a:chOff x="575889" y="3429000"/>
            <a:chExt cx="4753084" cy="39464494"/>
          </a:xfrm>
        </p:grpSpPr>
        <p:sp>
          <p:nvSpPr>
            <p:cNvPr id="110" name="Google Shape;110;g24f2da4f33f_0_0"/>
            <p:cNvSpPr txBox="1"/>
            <p:nvPr/>
          </p:nvSpPr>
          <p:spPr>
            <a:xfrm>
              <a:off x="575894" y="9707930"/>
              <a:ext cx="475307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Regression Model</a:t>
              </a:r>
            </a:p>
            <a:p>
              <a:pPr marL="0" lvl="0" indent="0" algn="l" rtl="0">
                <a:spcBef>
                  <a:spcPts val="0"/>
                </a:spcBef>
                <a:spcAft>
                  <a:spcPts val="0"/>
                </a:spcAft>
                <a:buNone/>
              </a:pPr>
              <a:r>
                <a:rPr lang="en-US" sz="4000" b="1" dirty="0">
                  <a:latin typeface="Gill Sans"/>
                  <a:ea typeface="Gill Sans"/>
                  <a:cs typeface="Gill Sans"/>
                  <a:sym typeface="Gill Sans"/>
                </a:rPr>
                <a:t>Oversample</a:t>
              </a:r>
            </a:p>
          </p:txBody>
        </p:sp>
        <p:sp>
          <p:nvSpPr>
            <p:cNvPr id="3" name="Google Shape;110;g24f2da4f33f_0_0">
              <a:extLst>
                <a:ext uri="{FF2B5EF4-FFF2-40B4-BE49-F238E27FC236}">
                  <a16:creationId xmlns:a16="http://schemas.microsoft.com/office/drawing/2014/main" id="{806C0FB1-E210-4CEB-30B1-FAF182EDB970}"/>
                </a:ext>
              </a:extLst>
            </p:cNvPr>
            <p:cNvSpPr txBox="1"/>
            <p:nvPr/>
          </p:nvSpPr>
          <p:spPr>
            <a:xfrm>
              <a:off x="575895" y="16392330"/>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Decision Tree Model</a:t>
              </a:r>
            </a:p>
          </p:txBody>
        </p:sp>
        <p:sp>
          <p:nvSpPr>
            <p:cNvPr id="4" name="Google Shape;110;g24f2da4f33f_0_0">
              <a:extLst>
                <a:ext uri="{FF2B5EF4-FFF2-40B4-BE49-F238E27FC236}">
                  <a16:creationId xmlns:a16="http://schemas.microsoft.com/office/drawing/2014/main" id="{742E04E7-C4C6-D3F4-0AC3-79ADF960F209}"/>
                </a:ext>
              </a:extLst>
            </p:cNvPr>
            <p:cNvSpPr txBox="1"/>
            <p:nvPr/>
          </p:nvSpPr>
          <p:spPr>
            <a:xfrm>
              <a:off x="575892" y="28935041"/>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Neural Network Model</a:t>
              </a:r>
            </a:p>
          </p:txBody>
        </p:sp>
        <p:sp>
          <p:nvSpPr>
            <p:cNvPr id="5" name="Google Shape;110;g24f2da4f33f_0_0">
              <a:extLst>
                <a:ext uri="{FF2B5EF4-FFF2-40B4-BE49-F238E27FC236}">
                  <a16:creationId xmlns:a16="http://schemas.microsoft.com/office/drawing/2014/main" id="{5B7BFBD7-4E49-9E08-A54B-24FAD2C1798C}"/>
                </a:ext>
              </a:extLst>
            </p:cNvPr>
            <p:cNvSpPr txBox="1"/>
            <p:nvPr/>
          </p:nvSpPr>
          <p:spPr>
            <a:xfrm>
              <a:off x="575890" y="35213971"/>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Random Forest Model</a:t>
              </a:r>
              <a:endParaRPr sz="4000" b="1" dirty="0">
                <a:latin typeface="Gill Sans"/>
                <a:ea typeface="Gill Sans"/>
                <a:cs typeface="Gill Sans"/>
                <a:sym typeface="Gill Sans"/>
              </a:endParaRPr>
            </a:p>
          </p:txBody>
        </p:sp>
        <p:sp>
          <p:nvSpPr>
            <p:cNvPr id="11" name="Google Shape;110;g24f2da4f33f_0_0">
              <a:extLst>
                <a:ext uri="{FF2B5EF4-FFF2-40B4-BE49-F238E27FC236}">
                  <a16:creationId xmlns:a16="http://schemas.microsoft.com/office/drawing/2014/main" id="{30E990CF-5CA5-80D0-649D-9C94A3696569}"/>
                </a:ext>
              </a:extLst>
            </p:cNvPr>
            <p:cNvSpPr txBox="1"/>
            <p:nvPr/>
          </p:nvSpPr>
          <p:spPr>
            <a:xfrm>
              <a:off x="575894" y="3429000"/>
              <a:ext cx="475307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Regression Model</a:t>
              </a:r>
            </a:p>
            <a:p>
              <a:pPr marL="0" lvl="0" indent="0" algn="l" rtl="0">
                <a:spcBef>
                  <a:spcPts val="0"/>
                </a:spcBef>
                <a:spcAft>
                  <a:spcPts val="0"/>
                </a:spcAft>
                <a:buNone/>
              </a:pPr>
              <a:r>
                <a:rPr lang="en-US" sz="4000" b="1" dirty="0">
                  <a:latin typeface="Gill Sans"/>
                  <a:ea typeface="Gill Sans"/>
                  <a:cs typeface="Gill Sans"/>
                  <a:sym typeface="Gill Sans"/>
                </a:rPr>
                <a:t>Base</a:t>
              </a:r>
            </a:p>
          </p:txBody>
        </p:sp>
        <p:sp>
          <p:nvSpPr>
            <p:cNvPr id="2" name="Google Shape;110;g24f2da4f33f_0_0">
              <a:extLst>
                <a:ext uri="{FF2B5EF4-FFF2-40B4-BE49-F238E27FC236}">
                  <a16:creationId xmlns:a16="http://schemas.microsoft.com/office/drawing/2014/main" id="{2014FF7A-53BD-460A-CE08-AF241996C372}"/>
                </a:ext>
              </a:extLst>
            </p:cNvPr>
            <p:cNvSpPr txBox="1"/>
            <p:nvPr/>
          </p:nvSpPr>
          <p:spPr>
            <a:xfrm>
              <a:off x="575891" y="22250641"/>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Decision Tree Oversample</a:t>
              </a:r>
            </a:p>
          </p:txBody>
        </p:sp>
        <p:sp>
          <p:nvSpPr>
            <p:cNvPr id="6" name="Google Shape;110;g24f2da4f33f_0_0">
              <a:extLst>
                <a:ext uri="{FF2B5EF4-FFF2-40B4-BE49-F238E27FC236}">
                  <a16:creationId xmlns:a16="http://schemas.microsoft.com/office/drawing/2014/main" id="{56E47BA0-6CF1-69C8-A878-2D6039CD08A2}"/>
                </a:ext>
              </a:extLst>
            </p:cNvPr>
            <p:cNvSpPr txBox="1"/>
            <p:nvPr/>
          </p:nvSpPr>
          <p:spPr>
            <a:xfrm>
              <a:off x="575889" y="41477752"/>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Random Forest Oversample</a:t>
              </a:r>
              <a:endParaRPr sz="4000" b="1" dirty="0">
                <a:latin typeface="Gill Sans"/>
                <a:ea typeface="Gill Sans"/>
                <a:cs typeface="Gill Sans"/>
                <a:sym typeface="Gill Sans"/>
              </a:endParaRPr>
            </a:p>
          </p:txBody>
        </p:sp>
      </p:grpSp>
      <p:grpSp>
        <p:nvGrpSpPr>
          <p:cNvPr id="100" name="Group 99">
            <a:extLst>
              <a:ext uri="{FF2B5EF4-FFF2-40B4-BE49-F238E27FC236}">
                <a16:creationId xmlns:a16="http://schemas.microsoft.com/office/drawing/2014/main" id="{0B67DAF7-9142-2DBF-2A13-E8F40578A7F6}"/>
              </a:ext>
            </a:extLst>
          </p:cNvPr>
          <p:cNvGrpSpPr/>
          <p:nvPr/>
        </p:nvGrpSpPr>
        <p:grpSpPr>
          <a:xfrm>
            <a:off x="6090644" y="-29025668"/>
            <a:ext cx="5757862" cy="41208228"/>
            <a:chOff x="5870975" y="2553782"/>
            <a:chExt cx="5757862" cy="41208228"/>
          </a:xfrm>
        </p:grpSpPr>
        <p:pic>
          <p:nvPicPr>
            <p:cNvPr id="10" name="Picture 9">
              <a:extLst>
                <a:ext uri="{FF2B5EF4-FFF2-40B4-BE49-F238E27FC236}">
                  <a16:creationId xmlns:a16="http://schemas.microsoft.com/office/drawing/2014/main" id="{D212A4B1-8282-15D3-C6AC-867AEEE0FA33}"/>
                </a:ext>
              </a:extLst>
            </p:cNvPr>
            <p:cNvPicPr>
              <a:picLocks noChangeAspect="1"/>
            </p:cNvPicPr>
            <p:nvPr/>
          </p:nvPicPr>
          <p:blipFill>
            <a:blip r:embed="rId3"/>
            <a:stretch>
              <a:fillRect/>
            </a:stretch>
          </p:blipFill>
          <p:spPr>
            <a:xfrm>
              <a:off x="5951937" y="8839413"/>
              <a:ext cx="4505325" cy="3152775"/>
            </a:xfrm>
            <a:prstGeom prst="rect">
              <a:avLst/>
            </a:prstGeom>
            <a:ln w="38100">
              <a:solidFill>
                <a:schemeClr val="accent6">
                  <a:lumMod val="75000"/>
                </a:schemeClr>
              </a:solidFill>
            </a:ln>
          </p:spPr>
        </p:pic>
        <p:pic>
          <p:nvPicPr>
            <p:cNvPr id="14" name="Picture 13">
              <a:extLst>
                <a:ext uri="{FF2B5EF4-FFF2-40B4-BE49-F238E27FC236}">
                  <a16:creationId xmlns:a16="http://schemas.microsoft.com/office/drawing/2014/main" id="{6F378B71-8CA6-4222-4BC8-EAAD59AA3C29}"/>
                </a:ext>
              </a:extLst>
            </p:cNvPr>
            <p:cNvPicPr>
              <a:picLocks noChangeAspect="1"/>
            </p:cNvPicPr>
            <p:nvPr/>
          </p:nvPicPr>
          <p:blipFill>
            <a:blip r:embed="rId4"/>
            <a:stretch>
              <a:fillRect/>
            </a:stretch>
          </p:blipFill>
          <p:spPr>
            <a:xfrm>
              <a:off x="5937650" y="21358312"/>
              <a:ext cx="4438650" cy="3200400"/>
            </a:xfrm>
            <a:prstGeom prst="rect">
              <a:avLst/>
            </a:prstGeom>
            <a:ln w="38100">
              <a:solidFill>
                <a:schemeClr val="accent6">
                  <a:lumMod val="75000"/>
                </a:schemeClr>
              </a:solidFill>
            </a:ln>
          </p:spPr>
        </p:pic>
        <p:pic>
          <p:nvPicPr>
            <p:cNvPr id="18" name="Picture 17">
              <a:extLst>
                <a:ext uri="{FF2B5EF4-FFF2-40B4-BE49-F238E27FC236}">
                  <a16:creationId xmlns:a16="http://schemas.microsoft.com/office/drawing/2014/main" id="{22B2BB36-FD2F-EE2E-CA0B-9D79DC418169}"/>
                </a:ext>
              </a:extLst>
            </p:cNvPr>
            <p:cNvPicPr>
              <a:picLocks noChangeAspect="1"/>
            </p:cNvPicPr>
            <p:nvPr/>
          </p:nvPicPr>
          <p:blipFill>
            <a:blip r:embed="rId5"/>
            <a:stretch>
              <a:fillRect/>
            </a:stretch>
          </p:blipFill>
          <p:spPr>
            <a:xfrm>
              <a:off x="5951937" y="16329427"/>
              <a:ext cx="5676900" cy="495300"/>
            </a:xfrm>
            <a:prstGeom prst="rect">
              <a:avLst/>
            </a:prstGeom>
            <a:ln w="38100">
              <a:solidFill>
                <a:schemeClr val="accent6">
                  <a:lumMod val="75000"/>
                </a:schemeClr>
              </a:solidFill>
            </a:ln>
          </p:spPr>
        </p:pic>
        <p:pic>
          <p:nvPicPr>
            <p:cNvPr id="22" name="Picture 21">
              <a:extLst>
                <a:ext uri="{FF2B5EF4-FFF2-40B4-BE49-F238E27FC236}">
                  <a16:creationId xmlns:a16="http://schemas.microsoft.com/office/drawing/2014/main" id="{5EE30E18-A0EC-2519-0730-B0A8120A4973}"/>
                </a:ext>
              </a:extLst>
            </p:cNvPr>
            <p:cNvPicPr>
              <a:picLocks noChangeAspect="1"/>
            </p:cNvPicPr>
            <p:nvPr/>
          </p:nvPicPr>
          <p:blipFill>
            <a:blip r:embed="rId6"/>
            <a:stretch>
              <a:fillRect/>
            </a:stretch>
          </p:blipFill>
          <p:spPr>
            <a:xfrm>
              <a:off x="5937650" y="17275504"/>
              <a:ext cx="5600700" cy="504825"/>
            </a:xfrm>
            <a:prstGeom prst="rect">
              <a:avLst/>
            </a:prstGeom>
            <a:ln w="38100">
              <a:solidFill>
                <a:schemeClr val="accent6">
                  <a:lumMod val="75000"/>
                </a:schemeClr>
              </a:solidFill>
            </a:ln>
          </p:spPr>
        </p:pic>
        <p:pic>
          <p:nvPicPr>
            <p:cNvPr id="25" name="Picture 24">
              <a:extLst>
                <a:ext uri="{FF2B5EF4-FFF2-40B4-BE49-F238E27FC236}">
                  <a16:creationId xmlns:a16="http://schemas.microsoft.com/office/drawing/2014/main" id="{2327405B-5570-3A9C-A515-3F53AFD67A6D}"/>
                </a:ext>
              </a:extLst>
            </p:cNvPr>
            <p:cNvPicPr>
              <a:picLocks noChangeAspect="1"/>
            </p:cNvPicPr>
            <p:nvPr/>
          </p:nvPicPr>
          <p:blipFill>
            <a:blip r:embed="rId7"/>
            <a:stretch>
              <a:fillRect/>
            </a:stretch>
          </p:blipFill>
          <p:spPr>
            <a:xfrm>
              <a:off x="5870975" y="28136695"/>
              <a:ext cx="4467225" cy="3190875"/>
            </a:xfrm>
            <a:prstGeom prst="rect">
              <a:avLst/>
            </a:prstGeom>
            <a:ln w="38100">
              <a:solidFill>
                <a:schemeClr val="accent6">
                  <a:lumMod val="75000"/>
                </a:schemeClr>
              </a:solidFill>
            </a:ln>
          </p:spPr>
        </p:pic>
        <p:pic>
          <p:nvPicPr>
            <p:cNvPr id="31" name="Picture 30">
              <a:extLst>
                <a:ext uri="{FF2B5EF4-FFF2-40B4-BE49-F238E27FC236}">
                  <a16:creationId xmlns:a16="http://schemas.microsoft.com/office/drawing/2014/main" id="{CC4B41D3-17B4-188A-B28D-D7350E5C347B}"/>
                </a:ext>
              </a:extLst>
            </p:cNvPr>
            <p:cNvPicPr>
              <a:picLocks noChangeAspect="1"/>
            </p:cNvPicPr>
            <p:nvPr/>
          </p:nvPicPr>
          <p:blipFill>
            <a:blip r:embed="rId8"/>
            <a:stretch>
              <a:fillRect/>
            </a:stretch>
          </p:blipFill>
          <p:spPr>
            <a:xfrm>
              <a:off x="5937650" y="40609235"/>
              <a:ext cx="4400550" cy="3152775"/>
            </a:xfrm>
            <a:prstGeom prst="rect">
              <a:avLst/>
            </a:prstGeom>
            <a:ln w="38100">
              <a:solidFill>
                <a:schemeClr val="accent6">
                  <a:lumMod val="75000"/>
                </a:schemeClr>
              </a:solidFill>
            </a:ln>
          </p:spPr>
        </p:pic>
        <p:pic>
          <p:nvPicPr>
            <p:cNvPr id="97" name="Picture 96">
              <a:extLst>
                <a:ext uri="{FF2B5EF4-FFF2-40B4-BE49-F238E27FC236}">
                  <a16:creationId xmlns:a16="http://schemas.microsoft.com/office/drawing/2014/main" id="{759573BD-DB52-B3EB-01B3-70068F088F75}"/>
                </a:ext>
              </a:extLst>
            </p:cNvPr>
            <p:cNvPicPr>
              <a:picLocks noChangeAspect="1"/>
            </p:cNvPicPr>
            <p:nvPr/>
          </p:nvPicPr>
          <p:blipFill>
            <a:blip r:embed="rId9"/>
            <a:stretch>
              <a:fillRect/>
            </a:stretch>
          </p:blipFill>
          <p:spPr>
            <a:xfrm>
              <a:off x="5937650" y="34440508"/>
              <a:ext cx="4352925" cy="3133725"/>
            </a:xfrm>
            <a:prstGeom prst="rect">
              <a:avLst/>
            </a:prstGeom>
            <a:ln w="38100">
              <a:solidFill>
                <a:schemeClr val="accent6">
                  <a:lumMod val="75000"/>
                </a:schemeClr>
              </a:solidFill>
            </a:ln>
          </p:spPr>
        </p:pic>
        <p:pic>
          <p:nvPicPr>
            <p:cNvPr id="99" name="Picture 98">
              <a:extLst>
                <a:ext uri="{FF2B5EF4-FFF2-40B4-BE49-F238E27FC236}">
                  <a16:creationId xmlns:a16="http://schemas.microsoft.com/office/drawing/2014/main" id="{8B6881D3-6E72-6BD5-52E6-32B773633E6C}"/>
                </a:ext>
              </a:extLst>
            </p:cNvPr>
            <p:cNvPicPr>
              <a:picLocks noChangeAspect="1"/>
            </p:cNvPicPr>
            <p:nvPr/>
          </p:nvPicPr>
          <p:blipFill>
            <a:blip r:embed="rId10"/>
            <a:stretch>
              <a:fillRect/>
            </a:stretch>
          </p:blipFill>
          <p:spPr>
            <a:xfrm>
              <a:off x="5870975" y="2553782"/>
              <a:ext cx="4391025" cy="3152775"/>
            </a:xfrm>
            <a:prstGeom prst="rect">
              <a:avLst/>
            </a:prstGeom>
            <a:ln w="38100">
              <a:solidFill>
                <a:schemeClr val="accent6">
                  <a:lumMod val="75000"/>
                </a:schemeClr>
              </a:solidFill>
            </a:ln>
          </p:spPr>
        </p:pic>
      </p:grpSp>
    </p:spTree>
    <p:extLst>
      <p:ext uri="{BB962C8B-B14F-4D97-AF65-F5344CB8AC3E}">
        <p14:creationId xmlns:p14="http://schemas.microsoft.com/office/powerpoint/2010/main" val="25937821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g24f2da4f33f_0_0"/>
          <p:cNvSpPr txBox="1">
            <a:spLocks noGrp="1"/>
          </p:cNvSpPr>
          <p:nvPr>
            <p:ph type="title"/>
          </p:nvPr>
        </p:nvSpPr>
        <p:spPr>
          <a:xfrm>
            <a:off x="575894" y="729658"/>
            <a:ext cx="11029500" cy="9882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n-US" sz="4400" dirty="0"/>
              <a:t>Accuracy comparisons</a:t>
            </a:r>
            <a:endParaRPr sz="4400" dirty="0"/>
          </a:p>
        </p:txBody>
      </p:sp>
      <p:grpSp>
        <p:nvGrpSpPr>
          <p:cNvPr id="101" name="Group 100">
            <a:extLst>
              <a:ext uri="{FF2B5EF4-FFF2-40B4-BE49-F238E27FC236}">
                <a16:creationId xmlns:a16="http://schemas.microsoft.com/office/drawing/2014/main" id="{3BC66274-B6CC-E06A-6B61-AF37B4CAD6D2}"/>
              </a:ext>
            </a:extLst>
          </p:cNvPr>
          <p:cNvGrpSpPr/>
          <p:nvPr/>
        </p:nvGrpSpPr>
        <p:grpSpPr>
          <a:xfrm>
            <a:off x="575889" y="-9402101"/>
            <a:ext cx="4753084" cy="39464494"/>
            <a:chOff x="575889" y="3429000"/>
            <a:chExt cx="4753084" cy="39464494"/>
          </a:xfrm>
        </p:grpSpPr>
        <p:sp>
          <p:nvSpPr>
            <p:cNvPr id="110" name="Google Shape;110;g24f2da4f33f_0_0"/>
            <p:cNvSpPr txBox="1"/>
            <p:nvPr/>
          </p:nvSpPr>
          <p:spPr>
            <a:xfrm>
              <a:off x="575894" y="9707930"/>
              <a:ext cx="475307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Regression Model</a:t>
              </a:r>
            </a:p>
            <a:p>
              <a:pPr marL="0" lvl="0" indent="0" algn="l" rtl="0">
                <a:spcBef>
                  <a:spcPts val="0"/>
                </a:spcBef>
                <a:spcAft>
                  <a:spcPts val="0"/>
                </a:spcAft>
                <a:buNone/>
              </a:pPr>
              <a:r>
                <a:rPr lang="en-US" sz="4000" b="1" dirty="0">
                  <a:latin typeface="Gill Sans"/>
                  <a:ea typeface="Gill Sans"/>
                  <a:cs typeface="Gill Sans"/>
                  <a:sym typeface="Gill Sans"/>
                </a:rPr>
                <a:t>Oversample</a:t>
              </a:r>
            </a:p>
          </p:txBody>
        </p:sp>
        <p:sp>
          <p:nvSpPr>
            <p:cNvPr id="3" name="Google Shape;110;g24f2da4f33f_0_0">
              <a:extLst>
                <a:ext uri="{FF2B5EF4-FFF2-40B4-BE49-F238E27FC236}">
                  <a16:creationId xmlns:a16="http://schemas.microsoft.com/office/drawing/2014/main" id="{806C0FB1-E210-4CEB-30B1-FAF182EDB970}"/>
                </a:ext>
              </a:extLst>
            </p:cNvPr>
            <p:cNvSpPr txBox="1"/>
            <p:nvPr/>
          </p:nvSpPr>
          <p:spPr>
            <a:xfrm>
              <a:off x="575895" y="16392330"/>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Decision Tree Model</a:t>
              </a:r>
            </a:p>
          </p:txBody>
        </p:sp>
        <p:sp>
          <p:nvSpPr>
            <p:cNvPr id="4" name="Google Shape;110;g24f2da4f33f_0_0">
              <a:extLst>
                <a:ext uri="{FF2B5EF4-FFF2-40B4-BE49-F238E27FC236}">
                  <a16:creationId xmlns:a16="http://schemas.microsoft.com/office/drawing/2014/main" id="{742E04E7-C4C6-D3F4-0AC3-79ADF960F209}"/>
                </a:ext>
              </a:extLst>
            </p:cNvPr>
            <p:cNvSpPr txBox="1"/>
            <p:nvPr/>
          </p:nvSpPr>
          <p:spPr>
            <a:xfrm>
              <a:off x="575892" y="28935041"/>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Neural Network Model</a:t>
              </a:r>
            </a:p>
          </p:txBody>
        </p:sp>
        <p:sp>
          <p:nvSpPr>
            <p:cNvPr id="5" name="Google Shape;110;g24f2da4f33f_0_0">
              <a:extLst>
                <a:ext uri="{FF2B5EF4-FFF2-40B4-BE49-F238E27FC236}">
                  <a16:creationId xmlns:a16="http://schemas.microsoft.com/office/drawing/2014/main" id="{5B7BFBD7-4E49-9E08-A54B-24FAD2C1798C}"/>
                </a:ext>
              </a:extLst>
            </p:cNvPr>
            <p:cNvSpPr txBox="1"/>
            <p:nvPr/>
          </p:nvSpPr>
          <p:spPr>
            <a:xfrm>
              <a:off x="575890" y="35213971"/>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Random Forest Model</a:t>
              </a:r>
              <a:endParaRPr sz="4000" b="1" dirty="0">
                <a:latin typeface="Gill Sans"/>
                <a:ea typeface="Gill Sans"/>
                <a:cs typeface="Gill Sans"/>
                <a:sym typeface="Gill Sans"/>
              </a:endParaRPr>
            </a:p>
          </p:txBody>
        </p:sp>
        <p:sp>
          <p:nvSpPr>
            <p:cNvPr id="11" name="Google Shape;110;g24f2da4f33f_0_0">
              <a:extLst>
                <a:ext uri="{FF2B5EF4-FFF2-40B4-BE49-F238E27FC236}">
                  <a16:creationId xmlns:a16="http://schemas.microsoft.com/office/drawing/2014/main" id="{30E990CF-5CA5-80D0-649D-9C94A3696569}"/>
                </a:ext>
              </a:extLst>
            </p:cNvPr>
            <p:cNvSpPr txBox="1"/>
            <p:nvPr/>
          </p:nvSpPr>
          <p:spPr>
            <a:xfrm>
              <a:off x="575894" y="3429000"/>
              <a:ext cx="475307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Regression Model</a:t>
              </a:r>
            </a:p>
            <a:p>
              <a:pPr marL="0" lvl="0" indent="0" algn="l" rtl="0">
                <a:spcBef>
                  <a:spcPts val="0"/>
                </a:spcBef>
                <a:spcAft>
                  <a:spcPts val="0"/>
                </a:spcAft>
                <a:buNone/>
              </a:pPr>
              <a:r>
                <a:rPr lang="en-US" sz="4000" b="1" dirty="0">
                  <a:latin typeface="Gill Sans"/>
                  <a:ea typeface="Gill Sans"/>
                  <a:cs typeface="Gill Sans"/>
                  <a:sym typeface="Gill Sans"/>
                </a:rPr>
                <a:t>Base</a:t>
              </a:r>
            </a:p>
          </p:txBody>
        </p:sp>
        <p:sp>
          <p:nvSpPr>
            <p:cNvPr id="2" name="Google Shape;110;g24f2da4f33f_0_0">
              <a:extLst>
                <a:ext uri="{FF2B5EF4-FFF2-40B4-BE49-F238E27FC236}">
                  <a16:creationId xmlns:a16="http://schemas.microsoft.com/office/drawing/2014/main" id="{2014FF7A-53BD-460A-CE08-AF241996C372}"/>
                </a:ext>
              </a:extLst>
            </p:cNvPr>
            <p:cNvSpPr txBox="1"/>
            <p:nvPr/>
          </p:nvSpPr>
          <p:spPr>
            <a:xfrm>
              <a:off x="575891" y="22250641"/>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Decision Tree Oversample</a:t>
              </a:r>
            </a:p>
          </p:txBody>
        </p:sp>
        <p:sp>
          <p:nvSpPr>
            <p:cNvPr id="6" name="Google Shape;110;g24f2da4f33f_0_0">
              <a:extLst>
                <a:ext uri="{FF2B5EF4-FFF2-40B4-BE49-F238E27FC236}">
                  <a16:creationId xmlns:a16="http://schemas.microsoft.com/office/drawing/2014/main" id="{56E47BA0-6CF1-69C8-A878-2D6039CD08A2}"/>
                </a:ext>
              </a:extLst>
            </p:cNvPr>
            <p:cNvSpPr txBox="1"/>
            <p:nvPr/>
          </p:nvSpPr>
          <p:spPr>
            <a:xfrm>
              <a:off x="575889" y="41477752"/>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Random Forest Oversample</a:t>
              </a:r>
              <a:endParaRPr sz="4000" b="1" dirty="0">
                <a:latin typeface="Gill Sans"/>
                <a:ea typeface="Gill Sans"/>
                <a:cs typeface="Gill Sans"/>
                <a:sym typeface="Gill Sans"/>
              </a:endParaRPr>
            </a:p>
          </p:txBody>
        </p:sp>
      </p:grpSp>
      <p:grpSp>
        <p:nvGrpSpPr>
          <p:cNvPr id="100" name="Group 99">
            <a:extLst>
              <a:ext uri="{FF2B5EF4-FFF2-40B4-BE49-F238E27FC236}">
                <a16:creationId xmlns:a16="http://schemas.microsoft.com/office/drawing/2014/main" id="{0B67DAF7-9142-2DBF-2A13-E8F40578A7F6}"/>
              </a:ext>
            </a:extLst>
          </p:cNvPr>
          <p:cNvGrpSpPr/>
          <p:nvPr/>
        </p:nvGrpSpPr>
        <p:grpSpPr>
          <a:xfrm>
            <a:off x="6090644" y="-22772348"/>
            <a:ext cx="5757862" cy="41208228"/>
            <a:chOff x="5870975" y="2553782"/>
            <a:chExt cx="5757862" cy="41208228"/>
          </a:xfrm>
        </p:grpSpPr>
        <p:pic>
          <p:nvPicPr>
            <p:cNvPr id="10" name="Picture 9">
              <a:extLst>
                <a:ext uri="{FF2B5EF4-FFF2-40B4-BE49-F238E27FC236}">
                  <a16:creationId xmlns:a16="http://schemas.microsoft.com/office/drawing/2014/main" id="{D212A4B1-8282-15D3-C6AC-867AEEE0FA33}"/>
                </a:ext>
              </a:extLst>
            </p:cNvPr>
            <p:cNvPicPr>
              <a:picLocks noChangeAspect="1"/>
            </p:cNvPicPr>
            <p:nvPr/>
          </p:nvPicPr>
          <p:blipFill>
            <a:blip r:embed="rId3"/>
            <a:stretch>
              <a:fillRect/>
            </a:stretch>
          </p:blipFill>
          <p:spPr>
            <a:xfrm>
              <a:off x="5951937" y="8839413"/>
              <a:ext cx="4505325" cy="3152775"/>
            </a:xfrm>
            <a:prstGeom prst="rect">
              <a:avLst/>
            </a:prstGeom>
            <a:ln w="38100">
              <a:solidFill>
                <a:schemeClr val="accent6">
                  <a:lumMod val="75000"/>
                </a:schemeClr>
              </a:solidFill>
            </a:ln>
          </p:spPr>
        </p:pic>
        <p:pic>
          <p:nvPicPr>
            <p:cNvPr id="14" name="Picture 13">
              <a:extLst>
                <a:ext uri="{FF2B5EF4-FFF2-40B4-BE49-F238E27FC236}">
                  <a16:creationId xmlns:a16="http://schemas.microsoft.com/office/drawing/2014/main" id="{6F378B71-8CA6-4222-4BC8-EAAD59AA3C29}"/>
                </a:ext>
              </a:extLst>
            </p:cNvPr>
            <p:cNvPicPr>
              <a:picLocks noChangeAspect="1"/>
            </p:cNvPicPr>
            <p:nvPr/>
          </p:nvPicPr>
          <p:blipFill>
            <a:blip r:embed="rId4"/>
            <a:stretch>
              <a:fillRect/>
            </a:stretch>
          </p:blipFill>
          <p:spPr>
            <a:xfrm>
              <a:off x="5937650" y="21358312"/>
              <a:ext cx="4438650" cy="3200400"/>
            </a:xfrm>
            <a:prstGeom prst="rect">
              <a:avLst/>
            </a:prstGeom>
            <a:ln w="38100">
              <a:solidFill>
                <a:schemeClr val="accent6">
                  <a:lumMod val="75000"/>
                </a:schemeClr>
              </a:solidFill>
            </a:ln>
          </p:spPr>
        </p:pic>
        <p:pic>
          <p:nvPicPr>
            <p:cNvPr id="18" name="Picture 17">
              <a:extLst>
                <a:ext uri="{FF2B5EF4-FFF2-40B4-BE49-F238E27FC236}">
                  <a16:creationId xmlns:a16="http://schemas.microsoft.com/office/drawing/2014/main" id="{22B2BB36-FD2F-EE2E-CA0B-9D79DC418169}"/>
                </a:ext>
              </a:extLst>
            </p:cNvPr>
            <p:cNvPicPr>
              <a:picLocks noChangeAspect="1"/>
            </p:cNvPicPr>
            <p:nvPr/>
          </p:nvPicPr>
          <p:blipFill>
            <a:blip r:embed="rId5"/>
            <a:stretch>
              <a:fillRect/>
            </a:stretch>
          </p:blipFill>
          <p:spPr>
            <a:xfrm>
              <a:off x="5951937" y="16329427"/>
              <a:ext cx="5676900" cy="495300"/>
            </a:xfrm>
            <a:prstGeom prst="rect">
              <a:avLst/>
            </a:prstGeom>
            <a:ln w="38100">
              <a:solidFill>
                <a:schemeClr val="accent6">
                  <a:lumMod val="75000"/>
                </a:schemeClr>
              </a:solidFill>
            </a:ln>
          </p:spPr>
        </p:pic>
        <p:pic>
          <p:nvPicPr>
            <p:cNvPr id="22" name="Picture 21">
              <a:extLst>
                <a:ext uri="{FF2B5EF4-FFF2-40B4-BE49-F238E27FC236}">
                  <a16:creationId xmlns:a16="http://schemas.microsoft.com/office/drawing/2014/main" id="{5EE30E18-A0EC-2519-0730-B0A8120A4973}"/>
                </a:ext>
              </a:extLst>
            </p:cNvPr>
            <p:cNvPicPr>
              <a:picLocks noChangeAspect="1"/>
            </p:cNvPicPr>
            <p:nvPr/>
          </p:nvPicPr>
          <p:blipFill>
            <a:blip r:embed="rId6"/>
            <a:stretch>
              <a:fillRect/>
            </a:stretch>
          </p:blipFill>
          <p:spPr>
            <a:xfrm>
              <a:off x="5937650" y="17275504"/>
              <a:ext cx="5600700" cy="504825"/>
            </a:xfrm>
            <a:prstGeom prst="rect">
              <a:avLst/>
            </a:prstGeom>
            <a:ln w="38100">
              <a:solidFill>
                <a:schemeClr val="accent6">
                  <a:lumMod val="75000"/>
                </a:schemeClr>
              </a:solidFill>
            </a:ln>
          </p:spPr>
        </p:pic>
        <p:pic>
          <p:nvPicPr>
            <p:cNvPr id="25" name="Picture 24">
              <a:extLst>
                <a:ext uri="{FF2B5EF4-FFF2-40B4-BE49-F238E27FC236}">
                  <a16:creationId xmlns:a16="http://schemas.microsoft.com/office/drawing/2014/main" id="{2327405B-5570-3A9C-A515-3F53AFD67A6D}"/>
                </a:ext>
              </a:extLst>
            </p:cNvPr>
            <p:cNvPicPr>
              <a:picLocks noChangeAspect="1"/>
            </p:cNvPicPr>
            <p:nvPr/>
          </p:nvPicPr>
          <p:blipFill>
            <a:blip r:embed="rId7"/>
            <a:stretch>
              <a:fillRect/>
            </a:stretch>
          </p:blipFill>
          <p:spPr>
            <a:xfrm>
              <a:off x="5870975" y="28136695"/>
              <a:ext cx="4467225" cy="3190875"/>
            </a:xfrm>
            <a:prstGeom prst="rect">
              <a:avLst/>
            </a:prstGeom>
            <a:ln w="38100">
              <a:solidFill>
                <a:schemeClr val="accent6">
                  <a:lumMod val="75000"/>
                </a:schemeClr>
              </a:solidFill>
            </a:ln>
          </p:spPr>
        </p:pic>
        <p:pic>
          <p:nvPicPr>
            <p:cNvPr id="31" name="Picture 30">
              <a:extLst>
                <a:ext uri="{FF2B5EF4-FFF2-40B4-BE49-F238E27FC236}">
                  <a16:creationId xmlns:a16="http://schemas.microsoft.com/office/drawing/2014/main" id="{CC4B41D3-17B4-188A-B28D-D7350E5C347B}"/>
                </a:ext>
              </a:extLst>
            </p:cNvPr>
            <p:cNvPicPr>
              <a:picLocks noChangeAspect="1"/>
            </p:cNvPicPr>
            <p:nvPr/>
          </p:nvPicPr>
          <p:blipFill>
            <a:blip r:embed="rId8"/>
            <a:stretch>
              <a:fillRect/>
            </a:stretch>
          </p:blipFill>
          <p:spPr>
            <a:xfrm>
              <a:off x="5937650" y="40609235"/>
              <a:ext cx="4400550" cy="3152775"/>
            </a:xfrm>
            <a:prstGeom prst="rect">
              <a:avLst/>
            </a:prstGeom>
            <a:ln w="38100">
              <a:solidFill>
                <a:schemeClr val="accent6">
                  <a:lumMod val="75000"/>
                </a:schemeClr>
              </a:solidFill>
            </a:ln>
          </p:spPr>
        </p:pic>
        <p:pic>
          <p:nvPicPr>
            <p:cNvPr id="97" name="Picture 96">
              <a:extLst>
                <a:ext uri="{FF2B5EF4-FFF2-40B4-BE49-F238E27FC236}">
                  <a16:creationId xmlns:a16="http://schemas.microsoft.com/office/drawing/2014/main" id="{759573BD-DB52-B3EB-01B3-70068F088F75}"/>
                </a:ext>
              </a:extLst>
            </p:cNvPr>
            <p:cNvPicPr>
              <a:picLocks noChangeAspect="1"/>
            </p:cNvPicPr>
            <p:nvPr/>
          </p:nvPicPr>
          <p:blipFill>
            <a:blip r:embed="rId9"/>
            <a:stretch>
              <a:fillRect/>
            </a:stretch>
          </p:blipFill>
          <p:spPr>
            <a:xfrm>
              <a:off x="5937650" y="34440508"/>
              <a:ext cx="4352925" cy="3133725"/>
            </a:xfrm>
            <a:prstGeom prst="rect">
              <a:avLst/>
            </a:prstGeom>
            <a:ln w="38100">
              <a:solidFill>
                <a:schemeClr val="accent6">
                  <a:lumMod val="75000"/>
                </a:schemeClr>
              </a:solidFill>
            </a:ln>
          </p:spPr>
        </p:pic>
        <p:pic>
          <p:nvPicPr>
            <p:cNvPr id="99" name="Picture 98">
              <a:extLst>
                <a:ext uri="{FF2B5EF4-FFF2-40B4-BE49-F238E27FC236}">
                  <a16:creationId xmlns:a16="http://schemas.microsoft.com/office/drawing/2014/main" id="{8B6881D3-6E72-6BD5-52E6-32B773633E6C}"/>
                </a:ext>
              </a:extLst>
            </p:cNvPr>
            <p:cNvPicPr>
              <a:picLocks noChangeAspect="1"/>
            </p:cNvPicPr>
            <p:nvPr/>
          </p:nvPicPr>
          <p:blipFill>
            <a:blip r:embed="rId10"/>
            <a:stretch>
              <a:fillRect/>
            </a:stretch>
          </p:blipFill>
          <p:spPr>
            <a:xfrm>
              <a:off x="5870975" y="2553782"/>
              <a:ext cx="4391025" cy="3152775"/>
            </a:xfrm>
            <a:prstGeom prst="rect">
              <a:avLst/>
            </a:prstGeom>
            <a:ln w="38100">
              <a:solidFill>
                <a:schemeClr val="accent6">
                  <a:lumMod val="75000"/>
                </a:schemeClr>
              </a:solidFill>
            </a:ln>
          </p:spPr>
        </p:pic>
      </p:grpSp>
    </p:spTree>
    <p:extLst>
      <p:ext uri="{BB962C8B-B14F-4D97-AF65-F5344CB8AC3E}">
        <p14:creationId xmlns:p14="http://schemas.microsoft.com/office/powerpoint/2010/main" val="40169164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g24f2da4f33f_0_0"/>
          <p:cNvSpPr txBox="1">
            <a:spLocks noGrp="1"/>
          </p:cNvSpPr>
          <p:nvPr>
            <p:ph type="title"/>
          </p:nvPr>
        </p:nvSpPr>
        <p:spPr>
          <a:xfrm>
            <a:off x="575894" y="729658"/>
            <a:ext cx="11029500" cy="9882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n-US" sz="4400" dirty="0"/>
              <a:t>Accuracy comparisons</a:t>
            </a:r>
            <a:endParaRPr sz="4400" dirty="0"/>
          </a:p>
        </p:txBody>
      </p:sp>
      <p:grpSp>
        <p:nvGrpSpPr>
          <p:cNvPr id="101" name="Group 100">
            <a:extLst>
              <a:ext uri="{FF2B5EF4-FFF2-40B4-BE49-F238E27FC236}">
                <a16:creationId xmlns:a16="http://schemas.microsoft.com/office/drawing/2014/main" id="{3BC66274-B6CC-E06A-6B61-AF37B4CAD6D2}"/>
              </a:ext>
            </a:extLst>
          </p:cNvPr>
          <p:cNvGrpSpPr/>
          <p:nvPr/>
        </p:nvGrpSpPr>
        <p:grpSpPr>
          <a:xfrm>
            <a:off x="575889" y="-15271962"/>
            <a:ext cx="4753084" cy="39464494"/>
            <a:chOff x="575889" y="3429000"/>
            <a:chExt cx="4753084" cy="39464494"/>
          </a:xfrm>
        </p:grpSpPr>
        <p:sp>
          <p:nvSpPr>
            <p:cNvPr id="110" name="Google Shape;110;g24f2da4f33f_0_0"/>
            <p:cNvSpPr txBox="1"/>
            <p:nvPr/>
          </p:nvSpPr>
          <p:spPr>
            <a:xfrm>
              <a:off x="575894" y="9707930"/>
              <a:ext cx="475307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Regression Model</a:t>
              </a:r>
            </a:p>
            <a:p>
              <a:pPr marL="0" lvl="0" indent="0" algn="l" rtl="0">
                <a:spcBef>
                  <a:spcPts val="0"/>
                </a:spcBef>
                <a:spcAft>
                  <a:spcPts val="0"/>
                </a:spcAft>
                <a:buNone/>
              </a:pPr>
              <a:r>
                <a:rPr lang="en-US" sz="4000" b="1" dirty="0">
                  <a:latin typeface="Gill Sans"/>
                  <a:ea typeface="Gill Sans"/>
                  <a:cs typeface="Gill Sans"/>
                  <a:sym typeface="Gill Sans"/>
                </a:rPr>
                <a:t>Oversample</a:t>
              </a:r>
            </a:p>
          </p:txBody>
        </p:sp>
        <p:sp>
          <p:nvSpPr>
            <p:cNvPr id="3" name="Google Shape;110;g24f2da4f33f_0_0">
              <a:extLst>
                <a:ext uri="{FF2B5EF4-FFF2-40B4-BE49-F238E27FC236}">
                  <a16:creationId xmlns:a16="http://schemas.microsoft.com/office/drawing/2014/main" id="{806C0FB1-E210-4CEB-30B1-FAF182EDB970}"/>
                </a:ext>
              </a:extLst>
            </p:cNvPr>
            <p:cNvSpPr txBox="1"/>
            <p:nvPr/>
          </p:nvSpPr>
          <p:spPr>
            <a:xfrm>
              <a:off x="575895" y="16392330"/>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Decision Tree Model</a:t>
              </a:r>
            </a:p>
          </p:txBody>
        </p:sp>
        <p:sp>
          <p:nvSpPr>
            <p:cNvPr id="4" name="Google Shape;110;g24f2da4f33f_0_0">
              <a:extLst>
                <a:ext uri="{FF2B5EF4-FFF2-40B4-BE49-F238E27FC236}">
                  <a16:creationId xmlns:a16="http://schemas.microsoft.com/office/drawing/2014/main" id="{742E04E7-C4C6-D3F4-0AC3-79ADF960F209}"/>
                </a:ext>
              </a:extLst>
            </p:cNvPr>
            <p:cNvSpPr txBox="1"/>
            <p:nvPr/>
          </p:nvSpPr>
          <p:spPr>
            <a:xfrm>
              <a:off x="575892" y="28935041"/>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Neural Network Model</a:t>
              </a:r>
            </a:p>
          </p:txBody>
        </p:sp>
        <p:sp>
          <p:nvSpPr>
            <p:cNvPr id="5" name="Google Shape;110;g24f2da4f33f_0_0">
              <a:extLst>
                <a:ext uri="{FF2B5EF4-FFF2-40B4-BE49-F238E27FC236}">
                  <a16:creationId xmlns:a16="http://schemas.microsoft.com/office/drawing/2014/main" id="{5B7BFBD7-4E49-9E08-A54B-24FAD2C1798C}"/>
                </a:ext>
              </a:extLst>
            </p:cNvPr>
            <p:cNvSpPr txBox="1"/>
            <p:nvPr/>
          </p:nvSpPr>
          <p:spPr>
            <a:xfrm>
              <a:off x="575890" y="35213971"/>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Random Forest Model</a:t>
              </a:r>
              <a:endParaRPr sz="4000" b="1" dirty="0">
                <a:latin typeface="Gill Sans"/>
                <a:ea typeface="Gill Sans"/>
                <a:cs typeface="Gill Sans"/>
                <a:sym typeface="Gill Sans"/>
              </a:endParaRPr>
            </a:p>
          </p:txBody>
        </p:sp>
        <p:sp>
          <p:nvSpPr>
            <p:cNvPr id="11" name="Google Shape;110;g24f2da4f33f_0_0">
              <a:extLst>
                <a:ext uri="{FF2B5EF4-FFF2-40B4-BE49-F238E27FC236}">
                  <a16:creationId xmlns:a16="http://schemas.microsoft.com/office/drawing/2014/main" id="{30E990CF-5CA5-80D0-649D-9C94A3696569}"/>
                </a:ext>
              </a:extLst>
            </p:cNvPr>
            <p:cNvSpPr txBox="1"/>
            <p:nvPr/>
          </p:nvSpPr>
          <p:spPr>
            <a:xfrm>
              <a:off x="575894" y="3429000"/>
              <a:ext cx="475307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Regression Model</a:t>
              </a:r>
            </a:p>
            <a:p>
              <a:pPr marL="0" lvl="0" indent="0" algn="l" rtl="0">
                <a:spcBef>
                  <a:spcPts val="0"/>
                </a:spcBef>
                <a:spcAft>
                  <a:spcPts val="0"/>
                </a:spcAft>
                <a:buNone/>
              </a:pPr>
              <a:r>
                <a:rPr lang="en-US" sz="4000" b="1" dirty="0">
                  <a:latin typeface="Gill Sans"/>
                  <a:ea typeface="Gill Sans"/>
                  <a:cs typeface="Gill Sans"/>
                  <a:sym typeface="Gill Sans"/>
                </a:rPr>
                <a:t>Base</a:t>
              </a:r>
            </a:p>
          </p:txBody>
        </p:sp>
        <p:sp>
          <p:nvSpPr>
            <p:cNvPr id="2" name="Google Shape;110;g24f2da4f33f_0_0">
              <a:extLst>
                <a:ext uri="{FF2B5EF4-FFF2-40B4-BE49-F238E27FC236}">
                  <a16:creationId xmlns:a16="http://schemas.microsoft.com/office/drawing/2014/main" id="{2014FF7A-53BD-460A-CE08-AF241996C372}"/>
                </a:ext>
              </a:extLst>
            </p:cNvPr>
            <p:cNvSpPr txBox="1"/>
            <p:nvPr/>
          </p:nvSpPr>
          <p:spPr>
            <a:xfrm>
              <a:off x="575891" y="22250641"/>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Decision Tree Oversample</a:t>
              </a:r>
            </a:p>
          </p:txBody>
        </p:sp>
        <p:sp>
          <p:nvSpPr>
            <p:cNvPr id="6" name="Google Shape;110;g24f2da4f33f_0_0">
              <a:extLst>
                <a:ext uri="{FF2B5EF4-FFF2-40B4-BE49-F238E27FC236}">
                  <a16:creationId xmlns:a16="http://schemas.microsoft.com/office/drawing/2014/main" id="{56E47BA0-6CF1-69C8-A878-2D6039CD08A2}"/>
                </a:ext>
              </a:extLst>
            </p:cNvPr>
            <p:cNvSpPr txBox="1"/>
            <p:nvPr/>
          </p:nvSpPr>
          <p:spPr>
            <a:xfrm>
              <a:off x="575889" y="41477752"/>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Random Forest Oversample</a:t>
              </a:r>
              <a:endParaRPr sz="4000" b="1" dirty="0">
                <a:latin typeface="Gill Sans"/>
                <a:ea typeface="Gill Sans"/>
                <a:cs typeface="Gill Sans"/>
                <a:sym typeface="Gill Sans"/>
              </a:endParaRPr>
            </a:p>
          </p:txBody>
        </p:sp>
      </p:grpSp>
      <p:grpSp>
        <p:nvGrpSpPr>
          <p:cNvPr id="100" name="Group 99">
            <a:extLst>
              <a:ext uri="{FF2B5EF4-FFF2-40B4-BE49-F238E27FC236}">
                <a16:creationId xmlns:a16="http://schemas.microsoft.com/office/drawing/2014/main" id="{0B67DAF7-9142-2DBF-2A13-E8F40578A7F6}"/>
              </a:ext>
            </a:extLst>
          </p:cNvPr>
          <p:cNvGrpSpPr/>
          <p:nvPr/>
        </p:nvGrpSpPr>
        <p:grpSpPr>
          <a:xfrm>
            <a:off x="6090644" y="-16076575"/>
            <a:ext cx="5757862" cy="41208228"/>
            <a:chOff x="5870975" y="2553782"/>
            <a:chExt cx="5757862" cy="41208228"/>
          </a:xfrm>
        </p:grpSpPr>
        <p:pic>
          <p:nvPicPr>
            <p:cNvPr id="10" name="Picture 9">
              <a:extLst>
                <a:ext uri="{FF2B5EF4-FFF2-40B4-BE49-F238E27FC236}">
                  <a16:creationId xmlns:a16="http://schemas.microsoft.com/office/drawing/2014/main" id="{D212A4B1-8282-15D3-C6AC-867AEEE0FA33}"/>
                </a:ext>
              </a:extLst>
            </p:cNvPr>
            <p:cNvPicPr>
              <a:picLocks noChangeAspect="1"/>
            </p:cNvPicPr>
            <p:nvPr/>
          </p:nvPicPr>
          <p:blipFill>
            <a:blip r:embed="rId3"/>
            <a:stretch>
              <a:fillRect/>
            </a:stretch>
          </p:blipFill>
          <p:spPr>
            <a:xfrm>
              <a:off x="5951937" y="8839413"/>
              <a:ext cx="4505325" cy="3152775"/>
            </a:xfrm>
            <a:prstGeom prst="rect">
              <a:avLst/>
            </a:prstGeom>
            <a:ln w="38100">
              <a:solidFill>
                <a:schemeClr val="accent6">
                  <a:lumMod val="75000"/>
                </a:schemeClr>
              </a:solidFill>
            </a:ln>
          </p:spPr>
        </p:pic>
        <p:pic>
          <p:nvPicPr>
            <p:cNvPr id="14" name="Picture 13">
              <a:extLst>
                <a:ext uri="{FF2B5EF4-FFF2-40B4-BE49-F238E27FC236}">
                  <a16:creationId xmlns:a16="http://schemas.microsoft.com/office/drawing/2014/main" id="{6F378B71-8CA6-4222-4BC8-EAAD59AA3C29}"/>
                </a:ext>
              </a:extLst>
            </p:cNvPr>
            <p:cNvPicPr>
              <a:picLocks noChangeAspect="1"/>
            </p:cNvPicPr>
            <p:nvPr/>
          </p:nvPicPr>
          <p:blipFill>
            <a:blip r:embed="rId4"/>
            <a:stretch>
              <a:fillRect/>
            </a:stretch>
          </p:blipFill>
          <p:spPr>
            <a:xfrm>
              <a:off x="5937650" y="21358312"/>
              <a:ext cx="4438650" cy="3200400"/>
            </a:xfrm>
            <a:prstGeom prst="rect">
              <a:avLst/>
            </a:prstGeom>
            <a:ln w="38100">
              <a:solidFill>
                <a:schemeClr val="accent6">
                  <a:lumMod val="75000"/>
                </a:schemeClr>
              </a:solidFill>
            </a:ln>
          </p:spPr>
        </p:pic>
        <p:pic>
          <p:nvPicPr>
            <p:cNvPr id="18" name="Picture 17">
              <a:extLst>
                <a:ext uri="{FF2B5EF4-FFF2-40B4-BE49-F238E27FC236}">
                  <a16:creationId xmlns:a16="http://schemas.microsoft.com/office/drawing/2014/main" id="{22B2BB36-FD2F-EE2E-CA0B-9D79DC418169}"/>
                </a:ext>
              </a:extLst>
            </p:cNvPr>
            <p:cNvPicPr>
              <a:picLocks noChangeAspect="1"/>
            </p:cNvPicPr>
            <p:nvPr/>
          </p:nvPicPr>
          <p:blipFill>
            <a:blip r:embed="rId5"/>
            <a:stretch>
              <a:fillRect/>
            </a:stretch>
          </p:blipFill>
          <p:spPr>
            <a:xfrm>
              <a:off x="5951937" y="16329427"/>
              <a:ext cx="5676900" cy="495300"/>
            </a:xfrm>
            <a:prstGeom prst="rect">
              <a:avLst/>
            </a:prstGeom>
            <a:ln w="38100">
              <a:solidFill>
                <a:schemeClr val="accent6">
                  <a:lumMod val="75000"/>
                </a:schemeClr>
              </a:solidFill>
            </a:ln>
          </p:spPr>
        </p:pic>
        <p:pic>
          <p:nvPicPr>
            <p:cNvPr id="22" name="Picture 21">
              <a:extLst>
                <a:ext uri="{FF2B5EF4-FFF2-40B4-BE49-F238E27FC236}">
                  <a16:creationId xmlns:a16="http://schemas.microsoft.com/office/drawing/2014/main" id="{5EE30E18-A0EC-2519-0730-B0A8120A4973}"/>
                </a:ext>
              </a:extLst>
            </p:cNvPr>
            <p:cNvPicPr>
              <a:picLocks noChangeAspect="1"/>
            </p:cNvPicPr>
            <p:nvPr/>
          </p:nvPicPr>
          <p:blipFill>
            <a:blip r:embed="rId6"/>
            <a:stretch>
              <a:fillRect/>
            </a:stretch>
          </p:blipFill>
          <p:spPr>
            <a:xfrm>
              <a:off x="5937650" y="17275504"/>
              <a:ext cx="5600700" cy="504825"/>
            </a:xfrm>
            <a:prstGeom prst="rect">
              <a:avLst/>
            </a:prstGeom>
            <a:ln w="38100">
              <a:solidFill>
                <a:schemeClr val="accent6">
                  <a:lumMod val="75000"/>
                </a:schemeClr>
              </a:solidFill>
            </a:ln>
          </p:spPr>
        </p:pic>
        <p:pic>
          <p:nvPicPr>
            <p:cNvPr id="25" name="Picture 24">
              <a:extLst>
                <a:ext uri="{FF2B5EF4-FFF2-40B4-BE49-F238E27FC236}">
                  <a16:creationId xmlns:a16="http://schemas.microsoft.com/office/drawing/2014/main" id="{2327405B-5570-3A9C-A515-3F53AFD67A6D}"/>
                </a:ext>
              </a:extLst>
            </p:cNvPr>
            <p:cNvPicPr>
              <a:picLocks noChangeAspect="1"/>
            </p:cNvPicPr>
            <p:nvPr/>
          </p:nvPicPr>
          <p:blipFill>
            <a:blip r:embed="rId7"/>
            <a:stretch>
              <a:fillRect/>
            </a:stretch>
          </p:blipFill>
          <p:spPr>
            <a:xfrm>
              <a:off x="5870975" y="28136695"/>
              <a:ext cx="4467225" cy="3190875"/>
            </a:xfrm>
            <a:prstGeom prst="rect">
              <a:avLst/>
            </a:prstGeom>
            <a:ln w="38100">
              <a:solidFill>
                <a:schemeClr val="accent6">
                  <a:lumMod val="75000"/>
                </a:schemeClr>
              </a:solidFill>
            </a:ln>
          </p:spPr>
        </p:pic>
        <p:pic>
          <p:nvPicPr>
            <p:cNvPr id="31" name="Picture 30">
              <a:extLst>
                <a:ext uri="{FF2B5EF4-FFF2-40B4-BE49-F238E27FC236}">
                  <a16:creationId xmlns:a16="http://schemas.microsoft.com/office/drawing/2014/main" id="{CC4B41D3-17B4-188A-B28D-D7350E5C347B}"/>
                </a:ext>
              </a:extLst>
            </p:cNvPr>
            <p:cNvPicPr>
              <a:picLocks noChangeAspect="1"/>
            </p:cNvPicPr>
            <p:nvPr/>
          </p:nvPicPr>
          <p:blipFill>
            <a:blip r:embed="rId8"/>
            <a:stretch>
              <a:fillRect/>
            </a:stretch>
          </p:blipFill>
          <p:spPr>
            <a:xfrm>
              <a:off x="5937650" y="40609235"/>
              <a:ext cx="4400550" cy="3152775"/>
            </a:xfrm>
            <a:prstGeom prst="rect">
              <a:avLst/>
            </a:prstGeom>
            <a:ln w="38100">
              <a:solidFill>
                <a:schemeClr val="accent6">
                  <a:lumMod val="75000"/>
                </a:schemeClr>
              </a:solidFill>
            </a:ln>
          </p:spPr>
        </p:pic>
        <p:pic>
          <p:nvPicPr>
            <p:cNvPr id="97" name="Picture 96">
              <a:extLst>
                <a:ext uri="{FF2B5EF4-FFF2-40B4-BE49-F238E27FC236}">
                  <a16:creationId xmlns:a16="http://schemas.microsoft.com/office/drawing/2014/main" id="{759573BD-DB52-B3EB-01B3-70068F088F75}"/>
                </a:ext>
              </a:extLst>
            </p:cNvPr>
            <p:cNvPicPr>
              <a:picLocks noChangeAspect="1"/>
            </p:cNvPicPr>
            <p:nvPr/>
          </p:nvPicPr>
          <p:blipFill>
            <a:blip r:embed="rId9"/>
            <a:stretch>
              <a:fillRect/>
            </a:stretch>
          </p:blipFill>
          <p:spPr>
            <a:xfrm>
              <a:off x="5937650" y="34440508"/>
              <a:ext cx="4352925" cy="3133725"/>
            </a:xfrm>
            <a:prstGeom prst="rect">
              <a:avLst/>
            </a:prstGeom>
            <a:ln w="38100">
              <a:solidFill>
                <a:schemeClr val="accent6">
                  <a:lumMod val="75000"/>
                </a:schemeClr>
              </a:solidFill>
            </a:ln>
          </p:spPr>
        </p:pic>
        <p:pic>
          <p:nvPicPr>
            <p:cNvPr id="99" name="Picture 98">
              <a:extLst>
                <a:ext uri="{FF2B5EF4-FFF2-40B4-BE49-F238E27FC236}">
                  <a16:creationId xmlns:a16="http://schemas.microsoft.com/office/drawing/2014/main" id="{8B6881D3-6E72-6BD5-52E6-32B773633E6C}"/>
                </a:ext>
              </a:extLst>
            </p:cNvPr>
            <p:cNvPicPr>
              <a:picLocks noChangeAspect="1"/>
            </p:cNvPicPr>
            <p:nvPr/>
          </p:nvPicPr>
          <p:blipFill>
            <a:blip r:embed="rId10"/>
            <a:stretch>
              <a:fillRect/>
            </a:stretch>
          </p:blipFill>
          <p:spPr>
            <a:xfrm>
              <a:off x="5870975" y="2553782"/>
              <a:ext cx="4391025" cy="3152775"/>
            </a:xfrm>
            <a:prstGeom prst="rect">
              <a:avLst/>
            </a:prstGeom>
            <a:ln w="38100">
              <a:solidFill>
                <a:schemeClr val="accent6">
                  <a:lumMod val="75000"/>
                </a:schemeClr>
              </a:solidFill>
            </a:ln>
          </p:spPr>
        </p:pic>
      </p:grpSp>
    </p:spTree>
    <p:extLst>
      <p:ext uri="{BB962C8B-B14F-4D97-AF65-F5344CB8AC3E}">
        <p14:creationId xmlns:p14="http://schemas.microsoft.com/office/powerpoint/2010/main" val="10026831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g24f2da4f33f_0_0"/>
          <p:cNvSpPr txBox="1">
            <a:spLocks noGrp="1"/>
          </p:cNvSpPr>
          <p:nvPr>
            <p:ph type="title"/>
          </p:nvPr>
        </p:nvSpPr>
        <p:spPr>
          <a:xfrm>
            <a:off x="575894" y="729658"/>
            <a:ext cx="11029500" cy="9882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n-US" sz="4400" dirty="0"/>
              <a:t>Accuracy comparisons</a:t>
            </a:r>
            <a:endParaRPr sz="4400" dirty="0"/>
          </a:p>
        </p:txBody>
      </p:sp>
      <p:grpSp>
        <p:nvGrpSpPr>
          <p:cNvPr id="101" name="Group 100">
            <a:extLst>
              <a:ext uri="{FF2B5EF4-FFF2-40B4-BE49-F238E27FC236}">
                <a16:creationId xmlns:a16="http://schemas.microsoft.com/office/drawing/2014/main" id="{3BC66274-B6CC-E06A-6B61-AF37B4CAD6D2}"/>
              </a:ext>
            </a:extLst>
          </p:cNvPr>
          <p:cNvGrpSpPr/>
          <p:nvPr/>
        </p:nvGrpSpPr>
        <p:grpSpPr>
          <a:xfrm>
            <a:off x="575889" y="-21908743"/>
            <a:ext cx="4753084" cy="39464494"/>
            <a:chOff x="575889" y="3429000"/>
            <a:chExt cx="4753084" cy="39464494"/>
          </a:xfrm>
        </p:grpSpPr>
        <p:sp>
          <p:nvSpPr>
            <p:cNvPr id="110" name="Google Shape;110;g24f2da4f33f_0_0"/>
            <p:cNvSpPr txBox="1"/>
            <p:nvPr/>
          </p:nvSpPr>
          <p:spPr>
            <a:xfrm>
              <a:off x="575894" y="9707930"/>
              <a:ext cx="475307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Regression Model</a:t>
              </a:r>
            </a:p>
            <a:p>
              <a:pPr marL="0" lvl="0" indent="0" algn="l" rtl="0">
                <a:spcBef>
                  <a:spcPts val="0"/>
                </a:spcBef>
                <a:spcAft>
                  <a:spcPts val="0"/>
                </a:spcAft>
                <a:buNone/>
              </a:pPr>
              <a:r>
                <a:rPr lang="en-US" sz="4000" b="1" dirty="0">
                  <a:latin typeface="Gill Sans"/>
                  <a:ea typeface="Gill Sans"/>
                  <a:cs typeface="Gill Sans"/>
                  <a:sym typeface="Gill Sans"/>
                </a:rPr>
                <a:t>Oversample</a:t>
              </a:r>
            </a:p>
          </p:txBody>
        </p:sp>
        <p:sp>
          <p:nvSpPr>
            <p:cNvPr id="3" name="Google Shape;110;g24f2da4f33f_0_0">
              <a:extLst>
                <a:ext uri="{FF2B5EF4-FFF2-40B4-BE49-F238E27FC236}">
                  <a16:creationId xmlns:a16="http://schemas.microsoft.com/office/drawing/2014/main" id="{806C0FB1-E210-4CEB-30B1-FAF182EDB970}"/>
                </a:ext>
              </a:extLst>
            </p:cNvPr>
            <p:cNvSpPr txBox="1"/>
            <p:nvPr/>
          </p:nvSpPr>
          <p:spPr>
            <a:xfrm>
              <a:off x="575895" y="16392330"/>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Decision Tree Model</a:t>
              </a:r>
            </a:p>
          </p:txBody>
        </p:sp>
        <p:sp>
          <p:nvSpPr>
            <p:cNvPr id="4" name="Google Shape;110;g24f2da4f33f_0_0">
              <a:extLst>
                <a:ext uri="{FF2B5EF4-FFF2-40B4-BE49-F238E27FC236}">
                  <a16:creationId xmlns:a16="http://schemas.microsoft.com/office/drawing/2014/main" id="{742E04E7-C4C6-D3F4-0AC3-79ADF960F209}"/>
                </a:ext>
              </a:extLst>
            </p:cNvPr>
            <p:cNvSpPr txBox="1"/>
            <p:nvPr/>
          </p:nvSpPr>
          <p:spPr>
            <a:xfrm>
              <a:off x="575892" y="28935041"/>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Neural Network Model</a:t>
              </a:r>
            </a:p>
          </p:txBody>
        </p:sp>
        <p:sp>
          <p:nvSpPr>
            <p:cNvPr id="5" name="Google Shape;110;g24f2da4f33f_0_0">
              <a:extLst>
                <a:ext uri="{FF2B5EF4-FFF2-40B4-BE49-F238E27FC236}">
                  <a16:creationId xmlns:a16="http://schemas.microsoft.com/office/drawing/2014/main" id="{5B7BFBD7-4E49-9E08-A54B-24FAD2C1798C}"/>
                </a:ext>
              </a:extLst>
            </p:cNvPr>
            <p:cNvSpPr txBox="1"/>
            <p:nvPr/>
          </p:nvSpPr>
          <p:spPr>
            <a:xfrm>
              <a:off x="575890" y="35213971"/>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Random Forest Model</a:t>
              </a:r>
              <a:endParaRPr sz="4000" b="1" dirty="0">
                <a:latin typeface="Gill Sans"/>
                <a:ea typeface="Gill Sans"/>
                <a:cs typeface="Gill Sans"/>
                <a:sym typeface="Gill Sans"/>
              </a:endParaRPr>
            </a:p>
          </p:txBody>
        </p:sp>
        <p:sp>
          <p:nvSpPr>
            <p:cNvPr id="11" name="Google Shape;110;g24f2da4f33f_0_0">
              <a:extLst>
                <a:ext uri="{FF2B5EF4-FFF2-40B4-BE49-F238E27FC236}">
                  <a16:creationId xmlns:a16="http://schemas.microsoft.com/office/drawing/2014/main" id="{30E990CF-5CA5-80D0-649D-9C94A3696569}"/>
                </a:ext>
              </a:extLst>
            </p:cNvPr>
            <p:cNvSpPr txBox="1"/>
            <p:nvPr/>
          </p:nvSpPr>
          <p:spPr>
            <a:xfrm>
              <a:off x="575894" y="3429000"/>
              <a:ext cx="475307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Regression Model</a:t>
              </a:r>
            </a:p>
            <a:p>
              <a:pPr marL="0" lvl="0" indent="0" algn="l" rtl="0">
                <a:spcBef>
                  <a:spcPts val="0"/>
                </a:spcBef>
                <a:spcAft>
                  <a:spcPts val="0"/>
                </a:spcAft>
                <a:buNone/>
              </a:pPr>
              <a:r>
                <a:rPr lang="en-US" sz="4000" b="1" dirty="0">
                  <a:latin typeface="Gill Sans"/>
                  <a:ea typeface="Gill Sans"/>
                  <a:cs typeface="Gill Sans"/>
                  <a:sym typeface="Gill Sans"/>
                </a:rPr>
                <a:t>Base</a:t>
              </a:r>
            </a:p>
          </p:txBody>
        </p:sp>
        <p:sp>
          <p:nvSpPr>
            <p:cNvPr id="2" name="Google Shape;110;g24f2da4f33f_0_0">
              <a:extLst>
                <a:ext uri="{FF2B5EF4-FFF2-40B4-BE49-F238E27FC236}">
                  <a16:creationId xmlns:a16="http://schemas.microsoft.com/office/drawing/2014/main" id="{2014FF7A-53BD-460A-CE08-AF241996C372}"/>
                </a:ext>
              </a:extLst>
            </p:cNvPr>
            <p:cNvSpPr txBox="1"/>
            <p:nvPr/>
          </p:nvSpPr>
          <p:spPr>
            <a:xfrm>
              <a:off x="575891" y="22250641"/>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Decision Tree Oversample</a:t>
              </a:r>
            </a:p>
          </p:txBody>
        </p:sp>
        <p:sp>
          <p:nvSpPr>
            <p:cNvPr id="6" name="Google Shape;110;g24f2da4f33f_0_0">
              <a:extLst>
                <a:ext uri="{FF2B5EF4-FFF2-40B4-BE49-F238E27FC236}">
                  <a16:creationId xmlns:a16="http://schemas.microsoft.com/office/drawing/2014/main" id="{56E47BA0-6CF1-69C8-A878-2D6039CD08A2}"/>
                </a:ext>
              </a:extLst>
            </p:cNvPr>
            <p:cNvSpPr txBox="1"/>
            <p:nvPr/>
          </p:nvSpPr>
          <p:spPr>
            <a:xfrm>
              <a:off x="575889" y="41477752"/>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Random Forest Oversample</a:t>
              </a:r>
              <a:endParaRPr sz="4000" b="1" dirty="0">
                <a:latin typeface="Gill Sans"/>
                <a:ea typeface="Gill Sans"/>
                <a:cs typeface="Gill Sans"/>
                <a:sym typeface="Gill Sans"/>
              </a:endParaRPr>
            </a:p>
          </p:txBody>
        </p:sp>
      </p:grpSp>
      <p:grpSp>
        <p:nvGrpSpPr>
          <p:cNvPr id="100" name="Group 99">
            <a:extLst>
              <a:ext uri="{FF2B5EF4-FFF2-40B4-BE49-F238E27FC236}">
                <a16:creationId xmlns:a16="http://schemas.microsoft.com/office/drawing/2014/main" id="{0B67DAF7-9142-2DBF-2A13-E8F40578A7F6}"/>
              </a:ext>
            </a:extLst>
          </p:cNvPr>
          <p:cNvGrpSpPr/>
          <p:nvPr/>
        </p:nvGrpSpPr>
        <p:grpSpPr>
          <a:xfrm>
            <a:off x="6090644" y="-10088727"/>
            <a:ext cx="5757862" cy="41208228"/>
            <a:chOff x="5870975" y="2553782"/>
            <a:chExt cx="5757862" cy="41208228"/>
          </a:xfrm>
        </p:grpSpPr>
        <p:pic>
          <p:nvPicPr>
            <p:cNvPr id="10" name="Picture 9">
              <a:extLst>
                <a:ext uri="{FF2B5EF4-FFF2-40B4-BE49-F238E27FC236}">
                  <a16:creationId xmlns:a16="http://schemas.microsoft.com/office/drawing/2014/main" id="{D212A4B1-8282-15D3-C6AC-867AEEE0FA33}"/>
                </a:ext>
              </a:extLst>
            </p:cNvPr>
            <p:cNvPicPr>
              <a:picLocks noChangeAspect="1"/>
            </p:cNvPicPr>
            <p:nvPr/>
          </p:nvPicPr>
          <p:blipFill>
            <a:blip r:embed="rId3"/>
            <a:stretch>
              <a:fillRect/>
            </a:stretch>
          </p:blipFill>
          <p:spPr>
            <a:xfrm>
              <a:off x="5951937" y="8839413"/>
              <a:ext cx="4505325" cy="3152775"/>
            </a:xfrm>
            <a:prstGeom prst="rect">
              <a:avLst/>
            </a:prstGeom>
            <a:ln w="38100">
              <a:solidFill>
                <a:schemeClr val="accent6">
                  <a:lumMod val="75000"/>
                </a:schemeClr>
              </a:solidFill>
            </a:ln>
          </p:spPr>
        </p:pic>
        <p:pic>
          <p:nvPicPr>
            <p:cNvPr id="14" name="Picture 13">
              <a:extLst>
                <a:ext uri="{FF2B5EF4-FFF2-40B4-BE49-F238E27FC236}">
                  <a16:creationId xmlns:a16="http://schemas.microsoft.com/office/drawing/2014/main" id="{6F378B71-8CA6-4222-4BC8-EAAD59AA3C29}"/>
                </a:ext>
              </a:extLst>
            </p:cNvPr>
            <p:cNvPicPr>
              <a:picLocks noChangeAspect="1"/>
            </p:cNvPicPr>
            <p:nvPr/>
          </p:nvPicPr>
          <p:blipFill>
            <a:blip r:embed="rId4"/>
            <a:stretch>
              <a:fillRect/>
            </a:stretch>
          </p:blipFill>
          <p:spPr>
            <a:xfrm>
              <a:off x="5937650" y="21358312"/>
              <a:ext cx="4438650" cy="3200400"/>
            </a:xfrm>
            <a:prstGeom prst="rect">
              <a:avLst/>
            </a:prstGeom>
            <a:ln w="38100">
              <a:solidFill>
                <a:schemeClr val="accent6">
                  <a:lumMod val="75000"/>
                </a:schemeClr>
              </a:solidFill>
            </a:ln>
          </p:spPr>
        </p:pic>
        <p:pic>
          <p:nvPicPr>
            <p:cNvPr id="18" name="Picture 17">
              <a:extLst>
                <a:ext uri="{FF2B5EF4-FFF2-40B4-BE49-F238E27FC236}">
                  <a16:creationId xmlns:a16="http://schemas.microsoft.com/office/drawing/2014/main" id="{22B2BB36-FD2F-EE2E-CA0B-9D79DC418169}"/>
                </a:ext>
              </a:extLst>
            </p:cNvPr>
            <p:cNvPicPr>
              <a:picLocks noChangeAspect="1"/>
            </p:cNvPicPr>
            <p:nvPr/>
          </p:nvPicPr>
          <p:blipFill>
            <a:blip r:embed="rId5"/>
            <a:stretch>
              <a:fillRect/>
            </a:stretch>
          </p:blipFill>
          <p:spPr>
            <a:xfrm>
              <a:off x="5951937" y="16329427"/>
              <a:ext cx="5676900" cy="495300"/>
            </a:xfrm>
            <a:prstGeom prst="rect">
              <a:avLst/>
            </a:prstGeom>
            <a:ln w="38100">
              <a:solidFill>
                <a:schemeClr val="accent6">
                  <a:lumMod val="75000"/>
                </a:schemeClr>
              </a:solidFill>
            </a:ln>
          </p:spPr>
        </p:pic>
        <p:pic>
          <p:nvPicPr>
            <p:cNvPr id="22" name="Picture 21">
              <a:extLst>
                <a:ext uri="{FF2B5EF4-FFF2-40B4-BE49-F238E27FC236}">
                  <a16:creationId xmlns:a16="http://schemas.microsoft.com/office/drawing/2014/main" id="{5EE30E18-A0EC-2519-0730-B0A8120A4973}"/>
                </a:ext>
              </a:extLst>
            </p:cNvPr>
            <p:cNvPicPr>
              <a:picLocks noChangeAspect="1"/>
            </p:cNvPicPr>
            <p:nvPr/>
          </p:nvPicPr>
          <p:blipFill>
            <a:blip r:embed="rId6"/>
            <a:stretch>
              <a:fillRect/>
            </a:stretch>
          </p:blipFill>
          <p:spPr>
            <a:xfrm>
              <a:off x="5937650" y="17275504"/>
              <a:ext cx="5600700" cy="504825"/>
            </a:xfrm>
            <a:prstGeom prst="rect">
              <a:avLst/>
            </a:prstGeom>
            <a:ln w="38100">
              <a:solidFill>
                <a:schemeClr val="accent6">
                  <a:lumMod val="75000"/>
                </a:schemeClr>
              </a:solidFill>
            </a:ln>
          </p:spPr>
        </p:pic>
        <p:pic>
          <p:nvPicPr>
            <p:cNvPr id="25" name="Picture 24">
              <a:extLst>
                <a:ext uri="{FF2B5EF4-FFF2-40B4-BE49-F238E27FC236}">
                  <a16:creationId xmlns:a16="http://schemas.microsoft.com/office/drawing/2014/main" id="{2327405B-5570-3A9C-A515-3F53AFD67A6D}"/>
                </a:ext>
              </a:extLst>
            </p:cNvPr>
            <p:cNvPicPr>
              <a:picLocks noChangeAspect="1"/>
            </p:cNvPicPr>
            <p:nvPr/>
          </p:nvPicPr>
          <p:blipFill>
            <a:blip r:embed="rId7"/>
            <a:stretch>
              <a:fillRect/>
            </a:stretch>
          </p:blipFill>
          <p:spPr>
            <a:xfrm>
              <a:off x="5870975" y="28136695"/>
              <a:ext cx="4467225" cy="3190875"/>
            </a:xfrm>
            <a:prstGeom prst="rect">
              <a:avLst/>
            </a:prstGeom>
            <a:ln w="38100">
              <a:solidFill>
                <a:schemeClr val="accent6">
                  <a:lumMod val="75000"/>
                </a:schemeClr>
              </a:solidFill>
            </a:ln>
          </p:spPr>
        </p:pic>
        <p:pic>
          <p:nvPicPr>
            <p:cNvPr id="31" name="Picture 30">
              <a:extLst>
                <a:ext uri="{FF2B5EF4-FFF2-40B4-BE49-F238E27FC236}">
                  <a16:creationId xmlns:a16="http://schemas.microsoft.com/office/drawing/2014/main" id="{CC4B41D3-17B4-188A-B28D-D7350E5C347B}"/>
                </a:ext>
              </a:extLst>
            </p:cNvPr>
            <p:cNvPicPr>
              <a:picLocks noChangeAspect="1"/>
            </p:cNvPicPr>
            <p:nvPr/>
          </p:nvPicPr>
          <p:blipFill>
            <a:blip r:embed="rId8"/>
            <a:stretch>
              <a:fillRect/>
            </a:stretch>
          </p:blipFill>
          <p:spPr>
            <a:xfrm>
              <a:off x="5937650" y="40609235"/>
              <a:ext cx="4400550" cy="3152775"/>
            </a:xfrm>
            <a:prstGeom prst="rect">
              <a:avLst/>
            </a:prstGeom>
            <a:ln w="38100">
              <a:solidFill>
                <a:schemeClr val="accent6">
                  <a:lumMod val="75000"/>
                </a:schemeClr>
              </a:solidFill>
            </a:ln>
          </p:spPr>
        </p:pic>
        <p:pic>
          <p:nvPicPr>
            <p:cNvPr id="97" name="Picture 96">
              <a:extLst>
                <a:ext uri="{FF2B5EF4-FFF2-40B4-BE49-F238E27FC236}">
                  <a16:creationId xmlns:a16="http://schemas.microsoft.com/office/drawing/2014/main" id="{759573BD-DB52-B3EB-01B3-70068F088F75}"/>
                </a:ext>
              </a:extLst>
            </p:cNvPr>
            <p:cNvPicPr>
              <a:picLocks noChangeAspect="1"/>
            </p:cNvPicPr>
            <p:nvPr/>
          </p:nvPicPr>
          <p:blipFill>
            <a:blip r:embed="rId9"/>
            <a:stretch>
              <a:fillRect/>
            </a:stretch>
          </p:blipFill>
          <p:spPr>
            <a:xfrm>
              <a:off x="5937650" y="34440508"/>
              <a:ext cx="4352925" cy="3133725"/>
            </a:xfrm>
            <a:prstGeom prst="rect">
              <a:avLst/>
            </a:prstGeom>
            <a:ln w="38100">
              <a:solidFill>
                <a:schemeClr val="accent6">
                  <a:lumMod val="75000"/>
                </a:schemeClr>
              </a:solidFill>
            </a:ln>
          </p:spPr>
        </p:pic>
        <p:pic>
          <p:nvPicPr>
            <p:cNvPr id="99" name="Picture 98">
              <a:extLst>
                <a:ext uri="{FF2B5EF4-FFF2-40B4-BE49-F238E27FC236}">
                  <a16:creationId xmlns:a16="http://schemas.microsoft.com/office/drawing/2014/main" id="{8B6881D3-6E72-6BD5-52E6-32B773633E6C}"/>
                </a:ext>
              </a:extLst>
            </p:cNvPr>
            <p:cNvPicPr>
              <a:picLocks noChangeAspect="1"/>
            </p:cNvPicPr>
            <p:nvPr/>
          </p:nvPicPr>
          <p:blipFill>
            <a:blip r:embed="rId10"/>
            <a:stretch>
              <a:fillRect/>
            </a:stretch>
          </p:blipFill>
          <p:spPr>
            <a:xfrm>
              <a:off x="5870975" y="2553782"/>
              <a:ext cx="4391025" cy="3152775"/>
            </a:xfrm>
            <a:prstGeom prst="rect">
              <a:avLst/>
            </a:prstGeom>
            <a:ln w="38100">
              <a:solidFill>
                <a:schemeClr val="accent6">
                  <a:lumMod val="75000"/>
                </a:schemeClr>
              </a:solidFill>
            </a:ln>
          </p:spPr>
        </p:pic>
      </p:grpSp>
    </p:spTree>
    <p:extLst>
      <p:ext uri="{BB962C8B-B14F-4D97-AF65-F5344CB8AC3E}">
        <p14:creationId xmlns:p14="http://schemas.microsoft.com/office/powerpoint/2010/main" val="23374976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g24f2da4f33f_0_0"/>
          <p:cNvSpPr txBox="1">
            <a:spLocks noGrp="1"/>
          </p:cNvSpPr>
          <p:nvPr>
            <p:ph type="title"/>
          </p:nvPr>
        </p:nvSpPr>
        <p:spPr>
          <a:xfrm>
            <a:off x="575894" y="729658"/>
            <a:ext cx="11029500" cy="9882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n-US" sz="4400" dirty="0"/>
              <a:t>Accuracy comparisons</a:t>
            </a:r>
            <a:endParaRPr sz="4400" dirty="0"/>
          </a:p>
        </p:txBody>
      </p:sp>
      <p:grpSp>
        <p:nvGrpSpPr>
          <p:cNvPr id="101" name="Group 100">
            <a:extLst>
              <a:ext uri="{FF2B5EF4-FFF2-40B4-BE49-F238E27FC236}">
                <a16:creationId xmlns:a16="http://schemas.microsoft.com/office/drawing/2014/main" id="{3BC66274-B6CC-E06A-6B61-AF37B4CAD6D2}"/>
              </a:ext>
            </a:extLst>
          </p:cNvPr>
          <p:cNvGrpSpPr/>
          <p:nvPr/>
        </p:nvGrpSpPr>
        <p:grpSpPr>
          <a:xfrm>
            <a:off x="575889" y="-28221059"/>
            <a:ext cx="4753084" cy="39464494"/>
            <a:chOff x="575889" y="3429000"/>
            <a:chExt cx="4753084" cy="39464494"/>
          </a:xfrm>
        </p:grpSpPr>
        <p:sp>
          <p:nvSpPr>
            <p:cNvPr id="110" name="Google Shape;110;g24f2da4f33f_0_0"/>
            <p:cNvSpPr txBox="1"/>
            <p:nvPr/>
          </p:nvSpPr>
          <p:spPr>
            <a:xfrm>
              <a:off x="575894" y="9707930"/>
              <a:ext cx="475307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Regression Model</a:t>
              </a:r>
            </a:p>
            <a:p>
              <a:pPr marL="0" lvl="0" indent="0" algn="l" rtl="0">
                <a:spcBef>
                  <a:spcPts val="0"/>
                </a:spcBef>
                <a:spcAft>
                  <a:spcPts val="0"/>
                </a:spcAft>
                <a:buNone/>
              </a:pPr>
              <a:r>
                <a:rPr lang="en-US" sz="4000" b="1" dirty="0">
                  <a:latin typeface="Gill Sans"/>
                  <a:ea typeface="Gill Sans"/>
                  <a:cs typeface="Gill Sans"/>
                  <a:sym typeface="Gill Sans"/>
                </a:rPr>
                <a:t>Oversample</a:t>
              </a:r>
            </a:p>
          </p:txBody>
        </p:sp>
        <p:sp>
          <p:nvSpPr>
            <p:cNvPr id="3" name="Google Shape;110;g24f2da4f33f_0_0">
              <a:extLst>
                <a:ext uri="{FF2B5EF4-FFF2-40B4-BE49-F238E27FC236}">
                  <a16:creationId xmlns:a16="http://schemas.microsoft.com/office/drawing/2014/main" id="{806C0FB1-E210-4CEB-30B1-FAF182EDB970}"/>
                </a:ext>
              </a:extLst>
            </p:cNvPr>
            <p:cNvSpPr txBox="1"/>
            <p:nvPr/>
          </p:nvSpPr>
          <p:spPr>
            <a:xfrm>
              <a:off x="575895" y="16392330"/>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Decision Tree Model</a:t>
              </a:r>
            </a:p>
          </p:txBody>
        </p:sp>
        <p:sp>
          <p:nvSpPr>
            <p:cNvPr id="4" name="Google Shape;110;g24f2da4f33f_0_0">
              <a:extLst>
                <a:ext uri="{FF2B5EF4-FFF2-40B4-BE49-F238E27FC236}">
                  <a16:creationId xmlns:a16="http://schemas.microsoft.com/office/drawing/2014/main" id="{742E04E7-C4C6-D3F4-0AC3-79ADF960F209}"/>
                </a:ext>
              </a:extLst>
            </p:cNvPr>
            <p:cNvSpPr txBox="1"/>
            <p:nvPr/>
          </p:nvSpPr>
          <p:spPr>
            <a:xfrm>
              <a:off x="575892" y="28935041"/>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Neural Network Model</a:t>
              </a:r>
            </a:p>
          </p:txBody>
        </p:sp>
        <p:sp>
          <p:nvSpPr>
            <p:cNvPr id="5" name="Google Shape;110;g24f2da4f33f_0_0">
              <a:extLst>
                <a:ext uri="{FF2B5EF4-FFF2-40B4-BE49-F238E27FC236}">
                  <a16:creationId xmlns:a16="http://schemas.microsoft.com/office/drawing/2014/main" id="{5B7BFBD7-4E49-9E08-A54B-24FAD2C1798C}"/>
                </a:ext>
              </a:extLst>
            </p:cNvPr>
            <p:cNvSpPr txBox="1"/>
            <p:nvPr/>
          </p:nvSpPr>
          <p:spPr>
            <a:xfrm>
              <a:off x="575890" y="35213971"/>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Random Forest Model</a:t>
              </a:r>
              <a:endParaRPr sz="4000" b="1" dirty="0">
                <a:latin typeface="Gill Sans"/>
                <a:ea typeface="Gill Sans"/>
                <a:cs typeface="Gill Sans"/>
                <a:sym typeface="Gill Sans"/>
              </a:endParaRPr>
            </a:p>
          </p:txBody>
        </p:sp>
        <p:sp>
          <p:nvSpPr>
            <p:cNvPr id="11" name="Google Shape;110;g24f2da4f33f_0_0">
              <a:extLst>
                <a:ext uri="{FF2B5EF4-FFF2-40B4-BE49-F238E27FC236}">
                  <a16:creationId xmlns:a16="http://schemas.microsoft.com/office/drawing/2014/main" id="{30E990CF-5CA5-80D0-649D-9C94A3696569}"/>
                </a:ext>
              </a:extLst>
            </p:cNvPr>
            <p:cNvSpPr txBox="1"/>
            <p:nvPr/>
          </p:nvSpPr>
          <p:spPr>
            <a:xfrm>
              <a:off x="575894" y="3429000"/>
              <a:ext cx="475307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Regression Model</a:t>
              </a:r>
            </a:p>
            <a:p>
              <a:pPr marL="0" lvl="0" indent="0" algn="l" rtl="0">
                <a:spcBef>
                  <a:spcPts val="0"/>
                </a:spcBef>
                <a:spcAft>
                  <a:spcPts val="0"/>
                </a:spcAft>
                <a:buNone/>
              </a:pPr>
              <a:r>
                <a:rPr lang="en-US" sz="4000" b="1" dirty="0">
                  <a:latin typeface="Gill Sans"/>
                  <a:ea typeface="Gill Sans"/>
                  <a:cs typeface="Gill Sans"/>
                  <a:sym typeface="Gill Sans"/>
                </a:rPr>
                <a:t>Base</a:t>
              </a:r>
            </a:p>
          </p:txBody>
        </p:sp>
        <p:sp>
          <p:nvSpPr>
            <p:cNvPr id="2" name="Google Shape;110;g24f2da4f33f_0_0">
              <a:extLst>
                <a:ext uri="{FF2B5EF4-FFF2-40B4-BE49-F238E27FC236}">
                  <a16:creationId xmlns:a16="http://schemas.microsoft.com/office/drawing/2014/main" id="{2014FF7A-53BD-460A-CE08-AF241996C372}"/>
                </a:ext>
              </a:extLst>
            </p:cNvPr>
            <p:cNvSpPr txBox="1"/>
            <p:nvPr/>
          </p:nvSpPr>
          <p:spPr>
            <a:xfrm>
              <a:off x="575891" y="22250641"/>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Decision Tree Oversample</a:t>
              </a:r>
            </a:p>
          </p:txBody>
        </p:sp>
        <p:sp>
          <p:nvSpPr>
            <p:cNvPr id="6" name="Google Shape;110;g24f2da4f33f_0_0">
              <a:extLst>
                <a:ext uri="{FF2B5EF4-FFF2-40B4-BE49-F238E27FC236}">
                  <a16:creationId xmlns:a16="http://schemas.microsoft.com/office/drawing/2014/main" id="{56E47BA0-6CF1-69C8-A878-2D6039CD08A2}"/>
                </a:ext>
              </a:extLst>
            </p:cNvPr>
            <p:cNvSpPr txBox="1"/>
            <p:nvPr/>
          </p:nvSpPr>
          <p:spPr>
            <a:xfrm>
              <a:off x="575889" y="41477752"/>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Random Forest Oversample</a:t>
              </a:r>
              <a:endParaRPr sz="4000" b="1" dirty="0">
                <a:latin typeface="Gill Sans"/>
                <a:ea typeface="Gill Sans"/>
                <a:cs typeface="Gill Sans"/>
                <a:sym typeface="Gill Sans"/>
              </a:endParaRPr>
            </a:p>
          </p:txBody>
        </p:sp>
      </p:grpSp>
      <p:grpSp>
        <p:nvGrpSpPr>
          <p:cNvPr id="100" name="Group 99">
            <a:extLst>
              <a:ext uri="{FF2B5EF4-FFF2-40B4-BE49-F238E27FC236}">
                <a16:creationId xmlns:a16="http://schemas.microsoft.com/office/drawing/2014/main" id="{0B67DAF7-9142-2DBF-2A13-E8F40578A7F6}"/>
              </a:ext>
            </a:extLst>
          </p:cNvPr>
          <p:cNvGrpSpPr/>
          <p:nvPr/>
        </p:nvGrpSpPr>
        <p:grpSpPr>
          <a:xfrm>
            <a:off x="6090644" y="-3215976"/>
            <a:ext cx="5757862" cy="41208228"/>
            <a:chOff x="5870975" y="2553782"/>
            <a:chExt cx="5757862" cy="41208228"/>
          </a:xfrm>
        </p:grpSpPr>
        <p:pic>
          <p:nvPicPr>
            <p:cNvPr id="10" name="Picture 9">
              <a:extLst>
                <a:ext uri="{FF2B5EF4-FFF2-40B4-BE49-F238E27FC236}">
                  <a16:creationId xmlns:a16="http://schemas.microsoft.com/office/drawing/2014/main" id="{D212A4B1-8282-15D3-C6AC-867AEEE0FA33}"/>
                </a:ext>
              </a:extLst>
            </p:cNvPr>
            <p:cNvPicPr>
              <a:picLocks noChangeAspect="1"/>
            </p:cNvPicPr>
            <p:nvPr/>
          </p:nvPicPr>
          <p:blipFill>
            <a:blip r:embed="rId3"/>
            <a:stretch>
              <a:fillRect/>
            </a:stretch>
          </p:blipFill>
          <p:spPr>
            <a:xfrm>
              <a:off x="5951937" y="8839413"/>
              <a:ext cx="4505325" cy="3152775"/>
            </a:xfrm>
            <a:prstGeom prst="rect">
              <a:avLst/>
            </a:prstGeom>
            <a:ln w="38100">
              <a:solidFill>
                <a:schemeClr val="accent6">
                  <a:lumMod val="75000"/>
                </a:schemeClr>
              </a:solidFill>
            </a:ln>
          </p:spPr>
        </p:pic>
        <p:pic>
          <p:nvPicPr>
            <p:cNvPr id="14" name="Picture 13">
              <a:extLst>
                <a:ext uri="{FF2B5EF4-FFF2-40B4-BE49-F238E27FC236}">
                  <a16:creationId xmlns:a16="http://schemas.microsoft.com/office/drawing/2014/main" id="{6F378B71-8CA6-4222-4BC8-EAAD59AA3C29}"/>
                </a:ext>
              </a:extLst>
            </p:cNvPr>
            <p:cNvPicPr>
              <a:picLocks noChangeAspect="1"/>
            </p:cNvPicPr>
            <p:nvPr/>
          </p:nvPicPr>
          <p:blipFill>
            <a:blip r:embed="rId4"/>
            <a:stretch>
              <a:fillRect/>
            </a:stretch>
          </p:blipFill>
          <p:spPr>
            <a:xfrm>
              <a:off x="5937650" y="21358312"/>
              <a:ext cx="4438650" cy="3200400"/>
            </a:xfrm>
            <a:prstGeom prst="rect">
              <a:avLst/>
            </a:prstGeom>
            <a:ln w="38100">
              <a:solidFill>
                <a:schemeClr val="accent6">
                  <a:lumMod val="75000"/>
                </a:schemeClr>
              </a:solidFill>
            </a:ln>
          </p:spPr>
        </p:pic>
        <p:pic>
          <p:nvPicPr>
            <p:cNvPr id="18" name="Picture 17">
              <a:extLst>
                <a:ext uri="{FF2B5EF4-FFF2-40B4-BE49-F238E27FC236}">
                  <a16:creationId xmlns:a16="http://schemas.microsoft.com/office/drawing/2014/main" id="{22B2BB36-FD2F-EE2E-CA0B-9D79DC418169}"/>
                </a:ext>
              </a:extLst>
            </p:cNvPr>
            <p:cNvPicPr>
              <a:picLocks noChangeAspect="1"/>
            </p:cNvPicPr>
            <p:nvPr/>
          </p:nvPicPr>
          <p:blipFill>
            <a:blip r:embed="rId5"/>
            <a:stretch>
              <a:fillRect/>
            </a:stretch>
          </p:blipFill>
          <p:spPr>
            <a:xfrm>
              <a:off x="5951937" y="16329427"/>
              <a:ext cx="5676900" cy="495300"/>
            </a:xfrm>
            <a:prstGeom prst="rect">
              <a:avLst/>
            </a:prstGeom>
            <a:ln w="38100">
              <a:solidFill>
                <a:schemeClr val="accent6">
                  <a:lumMod val="75000"/>
                </a:schemeClr>
              </a:solidFill>
            </a:ln>
          </p:spPr>
        </p:pic>
        <p:pic>
          <p:nvPicPr>
            <p:cNvPr id="22" name="Picture 21">
              <a:extLst>
                <a:ext uri="{FF2B5EF4-FFF2-40B4-BE49-F238E27FC236}">
                  <a16:creationId xmlns:a16="http://schemas.microsoft.com/office/drawing/2014/main" id="{5EE30E18-A0EC-2519-0730-B0A8120A4973}"/>
                </a:ext>
              </a:extLst>
            </p:cNvPr>
            <p:cNvPicPr>
              <a:picLocks noChangeAspect="1"/>
            </p:cNvPicPr>
            <p:nvPr/>
          </p:nvPicPr>
          <p:blipFill>
            <a:blip r:embed="rId6"/>
            <a:stretch>
              <a:fillRect/>
            </a:stretch>
          </p:blipFill>
          <p:spPr>
            <a:xfrm>
              <a:off x="5937650" y="17275504"/>
              <a:ext cx="5600700" cy="504825"/>
            </a:xfrm>
            <a:prstGeom prst="rect">
              <a:avLst/>
            </a:prstGeom>
            <a:ln w="38100">
              <a:solidFill>
                <a:schemeClr val="accent6">
                  <a:lumMod val="75000"/>
                </a:schemeClr>
              </a:solidFill>
            </a:ln>
          </p:spPr>
        </p:pic>
        <p:pic>
          <p:nvPicPr>
            <p:cNvPr id="25" name="Picture 24">
              <a:extLst>
                <a:ext uri="{FF2B5EF4-FFF2-40B4-BE49-F238E27FC236}">
                  <a16:creationId xmlns:a16="http://schemas.microsoft.com/office/drawing/2014/main" id="{2327405B-5570-3A9C-A515-3F53AFD67A6D}"/>
                </a:ext>
              </a:extLst>
            </p:cNvPr>
            <p:cNvPicPr>
              <a:picLocks noChangeAspect="1"/>
            </p:cNvPicPr>
            <p:nvPr/>
          </p:nvPicPr>
          <p:blipFill>
            <a:blip r:embed="rId7"/>
            <a:stretch>
              <a:fillRect/>
            </a:stretch>
          </p:blipFill>
          <p:spPr>
            <a:xfrm>
              <a:off x="5870975" y="28136695"/>
              <a:ext cx="4467225" cy="3190875"/>
            </a:xfrm>
            <a:prstGeom prst="rect">
              <a:avLst/>
            </a:prstGeom>
            <a:ln w="38100">
              <a:solidFill>
                <a:schemeClr val="accent6">
                  <a:lumMod val="75000"/>
                </a:schemeClr>
              </a:solidFill>
            </a:ln>
          </p:spPr>
        </p:pic>
        <p:pic>
          <p:nvPicPr>
            <p:cNvPr id="31" name="Picture 30">
              <a:extLst>
                <a:ext uri="{FF2B5EF4-FFF2-40B4-BE49-F238E27FC236}">
                  <a16:creationId xmlns:a16="http://schemas.microsoft.com/office/drawing/2014/main" id="{CC4B41D3-17B4-188A-B28D-D7350E5C347B}"/>
                </a:ext>
              </a:extLst>
            </p:cNvPr>
            <p:cNvPicPr>
              <a:picLocks noChangeAspect="1"/>
            </p:cNvPicPr>
            <p:nvPr/>
          </p:nvPicPr>
          <p:blipFill>
            <a:blip r:embed="rId8"/>
            <a:stretch>
              <a:fillRect/>
            </a:stretch>
          </p:blipFill>
          <p:spPr>
            <a:xfrm>
              <a:off x="5937650" y="40609235"/>
              <a:ext cx="4400550" cy="3152775"/>
            </a:xfrm>
            <a:prstGeom prst="rect">
              <a:avLst/>
            </a:prstGeom>
            <a:ln w="38100">
              <a:solidFill>
                <a:schemeClr val="accent6">
                  <a:lumMod val="75000"/>
                </a:schemeClr>
              </a:solidFill>
            </a:ln>
          </p:spPr>
        </p:pic>
        <p:pic>
          <p:nvPicPr>
            <p:cNvPr id="97" name="Picture 96">
              <a:extLst>
                <a:ext uri="{FF2B5EF4-FFF2-40B4-BE49-F238E27FC236}">
                  <a16:creationId xmlns:a16="http://schemas.microsoft.com/office/drawing/2014/main" id="{759573BD-DB52-B3EB-01B3-70068F088F75}"/>
                </a:ext>
              </a:extLst>
            </p:cNvPr>
            <p:cNvPicPr>
              <a:picLocks noChangeAspect="1"/>
            </p:cNvPicPr>
            <p:nvPr/>
          </p:nvPicPr>
          <p:blipFill>
            <a:blip r:embed="rId9"/>
            <a:stretch>
              <a:fillRect/>
            </a:stretch>
          </p:blipFill>
          <p:spPr>
            <a:xfrm>
              <a:off x="5937650" y="34440508"/>
              <a:ext cx="4352925" cy="3133725"/>
            </a:xfrm>
            <a:prstGeom prst="rect">
              <a:avLst/>
            </a:prstGeom>
            <a:ln w="38100">
              <a:solidFill>
                <a:schemeClr val="accent6">
                  <a:lumMod val="75000"/>
                </a:schemeClr>
              </a:solidFill>
            </a:ln>
          </p:spPr>
        </p:pic>
        <p:pic>
          <p:nvPicPr>
            <p:cNvPr id="99" name="Picture 98">
              <a:extLst>
                <a:ext uri="{FF2B5EF4-FFF2-40B4-BE49-F238E27FC236}">
                  <a16:creationId xmlns:a16="http://schemas.microsoft.com/office/drawing/2014/main" id="{8B6881D3-6E72-6BD5-52E6-32B773633E6C}"/>
                </a:ext>
              </a:extLst>
            </p:cNvPr>
            <p:cNvPicPr>
              <a:picLocks noChangeAspect="1"/>
            </p:cNvPicPr>
            <p:nvPr/>
          </p:nvPicPr>
          <p:blipFill>
            <a:blip r:embed="rId10"/>
            <a:stretch>
              <a:fillRect/>
            </a:stretch>
          </p:blipFill>
          <p:spPr>
            <a:xfrm>
              <a:off x="5870975" y="2553782"/>
              <a:ext cx="4391025" cy="3152775"/>
            </a:xfrm>
            <a:prstGeom prst="rect">
              <a:avLst/>
            </a:prstGeom>
            <a:ln w="38100">
              <a:solidFill>
                <a:schemeClr val="accent6">
                  <a:lumMod val="75000"/>
                </a:schemeClr>
              </a:solidFill>
            </a:ln>
          </p:spPr>
        </p:pic>
      </p:grpSp>
    </p:spTree>
    <p:extLst>
      <p:ext uri="{BB962C8B-B14F-4D97-AF65-F5344CB8AC3E}">
        <p14:creationId xmlns:p14="http://schemas.microsoft.com/office/powerpoint/2010/main" val="12136086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Dividend">
  <a:themeElements>
    <a:clrScheme name="Custom 3">
      <a:dk1>
        <a:sysClr val="windowText" lastClr="000000"/>
      </a:dk1>
      <a:lt1>
        <a:sysClr val="window" lastClr="FFFFFF"/>
      </a:lt1>
      <a:dk2>
        <a:srgbClr val="969FA7"/>
      </a:dk2>
      <a:lt2>
        <a:srgbClr val="EBEBEB"/>
      </a:lt2>
      <a:accent1>
        <a:srgbClr val="1A3260"/>
      </a:accent1>
      <a:accent2>
        <a:srgbClr val="990000"/>
      </a:accent2>
      <a:accent3>
        <a:srgbClr val="F9CFD9"/>
      </a:accent3>
      <a:accent4>
        <a:srgbClr val="EE708E"/>
      </a:accent4>
      <a:accent5>
        <a:srgbClr val="990000"/>
      </a:accent5>
      <a:accent6>
        <a:srgbClr val="DD1948"/>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Dividend</Template>
  <TotalTime>1713</TotalTime>
  <Words>341</Words>
  <Application>Microsoft Office PowerPoint</Application>
  <PresentationFormat>Widescreen</PresentationFormat>
  <Paragraphs>102</Paragraphs>
  <Slides>15</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Times New Roman</vt:lpstr>
      <vt:lpstr>Arial</vt:lpstr>
      <vt:lpstr>Gill Sans MT</vt:lpstr>
      <vt:lpstr>Gill Sans</vt:lpstr>
      <vt:lpstr>Wingdings 2</vt:lpstr>
      <vt:lpstr>Dividend</vt:lpstr>
      <vt:lpstr>BRAIN STROKE DATA</vt:lpstr>
      <vt:lpstr>Brain stroke dataset</vt:lpstr>
      <vt:lpstr>Brain stroke dataset</vt:lpstr>
      <vt:lpstr>Accuracy comparisons</vt:lpstr>
      <vt:lpstr>Accuracy comparisons</vt:lpstr>
      <vt:lpstr>Accuracy comparisons</vt:lpstr>
      <vt:lpstr>Accuracy comparisons</vt:lpstr>
      <vt:lpstr>Accuracy comparisons</vt:lpstr>
      <vt:lpstr>Accuracy comparisons</vt:lpstr>
      <vt:lpstr>Accuracy comparisons</vt:lpstr>
      <vt:lpstr>Features importance</vt:lpstr>
      <vt:lpstr>ACCURACIES PLOT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 STROKE DATA</dc:title>
  <dc:creator>Candida Miranda</dc:creator>
  <cp:lastModifiedBy>Candida Miranda</cp:lastModifiedBy>
  <cp:revision>12</cp:revision>
  <dcterms:created xsi:type="dcterms:W3CDTF">2023-06-06T00:28:54Z</dcterms:created>
  <dcterms:modified xsi:type="dcterms:W3CDTF">2023-06-09T02:06:31Z</dcterms:modified>
</cp:coreProperties>
</file>