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modernComment_102_D4E103CF.xml" ContentType="application/vnd.ms-powerpoint.comments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8" r:id="rId6"/>
    <p:sldId id="270" r:id="rId7"/>
    <p:sldId id="269" r:id="rId8"/>
    <p:sldId id="266" r:id="rId9"/>
    <p:sldId id="272" r:id="rId10"/>
    <p:sldId id="273" r:id="rId11"/>
    <p:sldId id="274" r:id="rId12"/>
    <p:sldId id="276" r:id="rId13"/>
    <p:sldId id="275" r:id="rId14"/>
    <p:sldId id="277" r:id="rId15"/>
    <p:sldId id="261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13AC0FE-C0DD-1142-4F36-E67CEC7ACC21}" name="Rachel Novak" initials="RN" userId="87f545abb3f4d407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007"/>
    <p:restoredTop sz="69660" autoAdjust="0"/>
  </p:normalViewPr>
  <p:slideViewPr>
    <p:cSldViewPr snapToGrid="0">
      <p:cViewPr varScale="1">
        <p:scale>
          <a:sx n="65" d="100"/>
          <a:sy n="65" d="100"/>
        </p:scale>
        <p:origin x="24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omments/modernComment_102_D4E103C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8EABC96-7D91-2947-9600-3219E3B0E5E7}" authorId="{513AC0FE-C0DD-1142-4F36-E67CEC7ACC21}" created="2023-02-12T03:55:25.188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571516367" sldId="258"/>
      <ac:spMk id="3" creationId="{9D5232F9-FD00-464A-9F17-619C91AEF8F3}"/>
      <ac:txMk cp="150" len="46">
        <ac:context len="264" hash="1071516556"/>
      </ac:txMk>
    </ac:txMkLst>
    <p188:pos x="4084568" y="1507574"/>
    <p188:txBody>
      <a:bodyPr/>
      <a:lstStyle/>
      <a:p>
        <a:r>
          <a:rPr lang="en-US"/>
          <a:t>We might want to add more questions that reflect what data we now have.
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/>
      <dgm:t>
        <a:bodyPr lIns="182880" tIns="182880" rIns="182880" bIns="182880"/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spc="50" baseline="0" dirty="0">
            <a:solidFill>
              <a:srgbClr val="FF0000"/>
            </a:solidFill>
            <a:latin typeface="Tenorite"/>
            <a:ea typeface="+mn-ea"/>
            <a:cs typeface="+mn-cs"/>
          </a:endParaRP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73D947E0-108F-4D20-A71E-3CF329F97212}">
      <dgm:prSet phldr="0" custT="1"/>
      <dgm:spPr/>
      <dgm:t>
        <a:bodyPr/>
        <a:lstStyle/>
        <a:p>
          <a:pPr marL="0" indent="0" algn="ctr" defTabSz="914400" rtl="0" eaLnBrk="1" latinLnBrk="0" hangingPunct="1">
            <a:lnSpc>
              <a:spcPct val="90000"/>
            </a:lnSpc>
            <a:spcBef>
              <a:spcPts val="1000"/>
            </a:spcBef>
            <a:buFont typeface="Arial" panose="020B0604020202020204" pitchFamily="34" charset="0"/>
            <a:buNone/>
          </a:pPr>
          <a:r>
            <a:rPr lang="en-US" sz="1600" kern="1200" spc="150" baseline="0" dirty="0">
              <a:solidFill>
                <a:schemeClr val="tx1"/>
              </a:solidFill>
              <a:latin typeface="+mj-lt"/>
              <a:ea typeface="+mj-ea"/>
              <a:cs typeface="+mj-cs"/>
            </a:rPr>
            <a:t>Picked a topic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0A490C8-22B4-4D68-875C-0F0DE2FF864D}">
      <dgm:prSet phldr="0" custT="1"/>
      <dgm:spPr/>
      <dgm:t>
        <a:bodyPr/>
        <a:lstStyle/>
        <a:p>
          <a:pPr marL="0">
            <a:lnSpc>
              <a:spcPct val="100000"/>
            </a:lnSpc>
          </a:pPr>
          <a:r>
            <a:rPr lang="en-US" sz="1400" spc="50" baseline="0" dirty="0">
              <a:latin typeface="+mn-lt"/>
            </a:rPr>
            <a:t>Videogames</a:t>
          </a:r>
        </a:p>
        <a:p>
          <a:pPr marL="0">
            <a:lnSpc>
              <a:spcPct val="100000"/>
            </a:lnSpc>
          </a:pPr>
          <a:r>
            <a:rPr lang="en-US" sz="1400" spc="50" baseline="0" dirty="0">
              <a:latin typeface="+mn-lt"/>
            </a:rPr>
            <a:t>We were curious to see if the length of game play have any effect on the rating score.</a:t>
          </a: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1AFA1AF-0FF8-45B3-A6D0-0E255A2F637D}">
      <dgm:prSet phldr="0" custT="1"/>
      <dgm:spPr/>
      <dgm:t>
        <a:bodyPr/>
        <a:lstStyle/>
        <a:p>
          <a:pPr marL="0"/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Found a </a:t>
          </a:r>
        </a:p>
        <a:p>
          <a:pPr marL="0"/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gaming </a:t>
          </a:r>
          <a:r>
            <a:rPr lang="en-US" sz="1600" kern="1200" spc="150" baseline="0" dirty="0" err="1">
              <a:solidFill>
                <a:prstClr val="black"/>
              </a:solidFill>
              <a:latin typeface="Tenorite"/>
              <a:ea typeface="+mn-ea"/>
              <a:cs typeface="+mn-cs"/>
            </a:rPr>
            <a:t>api</a:t>
          </a:r>
          <a:endParaRPr lang="en-US" sz="1600" kern="1200" spc="150" baseline="0" dirty="0">
            <a:solidFill>
              <a:prstClr val="black"/>
            </a:solidFill>
            <a:latin typeface="Tenorite"/>
            <a:ea typeface="+mn-ea"/>
            <a:cs typeface="+mn-cs"/>
          </a:endParaRP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50418D2B-9486-42DE-AFDD-1D31420040FF}">
      <dgm:prSet phldr="0" custT="1"/>
      <dgm:spPr/>
      <dgm:t>
        <a:bodyPr/>
        <a:lstStyle/>
        <a:p>
          <a:pPr marL="0">
            <a:lnSpc>
              <a:spcPct val="100000"/>
            </a:lnSpc>
          </a:pPr>
          <a:r>
            <a:rPr lang="en-US" sz="1400" b="0" i="0" dirty="0"/>
            <a:t>RAWG is the largest video game database and game discovery service. And we are gladly sharing our 500,000+ games, search, and machine learning recommendations with the world.</a:t>
          </a:r>
          <a:endParaRPr lang="en-US" sz="1400" spc="50" baseline="0" dirty="0">
            <a:latin typeface="+mn-lt"/>
          </a:endParaRP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9682B4F-0217-4B50-923E-C104AA24290F}">
      <dgm:prSet phldr="0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Writing the Code</a:t>
          </a: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0EC0C300-11E4-45CF-8418-973585107209}">
      <dgm:prSet phldr="0" custT="1"/>
      <dgm:spPr/>
      <dgm:t>
        <a:bodyPr/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Wrote loops upon loops to retrieve the datapoints we wanted to compare. 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</a:b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Needing to pulling in and loop through several pages to run in order to get a large enough data set. </a:t>
          </a: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EB4A941-E9FA-4A86-A673-85FF34B35F20}">
      <dgm:prSet phldr="0" custT="1"/>
      <dgm:spPr/>
      <dgm:t>
        <a:bodyPr/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schemeClr val="tx1"/>
              </a:solidFill>
              <a:latin typeface="Tenorite"/>
              <a:ea typeface="+mn-ea"/>
              <a:cs typeface="+mn-cs"/>
            </a:rPr>
            <a:t>We created several different series to compare a variety of variables to see where there was a trend.  </a:t>
          </a:r>
        </a:p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schemeClr val="tx1"/>
              </a:solidFill>
              <a:latin typeface="Tenorite"/>
              <a:ea typeface="+mn-ea"/>
              <a:cs typeface="+mn-cs"/>
            </a:rPr>
            <a:t>We found several good correlations from our data displays.</a:t>
          </a:r>
        </a:p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spc="50" baseline="0" dirty="0">
            <a:solidFill>
              <a:schemeClr val="tx1"/>
            </a:solidFill>
            <a:latin typeface="Tenorite"/>
            <a:ea typeface="+mn-ea"/>
            <a:cs typeface="+mn-cs"/>
          </a:endParaRP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2322D3A-7AC2-4C5C-9D7E-EAB2313D47D4}">
      <dgm:prSet phldr="0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Analysis</a:t>
          </a:r>
        </a:p>
      </dgm:t>
    </dgm:pt>
    <dgm:pt modelId="{4A8C15D4-B36F-4764-B4FF-F2AF790D3E17}" type="parTrans" cxnId="{179FAFCF-F878-464E-A8A6-1185EFA0E38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4DE1C3A-3FC7-4DB3-88ED-33F65A71557A}" type="sibTrans" cxnId="{179FAFCF-F878-464E-A8A6-1185EFA0E38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F85505A-81B6-4FDA-A144-900B71DAD946}">
      <dgm:prSet phldr="0" custT="1"/>
      <dgm:spPr/>
      <dgm:t>
        <a:bodyPr/>
        <a:lstStyle/>
        <a:p>
          <a:pPr marL="0"/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Data Visualization</a:t>
          </a: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4B4F7C4-5024-45F0-9FD7-C5068A1AE6C4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473E2436-1BC1-4A6C-8568-5C38418F52D1}" type="pres">
      <dgm:prSet presAssocID="{73D947E0-108F-4D20-A71E-3CF329F97212}" presName="composite" presStyleCnt="0"/>
      <dgm:spPr/>
    </dgm:pt>
    <dgm:pt modelId="{BDBD7220-3F85-45D2-BED6-5BBFBC23EAE3}" type="pres">
      <dgm:prSet presAssocID="{73D947E0-108F-4D20-A71E-3CF329F97212}" presName="parTx" presStyleLbl="alignNode1" presStyleIdx="0" presStyleCnt="5">
        <dgm:presLayoutVars>
          <dgm:chMax val="0"/>
          <dgm:chPref val="0"/>
        </dgm:presLayoutVars>
      </dgm:prSet>
      <dgm:spPr/>
    </dgm:pt>
    <dgm:pt modelId="{22359DD7-1BFB-4900-BAE6-6084F2F57988}" type="pres">
      <dgm:prSet presAssocID="{73D947E0-108F-4D20-A71E-3CF329F97212}" presName="desTx" presStyleLbl="alignAccFollowNode1" presStyleIdx="0" presStyleCnt="5">
        <dgm:presLayoutVars/>
      </dgm:prSet>
      <dgm:spPr/>
    </dgm:pt>
    <dgm:pt modelId="{38C65349-0C40-499F-9765-B6F38C2DC3C3}" type="pres">
      <dgm:prSet presAssocID="{AE813459-65AB-4FA9-B717-330DDA6DFA4E}" presName="space" presStyleCnt="0"/>
      <dgm:spPr/>
    </dgm:pt>
    <dgm:pt modelId="{C6650FDC-3601-45F5-9125-6E3F90A53F8A}" type="pres">
      <dgm:prSet presAssocID="{B1AFA1AF-0FF8-45B3-A6D0-0E255A2F637D}" presName="composite" presStyleCnt="0"/>
      <dgm:spPr/>
    </dgm:pt>
    <dgm:pt modelId="{C4F84DEA-2002-4D32-8E80-70EEE05E345A}" type="pres">
      <dgm:prSet presAssocID="{B1AFA1AF-0FF8-45B3-A6D0-0E255A2F637D}" presName="parTx" presStyleLbl="alignNode1" presStyleIdx="1" presStyleCnt="5">
        <dgm:presLayoutVars>
          <dgm:chMax val="0"/>
          <dgm:chPref val="0"/>
        </dgm:presLayoutVars>
      </dgm:prSet>
      <dgm:spPr/>
    </dgm:pt>
    <dgm:pt modelId="{4FEB85EB-D046-4CDB-8A62-BBCE260C4490}" type="pres">
      <dgm:prSet presAssocID="{B1AFA1AF-0FF8-45B3-A6D0-0E255A2F637D}" presName="desTx" presStyleLbl="alignAccFollowNode1" presStyleIdx="1" presStyleCnt="5">
        <dgm:presLayoutVars/>
      </dgm:prSet>
      <dgm:spPr/>
    </dgm:pt>
    <dgm:pt modelId="{40F59683-723F-44D1-8379-95635EED1AA8}" type="pres">
      <dgm:prSet presAssocID="{88649F7A-400B-4056-965D-C9AC0B3AD942}" presName="space" presStyleCnt="0"/>
      <dgm:spPr/>
    </dgm:pt>
    <dgm:pt modelId="{BB2E4F65-C461-40C3-BC82-6A29AA851F44}" type="pres">
      <dgm:prSet presAssocID="{E9682B4F-0217-4B50-923E-C104AA24290F}" presName="composite" presStyleCnt="0"/>
      <dgm:spPr/>
    </dgm:pt>
    <dgm:pt modelId="{49B7F8FA-D256-41EF-9327-52A3551D9A60}" type="pres">
      <dgm:prSet presAssocID="{E9682B4F-0217-4B50-923E-C104AA24290F}" presName="parTx" presStyleLbl="alignNode1" presStyleIdx="2" presStyleCnt="5">
        <dgm:presLayoutVars>
          <dgm:chMax val="0"/>
          <dgm:chPref val="0"/>
        </dgm:presLayoutVars>
      </dgm:prSet>
      <dgm:spPr/>
    </dgm:pt>
    <dgm:pt modelId="{6B5FE59C-B471-448A-AA7A-B526DCC4D4CA}" type="pres">
      <dgm:prSet presAssocID="{E9682B4F-0217-4B50-923E-C104AA24290F}" presName="desTx" presStyleLbl="alignAccFollowNode1" presStyleIdx="2" presStyleCnt="5">
        <dgm:presLayoutVars/>
      </dgm:prSet>
      <dgm:spPr/>
    </dgm:pt>
    <dgm:pt modelId="{A91542D9-4FB3-4302-AD03-3D6EF82E6748}" type="pres">
      <dgm:prSet presAssocID="{B8632E42-D7EB-4C31-877E-6F1B2801851A}" presName="space" presStyleCnt="0"/>
      <dgm:spPr/>
    </dgm:pt>
    <dgm:pt modelId="{1A7C3045-2DAF-4A19-82DB-79436B2E4575}" type="pres">
      <dgm:prSet presAssocID="{4F85505A-81B6-4FDA-A144-900B71DAD946}" presName="composite" presStyleCnt="0"/>
      <dgm:spPr/>
    </dgm:pt>
    <dgm:pt modelId="{4132ECB1-6BEF-4935-AFA3-B2EAA48FDE7E}" type="pres">
      <dgm:prSet presAssocID="{4F85505A-81B6-4FDA-A144-900B71DAD946}" presName="parTx" presStyleLbl="alignNode1" presStyleIdx="3" presStyleCnt="5">
        <dgm:presLayoutVars>
          <dgm:chMax val="0"/>
          <dgm:chPref val="0"/>
        </dgm:presLayoutVars>
      </dgm:prSet>
      <dgm:spPr/>
    </dgm:pt>
    <dgm:pt modelId="{C42A8BDE-B838-475D-AFDE-17B60D744AB6}" type="pres">
      <dgm:prSet presAssocID="{4F85505A-81B6-4FDA-A144-900B71DAD946}" presName="desTx" presStyleLbl="alignAccFollowNode1" presStyleIdx="3" presStyleCnt="5">
        <dgm:presLayoutVars/>
      </dgm:prSet>
      <dgm:spPr/>
    </dgm:pt>
    <dgm:pt modelId="{D0DC94A3-770A-4810-A89A-7DB7918862F6}" type="pres">
      <dgm:prSet presAssocID="{68F74A88-49DC-44B1-BC0D-220A7B97601C}" presName="space" presStyleCnt="0"/>
      <dgm:spPr/>
    </dgm:pt>
    <dgm:pt modelId="{647B2244-AC3A-441A-A6FB-6136FA04F429}" type="pres">
      <dgm:prSet presAssocID="{A2322D3A-7AC2-4C5C-9D7E-EAB2313D47D4}" presName="composite" presStyleCnt="0"/>
      <dgm:spPr/>
    </dgm:pt>
    <dgm:pt modelId="{59606EB9-9F10-4D12-A33F-A242FDCC0D0F}" type="pres">
      <dgm:prSet presAssocID="{A2322D3A-7AC2-4C5C-9D7E-EAB2313D47D4}" presName="parTx" presStyleLbl="alignNode1" presStyleIdx="4" presStyleCnt="5">
        <dgm:presLayoutVars>
          <dgm:chMax val="0"/>
          <dgm:chPref val="0"/>
        </dgm:presLayoutVars>
      </dgm:prSet>
      <dgm:spPr/>
    </dgm:pt>
    <dgm:pt modelId="{C8429E68-36DD-4F6A-A2F4-7CCDADCEFAD1}" type="pres">
      <dgm:prSet presAssocID="{A2322D3A-7AC2-4C5C-9D7E-EAB2313D47D4}" presName="desTx" presStyleLbl="alignAccFollowNode1" presStyleIdx="4" presStyleCnt="5">
        <dgm:presLayoutVars/>
      </dgm:prSet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31826907-E438-4A1B-A800-F181C547104F}" type="presOf" srcId="{30A490C8-22B4-4D68-875C-0F0DE2FF864D}" destId="{22359DD7-1BFB-4900-BAE6-6084F2F57988}" srcOrd="0" destOrd="0" presId="urn:microsoft.com/office/officeart/2016/7/layout/HorizontalActionList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6291F24F-B536-4688-99BC-6A4CB5E15E15}" type="presOf" srcId="{4F85505A-81B6-4FDA-A144-900B71DAD946}" destId="{4132ECB1-6BEF-4935-AFA3-B2EAA48FDE7E}" srcOrd="0" destOrd="0" presId="urn:microsoft.com/office/officeart/2016/7/layout/HorizontalActionList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77A55366-077C-403B-A9E1-B9C6B5CA3288}" type="presOf" srcId="{73D947E0-108F-4D20-A71E-3CF329F97212}" destId="{BDBD7220-3F85-45D2-BED6-5BBFBC23EAE3}" srcOrd="0" destOrd="0" presId="urn:microsoft.com/office/officeart/2016/7/layout/HorizontalActionList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B7F6ED6E-855A-4A7B-AE18-3BD04546002C}" type="presOf" srcId="{B1AFA1AF-0FF8-45B3-A6D0-0E255A2F637D}" destId="{C4F84DEA-2002-4D32-8E80-70EEE05E345A}" srcOrd="0" destOrd="0" presId="urn:microsoft.com/office/officeart/2016/7/layout/HorizontalActionList"/>
    <dgm:cxn modelId="{110097B3-0B24-42EE-9C79-845C028B379B}" type="presOf" srcId="{E9682B4F-0217-4B50-923E-C104AA24290F}" destId="{49B7F8FA-D256-41EF-9327-52A3551D9A60}" srcOrd="0" destOrd="0" presId="urn:microsoft.com/office/officeart/2016/7/layout/HorizontalActionList"/>
    <dgm:cxn modelId="{C54EA6C2-0E6B-42D8-9A4A-4456127A91A8}" type="presOf" srcId="{A2322D3A-7AC2-4C5C-9D7E-EAB2313D47D4}" destId="{59606EB9-9F10-4D12-A33F-A242FDCC0D0F}" srcOrd="0" destOrd="0" presId="urn:microsoft.com/office/officeart/2016/7/layout/HorizontalActionList"/>
    <dgm:cxn modelId="{E339F9C8-AD35-4E33-9434-788C81500EB2}" type="presOf" srcId="{8FE81FEC-2664-411F-AEB3-065F29F52751}" destId="{C8429E68-36DD-4F6A-A2F4-7CCDADCEFAD1}" srcOrd="0" destOrd="0" presId="urn:microsoft.com/office/officeart/2016/7/layout/HorizontalActionList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8CB96BD1-8B01-481A-B525-C5C507C9951C}" type="presOf" srcId="{0EC0C300-11E4-45CF-8418-973585107209}" destId="{6B5FE59C-B471-448A-AA7A-B526DCC4D4CA}" srcOrd="0" destOrd="0" presId="urn:microsoft.com/office/officeart/2016/7/layout/HorizontalActionList"/>
    <dgm:cxn modelId="{36A4EED2-16DE-4F21-9B57-BD053CD7ED3D}" type="presOf" srcId="{FEB4A941-E9FA-4A86-A673-85FF34B35F20}" destId="{C42A8BDE-B838-475D-AFDE-17B60D744AB6}" srcOrd="0" destOrd="0" presId="urn:microsoft.com/office/officeart/2016/7/layout/HorizontalActionList"/>
    <dgm:cxn modelId="{BF1349D4-34AE-476D-8D7B-F3ABAB74304F}" type="presOf" srcId="{50418D2B-9486-42DE-AFDD-1D31420040FF}" destId="{4FEB85EB-D046-4CDB-8A62-BBCE260C4490}" srcOrd="0" destOrd="0" presId="urn:microsoft.com/office/officeart/2016/7/layout/HorizontalActionList"/>
    <dgm:cxn modelId="{825BC9D8-F515-4FBF-8CF8-23CD32968E1D}" type="presOf" srcId="{0DD8915E-DC14-41D6-9BB5-F49E1C265163}" destId="{E4B4F7C4-5024-45F0-9FD7-C5068A1AE6C4}" srcOrd="0" destOrd="0" presId="urn:microsoft.com/office/officeart/2016/7/layout/HorizontalActionList"/>
    <dgm:cxn modelId="{E9D2B9D9-3B26-471C-AF45-E02D1C258CD3}" type="presParOf" srcId="{E4B4F7C4-5024-45F0-9FD7-C5068A1AE6C4}" destId="{473E2436-1BC1-4A6C-8568-5C38418F52D1}" srcOrd="0" destOrd="0" presId="urn:microsoft.com/office/officeart/2016/7/layout/HorizontalActionList"/>
    <dgm:cxn modelId="{A151C920-5872-4C88-8534-922E9C800B9B}" type="presParOf" srcId="{473E2436-1BC1-4A6C-8568-5C38418F52D1}" destId="{BDBD7220-3F85-45D2-BED6-5BBFBC23EAE3}" srcOrd="0" destOrd="0" presId="urn:microsoft.com/office/officeart/2016/7/layout/HorizontalActionList"/>
    <dgm:cxn modelId="{45373909-AB37-4D9A-936C-DC8447BC111D}" type="presParOf" srcId="{473E2436-1BC1-4A6C-8568-5C38418F52D1}" destId="{22359DD7-1BFB-4900-BAE6-6084F2F57988}" srcOrd="1" destOrd="0" presId="urn:microsoft.com/office/officeart/2016/7/layout/HorizontalActionList"/>
    <dgm:cxn modelId="{CFC7E7C1-85BC-47FC-BC11-D0BACA8440B9}" type="presParOf" srcId="{E4B4F7C4-5024-45F0-9FD7-C5068A1AE6C4}" destId="{38C65349-0C40-499F-9765-B6F38C2DC3C3}" srcOrd="1" destOrd="0" presId="urn:microsoft.com/office/officeart/2016/7/layout/HorizontalActionList"/>
    <dgm:cxn modelId="{86FF1107-69E9-4310-A0D8-2BF61292A72B}" type="presParOf" srcId="{E4B4F7C4-5024-45F0-9FD7-C5068A1AE6C4}" destId="{C6650FDC-3601-45F5-9125-6E3F90A53F8A}" srcOrd="2" destOrd="0" presId="urn:microsoft.com/office/officeart/2016/7/layout/HorizontalActionList"/>
    <dgm:cxn modelId="{1C7F1C64-2F3D-4695-A56C-92B1B848B0C2}" type="presParOf" srcId="{C6650FDC-3601-45F5-9125-6E3F90A53F8A}" destId="{C4F84DEA-2002-4D32-8E80-70EEE05E345A}" srcOrd="0" destOrd="0" presId="urn:microsoft.com/office/officeart/2016/7/layout/HorizontalActionList"/>
    <dgm:cxn modelId="{DC59A3FF-666D-48A7-B3BE-98A9F829402D}" type="presParOf" srcId="{C6650FDC-3601-45F5-9125-6E3F90A53F8A}" destId="{4FEB85EB-D046-4CDB-8A62-BBCE260C4490}" srcOrd="1" destOrd="0" presId="urn:microsoft.com/office/officeart/2016/7/layout/HorizontalActionList"/>
    <dgm:cxn modelId="{AAE65B9C-F662-4FAA-8FDB-82E7FB86BB24}" type="presParOf" srcId="{E4B4F7C4-5024-45F0-9FD7-C5068A1AE6C4}" destId="{40F59683-723F-44D1-8379-95635EED1AA8}" srcOrd="3" destOrd="0" presId="urn:microsoft.com/office/officeart/2016/7/layout/HorizontalActionList"/>
    <dgm:cxn modelId="{F5BE37E3-59D0-4D56-B08C-9B1D93695802}" type="presParOf" srcId="{E4B4F7C4-5024-45F0-9FD7-C5068A1AE6C4}" destId="{BB2E4F65-C461-40C3-BC82-6A29AA851F44}" srcOrd="4" destOrd="0" presId="urn:microsoft.com/office/officeart/2016/7/layout/HorizontalActionList"/>
    <dgm:cxn modelId="{1FC3B8DB-8632-4AA8-99E5-4F0C12504130}" type="presParOf" srcId="{BB2E4F65-C461-40C3-BC82-6A29AA851F44}" destId="{49B7F8FA-D256-41EF-9327-52A3551D9A60}" srcOrd="0" destOrd="0" presId="urn:microsoft.com/office/officeart/2016/7/layout/HorizontalActionList"/>
    <dgm:cxn modelId="{03A1CBF9-FFCE-4B8C-9850-8B297556CCF4}" type="presParOf" srcId="{BB2E4F65-C461-40C3-BC82-6A29AA851F44}" destId="{6B5FE59C-B471-448A-AA7A-B526DCC4D4CA}" srcOrd="1" destOrd="0" presId="urn:microsoft.com/office/officeart/2016/7/layout/HorizontalActionList"/>
    <dgm:cxn modelId="{BAB9C1C4-8A05-4AE7-B42E-55875981524E}" type="presParOf" srcId="{E4B4F7C4-5024-45F0-9FD7-C5068A1AE6C4}" destId="{A91542D9-4FB3-4302-AD03-3D6EF82E6748}" srcOrd="5" destOrd="0" presId="urn:microsoft.com/office/officeart/2016/7/layout/HorizontalActionList"/>
    <dgm:cxn modelId="{F7DEAAC8-FCAD-4F6B-92BD-91B8342F3277}" type="presParOf" srcId="{E4B4F7C4-5024-45F0-9FD7-C5068A1AE6C4}" destId="{1A7C3045-2DAF-4A19-82DB-79436B2E4575}" srcOrd="6" destOrd="0" presId="urn:microsoft.com/office/officeart/2016/7/layout/HorizontalActionList"/>
    <dgm:cxn modelId="{13555CA3-20BE-41F8-BD09-0BA8CEE1C702}" type="presParOf" srcId="{1A7C3045-2DAF-4A19-82DB-79436B2E4575}" destId="{4132ECB1-6BEF-4935-AFA3-B2EAA48FDE7E}" srcOrd="0" destOrd="0" presId="urn:microsoft.com/office/officeart/2016/7/layout/HorizontalActionList"/>
    <dgm:cxn modelId="{0848E8B2-6BD5-4CB6-B7E0-F8F1B1F78E2F}" type="presParOf" srcId="{1A7C3045-2DAF-4A19-82DB-79436B2E4575}" destId="{C42A8BDE-B838-475D-AFDE-17B60D744AB6}" srcOrd="1" destOrd="0" presId="urn:microsoft.com/office/officeart/2016/7/layout/HorizontalActionList"/>
    <dgm:cxn modelId="{FD5AD2F1-E5D1-4359-99EB-D3225676DF7F}" type="presParOf" srcId="{E4B4F7C4-5024-45F0-9FD7-C5068A1AE6C4}" destId="{D0DC94A3-770A-4810-A89A-7DB7918862F6}" srcOrd="7" destOrd="0" presId="urn:microsoft.com/office/officeart/2016/7/layout/HorizontalActionList"/>
    <dgm:cxn modelId="{2608DA2F-9259-4A20-98D1-9A5F5780B66F}" type="presParOf" srcId="{E4B4F7C4-5024-45F0-9FD7-C5068A1AE6C4}" destId="{647B2244-AC3A-441A-A6FB-6136FA04F429}" srcOrd="8" destOrd="0" presId="urn:microsoft.com/office/officeart/2016/7/layout/HorizontalActionList"/>
    <dgm:cxn modelId="{F55613FD-292F-4CCF-A44A-E9FC24D70E0E}" type="presParOf" srcId="{647B2244-AC3A-441A-A6FB-6136FA04F429}" destId="{59606EB9-9F10-4D12-A33F-A242FDCC0D0F}" srcOrd="0" destOrd="0" presId="urn:microsoft.com/office/officeart/2016/7/layout/HorizontalActionList"/>
    <dgm:cxn modelId="{7B4FE576-C66F-4D92-B6AC-DA1D068316E4}" type="presParOf" srcId="{647B2244-AC3A-441A-A6FB-6136FA04F429}" destId="{C8429E68-36DD-4F6A-A2F4-7CCDADCEFAD1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D7220-3F85-45D2-BED6-5BBFBC23EAE3}">
      <dsp:nvSpPr>
        <dsp:cNvPr id="0" name=""/>
        <dsp:cNvSpPr/>
      </dsp:nvSpPr>
      <dsp:spPr>
        <a:xfrm>
          <a:off x="13760" y="45935"/>
          <a:ext cx="2011384" cy="603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944" tIns="158944" rIns="158944" bIns="158944" numCol="1" spcCol="1270" anchor="ctr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spc="150" baseline="0" dirty="0">
              <a:solidFill>
                <a:schemeClr val="tx1"/>
              </a:solidFill>
              <a:latin typeface="+mj-lt"/>
              <a:ea typeface="+mj-ea"/>
              <a:cs typeface="+mj-cs"/>
            </a:rPr>
            <a:t>Picked a topic</a:t>
          </a:r>
        </a:p>
      </dsp:txBody>
      <dsp:txXfrm>
        <a:off x="13760" y="45935"/>
        <a:ext cx="2011384" cy="603415"/>
      </dsp:txXfrm>
    </dsp:sp>
    <dsp:sp modelId="{22359DD7-1BFB-4900-BAE6-6084F2F57988}">
      <dsp:nvSpPr>
        <dsp:cNvPr id="0" name=""/>
        <dsp:cNvSpPr/>
      </dsp:nvSpPr>
      <dsp:spPr>
        <a:xfrm>
          <a:off x="13760" y="649350"/>
          <a:ext cx="2011384" cy="30496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680" tIns="198680" rIns="198680" bIns="1986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latin typeface="+mn-lt"/>
            </a:rPr>
            <a:t>Videogames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latin typeface="+mn-lt"/>
            </a:rPr>
            <a:t>We were curious to see if the length of game play have any effect on the rating score.</a:t>
          </a:r>
        </a:p>
      </dsp:txBody>
      <dsp:txXfrm>
        <a:off x="13760" y="649350"/>
        <a:ext cx="2011384" cy="3049626"/>
      </dsp:txXfrm>
    </dsp:sp>
    <dsp:sp modelId="{C4F84DEA-2002-4D32-8E80-70EEE05E345A}">
      <dsp:nvSpPr>
        <dsp:cNvPr id="0" name=""/>
        <dsp:cNvSpPr/>
      </dsp:nvSpPr>
      <dsp:spPr>
        <a:xfrm>
          <a:off x="2132933" y="45935"/>
          <a:ext cx="2011384" cy="603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944" tIns="158944" rIns="158944" bIns="15894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Found a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gaming </a:t>
          </a:r>
          <a:r>
            <a:rPr lang="en-US" sz="1600" kern="1200" spc="150" baseline="0" dirty="0" err="1">
              <a:solidFill>
                <a:prstClr val="black"/>
              </a:solidFill>
              <a:latin typeface="Tenorite"/>
              <a:ea typeface="+mn-ea"/>
              <a:cs typeface="+mn-cs"/>
            </a:rPr>
            <a:t>api</a:t>
          </a:r>
          <a:endParaRPr lang="en-US" sz="1600" kern="1200" spc="150" baseline="0" dirty="0">
            <a:solidFill>
              <a:prstClr val="black"/>
            </a:solidFill>
            <a:latin typeface="Tenorite"/>
            <a:ea typeface="+mn-ea"/>
            <a:cs typeface="+mn-cs"/>
          </a:endParaRPr>
        </a:p>
      </dsp:txBody>
      <dsp:txXfrm>
        <a:off x="2132933" y="45935"/>
        <a:ext cx="2011384" cy="603415"/>
      </dsp:txXfrm>
    </dsp:sp>
    <dsp:sp modelId="{4FEB85EB-D046-4CDB-8A62-BBCE260C4490}">
      <dsp:nvSpPr>
        <dsp:cNvPr id="0" name=""/>
        <dsp:cNvSpPr/>
      </dsp:nvSpPr>
      <dsp:spPr>
        <a:xfrm>
          <a:off x="2132933" y="649350"/>
          <a:ext cx="2011384" cy="30496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680" tIns="198680" rIns="198680" bIns="1986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RAWG is the largest video game database and game discovery service. And we are gladly sharing our 500,000+ games, search, and machine learning recommendations with the world.</a:t>
          </a:r>
          <a:endParaRPr lang="en-US" sz="1400" kern="1200" spc="50" baseline="0" dirty="0">
            <a:latin typeface="+mn-lt"/>
          </a:endParaRPr>
        </a:p>
      </dsp:txBody>
      <dsp:txXfrm>
        <a:off x="2132933" y="649350"/>
        <a:ext cx="2011384" cy="3049626"/>
      </dsp:txXfrm>
    </dsp:sp>
    <dsp:sp modelId="{49B7F8FA-D256-41EF-9327-52A3551D9A60}">
      <dsp:nvSpPr>
        <dsp:cNvPr id="0" name=""/>
        <dsp:cNvSpPr/>
      </dsp:nvSpPr>
      <dsp:spPr>
        <a:xfrm>
          <a:off x="4252107" y="45935"/>
          <a:ext cx="2011384" cy="603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944" tIns="158944" rIns="158944" bIns="15894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Writing the Code</a:t>
          </a:r>
        </a:p>
      </dsp:txBody>
      <dsp:txXfrm>
        <a:off x="4252107" y="45935"/>
        <a:ext cx="2011384" cy="603415"/>
      </dsp:txXfrm>
    </dsp:sp>
    <dsp:sp modelId="{6B5FE59C-B471-448A-AA7A-B526DCC4D4CA}">
      <dsp:nvSpPr>
        <dsp:cNvPr id="0" name=""/>
        <dsp:cNvSpPr/>
      </dsp:nvSpPr>
      <dsp:spPr>
        <a:xfrm>
          <a:off x="4252107" y="649350"/>
          <a:ext cx="2011384" cy="30496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680" tIns="198680" rIns="198680" bIns="19868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Wrote loops upon loops to retrieve the datapoints we wanted to compare. 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</a:b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Needing to pulling in and loop through several pages to run in order to get a large enough data set. </a:t>
          </a:r>
        </a:p>
      </dsp:txBody>
      <dsp:txXfrm>
        <a:off x="4252107" y="649350"/>
        <a:ext cx="2011384" cy="3049626"/>
      </dsp:txXfrm>
    </dsp:sp>
    <dsp:sp modelId="{4132ECB1-6BEF-4935-AFA3-B2EAA48FDE7E}">
      <dsp:nvSpPr>
        <dsp:cNvPr id="0" name=""/>
        <dsp:cNvSpPr/>
      </dsp:nvSpPr>
      <dsp:spPr>
        <a:xfrm>
          <a:off x="6371281" y="45935"/>
          <a:ext cx="2011384" cy="603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944" tIns="158944" rIns="158944" bIns="15894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Data Visualization</a:t>
          </a:r>
        </a:p>
      </dsp:txBody>
      <dsp:txXfrm>
        <a:off x="6371281" y="45935"/>
        <a:ext cx="2011384" cy="603415"/>
      </dsp:txXfrm>
    </dsp:sp>
    <dsp:sp modelId="{C42A8BDE-B838-475D-AFDE-17B60D744AB6}">
      <dsp:nvSpPr>
        <dsp:cNvPr id="0" name=""/>
        <dsp:cNvSpPr/>
      </dsp:nvSpPr>
      <dsp:spPr>
        <a:xfrm>
          <a:off x="6371281" y="649350"/>
          <a:ext cx="2011384" cy="30496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680" tIns="198680" rIns="198680" bIns="198680" numCol="1" spcCol="1270" anchor="t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schemeClr val="tx1"/>
              </a:solidFill>
              <a:latin typeface="Tenorite"/>
              <a:ea typeface="+mn-ea"/>
              <a:cs typeface="+mn-cs"/>
            </a:rPr>
            <a:t>We created several different series to compare a variety of variables to see where there was a trend.  </a:t>
          </a:r>
        </a:p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schemeClr val="tx1"/>
              </a:solidFill>
              <a:latin typeface="Tenorite"/>
              <a:ea typeface="+mn-ea"/>
              <a:cs typeface="+mn-cs"/>
            </a:rPr>
            <a:t>We found several good correlations from our data displays.</a:t>
          </a:r>
        </a:p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spc="50" baseline="0" dirty="0">
            <a:solidFill>
              <a:schemeClr val="tx1"/>
            </a:solidFill>
            <a:latin typeface="Tenorite"/>
            <a:ea typeface="+mn-ea"/>
            <a:cs typeface="+mn-cs"/>
          </a:endParaRPr>
        </a:p>
      </dsp:txBody>
      <dsp:txXfrm>
        <a:off x="6371281" y="649350"/>
        <a:ext cx="2011384" cy="3049626"/>
      </dsp:txXfrm>
    </dsp:sp>
    <dsp:sp modelId="{59606EB9-9F10-4D12-A33F-A242FDCC0D0F}">
      <dsp:nvSpPr>
        <dsp:cNvPr id="0" name=""/>
        <dsp:cNvSpPr/>
      </dsp:nvSpPr>
      <dsp:spPr>
        <a:xfrm>
          <a:off x="8490455" y="45935"/>
          <a:ext cx="2011384" cy="603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944" tIns="158944" rIns="158944" bIns="15894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Analysis</a:t>
          </a:r>
        </a:p>
      </dsp:txBody>
      <dsp:txXfrm>
        <a:off x="8490455" y="45935"/>
        <a:ext cx="2011384" cy="603415"/>
      </dsp:txXfrm>
    </dsp:sp>
    <dsp:sp modelId="{C8429E68-36DD-4F6A-A2F4-7CCDADCEFAD1}">
      <dsp:nvSpPr>
        <dsp:cNvPr id="0" name=""/>
        <dsp:cNvSpPr/>
      </dsp:nvSpPr>
      <dsp:spPr>
        <a:xfrm>
          <a:off x="8490455" y="649350"/>
          <a:ext cx="2011384" cy="30496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spc="50" baseline="0" dirty="0">
            <a:solidFill>
              <a:srgbClr val="FF0000"/>
            </a:solidFill>
            <a:latin typeface="Tenorite"/>
            <a:ea typeface="+mn-ea"/>
            <a:cs typeface="+mn-cs"/>
          </a:endParaRPr>
        </a:p>
      </dsp:txBody>
      <dsp:txXfrm>
        <a:off x="8490455" y="649350"/>
        <a:ext cx="2011384" cy="30496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2/11/23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2/11/23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847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365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really want to highlight Candida solved our looping list for multiple pages of data; I am not sure other would have to have done that.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153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not adding images just yet until we decide on how many data points we really want to look at. </a:t>
            </a:r>
          </a:p>
          <a:p>
            <a:endParaRPr lang="en-US" dirty="0"/>
          </a:p>
          <a:p>
            <a:r>
              <a:rPr lang="en-US" dirty="0"/>
              <a:t>Rachel = 2500</a:t>
            </a:r>
          </a:p>
          <a:p>
            <a:r>
              <a:rPr lang="en-US" dirty="0"/>
              <a:t>Candida = ?</a:t>
            </a:r>
          </a:p>
          <a:p>
            <a:r>
              <a:rPr lang="en-US" dirty="0"/>
              <a:t>Chris = ?</a:t>
            </a:r>
          </a:p>
          <a:p>
            <a:r>
              <a:rPr lang="en-US" dirty="0"/>
              <a:t>Max =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612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sure labels and  liner regression labels are displayed appropriately.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74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2_D4E103CF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1730" y="4434840"/>
            <a:ext cx="9566081" cy="1122202"/>
          </a:xfrm>
        </p:spPr>
        <p:txBody>
          <a:bodyPr/>
          <a:lstStyle/>
          <a:p>
            <a:r>
              <a:rPr lang="en-US" dirty="0"/>
              <a:t>Working Title::</a:t>
            </a:r>
            <a:br>
              <a:rPr lang="en-US" dirty="0"/>
            </a:br>
            <a:r>
              <a:rPr lang="en-US" dirty="0"/>
              <a:t>When a videogame take longer to complete does it mean it will receive a high rating?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91276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400" dirty="0"/>
              <a:t>Max Atherton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Candida Miranda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Chris Winn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Rachel Novak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VIZULIZATION 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Fig6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C67C9C0-FE8C-1028-2361-8D02F23AF047}"/>
              </a:ext>
            </a:extLst>
          </p:cNvPr>
          <p:cNvSpPr txBox="1">
            <a:spLocks/>
          </p:cNvSpPr>
          <p:nvPr/>
        </p:nvSpPr>
        <p:spPr>
          <a:xfrm>
            <a:off x="8610600" y="4278104"/>
            <a:ext cx="3391866" cy="1525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Fig6 Analysis</a:t>
            </a:r>
          </a:p>
        </p:txBody>
      </p:sp>
    </p:spTree>
    <p:extLst>
      <p:ext uri="{BB962C8B-B14F-4D97-AF65-F5344CB8AC3E}">
        <p14:creationId xmlns:p14="http://schemas.microsoft.com/office/powerpoint/2010/main" val="1821142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en-US" dirty="0"/>
              <a:t>DATA VISUALIZATION 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/>
          <a:p>
            <a:r>
              <a:rPr lang="en-US" dirty="0"/>
              <a:t>Fig5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CECAF49-33A7-A030-D18E-14E5CAE40000}"/>
              </a:ext>
            </a:extLst>
          </p:cNvPr>
          <p:cNvSpPr txBox="1">
            <a:spLocks/>
          </p:cNvSpPr>
          <p:nvPr/>
        </p:nvSpPr>
        <p:spPr>
          <a:xfrm>
            <a:off x="365125" y="3482974"/>
            <a:ext cx="3391866" cy="1525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Fig7 Analysis</a:t>
            </a:r>
          </a:p>
        </p:txBody>
      </p:sp>
    </p:spTree>
    <p:extLst>
      <p:ext uri="{BB962C8B-B14F-4D97-AF65-F5344CB8AC3E}">
        <p14:creationId xmlns:p14="http://schemas.microsoft.com/office/powerpoint/2010/main" val="1140088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b="1" i="0" dirty="0">
                <a:effectLst/>
                <a:latin typeface="Roboto" panose="02000000000000000000" pitchFamily="2" charset="0"/>
              </a:rPr>
              <a:t>Analysis and 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1C395-6BC4-4F00-B40B-069DBBB7C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/>
          <a:lstStyle/>
          <a:p>
            <a:r>
              <a:rPr lang="en-US" dirty="0"/>
              <a:t>TAKE AWAY1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16151-9486-4A03-AE3A-F1CC562E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/>
          <a:p>
            <a:r>
              <a:rPr lang="en-US" dirty="0"/>
              <a:t>Envision multimedia-based expertise and cross-media growth strategies​</a:t>
            </a:r>
          </a:p>
          <a:p>
            <a:r>
              <a:rPr lang="en-US" dirty="0"/>
              <a:t>​Engage worldwide methodologies with web-enabled technologies​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59236-37DD-4582-A2A0-3F9A13A3B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776936"/>
            <a:ext cx="2896671" cy="823912"/>
          </a:xfrm>
        </p:spPr>
        <p:txBody>
          <a:bodyPr/>
          <a:lstStyle/>
          <a:p>
            <a:r>
              <a:rPr lang="en-US" dirty="0"/>
              <a:t>TAKE AWAY2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CCF0F-F0BB-42D7-B3C2-C2933673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/>
          <a:p>
            <a:r>
              <a:rPr lang="en-US" dirty="0"/>
              <a:t>Pursue scalable customer service through sustainable strategies​</a:t>
            </a:r>
          </a:p>
          <a:p>
            <a:r>
              <a:rPr lang="en-US" dirty="0"/>
              <a:t>Engage top-line web services with cutting-edge deliverables​​​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939793-2181-4A3D-9C5A-CE676CC83EC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2882475" cy="823912"/>
          </a:xfrm>
        </p:spPr>
        <p:txBody>
          <a:bodyPr/>
          <a:lstStyle/>
          <a:p>
            <a:r>
              <a:rPr lang="en-US" dirty="0"/>
              <a:t>TAKE AWAY3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9FA0B0D-7B36-4D63-86BD-20E6E1B6A0D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/>
          <a:p>
            <a:r>
              <a:rPr lang="en-US" dirty="0"/>
              <a:t>Cultivate one-to-one customer service with robust ideas​</a:t>
            </a:r>
          </a:p>
          <a:p>
            <a:r>
              <a:rPr lang="en-US" dirty="0"/>
              <a:t>Maximize timely deliverables for real-time schemas​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r>
              <a:rPr lang="en-US" dirty="0"/>
              <a:t>From Group3</a:t>
            </a:r>
          </a:p>
          <a:p>
            <a:r>
              <a:rPr lang="en-US" dirty="0"/>
              <a:t>Candida, Max, Chris and Rachel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2876551"/>
            <a:ext cx="6947038" cy="2309811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92F"/>
                </a:solidFill>
                <a:effectLst/>
                <a:latin typeface="-apple-system"/>
              </a:rPr>
              <a:t>Does the Gameplay time [length to complete the game] mean the game will receive a higher rating?</a:t>
            </a:r>
          </a:p>
          <a:p>
            <a:pPr algn="l"/>
            <a:r>
              <a:rPr lang="en-US" sz="2000" b="0" i="0" dirty="0">
                <a:solidFill>
                  <a:srgbClr val="24292F"/>
                </a:solidFill>
                <a:effectLst/>
                <a:latin typeface="-apple-system"/>
              </a:rPr>
              <a:t>	</a:t>
            </a:r>
            <a:r>
              <a:rPr lang="en-US" sz="2000" b="0" i="1" dirty="0" err="1">
                <a:solidFill>
                  <a:srgbClr val="24292F"/>
                </a:solidFill>
                <a:effectLst/>
                <a:latin typeface="-apple-system"/>
              </a:rPr>
              <a:t>ie</a:t>
            </a:r>
            <a:r>
              <a:rPr lang="en-US" sz="2000" b="0" i="1" dirty="0">
                <a:solidFill>
                  <a:srgbClr val="24292F"/>
                </a:solidFill>
                <a:effectLst/>
                <a:latin typeface="-apple-system"/>
              </a:rPr>
              <a:t>. The longer the video game the higher the score.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92F"/>
                </a:solidFill>
                <a:latin typeface="-apple-system"/>
              </a:rPr>
              <a:t>What is the highest rating gameplay timeframe?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pc="50" dirty="0">
                <a:solidFill>
                  <a:srgbClr val="24292F"/>
                </a:solidFill>
                <a:latin typeface="-apple-system"/>
              </a:rPr>
              <a:t>6–8 visualizations of data </a:t>
            </a:r>
            <a:r>
              <a:rPr lang="en-US" sz="1600" spc="50" dirty="0">
                <a:solidFill>
                  <a:srgbClr val="24292F"/>
                </a:solidFill>
                <a:latin typeface="-apple-system"/>
              </a:rPr>
              <a:t>(at least two per question) (10 points)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Our Process</a:t>
            </a:r>
          </a:p>
        </p:txBody>
      </p:sp>
      <p:graphicFrame>
        <p:nvGraphicFramePr>
          <p:cNvPr id="33" name="Content Placeholder 3" descr="Timeline Placeholder ">
            <a:extLst>
              <a:ext uri="{FF2B5EF4-FFF2-40B4-BE49-F238E27FC236}">
                <a16:creationId xmlns:a16="http://schemas.microsoft.com/office/drawing/2014/main" id="{7BC1F95D-CCD2-421B-B06B-706699FAAD5D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3385462234"/>
              </p:ext>
            </p:extLst>
          </p:nvPr>
        </p:nvGraphicFramePr>
        <p:xfrm>
          <a:off x="838200" y="2111375"/>
          <a:ext cx="10515600" cy="374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Dataset Head</a:t>
            </a:r>
            <a:endParaRPr lang="en-US" i="1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BAABD4-E503-26F2-219E-3959452C5B2F}"/>
              </a:ext>
            </a:extLst>
          </p:cNvPr>
          <p:cNvSpPr txBox="1"/>
          <p:nvPr/>
        </p:nvSpPr>
        <p:spPr>
          <a:xfrm>
            <a:off x="3955774" y="3538330"/>
            <a:ext cx="398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screenshot of data set .head(20?)</a:t>
            </a:r>
          </a:p>
        </p:txBody>
      </p:sp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en-US" dirty="0"/>
              <a:t>DATA VISUALIZATION1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/>
          <a:p>
            <a:r>
              <a:rPr lang="en-US" dirty="0"/>
              <a:t>Fig1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CECAF49-33A7-A030-D18E-14E5CAE40000}"/>
              </a:ext>
            </a:extLst>
          </p:cNvPr>
          <p:cNvSpPr txBox="1">
            <a:spLocks/>
          </p:cNvSpPr>
          <p:nvPr/>
        </p:nvSpPr>
        <p:spPr>
          <a:xfrm>
            <a:off x="365125" y="3482974"/>
            <a:ext cx="3391866" cy="1525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Fig1 Analysis</a:t>
            </a:r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VIZULIZATION2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Fig2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C67C9C0-FE8C-1028-2361-8D02F23AF047}"/>
              </a:ext>
            </a:extLst>
          </p:cNvPr>
          <p:cNvSpPr txBox="1">
            <a:spLocks/>
          </p:cNvSpPr>
          <p:nvPr/>
        </p:nvSpPr>
        <p:spPr>
          <a:xfrm>
            <a:off x="8610600" y="4278104"/>
            <a:ext cx="3391866" cy="1525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Fig2 Analysis</a:t>
            </a:r>
          </a:p>
        </p:txBody>
      </p:sp>
    </p:spTree>
    <p:extLst>
      <p:ext uri="{BB962C8B-B14F-4D97-AF65-F5344CB8AC3E}">
        <p14:creationId xmlns:p14="http://schemas.microsoft.com/office/powerpoint/2010/main" val="2459644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en-US" dirty="0"/>
              <a:t>DATA VISUALIZATION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/>
          <a:p>
            <a:r>
              <a:rPr lang="en-US" dirty="0"/>
              <a:t>Fig3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CECAF49-33A7-A030-D18E-14E5CAE40000}"/>
              </a:ext>
            </a:extLst>
          </p:cNvPr>
          <p:cNvSpPr txBox="1">
            <a:spLocks/>
          </p:cNvSpPr>
          <p:nvPr/>
        </p:nvSpPr>
        <p:spPr>
          <a:xfrm>
            <a:off x="365125" y="3482974"/>
            <a:ext cx="3391866" cy="1525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Fig3 Analysis</a:t>
            </a:r>
          </a:p>
        </p:txBody>
      </p:sp>
    </p:spTree>
    <p:extLst>
      <p:ext uri="{BB962C8B-B14F-4D97-AF65-F5344CB8AC3E}">
        <p14:creationId xmlns:p14="http://schemas.microsoft.com/office/powerpoint/2010/main" val="1210145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VIZULIZATION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Fig4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C67C9C0-FE8C-1028-2361-8D02F23AF047}"/>
              </a:ext>
            </a:extLst>
          </p:cNvPr>
          <p:cNvSpPr txBox="1">
            <a:spLocks/>
          </p:cNvSpPr>
          <p:nvPr/>
        </p:nvSpPr>
        <p:spPr>
          <a:xfrm>
            <a:off x="8610600" y="4278104"/>
            <a:ext cx="3391866" cy="1525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Fig4 Analysis</a:t>
            </a:r>
          </a:p>
        </p:txBody>
      </p:sp>
    </p:spTree>
    <p:extLst>
      <p:ext uri="{BB962C8B-B14F-4D97-AF65-F5344CB8AC3E}">
        <p14:creationId xmlns:p14="http://schemas.microsoft.com/office/powerpoint/2010/main" val="1160279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en-US" dirty="0"/>
              <a:t>DATA VISUALIZATION 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/>
          <a:p>
            <a:r>
              <a:rPr lang="en-US" dirty="0"/>
              <a:t>Fig5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CECAF49-33A7-A030-D18E-14E5CAE40000}"/>
              </a:ext>
            </a:extLst>
          </p:cNvPr>
          <p:cNvSpPr txBox="1">
            <a:spLocks/>
          </p:cNvSpPr>
          <p:nvPr/>
        </p:nvSpPr>
        <p:spPr>
          <a:xfrm>
            <a:off x="365125" y="3482974"/>
            <a:ext cx="3391866" cy="1525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Fig5 Analysis</a:t>
            </a:r>
          </a:p>
        </p:txBody>
      </p:sp>
    </p:spTree>
    <p:extLst>
      <p:ext uri="{BB962C8B-B14F-4D97-AF65-F5344CB8AC3E}">
        <p14:creationId xmlns:p14="http://schemas.microsoft.com/office/powerpoint/2010/main" val="313570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C6F004-8F9D-4F40-8394-6C4C67F709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444</Words>
  <Application>Microsoft Macintosh PowerPoint</Application>
  <PresentationFormat>Widescreen</PresentationFormat>
  <Paragraphs>97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-apple-system</vt:lpstr>
      <vt:lpstr>Arial</vt:lpstr>
      <vt:lpstr>Calibri</vt:lpstr>
      <vt:lpstr>Roboto</vt:lpstr>
      <vt:lpstr>Tenorite</vt:lpstr>
      <vt:lpstr>Office Theme</vt:lpstr>
      <vt:lpstr>Working Title:: When a videogame take longer to complete does it mean it will receive a high rating?</vt:lpstr>
      <vt:lpstr>Questions</vt:lpstr>
      <vt:lpstr>Our Process</vt:lpstr>
      <vt:lpstr>Dataset Head</vt:lpstr>
      <vt:lpstr>DATA VISUALIZATION1</vt:lpstr>
      <vt:lpstr>DATA VIZULIZATION2</vt:lpstr>
      <vt:lpstr>DATA VISUALIZATION 3</vt:lpstr>
      <vt:lpstr>DATA VIZULIZATION 4</vt:lpstr>
      <vt:lpstr>DATA VISUALIZATION 5</vt:lpstr>
      <vt:lpstr>DATA VIZULIZATION 6</vt:lpstr>
      <vt:lpstr>DATA VISUALIZATION 7</vt:lpstr>
      <vt:lpstr>Analysis and 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2021-05-30T14:07:31Z</dcterms:created>
  <dcterms:modified xsi:type="dcterms:W3CDTF">2023-02-12T15:46:38Z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