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NCFa0xIzmRgaoIYCYSNQnllDp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Chris</a:t>
            </a:r>
            <a:endParaRPr/>
          </a:p>
        </p:txBody>
      </p:sp>
      <p:sp>
        <p:nvSpPr>
          <p:cNvPr id="180" name="Google Shape;1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7995a60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7995a60c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500">
                <a:latin typeface="Arial"/>
                <a:ea typeface="Arial"/>
                <a:cs typeface="Arial"/>
                <a:sym typeface="Arial"/>
              </a:rPr>
              <a:t>[[being a factor of professional critics and users rating]]</a:t>
            </a:r>
            <a:endParaRPr b="1" sz="1500">
              <a:latin typeface="Arial"/>
              <a:ea typeface="Arial"/>
              <a:cs typeface="Arial"/>
              <a:sym typeface="Arial"/>
            </a:endParaRPr>
          </a:p>
          <a:p>
            <a:pPr indent="0" lvl="0" marL="0" rtl="0" algn="l">
              <a:spcBef>
                <a:spcPts val="0"/>
              </a:spcBef>
              <a:spcAft>
                <a:spcPts val="0"/>
              </a:spcAft>
              <a:buNone/>
            </a:pPr>
            <a:r>
              <a:t/>
            </a:r>
            <a:endParaRPr b="1" sz="1500">
              <a:latin typeface="Arial"/>
              <a:ea typeface="Arial"/>
              <a:cs typeface="Arial"/>
              <a:sym typeface="Arial"/>
            </a:endParaRPr>
          </a:p>
          <a:p>
            <a:pPr indent="0" lvl="0" marL="0" rtl="0" algn="l">
              <a:spcBef>
                <a:spcPts val="0"/>
              </a:spcBef>
              <a:spcAft>
                <a:spcPts val="0"/>
              </a:spcAft>
              <a:buNone/>
            </a:pPr>
            <a:r>
              <a:rPr b="1" lang="en-US" sz="1500">
                <a:latin typeface="Arial"/>
                <a:ea typeface="Arial"/>
                <a:cs typeface="Arial"/>
                <a:sym typeface="Arial"/>
              </a:rPr>
              <a:t>Rachel</a:t>
            </a:r>
            <a:endParaRPr b="1" sz="1500">
              <a:latin typeface="Arial"/>
              <a:ea typeface="Arial"/>
              <a:cs typeface="Arial"/>
              <a:sym typeface="Arial"/>
            </a:endParaRPr>
          </a:p>
        </p:txBody>
      </p:sp>
      <p:sp>
        <p:nvSpPr>
          <p:cNvPr id="279" name="Google Shape;279;g2087995a60c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87995a60c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87995a60c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Left-Skewed Distribution: Metacritic Score</a:t>
            </a:r>
            <a:endParaRPr/>
          </a:p>
          <a:p>
            <a:pPr indent="0" lvl="0" marL="0" rtl="0" algn="l">
              <a:spcBef>
                <a:spcPts val="0"/>
              </a:spcBef>
              <a:spcAft>
                <a:spcPts val="0"/>
              </a:spcAft>
              <a:buClr>
                <a:schemeClr val="dk1"/>
              </a:buClr>
              <a:buSzPts val="1100"/>
              <a:buFont typeface="Arial"/>
              <a:buNone/>
            </a:pPr>
            <a:r>
              <a:rPr lang="en-US"/>
              <a:t>The distribution of </a:t>
            </a:r>
            <a:r>
              <a:rPr lang="en-US"/>
              <a:t>Metacritic Scores is left-skewed, with most Metacritic scores ranging between 75 and 86, with fewer and fewer scores less than these scores.</a:t>
            </a:r>
            <a:endParaRPr/>
          </a:p>
        </p:txBody>
      </p:sp>
      <p:sp>
        <p:nvSpPr>
          <p:cNvPr id="294" name="Google Shape;294;g2087995a60c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87995a60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87995a60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Right</a:t>
            </a:r>
            <a:r>
              <a:rPr lang="en-US"/>
              <a:t>-Skewed Distribution: Steam Playtime (h)</a:t>
            </a:r>
            <a:endParaRPr/>
          </a:p>
          <a:p>
            <a:pPr indent="0" lvl="0" marL="0" rtl="0" algn="l">
              <a:spcBef>
                <a:spcPts val="0"/>
              </a:spcBef>
              <a:spcAft>
                <a:spcPts val="0"/>
              </a:spcAft>
              <a:buClr>
                <a:schemeClr val="dk1"/>
              </a:buClr>
              <a:buSzPts val="1100"/>
              <a:buFont typeface="Arial"/>
              <a:buNone/>
            </a:pPr>
            <a:r>
              <a:rPr lang="en-US"/>
              <a:t>The distribution of Steam Playtime (h) is right-skewed, with most hours played between 4 and 7 but with a long right tail of users that play for a longer period of time.  We can infer users can show restraint by limiting themselves to 6 hours of gameplay or game developers need to focus for more on developing games that are more engaging.</a:t>
            </a:r>
            <a:endParaRPr/>
          </a:p>
        </p:txBody>
      </p:sp>
      <p:sp>
        <p:nvSpPr>
          <p:cNvPr id="303" name="Google Shape;303;g2087995a60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87995a60c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087995a60c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Right-Skewed Distribution: Users Added</a:t>
            </a:r>
            <a:endParaRPr/>
          </a:p>
          <a:p>
            <a:pPr indent="0" lvl="0" marL="0" rtl="0" algn="l">
              <a:spcBef>
                <a:spcPts val="0"/>
              </a:spcBef>
              <a:spcAft>
                <a:spcPts val="0"/>
              </a:spcAft>
              <a:buClr>
                <a:schemeClr val="dk1"/>
              </a:buClr>
              <a:buSzPts val="1100"/>
              <a:buFont typeface="Arial"/>
              <a:buNone/>
            </a:pPr>
            <a:r>
              <a:rPr lang="en-US"/>
              <a:t>The distribution of Users Added is right-skewed, with most users added to a game between 2713 and 5679 but with a long right tail of users adding a game.</a:t>
            </a:r>
            <a:endParaRPr/>
          </a:p>
        </p:txBody>
      </p:sp>
      <p:sp>
        <p:nvSpPr>
          <p:cNvPr id="312" name="Google Shape;312;g2087995a60c_2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87995a60c_2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87995a60c_2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Right-Skewed Distribution: Users Own</a:t>
            </a:r>
            <a:endParaRPr/>
          </a:p>
          <a:p>
            <a:pPr indent="0" lvl="0" marL="0" rtl="0" algn="l">
              <a:spcBef>
                <a:spcPts val="0"/>
              </a:spcBef>
              <a:spcAft>
                <a:spcPts val="0"/>
              </a:spcAft>
              <a:buClr>
                <a:schemeClr val="dk1"/>
              </a:buClr>
              <a:buSzPts val="1100"/>
              <a:buFont typeface="Arial"/>
              <a:buNone/>
            </a:pPr>
            <a:r>
              <a:rPr lang="en-US"/>
              <a:t>The distribution of Users Owning a particular game is right-skewed, with most users owned between 2019 and 3912 but with a long right tail of users owned.</a:t>
            </a:r>
            <a:endParaRPr/>
          </a:p>
        </p:txBody>
      </p:sp>
      <p:sp>
        <p:nvSpPr>
          <p:cNvPr id="321" name="Google Shape;321;g2087995a60c_2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087995a60c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087995a60c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Rachel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Next step would have been looking at </a:t>
            </a:r>
            <a:r>
              <a:rPr lang="en-US"/>
              <a:t>various</a:t>
            </a:r>
            <a:r>
              <a:rPr lang="en-US"/>
              <a:t> rating provided; reddit, youtube, other channel outlets and </a:t>
            </a:r>
            <a:endParaRPr/>
          </a:p>
          <a:p>
            <a:pPr indent="0" lvl="0" marL="0" rtl="0" algn="l">
              <a:spcBef>
                <a:spcPts val="0"/>
              </a:spcBef>
              <a:spcAft>
                <a:spcPts val="0"/>
              </a:spcAft>
              <a:buNone/>
            </a:pPr>
            <a:r>
              <a:rPr lang="en-US"/>
              <a:t>weighing the rating for comparison.</a:t>
            </a:r>
            <a:endParaRPr/>
          </a:p>
        </p:txBody>
      </p:sp>
      <p:sp>
        <p:nvSpPr>
          <p:cNvPr id="330" name="Google Shape;330;g2087995a60c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Rachel </a:t>
            </a:r>
            <a:endParaRPr/>
          </a:p>
          <a:p>
            <a:pPr indent="-317500" lvl="0" marL="457200" rtl="0" algn="l">
              <a:spcBef>
                <a:spcPts val="0"/>
              </a:spcBef>
              <a:spcAft>
                <a:spcPts val="0"/>
              </a:spcAft>
              <a:buSzPts val="1400"/>
              <a:buChar char="●"/>
            </a:pPr>
            <a:r>
              <a:rPr lang="en-US"/>
              <a:t>all of our graphs hold a </a:t>
            </a:r>
            <a:r>
              <a:rPr lang="en-US"/>
              <a:t>positive coefficient which indicates that as the value of the independent variable increases, the mean of the dependent variable also tends to increase.  For example as metacritic score increase  the recommended count increases as well.</a:t>
            </a:r>
            <a:endParaRPr/>
          </a:p>
          <a:p>
            <a:pPr indent="-317500" lvl="0" marL="457200" rtl="0" algn="l">
              <a:spcBef>
                <a:spcPts val="0"/>
              </a:spcBef>
              <a:spcAft>
                <a:spcPts val="0"/>
              </a:spcAft>
              <a:buSzPts val="1400"/>
              <a:buChar char="●"/>
            </a:pPr>
            <a:r>
              <a:rPr lang="en-US"/>
              <a:t>The playtime average (in hours) is 6.55, and the average of users that own a videogame i</a:t>
            </a:r>
            <a:r>
              <a:rPr b="1" lang="en-US"/>
              <a:t>s 3228.65.</a:t>
            </a:r>
            <a:endParaRPr b="1"/>
          </a:p>
          <a:p>
            <a:pPr indent="-317500" lvl="0" marL="457200" rtl="0" algn="l">
              <a:spcBef>
                <a:spcPts val="0"/>
              </a:spcBef>
              <a:spcAft>
                <a:spcPts val="0"/>
              </a:spcAft>
              <a:buSzPts val="1400"/>
              <a:buChar char="●"/>
            </a:pPr>
            <a:r>
              <a:rPr lang="en-US"/>
              <a:t>We can determine by this data that the average of users that own a videogame is higher compared to the average of playtime.</a:t>
            </a:r>
            <a:endParaRPr/>
          </a:p>
          <a:p>
            <a:pPr indent="0" lvl="0" marL="0" rtl="0" algn="l">
              <a:spcBef>
                <a:spcPts val="0"/>
              </a:spcBef>
              <a:spcAft>
                <a:spcPts val="0"/>
              </a:spcAft>
              <a:buNone/>
            </a:pPr>
            <a:r>
              <a:t/>
            </a:r>
            <a:endParaRPr/>
          </a:p>
        </p:txBody>
      </p:sp>
      <p:sp>
        <p:nvSpPr>
          <p:cNvPr id="339" name="Google Shape;3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87995a60c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087995a60c_0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Chris</a:t>
            </a:r>
            <a:endParaRPr/>
          </a:p>
        </p:txBody>
      </p:sp>
      <p:sp>
        <p:nvSpPr>
          <p:cNvPr id="353" name="Google Shape;353;g2087995a60c_0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Chris </a:t>
            </a:r>
            <a:endParaRPr/>
          </a:p>
          <a:p>
            <a:pPr indent="0" lvl="0" marL="0" rtl="0" algn="l">
              <a:spcBef>
                <a:spcPts val="0"/>
              </a:spcBef>
              <a:spcAft>
                <a:spcPts val="0"/>
              </a:spcAft>
              <a:buNone/>
            </a:pPr>
            <a:r>
              <a:t/>
            </a:r>
            <a:endParaRPr/>
          </a:p>
        </p:txBody>
      </p:sp>
      <p:sp>
        <p:nvSpPr>
          <p:cNvPr id="187" name="Google Shape;1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87995a60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87995a60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Chris</a:t>
            </a:r>
            <a:endParaRPr/>
          </a:p>
          <a:p>
            <a:pPr indent="0" lvl="0" marL="0" rtl="0" algn="l">
              <a:spcBef>
                <a:spcPts val="0"/>
              </a:spcBef>
              <a:spcAft>
                <a:spcPts val="0"/>
              </a:spcAft>
              <a:buNone/>
            </a:pPr>
            <a:r>
              <a:t/>
            </a:r>
            <a:endParaRPr/>
          </a:p>
        </p:txBody>
      </p:sp>
      <p:sp>
        <p:nvSpPr>
          <p:cNvPr id="208" name="Google Shape;208;g2087995a60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87995a6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87995a6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Candida</a:t>
            </a:r>
            <a:endParaRPr/>
          </a:p>
        </p:txBody>
      </p:sp>
      <p:sp>
        <p:nvSpPr>
          <p:cNvPr id="217" name="Google Shape;217;g2087995a6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Candida</a:t>
            </a:r>
            <a:endParaRPr/>
          </a:p>
        </p:txBody>
      </p:sp>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87995a60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87995a60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Chris</a:t>
            </a:r>
            <a:endParaRPr/>
          </a:p>
        </p:txBody>
      </p:sp>
      <p:sp>
        <p:nvSpPr>
          <p:cNvPr id="235" name="Google Shape;235;g2087995a60c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87995a60c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87995a60c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Rachel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solidFill>
                  <a:srgbClr val="202124"/>
                </a:solidFill>
                <a:highlight>
                  <a:srgbClr val="FFFFFF"/>
                </a:highlight>
                <a:latin typeface="Roboto"/>
                <a:ea typeface="Roboto"/>
                <a:cs typeface="Roboto"/>
                <a:sym typeface="Roboto"/>
              </a:rPr>
              <a:t> higher the R-squared, the better the model fits your data</a:t>
            </a:r>
            <a:endParaRPr/>
          </a:p>
        </p:txBody>
      </p:sp>
      <p:sp>
        <p:nvSpPr>
          <p:cNvPr id="245" name="Google Shape;245;g2087995a60c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87995a60c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87995a60c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Rachel</a:t>
            </a:r>
            <a:endParaRPr/>
          </a:p>
        </p:txBody>
      </p:sp>
      <p:sp>
        <p:nvSpPr>
          <p:cNvPr id="255" name="Google Shape;255;g2087995a60c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87995a60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87995a60c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Chris</a:t>
            </a:r>
            <a:endParaRPr/>
          </a:p>
        </p:txBody>
      </p:sp>
      <p:sp>
        <p:nvSpPr>
          <p:cNvPr id="269" name="Google Shape;269;g2087995a60c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84" name="Shape 84"/>
        <p:cNvGrpSpPr/>
        <p:nvPr/>
      </p:nvGrpSpPr>
      <p:grpSpPr>
        <a:xfrm>
          <a:off x="0" y="0"/>
          <a:ext cx="0" cy="0"/>
          <a:chOff x="0" y="0"/>
          <a:chExt cx="0" cy="0"/>
        </a:xfrm>
      </p:grpSpPr>
      <p:sp>
        <p:nvSpPr>
          <p:cNvPr id="85" name="Google Shape;8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9" name="Shape 89"/>
        <p:cNvGrpSpPr/>
        <p:nvPr/>
      </p:nvGrpSpPr>
      <p:grpSpPr>
        <a:xfrm>
          <a:off x="0" y="0"/>
          <a:ext cx="0" cy="0"/>
          <a:chOff x="0" y="0"/>
          <a:chExt cx="0" cy="0"/>
        </a:xfrm>
      </p:grpSpPr>
      <p:pic>
        <p:nvPicPr>
          <p:cNvPr id="90" name="Google Shape;90;p25"/>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91" name="Google Shape;91;p25"/>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25"/>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p25"/>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97" name="Shape 97"/>
        <p:cNvGrpSpPr/>
        <p:nvPr/>
      </p:nvGrpSpPr>
      <p:grpSpPr>
        <a:xfrm>
          <a:off x="0" y="0"/>
          <a:ext cx="0" cy="0"/>
          <a:chOff x="0" y="0"/>
          <a:chExt cx="0" cy="0"/>
        </a:xfrm>
      </p:grpSpPr>
      <p:sp>
        <p:nvSpPr>
          <p:cNvPr id="98" name="Google Shape;98;p26"/>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6"/>
          <p:cNvSpPr/>
          <p:nvPr>
            <p:ph idx="2" type="pic"/>
          </p:nvPr>
        </p:nvSpPr>
        <p:spPr>
          <a:xfrm>
            <a:off x="1487181" y="2886074"/>
            <a:ext cx="1845511" cy="1845511"/>
          </a:xfrm>
          <a:prstGeom prst="rect">
            <a:avLst/>
          </a:prstGeom>
          <a:solidFill>
            <a:srgbClr val="F2F2F2"/>
          </a:solidFill>
          <a:ln>
            <a:noFill/>
          </a:ln>
        </p:spPr>
      </p:sp>
      <p:sp>
        <p:nvSpPr>
          <p:cNvPr id="100" name="Google Shape;100;p26"/>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26"/>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26"/>
          <p:cNvSpPr/>
          <p:nvPr>
            <p:ph idx="4" type="pic"/>
          </p:nvPr>
        </p:nvSpPr>
        <p:spPr>
          <a:xfrm>
            <a:off x="3836914" y="2886074"/>
            <a:ext cx="1845511" cy="1845511"/>
          </a:xfrm>
          <a:prstGeom prst="rect">
            <a:avLst/>
          </a:prstGeom>
          <a:solidFill>
            <a:srgbClr val="F2F2F2"/>
          </a:solidFill>
          <a:ln>
            <a:noFill/>
          </a:ln>
        </p:spPr>
      </p:sp>
      <p:sp>
        <p:nvSpPr>
          <p:cNvPr id="103" name="Google Shape;103;p26"/>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26"/>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26"/>
          <p:cNvSpPr/>
          <p:nvPr>
            <p:ph idx="7" type="pic"/>
          </p:nvPr>
        </p:nvSpPr>
        <p:spPr>
          <a:xfrm>
            <a:off x="6327578" y="2886074"/>
            <a:ext cx="1845511" cy="1845511"/>
          </a:xfrm>
          <a:prstGeom prst="rect">
            <a:avLst/>
          </a:prstGeom>
          <a:solidFill>
            <a:srgbClr val="F2F2F2"/>
          </a:solidFill>
          <a:ln>
            <a:noFill/>
          </a:ln>
        </p:spPr>
      </p:sp>
      <p:sp>
        <p:nvSpPr>
          <p:cNvPr id="106" name="Google Shape;106;p26"/>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p26"/>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26"/>
          <p:cNvSpPr/>
          <p:nvPr>
            <p:ph idx="13" type="pic"/>
          </p:nvPr>
        </p:nvSpPr>
        <p:spPr>
          <a:xfrm>
            <a:off x="8747458" y="2886074"/>
            <a:ext cx="1845511" cy="1845511"/>
          </a:xfrm>
          <a:prstGeom prst="rect">
            <a:avLst/>
          </a:prstGeom>
          <a:solidFill>
            <a:srgbClr val="F2F2F2"/>
          </a:solidFill>
          <a:ln>
            <a:noFill/>
          </a:ln>
        </p:spPr>
      </p:sp>
      <p:sp>
        <p:nvSpPr>
          <p:cNvPr id="109" name="Google Shape;109;p26"/>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26"/>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14" name="Google Shape;114;p26"/>
          <p:cNvGrpSpPr/>
          <p:nvPr/>
        </p:nvGrpSpPr>
        <p:grpSpPr>
          <a:xfrm>
            <a:off x="7334250" y="0"/>
            <a:ext cx="4857750" cy="1724025"/>
            <a:chOff x="7334250" y="0"/>
            <a:chExt cx="4857750" cy="1724025"/>
          </a:xfrm>
        </p:grpSpPr>
        <p:cxnSp>
          <p:nvCxnSpPr>
            <p:cNvPr id="115" name="Google Shape;115;p26"/>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16" name="Google Shape;116;p26"/>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17" name="Shape 117"/>
        <p:cNvGrpSpPr/>
        <p:nvPr/>
      </p:nvGrpSpPr>
      <p:grpSpPr>
        <a:xfrm>
          <a:off x="0" y="0"/>
          <a:ext cx="0" cy="0"/>
          <a:chOff x="0" y="0"/>
          <a:chExt cx="0" cy="0"/>
        </a:xfrm>
      </p:grpSpPr>
      <p:grpSp>
        <p:nvGrpSpPr>
          <p:cNvPr id="118" name="Google Shape;118;p27"/>
          <p:cNvGrpSpPr/>
          <p:nvPr/>
        </p:nvGrpSpPr>
        <p:grpSpPr>
          <a:xfrm>
            <a:off x="0" y="473953"/>
            <a:ext cx="12192000" cy="5621336"/>
            <a:chOff x="0" y="473953"/>
            <a:chExt cx="12192000" cy="5621336"/>
          </a:xfrm>
        </p:grpSpPr>
        <p:pic>
          <p:nvPicPr>
            <p:cNvPr id="119" name="Google Shape;119;p27"/>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20" name="Google Shape;120;p27"/>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21" name="Google Shape;121;p2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7"/>
          <p:cNvSpPr/>
          <p:nvPr>
            <p:ph idx="2" type="pic"/>
          </p:nvPr>
        </p:nvSpPr>
        <p:spPr>
          <a:xfrm>
            <a:off x="1877176" y="2428875"/>
            <a:ext cx="1066800" cy="1066800"/>
          </a:xfrm>
          <a:prstGeom prst="rect">
            <a:avLst/>
          </a:prstGeom>
          <a:solidFill>
            <a:schemeClr val="lt1"/>
          </a:solidFill>
          <a:ln>
            <a:noFill/>
          </a:ln>
        </p:spPr>
      </p:sp>
      <p:sp>
        <p:nvSpPr>
          <p:cNvPr id="123" name="Google Shape;123;p27"/>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4" name="Google Shape;124;p27"/>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5" name="Google Shape;125;p27"/>
          <p:cNvSpPr/>
          <p:nvPr>
            <p:ph idx="4" type="pic"/>
          </p:nvPr>
        </p:nvSpPr>
        <p:spPr>
          <a:xfrm>
            <a:off x="4226270" y="2428875"/>
            <a:ext cx="1066800" cy="1066800"/>
          </a:xfrm>
          <a:prstGeom prst="rect">
            <a:avLst/>
          </a:prstGeom>
          <a:solidFill>
            <a:schemeClr val="lt1"/>
          </a:solidFill>
          <a:ln>
            <a:noFill/>
          </a:ln>
        </p:spPr>
      </p:sp>
      <p:sp>
        <p:nvSpPr>
          <p:cNvPr id="126" name="Google Shape;126;p27"/>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7" name="Google Shape;127;p27"/>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8" name="Google Shape;128;p27"/>
          <p:cNvSpPr/>
          <p:nvPr>
            <p:ph idx="7" type="pic"/>
          </p:nvPr>
        </p:nvSpPr>
        <p:spPr>
          <a:xfrm>
            <a:off x="6655584" y="2428875"/>
            <a:ext cx="1066800" cy="1066800"/>
          </a:xfrm>
          <a:prstGeom prst="rect">
            <a:avLst/>
          </a:prstGeom>
          <a:solidFill>
            <a:schemeClr val="lt1"/>
          </a:solidFill>
          <a:ln>
            <a:noFill/>
          </a:ln>
        </p:spPr>
      </p:sp>
      <p:sp>
        <p:nvSpPr>
          <p:cNvPr id="129" name="Google Shape;129;p27"/>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0" name="Google Shape;130;p27"/>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1" name="Google Shape;131;p27"/>
          <p:cNvSpPr/>
          <p:nvPr>
            <p:ph idx="13" type="pic"/>
          </p:nvPr>
        </p:nvSpPr>
        <p:spPr>
          <a:xfrm>
            <a:off x="9136814" y="2428875"/>
            <a:ext cx="1066800" cy="1066800"/>
          </a:xfrm>
          <a:prstGeom prst="rect">
            <a:avLst/>
          </a:prstGeom>
          <a:solidFill>
            <a:schemeClr val="lt1"/>
          </a:solidFill>
          <a:ln>
            <a:noFill/>
          </a:ln>
        </p:spPr>
      </p:sp>
      <p:sp>
        <p:nvSpPr>
          <p:cNvPr id="132" name="Google Shape;132;p27"/>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3" name="Google Shape;133;p27"/>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4" name="Google Shape;134;p27"/>
          <p:cNvSpPr/>
          <p:nvPr>
            <p:ph idx="16" type="pic"/>
          </p:nvPr>
        </p:nvSpPr>
        <p:spPr>
          <a:xfrm>
            <a:off x="1877176" y="4287711"/>
            <a:ext cx="1066800" cy="1066800"/>
          </a:xfrm>
          <a:prstGeom prst="rect">
            <a:avLst/>
          </a:prstGeom>
          <a:solidFill>
            <a:schemeClr val="lt1"/>
          </a:solidFill>
          <a:ln>
            <a:noFill/>
          </a:ln>
        </p:spPr>
      </p:sp>
      <p:sp>
        <p:nvSpPr>
          <p:cNvPr id="135" name="Google Shape;135;p27"/>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6" name="Google Shape;136;p27"/>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7" name="Google Shape;137;p27"/>
          <p:cNvSpPr/>
          <p:nvPr>
            <p:ph idx="19" type="pic"/>
          </p:nvPr>
        </p:nvSpPr>
        <p:spPr>
          <a:xfrm>
            <a:off x="4226270" y="4287711"/>
            <a:ext cx="1066800" cy="1066800"/>
          </a:xfrm>
          <a:prstGeom prst="rect">
            <a:avLst/>
          </a:prstGeom>
          <a:solidFill>
            <a:schemeClr val="lt1"/>
          </a:solidFill>
          <a:ln>
            <a:noFill/>
          </a:ln>
        </p:spPr>
      </p:sp>
      <p:sp>
        <p:nvSpPr>
          <p:cNvPr id="138" name="Google Shape;138;p27"/>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39" name="Google Shape;139;p27"/>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0" name="Google Shape;140;p27"/>
          <p:cNvSpPr/>
          <p:nvPr>
            <p:ph idx="22" type="pic"/>
          </p:nvPr>
        </p:nvSpPr>
        <p:spPr>
          <a:xfrm>
            <a:off x="6655584" y="4287711"/>
            <a:ext cx="1066800" cy="1066800"/>
          </a:xfrm>
          <a:prstGeom prst="rect">
            <a:avLst/>
          </a:prstGeom>
          <a:solidFill>
            <a:schemeClr val="lt1"/>
          </a:solidFill>
          <a:ln>
            <a:noFill/>
          </a:ln>
        </p:spPr>
      </p:sp>
      <p:sp>
        <p:nvSpPr>
          <p:cNvPr id="141" name="Google Shape;141;p27"/>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2" name="Google Shape;142;p27"/>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3" name="Google Shape;143;p27"/>
          <p:cNvSpPr/>
          <p:nvPr>
            <p:ph idx="25" type="pic"/>
          </p:nvPr>
        </p:nvSpPr>
        <p:spPr>
          <a:xfrm>
            <a:off x="9136814" y="4287711"/>
            <a:ext cx="1066800" cy="1066800"/>
          </a:xfrm>
          <a:prstGeom prst="rect">
            <a:avLst/>
          </a:prstGeom>
          <a:solidFill>
            <a:schemeClr val="lt1"/>
          </a:solidFill>
          <a:ln>
            <a:noFill/>
          </a:ln>
        </p:spPr>
      </p:sp>
      <p:sp>
        <p:nvSpPr>
          <p:cNvPr id="144" name="Google Shape;144;p27"/>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5" name="Google Shape;145;p27"/>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6" name="Google Shape;1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9" name="Shape 149"/>
        <p:cNvGrpSpPr/>
        <p:nvPr/>
      </p:nvGrpSpPr>
      <p:grpSpPr>
        <a:xfrm>
          <a:off x="0" y="0"/>
          <a:ext cx="0" cy="0"/>
          <a:chOff x="0" y="0"/>
          <a:chExt cx="0" cy="0"/>
        </a:xfrm>
      </p:grpSpPr>
      <p:sp>
        <p:nvSpPr>
          <p:cNvPr id="150" name="Google Shape;150;p28"/>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8"/>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8"/>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8"/>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8"/>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8"/>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8"/>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8"/>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8"/>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3" name="Google Shape;163;p28"/>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64" name="Google Shape;164;p28"/>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65" name="Google Shape;165;p28"/>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66" name="Google Shape;166;p28"/>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9"/>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29"/>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9"/>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2" name="Google Shape;172;p29"/>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76" name="Google Shape;176;p29"/>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9" name="Shape 19"/>
        <p:cNvGrpSpPr/>
        <p:nvPr/>
      </p:nvGrpSpPr>
      <p:grpSpPr>
        <a:xfrm>
          <a:off x="0" y="0"/>
          <a:ext cx="0" cy="0"/>
          <a:chOff x="0" y="0"/>
          <a:chExt cx="0" cy="0"/>
        </a:xfrm>
      </p:grpSpPr>
      <p:grpSp>
        <p:nvGrpSpPr>
          <p:cNvPr id="20" name="Google Shape;20;p16"/>
          <p:cNvGrpSpPr/>
          <p:nvPr/>
        </p:nvGrpSpPr>
        <p:grpSpPr>
          <a:xfrm>
            <a:off x="0" y="0"/>
            <a:ext cx="2590800" cy="1027906"/>
            <a:chOff x="0" y="0"/>
            <a:chExt cx="2590800" cy="1027906"/>
          </a:xfrm>
        </p:grpSpPr>
        <p:cxnSp>
          <p:nvCxnSpPr>
            <p:cNvPr id="21" name="Google Shape;21;p1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2" name="Google Shape;22;p1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23" name="Google Shape;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7"/>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7"/>
          <p:cNvGrpSpPr/>
          <p:nvPr/>
        </p:nvGrpSpPr>
        <p:grpSpPr>
          <a:xfrm>
            <a:off x="6953250" y="-25401"/>
            <a:ext cx="5238750" cy="6902451"/>
            <a:chOff x="6953250" y="-25401"/>
            <a:chExt cx="5238750" cy="6902451"/>
          </a:xfrm>
        </p:grpSpPr>
        <p:cxnSp>
          <p:nvCxnSpPr>
            <p:cNvPr id="35" name="Google Shape;35;p17"/>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36" name="Google Shape;36;p17"/>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37" name="Shape 37"/>
        <p:cNvGrpSpPr/>
        <p:nvPr/>
      </p:nvGrpSpPr>
      <p:grpSpPr>
        <a:xfrm>
          <a:off x="0" y="0"/>
          <a:ext cx="0" cy="0"/>
          <a:chOff x="0" y="0"/>
          <a:chExt cx="0" cy="0"/>
        </a:xfrm>
      </p:grpSpPr>
      <p:sp>
        <p:nvSpPr>
          <p:cNvPr id="38" name="Google Shape;38;p18"/>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40" name="Google Shape;40;p18"/>
          <p:cNvGrpSpPr/>
          <p:nvPr/>
        </p:nvGrpSpPr>
        <p:grpSpPr>
          <a:xfrm>
            <a:off x="0" y="0"/>
            <a:ext cx="4762501" cy="5186363"/>
            <a:chOff x="0" y="0"/>
            <a:chExt cx="4762501" cy="5186363"/>
          </a:xfrm>
        </p:grpSpPr>
        <p:cxnSp>
          <p:nvCxnSpPr>
            <p:cNvPr id="41" name="Google Shape;41;p18"/>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42" name="Google Shape;42;p18"/>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43" name="Google Shape;4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46" name="Shape 46"/>
        <p:cNvGrpSpPr/>
        <p:nvPr/>
      </p:nvGrpSpPr>
      <p:grpSpPr>
        <a:xfrm>
          <a:off x="0" y="0"/>
          <a:ext cx="0" cy="0"/>
          <a:chOff x="0" y="0"/>
          <a:chExt cx="0" cy="0"/>
        </a:xfrm>
      </p:grpSpPr>
      <p:sp>
        <p:nvSpPr>
          <p:cNvPr id="47" name="Google Shape;47;p19"/>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9"/>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9"/>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9"/>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9"/>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7" name="Google Shape;57;p19"/>
          <p:cNvGrpSpPr/>
          <p:nvPr/>
        </p:nvGrpSpPr>
        <p:grpSpPr>
          <a:xfrm>
            <a:off x="0" y="0"/>
            <a:ext cx="2238376" cy="3105150"/>
            <a:chOff x="0" y="0"/>
            <a:chExt cx="2238376" cy="3105150"/>
          </a:xfrm>
        </p:grpSpPr>
        <p:cxnSp>
          <p:nvCxnSpPr>
            <p:cNvPr id="58" name="Google Shape;58;p19"/>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59" name="Google Shape;59;p19"/>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60" name="Shape 60"/>
        <p:cNvGrpSpPr/>
        <p:nvPr/>
      </p:nvGrpSpPr>
      <p:grpSpPr>
        <a:xfrm>
          <a:off x="0" y="0"/>
          <a:ext cx="0" cy="0"/>
          <a:chOff x="0" y="0"/>
          <a:chExt cx="0" cy="0"/>
        </a:xfrm>
      </p:grpSpPr>
      <p:sp>
        <p:nvSpPr>
          <p:cNvPr id="61" name="Google Shape;61;p20"/>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0"/>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3" name="Google Shape;63;p20"/>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64" name="Google Shape;64;p20"/>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67" name="Shape 67"/>
        <p:cNvGrpSpPr/>
        <p:nvPr/>
      </p:nvGrpSpPr>
      <p:grpSpPr>
        <a:xfrm>
          <a:off x="0" y="0"/>
          <a:ext cx="0" cy="0"/>
          <a:chOff x="0" y="0"/>
          <a:chExt cx="0" cy="0"/>
        </a:xfrm>
      </p:grpSpPr>
      <p:pic>
        <p:nvPicPr>
          <p:cNvPr id="68" name="Google Shape;68;p21"/>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69" name="Google Shape;69;p21"/>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74" name="Shape 74"/>
        <p:cNvGrpSpPr/>
        <p:nvPr/>
      </p:nvGrpSpPr>
      <p:grpSpPr>
        <a:xfrm>
          <a:off x="0" y="0"/>
          <a:ext cx="0" cy="0"/>
          <a:chOff x="0" y="0"/>
          <a:chExt cx="0" cy="0"/>
        </a:xfrm>
      </p:grpSpPr>
      <p:sp>
        <p:nvSpPr>
          <p:cNvPr id="75" name="Google Shape;75;p22"/>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77" name="Google Shape;77;p22"/>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78" name="Shape 78"/>
        <p:cNvGrpSpPr/>
        <p:nvPr/>
      </p:nvGrpSpPr>
      <p:grpSpPr>
        <a:xfrm>
          <a:off x="0" y="0"/>
          <a:ext cx="0" cy="0"/>
          <a:chOff x="0" y="0"/>
          <a:chExt cx="0" cy="0"/>
        </a:xfrm>
      </p:grpSpPr>
      <p:sp>
        <p:nvSpPr>
          <p:cNvPr id="79" name="Google Shape;7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3"/>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
          <p:cNvSpPr txBox="1"/>
          <p:nvPr>
            <p:ph type="ctrTitle"/>
          </p:nvPr>
        </p:nvSpPr>
        <p:spPr>
          <a:xfrm>
            <a:off x="5824775" y="4333100"/>
            <a:ext cx="5969400" cy="758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VIDEO GAME </a:t>
            </a:r>
            <a:endParaRPr/>
          </a:p>
          <a:p>
            <a:pPr indent="0" lvl="0" marL="0" rtl="0" algn="l">
              <a:lnSpc>
                <a:spcPct val="90000"/>
              </a:lnSpc>
              <a:spcBef>
                <a:spcPts val="0"/>
              </a:spcBef>
              <a:spcAft>
                <a:spcPts val="0"/>
              </a:spcAft>
              <a:buClr>
                <a:schemeClr val="dk1"/>
              </a:buClr>
              <a:buSzPts val="3600"/>
              <a:buFont typeface="Arial"/>
              <a:buNone/>
            </a:pPr>
            <a:r>
              <a:rPr lang="en-US"/>
              <a:t>RATING ANALYSIS</a:t>
            </a:r>
            <a:endParaRPr/>
          </a:p>
        </p:txBody>
      </p:sp>
      <p:sp>
        <p:nvSpPr>
          <p:cNvPr id="183" name="Google Shape;183;p1"/>
          <p:cNvSpPr txBox="1"/>
          <p:nvPr>
            <p:ph idx="1" type="subTitle"/>
          </p:nvPr>
        </p:nvSpPr>
        <p:spPr>
          <a:xfrm>
            <a:off x="296866" y="5673790"/>
            <a:ext cx="4941900" cy="91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t>Max Atherton</a:t>
            </a:r>
            <a:endParaRPr/>
          </a:p>
          <a:p>
            <a:pPr indent="0" lvl="0" marL="0" rtl="0" algn="l">
              <a:lnSpc>
                <a:spcPct val="90000"/>
              </a:lnSpc>
              <a:spcBef>
                <a:spcPts val="0"/>
              </a:spcBef>
              <a:spcAft>
                <a:spcPts val="0"/>
              </a:spcAft>
              <a:buClr>
                <a:schemeClr val="dk1"/>
              </a:buClr>
              <a:buSzPts val="1400"/>
              <a:buNone/>
            </a:pPr>
            <a:r>
              <a:rPr lang="en-US" sz="1400"/>
              <a:t>Candida Miranda</a:t>
            </a:r>
            <a:endParaRPr/>
          </a:p>
          <a:p>
            <a:pPr indent="0" lvl="0" marL="0" rtl="0" algn="l">
              <a:lnSpc>
                <a:spcPct val="90000"/>
              </a:lnSpc>
              <a:spcBef>
                <a:spcPts val="0"/>
              </a:spcBef>
              <a:spcAft>
                <a:spcPts val="0"/>
              </a:spcAft>
              <a:buClr>
                <a:schemeClr val="dk1"/>
              </a:buClr>
              <a:buSzPts val="1400"/>
              <a:buNone/>
            </a:pPr>
            <a:r>
              <a:rPr lang="en-US" sz="1400"/>
              <a:t>Chris Winn</a:t>
            </a:r>
            <a:endParaRPr/>
          </a:p>
          <a:p>
            <a:pPr indent="0" lvl="0" marL="0" rtl="0" algn="l">
              <a:lnSpc>
                <a:spcPct val="90000"/>
              </a:lnSpc>
              <a:spcBef>
                <a:spcPts val="0"/>
              </a:spcBef>
              <a:spcAft>
                <a:spcPts val="0"/>
              </a:spcAft>
              <a:buClr>
                <a:schemeClr val="dk1"/>
              </a:buClr>
              <a:buSzPts val="1400"/>
              <a:buNone/>
            </a:pPr>
            <a:r>
              <a:rPr lang="en-US" sz="1400"/>
              <a:t>Rachel Novak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087995a60c_0_31"/>
          <p:cNvSpPr txBox="1"/>
          <p:nvPr/>
        </p:nvSpPr>
        <p:spPr>
          <a:xfrm>
            <a:off x="3787386" y="2059000"/>
            <a:ext cx="420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rPr>
              <a:t>Next, we examined the Number of Users who owned the game against Metacritic. </a:t>
            </a:r>
            <a:r>
              <a:rPr lang="en-US">
                <a:solidFill>
                  <a:schemeClr val="dk1"/>
                </a:solidFill>
              </a:rPr>
              <a:t>The r-squared is:  </a:t>
            </a:r>
            <a:r>
              <a:rPr lang="en-US">
                <a:solidFill>
                  <a:schemeClr val="dk1"/>
                </a:solidFill>
              </a:rPr>
              <a:t>0.04417437917723503</a:t>
            </a:r>
            <a:endParaRPr>
              <a:solidFill>
                <a:schemeClr val="dk1"/>
              </a:solidFill>
            </a:endParaRPr>
          </a:p>
        </p:txBody>
      </p:sp>
      <p:sp>
        <p:nvSpPr>
          <p:cNvPr id="282" name="Google Shape;282;g2087995a60c_0_31"/>
          <p:cNvSpPr txBox="1"/>
          <p:nvPr/>
        </p:nvSpPr>
        <p:spPr>
          <a:xfrm>
            <a:off x="362949" y="2059000"/>
            <a:ext cx="343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rPr>
              <a:t>The first scatterplot was Recommendation Count against Metacritic Rating.  The r-squared is: </a:t>
            </a:r>
            <a:r>
              <a:rPr lang="en-US" sz="1500">
                <a:solidFill>
                  <a:schemeClr val="dk1"/>
                </a:solidFill>
              </a:rPr>
              <a:t>0.1710758184699138</a:t>
            </a:r>
            <a:endParaRPr sz="1500">
              <a:solidFill>
                <a:schemeClr val="dk1"/>
              </a:solidFill>
            </a:endParaRPr>
          </a:p>
        </p:txBody>
      </p:sp>
      <p:sp>
        <p:nvSpPr>
          <p:cNvPr id="283" name="Google Shape;283;g2087995a60c_0_31"/>
          <p:cNvSpPr txBox="1"/>
          <p:nvPr/>
        </p:nvSpPr>
        <p:spPr>
          <a:xfrm>
            <a:off x="455475" y="1412500"/>
            <a:ext cx="10965300" cy="41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500">
                <a:solidFill>
                  <a:schemeClr val="dk1"/>
                </a:solidFill>
              </a:rPr>
              <a:t>We then examined metacritic rating against metrics to determine if there were any relationships there. </a:t>
            </a:r>
            <a:endParaRPr b="1" sz="1500">
              <a:solidFill>
                <a:schemeClr val="dk1"/>
              </a:solidFill>
            </a:endParaRPr>
          </a:p>
        </p:txBody>
      </p:sp>
      <p:sp>
        <p:nvSpPr>
          <p:cNvPr id="284" name="Google Shape;284;g2087995a60c_0_31"/>
          <p:cNvSpPr txBox="1"/>
          <p:nvPr>
            <p:ph type="title"/>
          </p:nvPr>
        </p:nvSpPr>
        <p:spPr>
          <a:xfrm>
            <a:off x="838200" y="365125"/>
            <a:ext cx="10515600" cy="96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Visualization &amp; Analysis</a:t>
            </a:r>
            <a:endParaRPr/>
          </a:p>
          <a:p>
            <a:pPr indent="0" lvl="0" marL="0" rtl="0" algn="ctr">
              <a:lnSpc>
                <a:spcPct val="100000"/>
              </a:lnSpc>
              <a:spcBef>
                <a:spcPts val="0"/>
              </a:spcBef>
              <a:spcAft>
                <a:spcPts val="0"/>
              </a:spcAft>
              <a:buClr>
                <a:schemeClr val="dk1"/>
              </a:buClr>
              <a:buSzPts val="1100"/>
              <a:buFont typeface="Arial"/>
              <a:buNone/>
            </a:pPr>
            <a:r>
              <a:rPr lang="en-US" sz="1500">
                <a:solidFill>
                  <a:srgbClr val="38761D"/>
                </a:solidFill>
              </a:rPr>
              <a:t>## Impact of Various Metrics on Metacritic</a:t>
            </a:r>
            <a:endParaRPr/>
          </a:p>
        </p:txBody>
      </p:sp>
      <p:sp>
        <p:nvSpPr>
          <p:cNvPr id="285" name="Google Shape;285;g2087995a60c_0_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g2087995a60c_0_31"/>
          <p:cNvSpPr txBox="1"/>
          <p:nvPr/>
        </p:nvSpPr>
        <p:spPr>
          <a:xfrm>
            <a:off x="362950" y="5895150"/>
            <a:ext cx="1105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rPr>
              <a:t>Our findings: Of these three metrics, the strongest relationship appears again to be between Recommendation Count and Metacritic Rating.  </a:t>
            </a:r>
            <a:endParaRPr/>
          </a:p>
        </p:txBody>
      </p:sp>
      <p:sp>
        <p:nvSpPr>
          <p:cNvPr id="287" name="Google Shape;287;g2087995a60c_0_31"/>
          <p:cNvSpPr txBox="1"/>
          <p:nvPr/>
        </p:nvSpPr>
        <p:spPr>
          <a:xfrm>
            <a:off x="7988878" y="2059000"/>
            <a:ext cx="3432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rPr>
              <a:t>The final scatterplot was Users Added against Metacritic Rating.  </a:t>
            </a:r>
            <a:endParaRPr sz="1500">
              <a:solidFill>
                <a:schemeClr val="dk1"/>
              </a:solidFill>
            </a:endParaRPr>
          </a:p>
          <a:p>
            <a:pPr indent="0" lvl="0" marL="0" rtl="0" algn="l">
              <a:spcBef>
                <a:spcPts val="0"/>
              </a:spcBef>
              <a:spcAft>
                <a:spcPts val="0"/>
              </a:spcAft>
              <a:buNone/>
            </a:pPr>
            <a:r>
              <a:rPr lang="en-US">
                <a:solidFill>
                  <a:schemeClr val="dk1"/>
                </a:solidFill>
              </a:rPr>
              <a:t>The r-squared is: </a:t>
            </a:r>
            <a:r>
              <a:rPr lang="en-US">
                <a:solidFill>
                  <a:schemeClr val="dk1"/>
                </a:solidFill>
              </a:rPr>
              <a:t>0.10034841044427029</a:t>
            </a:r>
            <a:endParaRPr>
              <a:solidFill>
                <a:schemeClr val="dk1"/>
              </a:solidFill>
            </a:endParaRPr>
          </a:p>
        </p:txBody>
      </p:sp>
      <p:pic>
        <p:nvPicPr>
          <p:cNvPr id="288" name="Google Shape;288;g2087995a60c_0_31"/>
          <p:cNvPicPr preferRelativeResize="0"/>
          <p:nvPr/>
        </p:nvPicPr>
        <p:blipFill>
          <a:blip r:embed="rId3">
            <a:alphaModFix/>
          </a:blip>
          <a:stretch>
            <a:fillRect/>
          </a:stretch>
        </p:blipFill>
        <p:spPr>
          <a:xfrm>
            <a:off x="3897530" y="3121025"/>
            <a:ext cx="3860988" cy="2574000"/>
          </a:xfrm>
          <a:prstGeom prst="rect">
            <a:avLst/>
          </a:prstGeom>
          <a:noFill/>
          <a:ln>
            <a:noFill/>
          </a:ln>
        </p:spPr>
      </p:pic>
      <p:pic>
        <p:nvPicPr>
          <p:cNvPr id="289" name="Google Shape;289;g2087995a60c_0_31"/>
          <p:cNvPicPr preferRelativeResize="0"/>
          <p:nvPr/>
        </p:nvPicPr>
        <p:blipFill>
          <a:blip r:embed="rId4">
            <a:alphaModFix/>
          </a:blip>
          <a:stretch>
            <a:fillRect/>
          </a:stretch>
        </p:blipFill>
        <p:spPr>
          <a:xfrm>
            <a:off x="7774375" y="3121033"/>
            <a:ext cx="3861000" cy="2573992"/>
          </a:xfrm>
          <a:prstGeom prst="rect">
            <a:avLst/>
          </a:prstGeom>
          <a:noFill/>
          <a:ln>
            <a:noFill/>
          </a:ln>
        </p:spPr>
      </p:pic>
      <p:pic>
        <p:nvPicPr>
          <p:cNvPr id="290" name="Google Shape;290;g2087995a60c_0_31"/>
          <p:cNvPicPr preferRelativeResize="0"/>
          <p:nvPr/>
        </p:nvPicPr>
        <p:blipFill>
          <a:blip r:embed="rId5">
            <a:alphaModFix/>
          </a:blip>
          <a:stretch>
            <a:fillRect/>
          </a:stretch>
        </p:blipFill>
        <p:spPr>
          <a:xfrm>
            <a:off x="216800" y="3251775"/>
            <a:ext cx="3664863" cy="24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087995a60c_2_10"/>
          <p:cNvSpPr txBox="1"/>
          <p:nvPr>
            <p:ph type="title"/>
          </p:nvPr>
        </p:nvSpPr>
        <p:spPr>
          <a:xfrm>
            <a:off x="838200" y="527325"/>
            <a:ext cx="10515600" cy="69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Box Plot Metacritic Rating</a:t>
            </a:r>
            <a:endParaRPr/>
          </a:p>
        </p:txBody>
      </p:sp>
      <p:sp>
        <p:nvSpPr>
          <p:cNvPr id="297" name="Google Shape;297;g2087995a60c_2_10"/>
          <p:cNvSpPr/>
          <p:nvPr>
            <p:ph idx="2" type="dgm"/>
          </p:nvPr>
        </p:nvSpPr>
        <p:spPr>
          <a:xfrm>
            <a:off x="8234025" y="2749825"/>
            <a:ext cx="2608800" cy="2391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200">
                <a:latin typeface="Courier New"/>
                <a:ea typeface="Courier New"/>
                <a:cs typeface="Courier New"/>
                <a:sym typeface="Courier New"/>
              </a:rPr>
              <a:t>count    886.000000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mean      80.048533</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std        8.054399</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min       44.000000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25%       75.000000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50%       81.000000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75%       86.000000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max       97.000000</a:t>
            </a:r>
            <a:endParaRPr b="1" sz="3100"/>
          </a:p>
        </p:txBody>
      </p:sp>
      <p:sp>
        <p:nvSpPr>
          <p:cNvPr id="298" name="Google Shape;298;g2087995a60c_2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9" name="Google Shape;299;g2087995a60c_2_10"/>
          <p:cNvPicPr preferRelativeResize="0"/>
          <p:nvPr/>
        </p:nvPicPr>
        <p:blipFill>
          <a:blip r:embed="rId3">
            <a:alphaModFix/>
          </a:blip>
          <a:stretch>
            <a:fillRect/>
          </a:stretch>
        </p:blipFill>
        <p:spPr>
          <a:xfrm>
            <a:off x="152400" y="1376000"/>
            <a:ext cx="7235700" cy="5030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087995a60c_2_0"/>
          <p:cNvSpPr txBox="1"/>
          <p:nvPr>
            <p:ph type="title"/>
          </p:nvPr>
        </p:nvSpPr>
        <p:spPr>
          <a:xfrm>
            <a:off x="761050" y="365200"/>
            <a:ext cx="10515600" cy="955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Box Plot Steam Playtime</a:t>
            </a:r>
            <a:endParaRPr/>
          </a:p>
        </p:txBody>
      </p:sp>
      <p:sp>
        <p:nvSpPr>
          <p:cNvPr id="306" name="Google Shape;306;g2087995a60c_2_0"/>
          <p:cNvSpPr/>
          <p:nvPr>
            <p:ph idx="2" type="dgm"/>
          </p:nvPr>
        </p:nvSpPr>
        <p:spPr>
          <a:xfrm>
            <a:off x="8610600" y="2472048"/>
            <a:ext cx="2205000" cy="2360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200">
                <a:latin typeface="Courier New"/>
                <a:ea typeface="Courier New"/>
                <a:cs typeface="Courier New"/>
                <a:sym typeface="Courier New"/>
              </a:rPr>
              <a:t>count    886.000000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mean       6.172686</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std        6.389661</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min        0.000000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25%        3.000000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50%        4.000000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75%        7.000000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max       57.000000</a:t>
            </a:r>
            <a:endParaRPr b="1" sz="1500">
              <a:latin typeface="Courier New"/>
              <a:ea typeface="Courier New"/>
              <a:cs typeface="Courier New"/>
              <a:sym typeface="Courier New"/>
            </a:endParaRPr>
          </a:p>
        </p:txBody>
      </p:sp>
      <p:sp>
        <p:nvSpPr>
          <p:cNvPr id="307" name="Google Shape;307;g2087995a60c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8" name="Google Shape;308;g2087995a60c_2_0"/>
          <p:cNvPicPr preferRelativeResize="0"/>
          <p:nvPr/>
        </p:nvPicPr>
        <p:blipFill>
          <a:blip r:embed="rId3">
            <a:alphaModFix/>
          </a:blip>
          <a:stretch>
            <a:fillRect/>
          </a:stretch>
        </p:blipFill>
        <p:spPr>
          <a:xfrm>
            <a:off x="152400" y="1387000"/>
            <a:ext cx="7628574" cy="496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087995a60c_2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Box Plot Users Added Game</a:t>
            </a:r>
            <a:endParaRPr/>
          </a:p>
        </p:txBody>
      </p:sp>
      <p:sp>
        <p:nvSpPr>
          <p:cNvPr id="315" name="Google Shape;315;g2087995a60c_2_39"/>
          <p:cNvSpPr/>
          <p:nvPr>
            <p:ph idx="2" type="dgm"/>
          </p:nvPr>
        </p:nvSpPr>
        <p:spPr>
          <a:xfrm>
            <a:off x="8311050" y="2364550"/>
            <a:ext cx="2300700" cy="2434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200">
                <a:latin typeface="Courier New"/>
                <a:ea typeface="Courier New"/>
                <a:cs typeface="Courier New"/>
                <a:sym typeface="Courier New"/>
              </a:rPr>
              <a:t>count      886.000000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mean      4550.808126</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std       2430.129030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min       2136.000000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25%       2713.500000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50%       3776.000000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75%       5679.500000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max      17991.000000</a:t>
            </a:r>
            <a:endParaRPr b="1" sz="1500">
              <a:latin typeface="Courier New"/>
              <a:ea typeface="Courier New"/>
              <a:cs typeface="Courier New"/>
              <a:sym typeface="Courier New"/>
            </a:endParaRPr>
          </a:p>
        </p:txBody>
      </p:sp>
      <p:sp>
        <p:nvSpPr>
          <p:cNvPr id="316" name="Google Shape;316;g2087995a60c_2_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7" name="Google Shape;317;g2087995a60c_2_39"/>
          <p:cNvPicPr preferRelativeResize="0"/>
          <p:nvPr/>
        </p:nvPicPr>
        <p:blipFill>
          <a:blip r:embed="rId3">
            <a:alphaModFix/>
          </a:blip>
          <a:stretch>
            <a:fillRect/>
          </a:stretch>
        </p:blipFill>
        <p:spPr>
          <a:xfrm>
            <a:off x="152400" y="1387000"/>
            <a:ext cx="6839400" cy="496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087995a60c_2_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Box Plot Users Own Game</a:t>
            </a:r>
            <a:endParaRPr/>
          </a:p>
        </p:txBody>
      </p:sp>
      <p:sp>
        <p:nvSpPr>
          <p:cNvPr id="324" name="Google Shape;324;g2087995a60c_2_48"/>
          <p:cNvSpPr/>
          <p:nvPr>
            <p:ph idx="2" type="dgm"/>
          </p:nvPr>
        </p:nvSpPr>
        <p:spPr>
          <a:xfrm>
            <a:off x="8145925" y="2529675"/>
            <a:ext cx="2168700" cy="236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200">
                <a:latin typeface="Courier New"/>
                <a:ea typeface="Courier New"/>
                <a:cs typeface="Courier New"/>
                <a:sym typeface="Courier New"/>
              </a:rPr>
              <a:t>count      886.000000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mean      3214.378104</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std       1599.102635</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min        452.000000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25%       2019.500000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50%       2745.000000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75%       3912.000000</a:t>
            </a:r>
            <a:endParaRPr b="1" sz="1200">
              <a:latin typeface="Courier New"/>
              <a:ea typeface="Courier New"/>
              <a:cs typeface="Courier New"/>
              <a:sym typeface="Courier New"/>
            </a:endParaRPr>
          </a:p>
          <a:p>
            <a:pPr indent="0" lvl="0" marL="0" rtl="0" algn="l">
              <a:spcBef>
                <a:spcPts val="1000"/>
              </a:spcBef>
              <a:spcAft>
                <a:spcPts val="0"/>
              </a:spcAft>
              <a:buNone/>
            </a:pPr>
            <a:r>
              <a:rPr b="1" lang="en-US" sz="1200">
                <a:latin typeface="Courier New"/>
                <a:ea typeface="Courier New"/>
                <a:cs typeface="Courier New"/>
                <a:sym typeface="Courier New"/>
              </a:rPr>
              <a:t>max      10511.000000</a:t>
            </a:r>
            <a:endParaRPr b="1" sz="3100"/>
          </a:p>
        </p:txBody>
      </p:sp>
      <p:sp>
        <p:nvSpPr>
          <p:cNvPr id="325" name="Google Shape;325;g2087995a60c_2_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6" name="Google Shape;326;g2087995a60c_2_48"/>
          <p:cNvPicPr preferRelativeResize="0"/>
          <p:nvPr/>
        </p:nvPicPr>
        <p:blipFill>
          <a:blip r:embed="rId3">
            <a:alphaModFix/>
          </a:blip>
          <a:stretch>
            <a:fillRect/>
          </a:stretch>
        </p:blipFill>
        <p:spPr>
          <a:xfrm>
            <a:off x="152400" y="1387000"/>
            <a:ext cx="6685301" cy="496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087995a60c_0_1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solidFill>
                  <a:srgbClr val="000000"/>
                </a:solidFill>
              </a:rPr>
              <a:t>Additional</a:t>
            </a:r>
            <a:r>
              <a:rPr lang="en-US" sz="3000">
                <a:solidFill>
                  <a:srgbClr val="000000"/>
                </a:solidFill>
              </a:rPr>
              <a:t> Data Points &amp; Limitations</a:t>
            </a:r>
            <a:endParaRPr sz="3000"/>
          </a:p>
        </p:txBody>
      </p:sp>
      <p:sp>
        <p:nvSpPr>
          <p:cNvPr id="333" name="Google Shape;333;g2087995a60c_0_1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4" name="Google Shape;334;g2087995a60c_0_138"/>
          <p:cNvSpPr txBox="1"/>
          <p:nvPr/>
        </p:nvSpPr>
        <p:spPr>
          <a:xfrm>
            <a:off x="843250" y="1825175"/>
            <a:ext cx="72963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We </a:t>
            </a:r>
            <a:r>
              <a:rPr lang="en-US"/>
              <a:t>selected the front 50 pages of data results in 8,010 lines of available 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Top 10 Games with Exceptional Recommendations</a:t>
            </a:r>
            <a:endParaRPr/>
          </a:p>
          <a:p>
            <a:pPr indent="-317500" lvl="1" marL="914400" rtl="0" algn="l">
              <a:spcBef>
                <a:spcPts val="0"/>
              </a:spcBef>
              <a:spcAft>
                <a:spcPts val="0"/>
              </a:spcAft>
              <a:buSzPts val="1400"/>
              <a:buChar char="○"/>
            </a:pPr>
            <a:r>
              <a:rPr lang="en-US"/>
              <a:t>1	Grand Theft Auto V</a:t>
            </a:r>
            <a:endParaRPr/>
          </a:p>
          <a:p>
            <a:pPr indent="-317500" lvl="1" marL="914400" rtl="0" algn="l">
              <a:spcBef>
                <a:spcPts val="0"/>
              </a:spcBef>
              <a:spcAft>
                <a:spcPts val="0"/>
              </a:spcAft>
              <a:buSzPts val="1400"/>
              <a:buChar char="○"/>
            </a:pPr>
            <a:r>
              <a:rPr lang="en-US"/>
              <a:t>2	The Witcher 3: Wild Hunt</a:t>
            </a:r>
            <a:endParaRPr/>
          </a:p>
          <a:p>
            <a:pPr indent="-317500" lvl="1" marL="914400" rtl="0" algn="l">
              <a:spcBef>
                <a:spcPts val="0"/>
              </a:spcBef>
              <a:spcAft>
                <a:spcPts val="0"/>
              </a:spcAft>
              <a:buSzPts val="1400"/>
              <a:buChar char="○"/>
            </a:pPr>
            <a:r>
              <a:rPr lang="en-US"/>
              <a:t>3	Portal 2</a:t>
            </a:r>
            <a:endParaRPr/>
          </a:p>
          <a:p>
            <a:pPr indent="-317500" lvl="1" marL="914400" rtl="0" algn="l">
              <a:spcBef>
                <a:spcPts val="0"/>
              </a:spcBef>
              <a:spcAft>
                <a:spcPts val="0"/>
              </a:spcAft>
              <a:buSzPts val="1400"/>
              <a:buChar char="○"/>
            </a:pPr>
            <a:r>
              <a:rPr lang="en-US"/>
              <a:t>4	Portal</a:t>
            </a:r>
            <a:endParaRPr/>
          </a:p>
          <a:p>
            <a:pPr indent="-317500" lvl="1" marL="914400" rtl="0" algn="l">
              <a:spcBef>
                <a:spcPts val="0"/>
              </a:spcBef>
              <a:spcAft>
                <a:spcPts val="0"/>
              </a:spcAft>
              <a:buSzPts val="1400"/>
              <a:buChar char="○"/>
            </a:pPr>
            <a:r>
              <a:rPr lang="en-US"/>
              <a:t>5	The Elder Scrolls V: Skyrim</a:t>
            </a:r>
            <a:endParaRPr/>
          </a:p>
          <a:p>
            <a:pPr indent="-317500" lvl="1" marL="914400" rtl="0" algn="l">
              <a:spcBef>
                <a:spcPts val="0"/>
              </a:spcBef>
              <a:spcAft>
                <a:spcPts val="0"/>
              </a:spcAft>
              <a:buSzPts val="1400"/>
              <a:buChar char="○"/>
            </a:pPr>
            <a:r>
              <a:rPr lang="en-US"/>
              <a:t>6	BioShock Infinite</a:t>
            </a:r>
            <a:endParaRPr/>
          </a:p>
          <a:p>
            <a:pPr indent="-317500" lvl="1" marL="914400" rtl="0" algn="l">
              <a:spcBef>
                <a:spcPts val="0"/>
              </a:spcBef>
              <a:spcAft>
                <a:spcPts val="0"/>
              </a:spcAft>
              <a:buSzPts val="1400"/>
              <a:buChar char="○"/>
            </a:pPr>
            <a:r>
              <a:rPr lang="en-US"/>
              <a:t>7	Life is Strange</a:t>
            </a:r>
            <a:endParaRPr/>
          </a:p>
          <a:p>
            <a:pPr indent="-317500" lvl="1" marL="914400" rtl="0" algn="l">
              <a:spcBef>
                <a:spcPts val="0"/>
              </a:spcBef>
              <a:spcAft>
                <a:spcPts val="0"/>
              </a:spcAft>
              <a:buSzPts val="1400"/>
              <a:buChar char="○"/>
            </a:pPr>
            <a:r>
              <a:rPr lang="en-US"/>
              <a:t>8	Red Dead Redemption 2</a:t>
            </a:r>
            <a:endParaRPr/>
          </a:p>
          <a:p>
            <a:pPr indent="-317500" lvl="1" marL="914400" rtl="0" algn="l">
              <a:spcBef>
                <a:spcPts val="0"/>
              </a:spcBef>
              <a:spcAft>
                <a:spcPts val="0"/>
              </a:spcAft>
              <a:buSzPts val="1400"/>
              <a:buChar char="○"/>
            </a:pPr>
            <a:r>
              <a:rPr lang="en-US"/>
              <a:t>9	Half-Life 2</a:t>
            </a:r>
            <a:endParaRPr/>
          </a:p>
          <a:p>
            <a:pPr indent="-317500" lvl="1" marL="914400" rtl="0" algn="l">
              <a:spcBef>
                <a:spcPts val="0"/>
              </a:spcBef>
              <a:spcAft>
                <a:spcPts val="0"/>
              </a:spcAft>
              <a:buSzPts val="1400"/>
              <a:buChar char="○"/>
            </a:pPr>
            <a:r>
              <a:rPr lang="en-US"/>
              <a:t>10     BioShock</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US"/>
              <a:t>Games with the oldest &amp; latest updates </a:t>
            </a:r>
            <a:endParaRPr/>
          </a:p>
          <a:p>
            <a:pPr indent="-317500" lvl="1" marL="914400" rtl="0" algn="l">
              <a:spcBef>
                <a:spcPts val="0"/>
              </a:spcBef>
              <a:spcAft>
                <a:spcPts val="0"/>
              </a:spcAft>
              <a:buSzPts val="1400"/>
              <a:buChar char="○"/>
            </a:pPr>
            <a:r>
              <a:rPr lang="en-US"/>
              <a:t>Oldest:		Puzzle Agent – 2022-09-22T15:57:02</a:t>
            </a:r>
            <a:endParaRPr/>
          </a:p>
          <a:p>
            <a:pPr indent="-317500" lvl="1" marL="914400" rtl="0" algn="l">
              <a:spcBef>
                <a:spcPts val="0"/>
              </a:spcBef>
              <a:spcAft>
                <a:spcPts val="0"/>
              </a:spcAft>
              <a:buSzPts val="1400"/>
              <a:buChar char="○"/>
            </a:pPr>
            <a:r>
              <a:rPr lang="en-US"/>
              <a:t>Newest:		Assassin's Creed 2 Deluxe Edition	 – 2023-02-14T22:44:34</a:t>
            </a:r>
            <a:endParaRPr/>
          </a:p>
          <a:p>
            <a:pPr indent="0" lvl="0" marL="0" rtl="0" algn="l">
              <a:spcBef>
                <a:spcPts val="0"/>
              </a:spcBef>
              <a:spcAft>
                <a:spcPts val="0"/>
              </a:spcAft>
              <a:buNone/>
            </a:pPr>
            <a:r>
              <a:rPr lang="en-US"/>
              <a:t>	 </a:t>
            </a:r>
            <a:endParaRPr/>
          </a:p>
        </p:txBody>
      </p:sp>
      <p:sp>
        <p:nvSpPr>
          <p:cNvPr id="335" name="Google Shape;335;g2087995a60c_0_138"/>
          <p:cNvSpPr txBox="1"/>
          <p:nvPr/>
        </p:nvSpPr>
        <p:spPr>
          <a:xfrm>
            <a:off x="5866175" y="2288925"/>
            <a:ext cx="574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a:t>
            </a:r>
            <a:r>
              <a:rPr lang="en-US"/>
              <a:t>he highest number of users that added a video game is </a:t>
            </a:r>
            <a:r>
              <a:rPr lang="en-US">
                <a:solidFill>
                  <a:schemeClr val="dk1"/>
                </a:solidFill>
              </a:rPr>
              <a:t>18,869.</a:t>
            </a:r>
            <a:endParaRPr/>
          </a:p>
          <a:p>
            <a:pPr indent="-317500" lvl="0" marL="457200" rtl="0" algn="l">
              <a:spcBef>
                <a:spcPts val="0"/>
              </a:spcBef>
              <a:spcAft>
                <a:spcPts val="0"/>
              </a:spcAft>
              <a:buSzPts val="1400"/>
              <a:buChar char="●"/>
            </a:pPr>
            <a:r>
              <a:rPr lang="en-US"/>
              <a:t>The lowest number of users that added a video game is 2,136.</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The highest number of users that own a video game </a:t>
            </a:r>
            <a:r>
              <a:rPr lang="en-US">
                <a:solidFill>
                  <a:schemeClr val="dk1"/>
                </a:solidFill>
              </a:rPr>
              <a:t>11,134.</a:t>
            </a:r>
            <a:endParaRPr/>
          </a:p>
          <a:p>
            <a:pPr indent="-317500" lvl="0" marL="457200" rtl="0" algn="l">
              <a:spcBef>
                <a:spcPts val="0"/>
              </a:spcBef>
              <a:spcAft>
                <a:spcPts val="0"/>
              </a:spcAft>
              <a:buSzPts val="1400"/>
              <a:buChar char="●"/>
            </a:pPr>
            <a:r>
              <a:rPr lang="en-US"/>
              <a:t>The lowest number of users that own a video game </a:t>
            </a:r>
            <a:r>
              <a:rPr lang="en-US">
                <a:solidFill>
                  <a:schemeClr val="dk1"/>
                </a:solidFill>
              </a:rPr>
              <a:t>452.</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36" name="Google Shape;336;g2087995a60c_0_138"/>
          <p:cNvSpPr txBox="1"/>
          <p:nvPr/>
        </p:nvSpPr>
        <p:spPr>
          <a:xfrm>
            <a:off x="5913025" y="3687400"/>
            <a:ext cx="574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Limitations:</a:t>
            </a:r>
            <a:endParaRPr/>
          </a:p>
          <a:p>
            <a:pPr indent="-317500" lvl="1" marL="914400" rtl="0" algn="l">
              <a:spcBef>
                <a:spcPts val="0"/>
              </a:spcBef>
              <a:spcAft>
                <a:spcPts val="0"/>
              </a:spcAft>
              <a:buSzPts val="1400"/>
              <a:buChar char="○"/>
            </a:pPr>
            <a:r>
              <a:rPr lang="en-US"/>
              <a:t>First 50 pages of a massive data frame</a:t>
            </a:r>
            <a:endParaRPr/>
          </a:p>
          <a:p>
            <a:pPr indent="-317500" lvl="1" marL="914400" rtl="0" algn="l">
              <a:spcBef>
                <a:spcPts val="0"/>
              </a:spcBef>
              <a:spcAft>
                <a:spcPts val="0"/>
              </a:spcAft>
              <a:buSzPts val="1400"/>
              <a:buChar char="○"/>
            </a:pPr>
            <a:r>
              <a:rPr lang="en-US"/>
              <a:t>Data is only from the Steam platform</a:t>
            </a:r>
            <a:endParaRPr/>
          </a:p>
          <a:p>
            <a:pPr indent="-317500" lvl="1" marL="914400" rtl="0" algn="l">
              <a:spcBef>
                <a:spcPts val="0"/>
              </a:spcBef>
              <a:spcAft>
                <a:spcPts val="0"/>
              </a:spcAft>
              <a:buSzPts val="1400"/>
              <a:buChar char="○"/>
            </a:pPr>
            <a:r>
              <a:rPr lang="en-US"/>
              <a:t>We picked Metacritic over other ratings; there are several outlets of ratings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Roboto"/>
              <a:buNone/>
            </a:pPr>
            <a:r>
              <a:rPr i="0" lang="en-US"/>
              <a:t>A</a:t>
            </a:r>
            <a:r>
              <a:rPr lang="en-US"/>
              <a:t>nalysis and Conclusion</a:t>
            </a:r>
            <a:endParaRPr/>
          </a:p>
        </p:txBody>
      </p:sp>
      <p:sp>
        <p:nvSpPr>
          <p:cNvPr id="342" name="Google Shape;342;p12"/>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TAKE AWAY 1</a:t>
            </a:r>
            <a:endParaRPr/>
          </a:p>
        </p:txBody>
      </p:sp>
      <p:sp>
        <p:nvSpPr>
          <p:cNvPr id="343" name="Google Shape;343;p12"/>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1400"/>
              <a:buNone/>
            </a:pPr>
            <a:r>
              <a:rPr b="1" lang="en-US" sz="1500">
                <a:solidFill>
                  <a:srgbClr val="1155CC"/>
                </a:solidFill>
              </a:rPr>
              <a:t>Our </a:t>
            </a:r>
            <a:r>
              <a:rPr b="1" lang="en-US" sz="1500">
                <a:solidFill>
                  <a:srgbClr val="1155CC"/>
                </a:solidFill>
              </a:rPr>
              <a:t>hypothesis</a:t>
            </a:r>
            <a:r>
              <a:rPr b="1" lang="en-US" sz="1500">
                <a:solidFill>
                  <a:srgbClr val="1155CC"/>
                </a:solidFill>
              </a:rPr>
              <a:t> null was true. “Does the playtime duration of video games have an effect on ratings?” There is not a strong enough correlation to make this true statement for the population.</a:t>
            </a:r>
            <a:endParaRPr b="1" sz="1500">
              <a:solidFill>
                <a:srgbClr val="1155CC"/>
              </a:solidFill>
            </a:endParaRPr>
          </a:p>
        </p:txBody>
      </p:sp>
      <p:sp>
        <p:nvSpPr>
          <p:cNvPr id="344" name="Google Shape;344;p12"/>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TAKE AWAY 2</a:t>
            </a:r>
            <a:endParaRPr/>
          </a:p>
        </p:txBody>
      </p:sp>
      <p:sp>
        <p:nvSpPr>
          <p:cNvPr id="345" name="Google Shape;345;p12"/>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TAKE AWAY 3</a:t>
            </a:r>
            <a:endParaRPr/>
          </a:p>
        </p:txBody>
      </p:sp>
      <p:sp>
        <p:nvSpPr>
          <p:cNvPr id="346" name="Google Shape;3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347" name="Google Shape;3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12"/>
          <p:cNvSpPr txBox="1"/>
          <p:nvPr>
            <p:ph idx="2" type="body"/>
          </p:nvPr>
        </p:nvSpPr>
        <p:spPr>
          <a:xfrm>
            <a:off x="4654804" y="3834544"/>
            <a:ext cx="28824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1400"/>
              <a:buNone/>
            </a:pPr>
            <a:r>
              <a:rPr b="1" lang="en-US" sz="1500">
                <a:solidFill>
                  <a:srgbClr val="1155CC"/>
                </a:solidFill>
              </a:rPr>
              <a:t>Of all the metrics we measured against playtime, the slope of the Recommend count rating was closest to 1, suggesting the strongest relationship.</a:t>
            </a:r>
            <a:endParaRPr b="1" sz="1500">
              <a:solidFill>
                <a:srgbClr val="1155CC"/>
              </a:solidFill>
            </a:endParaRPr>
          </a:p>
          <a:p>
            <a:pPr indent="0" lvl="0" marL="0" rtl="0" algn="l">
              <a:lnSpc>
                <a:spcPct val="100000"/>
              </a:lnSpc>
              <a:spcBef>
                <a:spcPts val="1000"/>
              </a:spcBef>
              <a:spcAft>
                <a:spcPts val="0"/>
              </a:spcAft>
              <a:buClr>
                <a:schemeClr val="dk1"/>
              </a:buClr>
              <a:buSzPts val="1400"/>
              <a:buNone/>
            </a:pPr>
            <a:r>
              <a:t/>
            </a:r>
            <a:endParaRPr/>
          </a:p>
        </p:txBody>
      </p:sp>
      <p:sp>
        <p:nvSpPr>
          <p:cNvPr id="349" name="Google Shape;349;p12"/>
          <p:cNvSpPr txBox="1"/>
          <p:nvPr>
            <p:ph idx="2" type="body"/>
          </p:nvPr>
        </p:nvSpPr>
        <p:spPr>
          <a:xfrm>
            <a:off x="8153404" y="3834531"/>
            <a:ext cx="28824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1400"/>
              <a:buNone/>
            </a:pPr>
            <a:r>
              <a:rPr b="1" lang="en-US" sz="1500">
                <a:solidFill>
                  <a:srgbClr val="1155CC"/>
                </a:solidFill>
              </a:rPr>
              <a:t>Our findings: Of these three metrics measured against Metacritic rating, the strongest relationship appears again to be between Recommendation Count and Metacritic Rating.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087995a60c_0_187"/>
          <p:cNvSpPr txBox="1"/>
          <p:nvPr>
            <p:ph type="ctrTitle"/>
          </p:nvPr>
        </p:nvSpPr>
        <p:spPr>
          <a:xfrm>
            <a:off x="5824775" y="4333100"/>
            <a:ext cx="5969400" cy="758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THANK YOU</a:t>
            </a:r>
            <a:endParaRPr/>
          </a:p>
        </p:txBody>
      </p:sp>
      <p:sp>
        <p:nvSpPr>
          <p:cNvPr id="356" name="Google Shape;356;g2087995a60c_0_187"/>
          <p:cNvSpPr txBox="1"/>
          <p:nvPr>
            <p:ph idx="1" type="subTitle"/>
          </p:nvPr>
        </p:nvSpPr>
        <p:spPr>
          <a:xfrm>
            <a:off x="5824766" y="5091490"/>
            <a:ext cx="4941900" cy="91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t>GROUP 3: </a:t>
            </a:r>
            <a:r>
              <a:rPr lang="en-US" sz="1400"/>
              <a:t>Max Atherton</a:t>
            </a:r>
            <a:r>
              <a:rPr lang="en-US"/>
              <a:t>, </a:t>
            </a:r>
            <a:r>
              <a:rPr lang="en-US" sz="1400"/>
              <a:t>Candida Miranda, </a:t>
            </a:r>
            <a:r>
              <a:rPr lang="en-US" sz="1400"/>
              <a:t>Rachel Novak</a:t>
            </a:r>
            <a:r>
              <a:rPr lang="en-US"/>
              <a:t> and </a:t>
            </a:r>
            <a:r>
              <a:rPr lang="en-US" sz="1400"/>
              <a:t>Chris Winn</a:t>
            </a:r>
            <a:endParaRPr/>
          </a:p>
          <a:p>
            <a:pPr indent="0" lvl="0" marL="0" rtl="0" algn="l">
              <a:lnSpc>
                <a:spcPct val="90000"/>
              </a:lnSpc>
              <a:spcBef>
                <a:spcPts val="0"/>
              </a:spcBef>
              <a:spcAft>
                <a:spcPts val="0"/>
              </a:spcAft>
              <a:buClr>
                <a:schemeClr val="dk1"/>
              </a:buClr>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Our Process</a:t>
            </a:r>
            <a:endParaRPr/>
          </a:p>
        </p:txBody>
      </p:sp>
      <p:grpSp>
        <p:nvGrpSpPr>
          <p:cNvPr id="190" name="Google Shape;190;p2"/>
          <p:cNvGrpSpPr/>
          <p:nvPr/>
        </p:nvGrpSpPr>
        <p:grpSpPr>
          <a:xfrm>
            <a:off x="848290" y="2111375"/>
            <a:ext cx="10495419" cy="3744912"/>
            <a:chOff x="10090" y="0"/>
            <a:chExt cx="10495419" cy="3744912"/>
          </a:xfrm>
        </p:grpSpPr>
        <p:sp>
          <p:nvSpPr>
            <p:cNvPr id="191" name="Google Shape;191;p2"/>
            <p:cNvSpPr/>
            <p:nvPr/>
          </p:nvSpPr>
          <p:spPr>
            <a:xfrm>
              <a:off x="10090" y="0"/>
              <a:ext cx="3426543" cy="1027963"/>
            </a:xfrm>
            <a:prstGeom prst="rect">
              <a:avLst/>
            </a:prstGeom>
            <a:solidFill>
              <a:srgbClr val="E7E5DE"/>
            </a:solidFill>
            <a:ln cap="flat" cmpd="sng" w="12700">
              <a:solidFill>
                <a:srgbClr val="E7E5D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txBox="1"/>
            <p:nvPr/>
          </p:nvSpPr>
          <p:spPr>
            <a:xfrm>
              <a:off x="10090" y="0"/>
              <a:ext cx="3426543" cy="1027963"/>
            </a:xfrm>
            <a:prstGeom prst="rect">
              <a:avLst/>
            </a:prstGeom>
            <a:noFill/>
            <a:ln>
              <a:noFill/>
            </a:ln>
          </p:spPr>
          <p:txBody>
            <a:bodyPr anchorCtr="0" anchor="ctr" bIns="270750" lIns="270750" spcFirstLastPara="1" rIns="270750" wrap="square" tIns="270750">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Picked a topic &amp;</a:t>
              </a:r>
              <a:endParaRPr/>
            </a:p>
            <a:p>
              <a:pPr indent="0" lvl="0" marL="0" marR="0" rtl="0" algn="ctr">
                <a:lnSpc>
                  <a:spcPct val="90000"/>
                </a:lnSpc>
                <a:spcBef>
                  <a:spcPts val="56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Selected an API </a:t>
              </a:r>
              <a:endParaRPr/>
            </a:p>
          </p:txBody>
        </p:sp>
        <p:sp>
          <p:nvSpPr>
            <p:cNvPr id="193" name="Google Shape;193;p2"/>
            <p:cNvSpPr/>
            <p:nvPr/>
          </p:nvSpPr>
          <p:spPr>
            <a:xfrm>
              <a:off x="10090" y="1027963"/>
              <a:ext cx="3426543" cy="2716949"/>
            </a:xfrm>
            <a:prstGeom prst="rect">
              <a:avLst/>
            </a:prstGeom>
            <a:solidFill>
              <a:srgbClr val="F5F5F3">
                <a:alpha val="89803"/>
              </a:srgbClr>
            </a:solidFill>
            <a:ln cap="flat" cmpd="sng" w="12700">
              <a:solidFill>
                <a:srgbClr val="F5F5F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txBox="1"/>
            <p:nvPr/>
          </p:nvSpPr>
          <p:spPr>
            <a:xfrm>
              <a:off x="10100" y="751325"/>
              <a:ext cx="3426600" cy="2993400"/>
            </a:xfrm>
            <a:prstGeom prst="rect">
              <a:avLst/>
            </a:prstGeom>
            <a:noFill/>
            <a:ln>
              <a:noFill/>
            </a:ln>
          </p:spPr>
          <p:txBody>
            <a:bodyPr anchorCtr="0" anchor="t" bIns="338450" lIns="338450" spcFirstLastPara="1" rIns="338450" wrap="square" tIns="338450">
              <a:noAutofit/>
            </a:bodyPr>
            <a:lstStyle/>
            <a:p>
              <a:pPr indent="0" lvl="0" marL="0" marR="0" rtl="0" algn="l">
                <a:lnSpc>
                  <a:spcPct val="100000"/>
                </a:lnSpc>
                <a:spcBef>
                  <a:spcPts val="0"/>
                </a:spcBef>
                <a:spcAft>
                  <a:spcPts val="0"/>
                </a:spcAft>
                <a:buClr>
                  <a:schemeClr val="dk1"/>
                </a:buClr>
                <a:buSzPts val="1400"/>
                <a:buFont typeface="Arial"/>
                <a:buNone/>
              </a:pPr>
              <a:r>
                <a:rPr lang="en-US">
                  <a:solidFill>
                    <a:schemeClr val="dk1"/>
                  </a:solidFill>
                </a:rPr>
                <a:t>Our topic: </a:t>
              </a:r>
              <a:r>
                <a:rPr b="0" i="0" lang="en-US" sz="1400" u="none" cap="none" strike="noStrike">
                  <a:solidFill>
                    <a:schemeClr val="dk1"/>
                  </a:solidFill>
                  <a:latin typeface="Arial"/>
                  <a:ea typeface="Arial"/>
                  <a:cs typeface="Arial"/>
                  <a:sym typeface="Arial"/>
                </a:rPr>
                <a:t>Video games</a:t>
              </a:r>
              <a:endParaRPr/>
            </a:p>
            <a:p>
              <a:pPr indent="0" lvl="0" marL="0" marR="0" rtl="0" algn="l">
                <a:lnSpc>
                  <a:spcPct val="100000"/>
                </a:lnSpc>
                <a:spcBef>
                  <a:spcPts val="49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We were curious to see if the length of game play have any effect on the popular rating score.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9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RAWG is the largest video game database and game discovery service. And we are gladly sharing our 500,000+ games, search, and machine learning recommendations with the world.</a:t>
              </a:r>
              <a:endParaRPr>
                <a:solidFill>
                  <a:schemeClr val="dk1"/>
                </a:solidFill>
              </a:endParaRPr>
            </a:p>
          </p:txBody>
        </p:sp>
        <p:sp>
          <p:nvSpPr>
            <p:cNvPr id="195" name="Google Shape;195;p2"/>
            <p:cNvSpPr/>
            <p:nvPr/>
          </p:nvSpPr>
          <p:spPr>
            <a:xfrm>
              <a:off x="3544528" y="0"/>
              <a:ext cx="3426543" cy="1027963"/>
            </a:xfrm>
            <a:prstGeom prst="rect">
              <a:avLst/>
            </a:prstGeom>
            <a:solidFill>
              <a:srgbClr val="E7E5DE"/>
            </a:solidFill>
            <a:ln cap="flat" cmpd="sng" w="12700">
              <a:solidFill>
                <a:srgbClr val="E7E5D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txBox="1"/>
            <p:nvPr/>
          </p:nvSpPr>
          <p:spPr>
            <a:xfrm>
              <a:off x="3544528" y="0"/>
              <a:ext cx="3426543" cy="1027963"/>
            </a:xfrm>
            <a:prstGeom prst="rect">
              <a:avLst/>
            </a:prstGeom>
            <a:noFill/>
            <a:ln>
              <a:noFill/>
            </a:ln>
          </p:spPr>
          <p:txBody>
            <a:bodyPr anchorCtr="0" anchor="ctr" bIns="270750" lIns="270750" spcFirstLastPara="1" rIns="270750" wrap="square" tIns="2707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Writing the Code</a:t>
              </a:r>
              <a:endParaRPr/>
            </a:p>
          </p:txBody>
        </p:sp>
        <p:sp>
          <p:nvSpPr>
            <p:cNvPr id="197" name="Google Shape;197;p2"/>
            <p:cNvSpPr/>
            <p:nvPr/>
          </p:nvSpPr>
          <p:spPr>
            <a:xfrm>
              <a:off x="3544528" y="1027963"/>
              <a:ext cx="3426543" cy="2716949"/>
            </a:xfrm>
            <a:prstGeom prst="rect">
              <a:avLst/>
            </a:prstGeom>
            <a:solidFill>
              <a:srgbClr val="F5F5F3">
                <a:alpha val="89803"/>
              </a:srgbClr>
            </a:solidFill>
            <a:ln cap="flat" cmpd="sng" w="12700">
              <a:solidFill>
                <a:srgbClr val="F5F5F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txBox="1"/>
            <p:nvPr/>
          </p:nvSpPr>
          <p:spPr>
            <a:xfrm>
              <a:off x="3544525" y="1028075"/>
              <a:ext cx="3426600" cy="2716800"/>
            </a:xfrm>
            <a:prstGeom prst="rect">
              <a:avLst/>
            </a:prstGeom>
            <a:noFill/>
            <a:ln>
              <a:noFill/>
            </a:ln>
          </p:spPr>
          <p:txBody>
            <a:bodyPr anchorCtr="0" anchor="t" bIns="338450" lIns="338450" spcFirstLastPara="1" rIns="338450" wrap="square" tIns="33845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Wrote loops upon loops to retrieve the </a:t>
              </a:r>
              <a:r>
                <a:rPr lang="en-US"/>
                <a:t>data points</a:t>
              </a:r>
              <a:r>
                <a:rPr b="0" i="0" lang="en-US" sz="1400" u="none" cap="none" strike="noStrike">
                  <a:solidFill>
                    <a:srgbClr val="000000"/>
                  </a:solidFill>
                  <a:latin typeface="Arial"/>
                  <a:ea typeface="Arial"/>
                  <a:cs typeface="Arial"/>
                  <a:sym typeface="Arial"/>
                </a:rPr>
                <a:t> we wanted to compare. </a:t>
              </a:r>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r>
                <a:rPr lang="en-US"/>
                <a:t>RAWG has multiple pages full of information based on the category. We had to loop </a:t>
              </a:r>
              <a:r>
                <a:rPr lang="en-US"/>
                <a:t>through</a:t>
              </a:r>
              <a:r>
                <a:rPr lang="en-US"/>
                <a:t> several pages and retrieve the information in </a:t>
              </a:r>
              <a:r>
                <a:rPr b="0" i="0" lang="en-US" sz="1400" u="none" cap="none" strike="noStrike">
                  <a:solidFill>
                    <a:srgbClr val="000000"/>
                  </a:solidFill>
                  <a:latin typeface="Arial"/>
                  <a:ea typeface="Arial"/>
                  <a:cs typeface="Arial"/>
                  <a:sym typeface="Arial"/>
                </a:rPr>
                <a:t>order to get a large enough data set. </a:t>
              </a:r>
              <a:endParaRPr/>
            </a:p>
          </p:txBody>
        </p:sp>
        <p:sp>
          <p:nvSpPr>
            <p:cNvPr id="199" name="Google Shape;199;p2"/>
            <p:cNvSpPr/>
            <p:nvPr/>
          </p:nvSpPr>
          <p:spPr>
            <a:xfrm>
              <a:off x="7078966" y="0"/>
              <a:ext cx="3426543" cy="1027963"/>
            </a:xfrm>
            <a:prstGeom prst="rect">
              <a:avLst/>
            </a:prstGeom>
            <a:solidFill>
              <a:srgbClr val="E7E5DE"/>
            </a:solidFill>
            <a:ln cap="flat" cmpd="sng" w="12700">
              <a:solidFill>
                <a:srgbClr val="E7E5D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txBox="1"/>
            <p:nvPr/>
          </p:nvSpPr>
          <p:spPr>
            <a:xfrm>
              <a:off x="7078966" y="0"/>
              <a:ext cx="3426543" cy="1027963"/>
            </a:xfrm>
            <a:prstGeom prst="rect">
              <a:avLst/>
            </a:prstGeom>
            <a:noFill/>
            <a:ln>
              <a:noFill/>
            </a:ln>
          </p:spPr>
          <p:txBody>
            <a:bodyPr anchorCtr="0" anchor="ctr" bIns="270750" lIns="270750" spcFirstLastPara="1" rIns="270750" wrap="square" tIns="2707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Data Visualization &amp; Analysis</a:t>
              </a:r>
              <a:endParaRPr/>
            </a:p>
          </p:txBody>
        </p:sp>
        <p:sp>
          <p:nvSpPr>
            <p:cNvPr id="201" name="Google Shape;201;p2"/>
            <p:cNvSpPr/>
            <p:nvPr/>
          </p:nvSpPr>
          <p:spPr>
            <a:xfrm>
              <a:off x="7078966" y="1027963"/>
              <a:ext cx="3426543" cy="2716949"/>
            </a:xfrm>
            <a:prstGeom prst="rect">
              <a:avLst/>
            </a:prstGeom>
            <a:solidFill>
              <a:srgbClr val="F5F5F3">
                <a:alpha val="89803"/>
              </a:srgbClr>
            </a:solidFill>
            <a:ln cap="flat" cmpd="sng" w="12700">
              <a:solidFill>
                <a:srgbClr val="F5F5F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txBox="1"/>
            <p:nvPr/>
          </p:nvSpPr>
          <p:spPr>
            <a:xfrm>
              <a:off x="7078966" y="1027963"/>
              <a:ext cx="3426543" cy="2716949"/>
            </a:xfrm>
            <a:prstGeom prst="rect">
              <a:avLst/>
            </a:prstGeom>
            <a:noFill/>
            <a:ln>
              <a:noFill/>
            </a:ln>
          </p:spPr>
          <p:txBody>
            <a:bodyPr anchorCtr="0" anchor="t" bIns="338450" lIns="338450" spcFirstLastPara="1" rIns="338450" wrap="square" tIns="33845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We created d</a:t>
              </a:r>
              <a:r>
                <a:rPr lang="en-US">
                  <a:solidFill>
                    <a:schemeClr val="dk1"/>
                  </a:solidFill>
                </a:rPr>
                <a:t>ifferent sets of visualizations </a:t>
              </a:r>
              <a:r>
                <a:rPr b="0" i="0" lang="en-US" sz="1400" u="none" cap="none" strike="noStrike">
                  <a:solidFill>
                    <a:schemeClr val="dk1"/>
                  </a:solidFill>
                  <a:latin typeface="Arial"/>
                  <a:ea typeface="Arial"/>
                  <a:cs typeface="Arial"/>
                  <a:sym typeface="Arial"/>
                </a:rPr>
                <a:t>to compare</a:t>
              </a:r>
              <a:r>
                <a:rPr lang="en-US">
                  <a:solidFill>
                    <a:schemeClr val="dk1"/>
                  </a:solidFill>
                </a:rPr>
                <a:t> between each other to analyze where there were trends.</a:t>
              </a:r>
              <a:endParaRPr>
                <a:solidFill>
                  <a:schemeClr val="dk1"/>
                </a:solidFil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marR="0" rtl="0" algn="l">
                <a:lnSpc>
                  <a:spcPct val="100000"/>
                </a:lnSpc>
                <a:spcBef>
                  <a:spcPts val="49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We found several good</a:t>
              </a:r>
              <a:r>
                <a:rPr lang="en-US">
                  <a:solidFill>
                    <a:schemeClr val="dk1"/>
                  </a:solidFill>
                </a:rPr>
                <a:t> </a:t>
              </a:r>
              <a:r>
                <a:rPr b="0" i="0" lang="en-US" sz="1400" u="none" cap="none" strike="noStrike">
                  <a:solidFill>
                    <a:schemeClr val="dk1"/>
                  </a:solidFill>
                  <a:latin typeface="Arial"/>
                  <a:ea typeface="Arial"/>
                  <a:cs typeface="Arial"/>
                  <a:sym typeface="Arial"/>
                </a:rPr>
                <a:t>correlations from our data displays.</a:t>
              </a:r>
              <a:endParaRPr/>
            </a:p>
            <a:p>
              <a:pPr indent="0" lvl="0" marL="0" marR="0" rtl="0" algn="l">
                <a:lnSpc>
                  <a:spcPct val="100000"/>
                </a:lnSpc>
                <a:spcBef>
                  <a:spcPts val="49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03" name="Google Shape;20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04" name="Google Shape;2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087995a60c_0_13"/>
          <p:cNvSpPr txBox="1"/>
          <p:nvPr>
            <p:ph type="title"/>
          </p:nvPr>
        </p:nvSpPr>
        <p:spPr>
          <a:xfrm>
            <a:off x="838200" y="45047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Picked a Topic &amp;</a:t>
            </a:r>
            <a:endParaRPr/>
          </a:p>
          <a:p>
            <a:pPr indent="0" lvl="0" marL="0" rtl="0" algn="ctr">
              <a:spcBef>
                <a:spcPts val="0"/>
              </a:spcBef>
              <a:spcAft>
                <a:spcPts val="0"/>
              </a:spcAft>
              <a:buNone/>
            </a:pPr>
            <a:r>
              <a:rPr lang="en-US"/>
              <a:t>Selected an API</a:t>
            </a:r>
            <a:endParaRPr/>
          </a:p>
        </p:txBody>
      </p:sp>
      <p:sp>
        <p:nvSpPr>
          <p:cNvPr id="211" name="Google Shape;211;g2087995a60c_0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g2087995a60c_0_13"/>
          <p:cNvSpPr txBox="1"/>
          <p:nvPr/>
        </p:nvSpPr>
        <p:spPr>
          <a:xfrm>
            <a:off x="4715450" y="5228225"/>
            <a:ext cx="70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3" name="Google Shape;213;g2087995a60c_0_13"/>
          <p:cNvSpPr txBox="1"/>
          <p:nvPr/>
        </p:nvSpPr>
        <p:spPr>
          <a:xfrm>
            <a:off x="921950" y="1776175"/>
            <a:ext cx="10816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We shuffled through several options, and eventually landed on:</a:t>
            </a:r>
            <a:endParaRPr sz="1800"/>
          </a:p>
          <a:p>
            <a:pPr indent="0" lvl="0" marL="0" rtl="0" algn="l">
              <a:spcBef>
                <a:spcPts val="0"/>
              </a:spcBef>
              <a:spcAft>
                <a:spcPts val="0"/>
              </a:spcAft>
              <a:buNone/>
            </a:pPr>
            <a:r>
              <a:t/>
            </a:r>
            <a:endParaRPr sz="1800"/>
          </a:p>
          <a:p>
            <a:pPr indent="457200" lvl="0" marL="0" rtl="0" algn="l">
              <a:spcBef>
                <a:spcPts val="0"/>
              </a:spcBef>
              <a:spcAft>
                <a:spcPts val="0"/>
              </a:spcAft>
              <a:buNone/>
            </a:pPr>
            <a:r>
              <a:rPr lang="en-US" sz="1800"/>
              <a:t>“</a:t>
            </a:r>
            <a:r>
              <a:rPr b="1" lang="en-US" sz="1800"/>
              <a:t>Does the </a:t>
            </a:r>
            <a:r>
              <a:rPr b="1" lang="en-US" sz="1800"/>
              <a:t>playtime duration of</a:t>
            </a:r>
            <a:r>
              <a:rPr b="1" lang="en-US" sz="1800"/>
              <a:t> video games have an effect on ratings?</a:t>
            </a:r>
            <a:r>
              <a:rPr lang="en-US"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Which evolved into this secondary thought of:</a:t>
            </a:r>
            <a:endParaRPr sz="1800"/>
          </a:p>
          <a:p>
            <a:pPr indent="0" lvl="0" marL="0" rtl="0" algn="l">
              <a:spcBef>
                <a:spcPts val="0"/>
              </a:spcBef>
              <a:spcAft>
                <a:spcPts val="0"/>
              </a:spcAft>
              <a:buNone/>
            </a:pPr>
            <a:r>
              <a:t/>
            </a:r>
            <a:endParaRPr sz="1800"/>
          </a:p>
          <a:p>
            <a:pPr indent="457200" lvl="0" marL="0" rtl="0" algn="l">
              <a:spcBef>
                <a:spcPts val="0"/>
              </a:spcBef>
              <a:spcAft>
                <a:spcPts val="0"/>
              </a:spcAft>
              <a:buNone/>
            </a:pPr>
            <a:r>
              <a:rPr b="1" lang="en-US" sz="1800"/>
              <a:t>“Does what </a:t>
            </a:r>
            <a:r>
              <a:rPr b="1" lang="en-US" sz="1800"/>
              <a:t>critics</a:t>
            </a:r>
            <a:r>
              <a:rPr b="1" lang="en-US" sz="1800"/>
              <a:t> say really matter when it comes to what games are played the most?”</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API Selection there are tons of databases to select from; we looked at the general steam api, thought about Playstation, we researched tons of options until we found one with enough data and the data points we were looking for.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087995a60c_0_0"/>
          <p:cNvSpPr txBox="1"/>
          <p:nvPr>
            <p:ph type="title"/>
          </p:nvPr>
        </p:nvSpPr>
        <p:spPr>
          <a:xfrm>
            <a:off x="838200" y="501625"/>
            <a:ext cx="10515600" cy="1035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Writing the Code</a:t>
            </a:r>
            <a:endParaRPr sz="4200"/>
          </a:p>
        </p:txBody>
      </p:sp>
      <p:sp>
        <p:nvSpPr>
          <p:cNvPr id="220" name="Google Shape;220;g2087995a60c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1" name="Google Shape;221;g2087995a60c_0_0"/>
          <p:cNvSpPr txBox="1"/>
          <p:nvPr/>
        </p:nvSpPr>
        <p:spPr>
          <a:xfrm>
            <a:off x="4715450" y="5228225"/>
            <a:ext cx="70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2" name="Google Shape;222;g2087995a60c_0_0"/>
          <p:cNvSpPr txBox="1"/>
          <p:nvPr/>
        </p:nvSpPr>
        <p:spPr>
          <a:xfrm>
            <a:off x="1105500" y="1457125"/>
            <a:ext cx="9981000" cy="50334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Clr>
                <a:schemeClr val="dk1"/>
              </a:buClr>
              <a:buSzPts val="1100"/>
              <a:buFont typeface="Arial"/>
              <a:buNone/>
            </a:pPr>
            <a:r>
              <a:rPr lang="en-US" sz="1500">
                <a:solidFill>
                  <a:schemeClr val="dk1"/>
                </a:solidFill>
              </a:rPr>
              <a:t>We set up our URL information for our API call.  The base url for the Rawg API is 'https://api.rawg.io/api' To pull information, users also need an API Key.</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just">
              <a:spcBef>
                <a:spcPts val="0"/>
              </a:spcBef>
              <a:spcAft>
                <a:spcPts val="0"/>
              </a:spcAft>
              <a:buClr>
                <a:schemeClr val="dk1"/>
              </a:buClr>
              <a:buSzPts val="1100"/>
              <a:buFont typeface="Arial"/>
              <a:buNone/>
            </a:pPr>
            <a:r>
              <a:rPr lang="en-US" sz="1500">
                <a:solidFill>
                  <a:schemeClr val="dk1"/>
                </a:solidFill>
              </a:rPr>
              <a:t>One of the challenges we faced with this particular API was that game information of over </a:t>
            </a:r>
            <a:r>
              <a:rPr b="1" lang="en-US" sz="1500">
                <a:solidFill>
                  <a:schemeClr val="dk1"/>
                </a:solidFill>
              </a:rPr>
              <a:t>800K</a:t>
            </a:r>
            <a:r>
              <a:rPr lang="en-US" sz="1500">
                <a:solidFill>
                  <a:schemeClr val="dk1"/>
                </a:solidFill>
              </a:rPr>
              <a:t> lines of data was returned in pages.  The default result was 20 games per page, which, obviously, would not provide a meaningful number of games for analysis.  Our group utilized a for loop to create multiple urls to retrieve data from multiple pages.  We received data from 51 pages, which gave us 1,000 games to analyze. The following attributes were then printed to a dataframe: </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Game name</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Metacritic rating</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Release Date</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Recommendation (Rating)</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Recommendation Count</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Playtime; in hours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Latest Update</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Users Added</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Game Owned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just">
              <a:spcBef>
                <a:spcPts val="0"/>
              </a:spcBef>
              <a:spcAft>
                <a:spcPts val="0"/>
              </a:spcAft>
              <a:buClr>
                <a:schemeClr val="dk1"/>
              </a:buClr>
              <a:buSzPts val="1100"/>
              <a:buFont typeface="Arial"/>
              <a:buNone/>
            </a:pPr>
            <a:r>
              <a:rPr lang="en-US" sz="1500">
                <a:solidFill>
                  <a:schemeClr val="dk1"/>
                </a:solidFill>
              </a:rPr>
              <a:t>To reduce the number of outliers, we created a new dataframe based on playtime hours being &lt;= 60 hours.</a:t>
            </a:r>
            <a:endParaRPr sz="1500">
              <a:solidFill>
                <a:schemeClr val="dk1"/>
              </a:solidFill>
            </a:endParaRPr>
          </a:p>
          <a:p>
            <a:pPr indent="0" lvl="0" marL="0" rtl="0" algn="l">
              <a:spcBef>
                <a:spcPts val="0"/>
              </a:spcBef>
              <a:spcAft>
                <a:spcPts val="0"/>
              </a:spcAft>
              <a:buClr>
                <a:schemeClr val="dk1"/>
              </a:buClr>
              <a:buSzPts val="1100"/>
              <a:buFont typeface="Arial"/>
              <a:buNone/>
            </a:pPr>
            <a:r>
              <a:rPr lang="en-US" sz="1500">
                <a:solidFill>
                  <a:schemeClr val="dk1"/>
                </a:solidFill>
              </a:rPr>
              <a:t>We then created several plots to analyze the data and address our questions.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838200" y="621647"/>
            <a:ext cx="10515600" cy="96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Data Set &amp; Dependencies</a:t>
            </a:r>
            <a:endParaRPr/>
          </a:p>
        </p:txBody>
      </p:sp>
      <p:sp>
        <p:nvSpPr>
          <p:cNvPr id="228" name="Google Shape;2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229" name="Google Shape;2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4"/>
          <p:cNvSpPr txBox="1"/>
          <p:nvPr/>
        </p:nvSpPr>
        <p:spPr>
          <a:xfrm>
            <a:off x="7192356" y="1961575"/>
            <a:ext cx="25710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38761D"/>
                </a:solidFill>
                <a:latin typeface="Arial"/>
                <a:ea typeface="Arial"/>
                <a:cs typeface="Arial"/>
                <a:sym typeface="Arial"/>
              </a:rPr>
              <a:t>## Data Pull (Python)</a:t>
            </a:r>
            <a:endParaRPr b="0" sz="1800">
              <a:solidFill>
                <a:srgbClr val="38761D"/>
              </a:solidFill>
              <a:latin typeface="Arial"/>
              <a:ea typeface="Arial"/>
              <a:cs typeface="Arial"/>
              <a:sym typeface="Arial"/>
            </a:endParaRPr>
          </a:p>
          <a:p>
            <a:pPr indent="0" lvl="0" marL="0" marR="0" rtl="0" algn="l">
              <a:spcBef>
                <a:spcPts val="0"/>
              </a:spcBef>
              <a:spcAft>
                <a:spcPts val="0"/>
              </a:spcAft>
              <a:buNone/>
            </a:pPr>
            <a:r>
              <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Pandas</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Requests </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JSON</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Matplotlib </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Scipy.stats</a:t>
            </a:r>
            <a:endParaRPr b="0" sz="1800">
              <a:solidFill>
                <a:schemeClr val="dk1"/>
              </a:solidFill>
              <a:latin typeface="Arial"/>
              <a:ea typeface="Arial"/>
              <a:cs typeface="Arial"/>
              <a:sym typeface="Aria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Pprint</a:t>
            </a:r>
            <a:endParaRPr sz="1800">
              <a:solidFill>
                <a:schemeClr val="dk1"/>
              </a:solidFill>
            </a:endParaRPr>
          </a:p>
        </p:txBody>
      </p:sp>
      <p:sp>
        <p:nvSpPr>
          <p:cNvPr id="231" name="Google Shape;231;p4"/>
          <p:cNvSpPr txBox="1"/>
          <p:nvPr/>
        </p:nvSpPr>
        <p:spPr>
          <a:xfrm>
            <a:off x="1730223" y="1961575"/>
            <a:ext cx="42696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8761D"/>
                </a:solidFill>
                <a:latin typeface="Arial"/>
                <a:ea typeface="Arial"/>
                <a:cs typeface="Arial"/>
                <a:sym typeface="Arial"/>
              </a:rPr>
              <a:t>## Dataset used</a:t>
            </a:r>
            <a:endParaRPr b="0" sz="1800">
              <a:solidFill>
                <a:srgbClr val="38761D"/>
              </a:solidFill>
              <a:latin typeface="Arial"/>
              <a:ea typeface="Arial"/>
              <a:cs typeface="Arial"/>
              <a:sym typeface="Arial"/>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RAWG API (https://rawg.io/apidocs)</a:t>
            </a:r>
            <a:endParaRPr>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rgbClr val="38761D"/>
                </a:solidFill>
                <a:latin typeface="Arial"/>
                <a:ea typeface="Arial"/>
                <a:cs typeface="Arial"/>
                <a:sym typeface="Arial"/>
              </a:rPr>
              <a:t>## Rough Breakdown of Tasks</a:t>
            </a:r>
            <a:endParaRPr b="0" sz="1800">
              <a:solidFill>
                <a:srgbClr val="38761D"/>
              </a:solidFill>
              <a:latin typeface="Arial"/>
              <a:ea typeface="Arial"/>
              <a:cs typeface="Arial"/>
              <a:sym typeface="Arial"/>
            </a:endParaRPr>
          </a:p>
          <a:p>
            <a:pPr indent="-342900" lvl="0" marL="457200" marR="0" rtl="0" algn="l">
              <a:spcBef>
                <a:spcPts val="0"/>
              </a:spcBef>
              <a:spcAft>
                <a:spcPts val="0"/>
              </a:spcAft>
              <a:buClr>
                <a:schemeClr val="dk1"/>
              </a:buClr>
              <a:buSzPts val="1800"/>
              <a:buFont typeface="Arial"/>
              <a:buChar char="●"/>
            </a:pPr>
            <a:r>
              <a:rPr lang="en-US" sz="1800">
                <a:solidFill>
                  <a:schemeClr val="dk1"/>
                </a:solidFill>
              </a:rPr>
              <a:t>P</a:t>
            </a:r>
            <a:r>
              <a:rPr b="0" lang="en-US" sz="1800">
                <a:solidFill>
                  <a:schemeClr val="dk1"/>
                </a:solidFill>
                <a:latin typeface="Arial"/>
                <a:ea typeface="Arial"/>
                <a:cs typeface="Arial"/>
                <a:sym typeface="Arial"/>
              </a:rPr>
              <a:t>ython code bones</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API information-data_set research</a:t>
            </a:r>
            <a:endParaRPr>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Visualizations</a:t>
            </a:r>
            <a:endParaRPr>
              <a:solidFill>
                <a:schemeClr val="dk1"/>
              </a:solidFill>
            </a:endParaRPr>
          </a:p>
          <a:p>
            <a:pPr indent="-342900" lvl="0" marL="457200" marR="0" rtl="0" algn="l">
              <a:spcBef>
                <a:spcPts val="0"/>
              </a:spcBef>
              <a:spcAft>
                <a:spcPts val="0"/>
              </a:spcAft>
              <a:buClr>
                <a:schemeClr val="dk1"/>
              </a:buClr>
              <a:buSzPts val="1800"/>
              <a:buChar char="●"/>
            </a:pPr>
            <a:r>
              <a:rPr b="0" lang="en-US" sz="1800">
                <a:solidFill>
                  <a:schemeClr val="dk1"/>
                </a:solidFill>
                <a:latin typeface="Arial"/>
                <a:ea typeface="Arial"/>
                <a:cs typeface="Arial"/>
                <a:sym typeface="Arial"/>
              </a:rPr>
              <a:t>Written </a:t>
            </a:r>
            <a:r>
              <a:rPr lang="en-US" sz="1800">
                <a:solidFill>
                  <a:schemeClr val="dk1"/>
                </a:solidFill>
              </a:rPr>
              <a:t>Analysis</a:t>
            </a:r>
            <a:endParaRPr sz="1800">
              <a:solidFill>
                <a:schemeClr val="dk1"/>
              </a:solidFill>
            </a:endParaRPr>
          </a:p>
          <a:p>
            <a:pPr indent="-342900" lvl="0" marL="457200" marR="0" rtl="0" algn="l">
              <a:spcBef>
                <a:spcPts val="0"/>
              </a:spcBef>
              <a:spcAft>
                <a:spcPts val="0"/>
              </a:spcAft>
              <a:buClr>
                <a:schemeClr val="dk1"/>
              </a:buClr>
              <a:buSzPts val="1800"/>
              <a:buFont typeface="Arial"/>
              <a:buChar char="●"/>
            </a:pPr>
            <a:r>
              <a:rPr b="0" lang="en-US" sz="1800">
                <a:solidFill>
                  <a:schemeClr val="dk1"/>
                </a:solidFill>
                <a:latin typeface="Arial"/>
                <a:ea typeface="Arial"/>
                <a:cs typeface="Arial"/>
                <a:sym typeface="Arial"/>
              </a:rPr>
              <a:t>Presentation outline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087995a60c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Visualization &amp; Analysis</a:t>
            </a:r>
            <a:endParaRPr/>
          </a:p>
          <a:p>
            <a:pPr indent="0" lvl="0" marL="0" rtl="0" algn="ctr">
              <a:lnSpc>
                <a:spcPct val="100000"/>
              </a:lnSpc>
              <a:spcBef>
                <a:spcPts val="0"/>
              </a:spcBef>
              <a:spcAft>
                <a:spcPts val="0"/>
              </a:spcAft>
              <a:buClr>
                <a:schemeClr val="dk1"/>
              </a:buClr>
              <a:buSzPts val="1100"/>
              <a:buFont typeface="Arial"/>
              <a:buNone/>
            </a:pPr>
            <a:r>
              <a:rPr lang="en-US" sz="1400">
                <a:solidFill>
                  <a:srgbClr val="38761D"/>
                </a:solidFill>
              </a:rPr>
              <a:t>## Impact of Various Metrics on Playtime</a:t>
            </a:r>
            <a:endParaRPr sz="2400"/>
          </a:p>
        </p:txBody>
      </p:sp>
      <p:sp>
        <p:nvSpPr>
          <p:cNvPr id="238" name="Google Shape;238;g2087995a60c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g2087995a60c_0_21"/>
          <p:cNvSpPr txBox="1"/>
          <p:nvPr/>
        </p:nvSpPr>
        <p:spPr>
          <a:xfrm>
            <a:off x="6571225" y="2921100"/>
            <a:ext cx="46065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800">
                <a:solidFill>
                  <a:srgbClr val="1C4587"/>
                </a:solidFill>
              </a:rPr>
              <a:t>Playtime_mean:	   6.172686230248307</a:t>
            </a:r>
            <a:endParaRPr b="1" sz="1800">
              <a:solidFill>
                <a:srgbClr val="1C4587"/>
              </a:solidFill>
            </a:endParaRPr>
          </a:p>
          <a:p>
            <a:pPr indent="0" lvl="0" marL="0" marR="0" rtl="0" algn="l">
              <a:lnSpc>
                <a:spcPct val="100000"/>
              </a:lnSpc>
              <a:spcBef>
                <a:spcPts val="0"/>
              </a:spcBef>
              <a:spcAft>
                <a:spcPts val="0"/>
              </a:spcAft>
              <a:buNone/>
            </a:pPr>
            <a:r>
              <a:rPr b="1" lang="en-US" sz="1800">
                <a:solidFill>
                  <a:srgbClr val="1C4587"/>
                </a:solidFill>
              </a:rPr>
              <a:t>Playtime_median: 4.0</a:t>
            </a:r>
            <a:endParaRPr b="1" sz="1800">
              <a:solidFill>
                <a:srgbClr val="1C4587"/>
              </a:solidFill>
            </a:endParaRPr>
          </a:p>
          <a:p>
            <a:pPr indent="0" lvl="0" marL="0" marR="0" rtl="0" algn="l">
              <a:lnSpc>
                <a:spcPct val="100000"/>
              </a:lnSpc>
              <a:spcBef>
                <a:spcPts val="0"/>
              </a:spcBef>
              <a:spcAft>
                <a:spcPts val="0"/>
              </a:spcAft>
              <a:buNone/>
            </a:pPr>
            <a:r>
              <a:rPr b="1" lang="en-US" sz="1800">
                <a:solidFill>
                  <a:srgbClr val="1C4587"/>
                </a:solidFill>
              </a:rPr>
              <a:t>Playtime_mode:	   3</a:t>
            </a:r>
            <a:endParaRPr b="1" sz="1800">
              <a:solidFill>
                <a:srgbClr val="1C4587"/>
              </a:solidFill>
            </a:endParaRPr>
          </a:p>
        </p:txBody>
      </p:sp>
      <p:sp>
        <p:nvSpPr>
          <p:cNvPr id="240" name="Google Shape;240;g2087995a60c_0_21"/>
          <p:cNvSpPr txBox="1"/>
          <p:nvPr/>
        </p:nvSpPr>
        <p:spPr>
          <a:xfrm>
            <a:off x="1021200" y="1598875"/>
            <a:ext cx="10332600" cy="101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800">
                <a:solidFill>
                  <a:schemeClr val="dk1"/>
                </a:solidFill>
              </a:rPr>
              <a:t>We created a histogram to show the average playtime, defined as Steam average playtime in hours. The mean playtime for our sample of games was 4 hours.  </a:t>
            </a:r>
            <a:r>
              <a:rPr i="1" lang="en-US" sz="1800">
                <a:solidFill>
                  <a:schemeClr val="dk1"/>
                </a:solidFill>
              </a:rPr>
              <a:t>The distribution was right skewed significantly.</a:t>
            </a:r>
            <a:endParaRPr i="1" sz="1800">
              <a:solidFill>
                <a:schemeClr val="dk1"/>
              </a:solidFill>
            </a:endParaRPr>
          </a:p>
        </p:txBody>
      </p:sp>
      <p:pic>
        <p:nvPicPr>
          <p:cNvPr id="241" name="Google Shape;241;g2087995a60c_0_21"/>
          <p:cNvPicPr preferRelativeResize="0"/>
          <p:nvPr/>
        </p:nvPicPr>
        <p:blipFill>
          <a:blip r:embed="rId3">
            <a:alphaModFix/>
          </a:blip>
          <a:stretch>
            <a:fillRect/>
          </a:stretch>
        </p:blipFill>
        <p:spPr>
          <a:xfrm>
            <a:off x="152400" y="2767075"/>
            <a:ext cx="5383912" cy="358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087995a60c_0_46"/>
          <p:cNvSpPr txBox="1"/>
          <p:nvPr/>
        </p:nvSpPr>
        <p:spPr>
          <a:xfrm>
            <a:off x="838200" y="1656050"/>
            <a:ext cx="5078100" cy="378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800">
                <a:solidFill>
                  <a:schemeClr val="dk1"/>
                </a:solidFill>
              </a:rPr>
              <a:t>Impact of Various Metrics on Playtime</a:t>
            </a:r>
            <a:endParaRPr b="1" sz="18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US" sz="1800">
                <a:solidFill>
                  <a:schemeClr val="dk1"/>
                </a:solidFill>
              </a:rPr>
              <a:t>We created a scatter plot measuring Metacritic Rating and Playtime, in hours to determine if there was a correlation. The vast majority of games had playtime less than 20 hours.  </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US" sz="1800">
                <a:solidFill>
                  <a:schemeClr val="dk1"/>
                </a:solidFill>
              </a:rPr>
              <a:t>All of the games that were played 30 or more hours had a Metacritic rating of at least 75, and all games that had 40 or more hours played had a Metacritic rating above 80.</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US" sz="1800">
                <a:solidFill>
                  <a:schemeClr val="dk1"/>
                </a:solidFill>
              </a:rPr>
              <a:t>The r-squared is: 0.04489498083749605</a:t>
            </a:r>
            <a:endParaRPr sz="1800">
              <a:solidFill>
                <a:schemeClr val="dk1"/>
              </a:solidFill>
            </a:endParaRPr>
          </a:p>
        </p:txBody>
      </p:sp>
      <p:sp>
        <p:nvSpPr>
          <p:cNvPr id="248" name="Google Shape;248;g2087995a60c_0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g2087995a60c_0_46"/>
          <p:cNvSpPr txBox="1"/>
          <p:nvPr/>
        </p:nvSpPr>
        <p:spPr>
          <a:xfrm>
            <a:off x="4715450" y="5228225"/>
            <a:ext cx="70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0" name="Google Shape;250;g2087995a60c_0_46"/>
          <p:cNvSpPr txBox="1"/>
          <p:nvPr>
            <p:ph type="title"/>
          </p:nvPr>
        </p:nvSpPr>
        <p:spPr>
          <a:xfrm>
            <a:off x="557250" y="547850"/>
            <a:ext cx="11077500" cy="110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Visualization &amp; Analysis</a:t>
            </a:r>
            <a:br>
              <a:rPr lang="en-US"/>
            </a:br>
            <a:r>
              <a:rPr lang="en-US" sz="1400">
                <a:solidFill>
                  <a:srgbClr val="38761D"/>
                </a:solidFill>
              </a:rPr>
              <a:t>## Impact of Various Metrics on Playtime</a:t>
            </a:r>
            <a:endParaRPr sz="1400">
              <a:solidFill>
                <a:srgbClr val="38761D"/>
              </a:solidFill>
            </a:endParaRPr>
          </a:p>
        </p:txBody>
      </p:sp>
      <p:pic>
        <p:nvPicPr>
          <p:cNvPr id="251" name="Google Shape;251;g2087995a60c_0_46"/>
          <p:cNvPicPr preferRelativeResize="0"/>
          <p:nvPr/>
        </p:nvPicPr>
        <p:blipFill>
          <a:blip r:embed="rId3">
            <a:alphaModFix/>
          </a:blip>
          <a:stretch>
            <a:fillRect/>
          </a:stretch>
        </p:blipFill>
        <p:spPr>
          <a:xfrm>
            <a:off x="6068700" y="1808450"/>
            <a:ext cx="5679900" cy="378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087995a60c_0_54"/>
          <p:cNvSpPr txBox="1"/>
          <p:nvPr/>
        </p:nvSpPr>
        <p:spPr>
          <a:xfrm>
            <a:off x="4174825" y="1773275"/>
            <a:ext cx="3769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chemeClr val="dk1"/>
                </a:solidFill>
              </a:rPr>
              <a:t>We then created a scatterplot to measure the Number of Users who owned the game vs Playtime.The r-squared is: 0.04847573267778598</a:t>
            </a:r>
            <a:endParaRPr sz="1500">
              <a:solidFill>
                <a:schemeClr val="dk1"/>
              </a:solidFill>
            </a:endParaRPr>
          </a:p>
        </p:txBody>
      </p:sp>
      <p:sp>
        <p:nvSpPr>
          <p:cNvPr id="258" name="Google Shape;258;g2087995a60c_0_54"/>
          <p:cNvSpPr txBox="1"/>
          <p:nvPr>
            <p:ph type="title"/>
          </p:nvPr>
        </p:nvSpPr>
        <p:spPr>
          <a:xfrm>
            <a:off x="585750" y="510600"/>
            <a:ext cx="11077500" cy="110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Visualization &amp; Analysis</a:t>
            </a:r>
            <a:br>
              <a:rPr lang="en-US"/>
            </a:br>
            <a:r>
              <a:rPr lang="en-US" sz="1400">
                <a:solidFill>
                  <a:srgbClr val="38761D"/>
                </a:solidFill>
              </a:rPr>
              <a:t>## Impact of Various Metrics on Playtime</a:t>
            </a:r>
            <a:endParaRPr sz="2900">
              <a:solidFill>
                <a:srgbClr val="38761D"/>
              </a:solidFill>
            </a:endParaRPr>
          </a:p>
        </p:txBody>
      </p:sp>
      <p:sp>
        <p:nvSpPr>
          <p:cNvPr id="259" name="Google Shape;259;g2087995a60c_0_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g2087995a60c_0_54"/>
          <p:cNvSpPr txBox="1"/>
          <p:nvPr/>
        </p:nvSpPr>
        <p:spPr>
          <a:xfrm>
            <a:off x="8472438" y="1713275"/>
            <a:ext cx="3280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chemeClr val="dk1"/>
                </a:solidFill>
              </a:rPr>
              <a:t>The final scatter plot involving playtime measured Users Added and Playtime, in hours. The r-squared is: </a:t>
            </a:r>
            <a:r>
              <a:rPr lang="en-US" sz="1500">
                <a:solidFill>
                  <a:schemeClr val="dk1"/>
                </a:solidFill>
              </a:rPr>
              <a:t>0.10349947555522913</a:t>
            </a:r>
            <a:endParaRPr sz="1500">
              <a:solidFill>
                <a:schemeClr val="dk1"/>
              </a:solidFill>
            </a:endParaRPr>
          </a:p>
        </p:txBody>
      </p:sp>
      <p:sp>
        <p:nvSpPr>
          <p:cNvPr id="261" name="Google Shape;261;g2087995a60c_0_54"/>
          <p:cNvSpPr txBox="1"/>
          <p:nvPr/>
        </p:nvSpPr>
        <p:spPr>
          <a:xfrm>
            <a:off x="528750" y="5732863"/>
            <a:ext cx="111345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500">
                <a:solidFill>
                  <a:srgbClr val="1155CC"/>
                </a:solidFill>
              </a:rPr>
              <a:t>The regression lines on the scatterplot diagrams can be somewhat misleading, due to the scale.  Of all the metrics we measured against playtime, the slope of the Recommend count rating was closest to 1, suggesting the strongest relationship.</a:t>
            </a:r>
            <a:endParaRPr b="1" sz="1500">
              <a:solidFill>
                <a:srgbClr val="1155CC"/>
              </a:solidFill>
            </a:endParaRPr>
          </a:p>
        </p:txBody>
      </p:sp>
      <p:sp>
        <p:nvSpPr>
          <p:cNvPr id="262" name="Google Shape;262;g2087995a60c_0_54"/>
          <p:cNvSpPr txBox="1"/>
          <p:nvPr/>
        </p:nvSpPr>
        <p:spPr>
          <a:xfrm>
            <a:off x="585738" y="1773275"/>
            <a:ext cx="3133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chemeClr val="dk1"/>
                </a:solidFill>
              </a:rPr>
              <a:t>Our next scatter plot measured Recommendation Count and Playtime, in hours.  The r-squared is: 0.1625495862179935</a:t>
            </a:r>
            <a:endParaRPr sz="1500">
              <a:solidFill>
                <a:schemeClr val="dk1"/>
              </a:solidFill>
            </a:endParaRPr>
          </a:p>
        </p:txBody>
      </p:sp>
      <p:pic>
        <p:nvPicPr>
          <p:cNvPr id="263" name="Google Shape;263;g2087995a60c_0_54"/>
          <p:cNvPicPr preferRelativeResize="0"/>
          <p:nvPr/>
        </p:nvPicPr>
        <p:blipFill>
          <a:blip r:embed="rId3">
            <a:alphaModFix/>
          </a:blip>
          <a:stretch>
            <a:fillRect/>
          </a:stretch>
        </p:blipFill>
        <p:spPr>
          <a:xfrm>
            <a:off x="60600" y="2935575"/>
            <a:ext cx="4114800" cy="2743200"/>
          </a:xfrm>
          <a:prstGeom prst="rect">
            <a:avLst/>
          </a:prstGeom>
          <a:noFill/>
          <a:ln>
            <a:noFill/>
          </a:ln>
        </p:spPr>
      </p:pic>
      <p:pic>
        <p:nvPicPr>
          <p:cNvPr id="264" name="Google Shape;264;g2087995a60c_0_54"/>
          <p:cNvPicPr preferRelativeResize="0"/>
          <p:nvPr/>
        </p:nvPicPr>
        <p:blipFill>
          <a:blip r:embed="rId4">
            <a:alphaModFix/>
          </a:blip>
          <a:stretch>
            <a:fillRect/>
          </a:stretch>
        </p:blipFill>
        <p:spPr>
          <a:xfrm>
            <a:off x="3927185" y="2957675"/>
            <a:ext cx="4001215" cy="2667450"/>
          </a:xfrm>
          <a:prstGeom prst="rect">
            <a:avLst/>
          </a:prstGeom>
          <a:noFill/>
          <a:ln>
            <a:noFill/>
          </a:ln>
        </p:spPr>
      </p:pic>
      <p:pic>
        <p:nvPicPr>
          <p:cNvPr id="265" name="Google Shape;265;g2087995a60c_0_54"/>
          <p:cNvPicPr preferRelativeResize="0"/>
          <p:nvPr/>
        </p:nvPicPr>
        <p:blipFill>
          <a:blip r:embed="rId5">
            <a:alphaModFix/>
          </a:blip>
          <a:stretch>
            <a:fillRect/>
          </a:stretch>
        </p:blipFill>
        <p:spPr>
          <a:xfrm>
            <a:off x="7763525" y="2959750"/>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087995a60c_0_97"/>
          <p:cNvSpPr txBox="1"/>
          <p:nvPr/>
        </p:nvSpPr>
        <p:spPr>
          <a:xfrm>
            <a:off x="929700" y="1470325"/>
            <a:ext cx="103326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800">
                <a:solidFill>
                  <a:schemeClr val="dk1"/>
                </a:solidFill>
              </a:rPr>
              <a:t>We created a histogram to show the average Metacritic rating.</a:t>
            </a:r>
            <a:endParaRPr sz="1800">
              <a:solidFill>
                <a:schemeClr val="dk1"/>
              </a:solidFill>
            </a:endParaRPr>
          </a:p>
          <a:p>
            <a:pPr indent="0" lvl="0" marL="0" rtl="0" algn="l">
              <a:lnSpc>
                <a:spcPct val="100000"/>
              </a:lnSpc>
              <a:spcBef>
                <a:spcPts val="0"/>
              </a:spcBef>
              <a:spcAft>
                <a:spcPts val="0"/>
              </a:spcAft>
              <a:buNone/>
            </a:pPr>
            <a:r>
              <a:rPr lang="en-US" sz="1800">
                <a:solidFill>
                  <a:schemeClr val="dk1"/>
                </a:solidFill>
              </a:rPr>
              <a:t>The mean rating for our sample of games was 80.  </a:t>
            </a:r>
            <a:r>
              <a:rPr i="1" lang="en-US" sz="1800">
                <a:solidFill>
                  <a:schemeClr val="dk1"/>
                </a:solidFill>
              </a:rPr>
              <a:t>The distribution was left skewed significantly.</a:t>
            </a:r>
            <a:endParaRPr i="1" sz="1800">
              <a:solidFill>
                <a:schemeClr val="dk1"/>
              </a:solidFill>
            </a:endParaRPr>
          </a:p>
        </p:txBody>
      </p:sp>
      <p:sp>
        <p:nvSpPr>
          <p:cNvPr id="272" name="Google Shape;272;g2087995a60c_0_97"/>
          <p:cNvSpPr txBox="1"/>
          <p:nvPr>
            <p:ph type="title"/>
          </p:nvPr>
        </p:nvSpPr>
        <p:spPr>
          <a:xfrm>
            <a:off x="838200" y="365125"/>
            <a:ext cx="10515600" cy="1105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Visualization &amp; Analysis</a:t>
            </a:r>
            <a:endParaRPr/>
          </a:p>
          <a:p>
            <a:pPr indent="0" lvl="0" marL="0" rtl="0" algn="ctr">
              <a:lnSpc>
                <a:spcPct val="100000"/>
              </a:lnSpc>
              <a:spcBef>
                <a:spcPts val="0"/>
              </a:spcBef>
              <a:spcAft>
                <a:spcPts val="0"/>
              </a:spcAft>
              <a:buClr>
                <a:schemeClr val="dk1"/>
              </a:buClr>
              <a:buSzPts val="1100"/>
              <a:buFont typeface="Arial"/>
              <a:buNone/>
            </a:pPr>
            <a:r>
              <a:rPr lang="en-US" sz="1400">
                <a:solidFill>
                  <a:srgbClr val="38761D"/>
                </a:solidFill>
              </a:rPr>
              <a:t>## Impact of Various Metrics on Playtime</a:t>
            </a:r>
            <a:endParaRPr sz="1400"/>
          </a:p>
        </p:txBody>
      </p:sp>
      <p:sp>
        <p:nvSpPr>
          <p:cNvPr id="273" name="Google Shape;273;g2087995a60c_0_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g2087995a60c_0_97"/>
          <p:cNvSpPr txBox="1"/>
          <p:nvPr/>
        </p:nvSpPr>
        <p:spPr>
          <a:xfrm>
            <a:off x="6548425" y="2921100"/>
            <a:ext cx="4614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800">
                <a:solidFill>
                  <a:srgbClr val="1C4587"/>
                </a:solidFill>
              </a:rPr>
              <a:t>Metacritic_mean: 	80.04853273137698</a:t>
            </a:r>
            <a:endParaRPr b="1" sz="1800">
              <a:solidFill>
                <a:srgbClr val="1C4587"/>
              </a:solidFill>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1C4587"/>
                </a:solidFill>
              </a:rPr>
              <a:t>Metacritic_median: 	81.0</a:t>
            </a:r>
            <a:endParaRPr b="1" sz="1800">
              <a:solidFill>
                <a:srgbClr val="1C4587"/>
              </a:solidFill>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1C4587"/>
                </a:solidFill>
              </a:rPr>
              <a:t>Metacritic_mode: 	83.0</a:t>
            </a:r>
            <a:endParaRPr b="1" sz="1800">
              <a:solidFill>
                <a:srgbClr val="1C4587"/>
              </a:solidFill>
            </a:endParaRPr>
          </a:p>
          <a:p>
            <a:pPr indent="0" lvl="0" marL="0" marR="0" rtl="0" algn="l">
              <a:lnSpc>
                <a:spcPct val="100000"/>
              </a:lnSpc>
              <a:spcBef>
                <a:spcPts val="0"/>
              </a:spcBef>
              <a:spcAft>
                <a:spcPts val="0"/>
              </a:spcAft>
              <a:buNone/>
            </a:pPr>
            <a:r>
              <a:t/>
            </a:r>
            <a:endParaRPr b="1" sz="1800">
              <a:solidFill>
                <a:srgbClr val="1C4587"/>
              </a:solidFill>
            </a:endParaRPr>
          </a:p>
        </p:txBody>
      </p:sp>
      <p:pic>
        <p:nvPicPr>
          <p:cNvPr id="275" name="Google Shape;275;g2087995a60c_0_97"/>
          <p:cNvPicPr preferRelativeResize="0"/>
          <p:nvPr/>
        </p:nvPicPr>
        <p:blipFill>
          <a:blip r:embed="rId3">
            <a:alphaModFix/>
          </a:blip>
          <a:stretch>
            <a:fillRect/>
          </a:stretch>
        </p:blipFill>
        <p:spPr>
          <a:xfrm>
            <a:off x="523674" y="2668922"/>
            <a:ext cx="5140050" cy="3687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2021-05-30T14:07:31Z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