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1080" y="1080"/>
            <a:ext cx="10078920" cy="5668920"/>
          </a:xfrm>
          <a:prstGeom prst="rect">
            <a:avLst/>
          </a:prstGeom>
          <a:solidFill>
            <a:srgbClr val="1c1c1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ffcd00"/>
                </a:solidFill>
                <a:latin typeface="Arial"/>
              </a:rPr>
              <a:t>TALK SEXTOU !!!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2958480" y="2340000"/>
            <a:ext cx="4180320" cy="1009080"/>
          </a:xfrm>
          <a:prstGeom prst="rect">
            <a:avLst/>
          </a:prstGeom>
          <a:ln w="0"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941560" y="574560"/>
            <a:ext cx="4197240" cy="452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cd00"/>
                </a:solidFill>
                <a:latin typeface="Arial"/>
              </a:rPr>
              <a:t>Configuração</a:t>
            </a:r>
            <a:endParaRPr b="0" lang="pt-BR" sz="4400" spc="-1" strike="noStrike">
              <a:solidFill>
                <a:srgbClr val="ffcd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2225520"/>
            <a:ext cx="9071280" cy="22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"scripts": {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"</a:t>
            </a:r>
            <a:r>
              <a:rPr b="1" lang="pt-BR" sz="2400" spc="-1" strike="noStrike">
                <a:solidFill>
                  <a:srgbClr val="ffcd00"/>
                </a:solidFill>
                <a:latin typeface="Arial"/>
              </a:rPr>
              <a:t>dev</a:t>
            </a: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": "mix",</a:t>
            </a:r>
            <a:endParaRPr b="0" lang="pt-BR" sz="24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"</a:t>
            </a:r>
            <a:r>
              <a:rPr b="1" lang="pt-BR" sz="2400" spc="-1" strike="noStrike">
                <a:solidFill>
                  <a:srgbClr val="ffcd00"/>
                </a:solidFill>
                <a:latin typeface="Arial"/>
              </a:rPr>
              <a:t>watch</a:t>
            </a: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": "mix watch",</a:t>
            </a:r>
            <a:endParaRPr b="0" lang="pt-BR" sz="24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"</a:t>
            </a:r>
            <a:r>
              <a:rPr b="1" lang="pt-BR" sz="2400" spc="-1" strike="noStrike">
                <a:solidFill>
                  <a:srgbClr val="ffcd00"/>
                </a:solidFill>
                <a:latin typeface="Arial"/>
              </a:rPr>
              <a:t>prod</a:t>
            </a: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": "mix --production"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},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18960" y="250560"/>
            <a:ext cx="1198440" cy="28908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745200" y="1620000"/>
            <a:ext cx="16286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pt-BR" sz="1800" spc="-1" strike="noStrike">
                <a:latin typeface="Arial"/>
              </a:rPr>
              <a:t>package.json</a:t>
            </a:r>
            <a:endParaRPr b="1" i="1" lang="pt-BR" sz="18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948000" y="2016000"/>
            <a:ext cx="3420000" cy="342000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 txBox="1"/>
          <p:nvPr/>
        </p:nvSpPr>
        <p:spPr>
          <a:xfrm>
            <a:off x="900000" y="5001120"/>
            <a:ext cx="1867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$ npm run watch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cd00"/>
                </a:solidFill>
                <a:latin typeface="Arial"/>
              </a:rPr>
              <a:t>Rodando</a:t>
            </a:r>
            <a:endParaRPr b="0" lang="pt-BR" sz="4400" spc="-1" strike="noStrike">
              <a:solidFill>
                <a:srgbClr val="ffcd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18960" y="250560"/>
            <a:ext cx="1198440" cy="289080"/>
          </a:xfrm>
          <a:prstGeom prst="rect">
            <a:avLst/>
          </a:prstGeom>
          <a:ln w="0">
            <a:noFill/>
          </a:ln>
        </p:spPr>
      </p:pic>
      <p:sp>
        <p:nvSpPr>
          <p:cNvPr id="83" name=""/>
          <p:cNvSpPr txBox="1"/>
          <p:nvPr/>
        </p:nvSpPr>
        <p:spPr>
          <a:xfrm>
            <a:off x="900000" y="1813680"/>
            <a:ext cx="6612120" cy="26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Ambiente de desenvolvimento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$ </a:t>
            </a:r>
            <a:r>
              <a:rPr b="1" lang="pt-BR" sz="1800" spc="-1" strike="noStrike">
                <a:solidFill>
                  <a:srgbClr val="ffcd00"/>
                </a:solidFill>
                <a:latin typeface="Arial"/>
              </a:rPr>
              <a:t>npm run dev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Ouvindo as alterações e compilando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$ </a:t>
            </a:r>
            <a:r>
              <a:rPr b="1" lang="pt-BR" sz="1800" spc="-1" strike="noStrike">
                <a:solidFill>
                  <a:srgbClr val="ffcd00"/>
                </a:solidFill>
                <a:latin typeface="Arial"/>
              </a:rPr>
              <a:t>npm run watch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Prepara para ambiente de produção / minificação, versão, etc...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$</a:t>
            </a:r>
            <a:r>
              <a:rPr b="0" lang="pt-BR" sz="18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pt-BR" sz="1800" spc="-1" strike="noStrike">
                <a:solidFill>
                  <a:srgbClr val="ffcd00"/>
                </a:solidFill>
                <a:latin typeface="Arial"/>
              </a:rPr>
              <a:t>npm run prod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7020000" y="3024000"/>
            <a:ext cx="3023640" cy="239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cd00"/>
                </a:solidFill>
                <a:latin typeface="Arial"/>
              </a:rPr>
              <a:t>Configuração adicionais</a:t>
            </a:r>
            <a:endParaRPr b="0" lang="pt-BR" sz="4400" spc="-1" strike="noStrike">
              <a:solidFill>
                <a:srgbClr val="ffcd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76000" y="2880000"/>
            <a:ext cx="7020000" cy="22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.webpackConfig({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optimization: {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providedExports: false,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sideEffects: false,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usedExports: false,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...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}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});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18960" y="250560"/>
            <a:ext cx="1198440" cy="28908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 txBox="1"/>
          <p:nvPr/>
        </p:nvSpPr>
        <p:spPr>
          <a:xfrm>
            <a:off x="708840" y="1620000"/>
            <a:ext cx="2137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pt-BR" sz="1800" spc="-1" strike="noStrike">
                <a:latin typeface="Arial"/>
              </a:rPr>
              <a:t>webpack.mix.json</a:t>
            </a:r>
            <a:endParaRPr b="1" i="1" lang="pt-BR" sz="1800" spc="-1" strike="noStrike"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252000" y="2160000"/>
            <a:ext cx="8568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ctr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</a:rPr>
              <a:t>.webpackConfig() </a:t>
            </a:r>
            <a:r>
              <a:rPr b="1" lang="pt-BR" sz="1800" spc="-1" strike="noStrike">
                <a:solidFill>
                  <a:srgbClr val="5c5c5c"/>
                </a:solidFill>
                <a:latin typeface="Arial"/>
              </a:rPr>
              <a:t>//</a:t>
            </a:r>
            <a:r>
              <a:rPr b="0" lang="pt-BR" sz="1800" spc="-1" strike="noStrike">
                <a:solidFill>
                  <a:srgbClr val="5c5c5c"/>
                </a:solidFill>
                <a:latin typeface="Arial"/>
              </a:rPr>
              <a:t> Altera as configurações padrões do webpack</a:t>
            </a:r>
            <a:endParaRPr b="1" lang="pt-BR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7530120" y="3060000"/>
            <a:ext cx="2369880" cy="236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cd00"/>
                </a:solidFill>
                <a:latin typeface="Arial"/>
              </a:rPr>
              <a:t>Configuração adicionais</a:t>
            </a:r>
            <a:endParaRPr b="0" lang="pt-BR" sz="4400" spc="-1" strike="noStrike">
              <a:solidFill>
                <a:srgbClr val="ffcd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76000" y="2880000"/>
            <a:ext cx="7020000" cy="22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.options({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processCssUrls: false,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postCss: [],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terser: {},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autoprefixer: {},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legacyNodePolyfills: false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});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18960" y="250560"/>
            <a:ext cx="1198440" cy="28908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 txBox="1"/>
          <p:nvPr/>
        </p:nvSpPr>
        <p:spPr>
          <a:xfrm>
            <a:off x="708840" y="1620000"/>
            <a:ext cx="2137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pt-BR" sz="1800" spc="-1" strike="noStrike">
                <a:latin typeface="Arial"/>
              </a:rPr>
              <a:t>webpack.mix.json</a:t>
            </a:r>
            <a:endParaRPr b="1" i="1" lang="pt-BR" sz="1800" spc="-1" strike="noStrike"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252000" y="2160000"/>
            <a:ext cx="7128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ctr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</a:rPr>
              <a:t>.options() </a:t>
            </a:r>
            <a:r>
              <a:rPr b="0" lang="pt-BR" sz="1800" spc="-1" strike="noStrike">
                <a:solidFill>
                  <a:srgbClr val="5c5c5c"/>
                </a:solidFill>
                <a:latin typeface="Arial"/>
              </a:rPr>
              <a:t>// Altera as configurações padrões do MIX</a:t>
            </a:r>
            <a:endParaRPr b="1" lang="pt-BR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7308000" y="2844000"/>
            <a:ext cx="2463120" cy="246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cd00"/>
                </a:solidFill>
                <a:latin typeface="Arial"/>
              </a:rPr>
              <a:t>Configuração adicionais</a:t>
            </a:r>
            <a:endParaRPr b="0" lang="pt-BR" sz="4400" spc="-1" strike="noStrike">
              <a:solidFill>
                <a:srgbClr val="ffcd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2225520"/>
            <a:ext cx="9071280" cy="22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.version() </a:t>
            </a:r>
            <a:r>
              <a:rPr b="0" lang="pt-BR" sz="3200" spc="-1" strike="noStrike">
                <a:solidFill>
                  <a:srgbClr val="5c5c5c"/>
                </a:solidFill>
                <a:latin typeface="Arial"/>
              </a:rPr>
              <a:t>// versiona os assests criando hash no arquivo mix-manifest.json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if (</a:t>
            </a:r>
            <a:r>
              <a:rPr b="1" lang="pt-BR" sz="32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.inProduction()) {    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mix.version();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}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18960" y="250560"/>
            <a:ext cx="1198440" cy="289080"/>
          </a:xfrm>
          <a:prstGeom prst="rect">
            <a:avLst/>
          </a:prstGeom>
          <a:ln w="0">
            <a:noFill/>
          </a:ln>
        </p:spPr>
      </p:pic>
      <p:sp>
        <p:nvSpPr>
          <p:cNvPr id="100" name=""/>
          <p:cNvSpPr txBox="1"/>
          <p:nvPr/>
        </p:nvSpPr>
        <p:spPr>
          <a:xfrm>
            <a:off x="708840" y="1620000"/>
            <a:ext cx="2137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pt-BR" sz="1800" spc="-1" strike="noStrike">
                <a:latin typeface="Arial"/>
              </a:rPr>
              <a:t>webpack.mix.json</a:t>
            </a:r>
            <a:endParaRPr b="1" i="1" lang="pt-BR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7092000" y="2700000"/>
            <a:ext cx="2794680" cy="279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cd00"/>
                </a:solidFill>
                <a:latin typeface="Arial"/>
              </a:rPr>
              <a:t>Desenvolvimento e Plugins</a:t>
            </a:r>
            <a:endParaRPr b="0" lang="pt-BR" sz="4400" spc="-1" strike="noStrike">
              <a:solidFill>
                <a:srgbClr val="ffcd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1685520"/>
            <a:ext cx="9071280" cy="335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let </a:t>
            </a:r>
            <a:r>
              <a:rPr b="1" lang="pt-BR" sz="32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= require('laravel-mix');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.extend('</a:t>
            </a:r>
            <a:r>
              <a:rPr b="0" lang="pt-BR" sz="3200" spc="-1" strike="noStrike">
                <a:solidFill>
                  <a:srgbClr val="729fcf"/>
                </a:solidFill>
                <a:latin typeface="Arial"/>
              </a:rPr>
              <a:t>foo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', function(webpackConfig, ...args) {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// The webpack configuration object.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console.log(webpackConfig);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// All arguments passed to mix.foo();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console.log(args);  // ['some-foo']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});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// Trigger your new plugin.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pt-BR" sz="3200" spc="-1" strike="noStrike">
                <a:solidFill>
                  <a:srgbClr val="729fcf"/>
                </a:solidFill>
                <a:latin typeface="Arial"/>
              </a:rPr>
              <a:t>foo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('some-value');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18960" y="250560"/>
            <a:ext cx="1198440" cy="28908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 txBox="1"/>
          <p:nvPr/>
        </p:nvSpPr>
        <p:spPr>
          <a:xfrm>
            <a:off x="634320" y="1093680"/>
            <a:ext cx="2137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pt-BR" sz="1800" spc="-1" strike="noStrike">
                <a:latin typeface="Arial"/>
              </a:rPr>
              <a:t>webpack.mix.json</a:t>
            </a:r>
            <a:endParaRPr b="1" i="1" lang="pt-BR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7240680" y="2776680"/>
            <a:ext cx="2515320" cy="251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cd00"/>
                </a:solidFill>
                <a:latin typeface="Arial"/>
              </a:rPr>
              <a:t>Links importantes</a:t>
            </a:r>
            <a:endParaRPr b="0" lang="pt-BR" sz="4400" spc="-1" strike="noStrike">
              <a:solidFill>
                <a:srgbClr val="ffcd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18960" y="250560"/>
            <a:ext cx="1198440" cy="28908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 txBox="1"/>
          <p:nvPr/>
        </p:nvSpPr>
        <p:spPr>
          <a:xfrm>
            <a:off x="535680" y="1440000"/>
            <a:ext cx="424512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3200" spc="-1" strike="noStrike">
                <a:latin typeface="Arial"/>
              </a:rPr>
              <a:t>https://laravel-mix.com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535680" y="2340000"/>
            <a:ext cx="792432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3200" spc="-1" strike="noStrike">
                <a:latin typeface="Arial"/>
              </a:rPr>
              <a:t>https://laravel-mix.com/docs/6.0/installation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535680" y="3240000"/>
            <a:ext cx="4223880" cy="5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3200" spc="-1" strike="noStrike">
                <a:latin typeface="Arial"/>
              </a:rPr>
              <a:t>https://webpack.js.org/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7256880" y="2886120"/>
            <a:ext cx="2463120" cy="246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360" y="-6228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pt-BR" sz="4400" spc="-1" strike="noStrike">
                <a:solidFill>
                  <a:srgbClr val="ffcd00"/>
                </a:solidFill>
                <a:latin typeface="Arial"/>
              </a:rPr>
              <a:t>SEXTOU</a:t>
            </a:r>
            <a:endParaRPr b="1" lang="pt-BR" sz="4400" spc="-1" strike="noStrike">
              <a:solidFill>
                <a:srgbClr val="ffcd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18960" y="466560"/>
            <a:ext cx="1198440" cy="28908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 txBox="1"/>
          <p:nvPr/>
        </p:nvSpPr>
        <p:spPr>
          <a:xfrm>
            <a:off x="504360" y="464400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pt-BR" sz="4400" spc="-1" strike="noStrike">
                <a:solidFill>
                  <a:srgbClr val="ffcd00"/>
                </a:solidFill>
                <a:latin typeface="Arial"/>
              </a:rPr>
              <a:t>BORA CODAR!!!</a:t>
            </a:r>
            <a:endParaRPr b="1" lang="pt-BR" sz="4400" spc="-1" strike="noStrike">
              <a:solidFill>
                <a:srgbClr val="ffcd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330000" y="884160"/>
            <a:ext cx="3420000" cy="390816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463320" y="156600"/>
            <a:ext cx="900000" cy="96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78920" cy="5668920"/>
          </a:xfrm>
          <a:prstGeom prst="rect">
            <a:avLst/>
          </a:prstGeom>
          <a:solidFill>
            <a:srgbClr val="1c1c1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060000" y="720000"/>
            <a:ext cx="3960000" cy="395892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18600" y="250200"/>
            <a:ext cx="1198440" cy="28908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7668000" y="3348000"/>
            <a:ext cx="2160000" cy="21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18600" y="250200"/>
            <a:ext cx="1198440" cy="28908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cd00"/>
                </a:solidFill>
                <a:latin typeface="Arial"/>
              </a:rPr>
              <a:t>Informações</a:t>
            </a:r>
            <a:endParaRPr b="0" lang="pt-BR" sz="4400" spc="-1" strike="noStrike">
              <a:solidFill>
                <a:srgbClr val="ffcd00"/>
              </a:solidFill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539640" y="1326240"/>
            <a:ext cx="8505720" cy="239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ffffff"/>
                </a:solidFill>
                <a:latin typeface="Arial"/>
              </a:rPr>
              <a:t>Criado a partir da versão 5.4 do laravel, </a:t>
            </a:r>
            <a:endParaRPr b="1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1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pt-BR" sz="1800" spc="-1" strike="noStrike">
                <a:solidFill>
                  <a:srgbClr val="ffffff"/>
                </a:solidFill>
                <a:latin typeface="Arial"/>
              </a:rPr>
              <a:t>É necessário ter o node JS instalado</a:t>
            </a:r>
            <a:endParaRPr b="1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1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pt-BR" sz="1800" spc="-1" strike="noStrike">
                <a:solidFill>
                  <a:srgbClr val="ffffff"/>
                </a:solidFill>
                <a:latin typeface="Arial"/>
              </a:rPr>
              <a:t>É integrado nativamente com webpack 5, PostCSS 8, Vue Loader 16, entre outros...</a:t>
            </a:r>
            <a:endParaRPr b="1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1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pt-BR" sz="1800" spc="-1" strike="noStrike">
                <a:solidFill>
                  <a:srgbClr val="ffffff"/>
                </a:solidFill>
                <a:latin typeface="Arial"/>
              </a:rPr>
              <a:t>Versão atual 6.0</a:t>
            </a:r>
            <a:endParaRPr b="1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7740000" y="3240000"/>
            <a:ext cx="2103120" cy="210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40000" y="1000080"/>
            <a:ext cx="9000000" cy="3670200"/>
          </a:xfrm>
          <a:prstGeom prst="rect">
            <a:avLst/>
          </a:prstGeom>
          <a:gradFill rotWithShape="0">
            <a:gsLst>
              <a:gs pos="0">
                <a:srgbClr val="1c1c1c">
                  <a:alpha val="0"/>
                </a:srgbClr>
              </a:gs>
              <a:gs pos="50000">
                <a:srgbClr val="1c1c1c"/>
              </a:gs>
              <a:gs pos="100000">
                <a:srgbClr val="1c1c1c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Laravel </a:t>
            </a:r>
            <a:r>
              <a:rPr b="1" lang="pt-BR" sz="32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0" lang="pt-BR" sz="3200" spc="-1" strike="noStrike">
                <a:solidFill>
                  <a:srgbClr val="ffcd00"/>
                </a:solidFill>
                <a:latin typeface="Arial"/>
              </a:rPr>
              <a:t>  </a:t>
            </a:r>
            <a:r>
              <a:rPr b="1" lang="pt-BR" sz="3200" spc="-1" strike="noStrike">
                <a:solidFill>
                  <a:srgbClr val="ffcd00"/>
                </a:solidFill>
                <a:latin typeface="Arial"/>
              </a:rPr>
              <a:t>!=</a:t>
            </a:r>
            <a:r>
              <a:rPr b="0" lang="pt-BR" sz="3200" spc="-1" strike="noStrike">
                <a:latin typeface="Arial"/>
              </a:rPr>
              <a:t>  Framework Laravel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Dependência com Laravel</a:t>
            </a:r>
            <a:r>
              <a:rPr b="1" lang="pt-BR" sz="32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=</a:t>
            </a:r>
            <a:r>
              <a:rPr b="1" lang="pt-BR" sz="32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pt-BR" sz="3200" spc="-1" strike="noStrike">
                <a:solidFill>
                  <a:srgbClr val="ffcd00"/>
                </a:solidFill>
                <a:latin typeface="Arial"/>
              </a:rPr>
              <a:t>0%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Dependência com PHP</a:t>
            </a:r>
            <a:r>
              <a:rPr b="0" lang="pt-BR" sz="32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=</a:t>
            </a:r>
            <a:r>
              <a:rPr b="0" lang="pt-BR" sz="32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pt-BR" sz="3200" spc="-1" strike="noStrike">
                <a:solidFill>
                  <a:srgbClr val="ffcd00"/>
                </a:solidFill>
                <a:latin typeface="Arial"/>
              </a:rPr>
              <a:t>0%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ffcd00"/>
                </a:solidFill>
                <a:latin typeface="Arial"/>
              </a:rPr>
              <a:t>NodeJS = YES Baby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18600" y="250200"/>
            <a:ext cx="1198440" cy="28908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7632000" y="3168000"/>
            <a:ext cx="2160000" cy="21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78920" cy="5668920"/>
          </a:xfrm>
          <a:prstGeom prst="rect">
            <a:avLst/>
          </a:prstGeom>
          <a:solidFill>
            <a:srgbClr val="1c1c1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ffcd00"/>
                </a:solidFill>
                <a:latin typeface="Arial"/>
              </a:rPr>
              <a:t>O que é o MIX?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Gerenciador e organizador de assets, 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fornece uma API fluente de fina camada, 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para definir as etapas de compilação 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do webpack, que usa vários 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pre processadores css e js...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18600" y="250200"/>
            <a:ext cx="1198440" cy="28908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 rot="39000">
            <a:off x="7930800" y="3251160"/>
            <a:ext cx="1957680" cy="195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78920" cy="5668920"/>
          </a:xfrm>
          <a:prstGeom prst="rect">
            <a:avLst/>
          </a:prstGeom>
          <a:solidFill>
            <a:srgbClr val="1c1c1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Laravel </a:t>
            </a:r>
            <a:r>
              <a:rPr b="1" lang="pt-BR" sz="3200" spc="-1" strike="noStrike">
                <a:solidFill>
                  <a:srgbClr val="ffcd00"/>
                </a:solidFill>
                <a:latin typeface="Arial"/>
              </a:rPr>
              <a:t>MIX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18600" y="250200"/>
            <a:ext cx="1198440" cy="28908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 flipH="1" flipV="1">
            <a:off x="3274560" y="1079280"/>
            <a:ext cx="3599280" cy="3599280"/>
          </a:xfrm>
          <a:prstGeom prst="ellipse">
            <a:avLst/>
          </a:prstGeom>
          <a:solidFill>
            <a:srgbClr val="f27cc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 flipV="1" rot="10800000">
            <a:off x="3366000" y="1168920"/>
            <a:ext cx="3419280" cy="3418560"/>
          </a:xfrm>
          <a:prstGeom prst="ellipse">
            <a:avLst/>
          </a:prstGeom>
          <a:solidFill>
            <a:srgbClr val="2b3a4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Arial"/>
                <a:ea typeface="DejaVu Sans"/>
              </a:rPr>
              <a:t>Webpack</a:t>
            </a:r>
            <a:endParaRPr b="1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 flipV="1">
            <a:off x="5039640" y="53964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7380000" y="3060000"/>
            <a:ext cx="2340000" cy="23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cd00"/>
                </a:solidFill>
                <a:latin typeface="Arial"/>
              </a:rPr>
              <a:t>Instalação</a:t>
            </a:r>
            <a:endParaRPr b="0" lang="pt-BR" sz="4400" spc="-1" strike="noStrike">
              <a:solidFill>
                <a:srgbClr val="ffcd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288720" y="1620000"/>
            <a:ext cx="9071280" cy="22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$ npm init -y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$ npm install laravel-mix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318960" y="250560"/>
            <a:ext cx="1198440" cy="28908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7480440" y="3060000"/>
            <a:ext cx="2419560" cy="241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cd00"/>
                </a:solidFill>
                <a:latin typeface="Arial"/>
              </a:rPr>
              <a:t>Configuração</a:t>
            </a:r>
            <a:endParaRPr b="0" lang="pt-BR" sz="4400" spc="-1" strike="noStrike">
              <a:solidFill>
                <a:srgbClr val="ffcd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68720" y="2340000"/>
            <a:ext cx="9071280" cy="22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const </a:t>
            </a:r>
            <a:r>
              <a:rPr b="0" lang="pt-BR" sz="32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= require("</a:t>
            </a:r>
            <a:r>
              <a:rPr b="0" lang="pt-BR" sz="3200" spc="-1" strike="noStrike">
                <a:solidFill>
                  <a:srgbClr val="729fcf"/>
                </a:solidFill>
                <a:latin typeface="Arial"/>
              </a:rPr>
              <a:t>laravel-mix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");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.js('</a:t>
            </a:r>
            <a:r>
              <a:rPr b="0" lang="pt-BR" sz="3200" spc="-1" strike="noStrike">
                <a:solidFill>
                  <a:srgbClr val="729fcf"/>
                </a:solidFill>
                <a:latin typeface="Arial"/>
              </a:rPr>
              <a:t>input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', '</a:t>
            </a:r>
            <a:r>
              <a:rPr b="0" lang="pt-BR" sz="3200" spc="-1" strike="noStrike">
                <a:solidFill>
                  <a:srgbClr val="729fcf"/>
                </a:solidFill>
                <a:latin typeface="Arial"/>
              </a:rPr>
              <a:t>output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')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 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	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.sass('</a:t>
            </a:r>
            <a:r>
              <a:rPr b="0" lang="pt-BR" sz="3200" spc="-1" strike="noStrike">
                <a:solidFill>
                  <a:srgbClr val="729fcf"/>
                </a:solidFill>
                <a:latin typeface="Arial"/>
                <a:ea typeface="Microsoft YaHei"/>
              </a:rPr>
              <a:t>input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', '</a:t>
            </a:r>
            <a:r>
              <a:rPr b="0" lang="pt-BR" sz="3200" spc="-1" strike="noStrike">
                <a:solidFill>
                  <a:srgbClr val="729fcf"/>
                </a:solidFill>
                <a:latin typeface="Arial"/>
                <a:ea typeface="Microsoft YaHei"/>
              </a:rPr>
              <a:t>output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'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) 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.copy(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'</a:t>
            </a:r>
            <a:r>
              <a:rPr b="0" lang="pt-BR" sz="3200" spc="-1" strike="noStrike">
                <a:solidFill>
                  <a:srgbClr val="729fcf"/>
                </a:solidFill>
                <a:latin typeface="Arial"/>
                <a:ea typeface="Microsoft YaHei"/>
              </a:rPr>
              <a:t>input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', '</a:t>
            </a:r>
            <a:r>
              <a:rPr b="0" lang="pt-BR" sz="3200" spc="-1" strike="noStrike">
                <a:solidFill>
                  <a:srgbClr val="729fcf"/>
                </a:solidFill>
                <a:latin typeface="Arial"/>
                <a:ea typeface="Microsoft YaHei"/>
              </a:rPr>
              <a:t>output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'</a:t>
            </a: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     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.copyDirectory(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'</a:t>
            </a:r>
            <a:r>
              <a:rPr b="0" lang="pt-BR" sz="3200" spc="-1" strike="noStrike">
                <a:solidFill>
                  <a:srgbClr val="729fcf"/>
                </a:solidFill>
                <a:latin typeface="Arial"/>
              </a:rPr>
              <a:t>input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', '</a:t>
            </a:r>
            <a:r>
              <a:rPr b="0" lang="pt-BR" sz="3200" spc="-1" strike="noStrike">
                <a:solidFill>
                  <a:srgbClr val="729fcf"/>
                </a:solidFill>
                <a:latin typeface="Arial"/>
              </a:rPr>
              <a:t>output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');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318960" y="250560"/>
            <a:ext cx="1198440" cy="28908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 txBox="1"/>
          <p:nvPr/>
        </p:nvSpPr>
        <p:spPr>
          <a:xfrm>
            <a:off x="745200" y="1620000"/>
            <a:ext cx="1857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pt-BR" sz="1800" spc="-1" strike="noStrike">
                <a:latin typeface="Arial"/>
              </a:rPr>
              <a:t>webpack.mix.js</a:t>
            </a:r>
            <a:endParaRPr b="1" i="1" lang="pt-BR" sz="18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7560000" y="3063960"/>
            <a:ext cx="2336040" cy="233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cd00"/>
                </a:solidFill>
                <a:latin typeface="Arial"/>
              </a:rPr>
              <a:t>Configuração e ALÉM</a:t>
            </a:r>
            <a:endParaRPr b="0" lang="pt-BR" sz="4400" spc="-1" strike="noStrike">
              <a:solidFill>
                <a:srgbClr val="ffcd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68720" y="2340000"/>
            <a:ext cx="9071280" cy="22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const </a:t>
            </a:r>
            <a:r>
              <a:rPr b="0" lang="pt-BR" sz="32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 = require("</a:t>
            </a:r>
            <a:r>
              <a:rPr b="0" lang="pt-BR" sz="3200" spc="-1" strike="noStrike">
                <a:solidFill>
                  <a:srgbClr val="729fcf"/>
                </a:solidFill>
                <a:latin typeface="Arial"/>
              </a:rPr>
              <a:t>laravel-mix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");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.less();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.ts()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.vue()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cd00"/>
                </a:solidFill>
                <a:latin typeface="Arial"/>
              </a:rPr>
              <a:t>mix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.react()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318960" y="250560"/>
            <a:ext cx="1198440" cy="28908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 txBox="1"/>
          <p:nvPr/>
        </p:nvSpPr>
        <p:spPr>
          <a:xfrm>
            <a:off x="673200" y="1620000"/>
            <a:ext cx="1857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pt-BR" sz="1800" spc="-1" strike="noStrike">
                <a:latin typeface="Arial"/>
              </a:rPr>
              <a:t>webpack.mix.js</a:t>
            </a:r>
            <a:endParaRPr b="1" i="1" lang="pt-BR" sz="18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7505640" y="3060000"/>
            <a:ext cx="2340000" cy="23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2022-01-20T11:19:05Z</dcterms:created>
  <dc:creator/>
  <dc:description/>
  <dc:language>pt-BR</dc:language>
  <cp:lastModifiedBy/>
  <dcterms:modified xsi:type="dcterms:W3CDTF">2022-01-20T18:59:20Z</dcterms:modified>
  <cp:revision>31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