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78" r:id="rId4"/>
    <p:sldId id="267" r:id="rId5"/>
    <p:sldId id="270" r:id="rId6"/>
    <p:sldId id="271" r:id="rId7"/>
    <p:sldId id="268" r:id="rId8"/>
    <p:sldId id="269" r:id="rId9"/>
    <p:sldId id="262" r:id="rId10"/>
    <p:sldId id="261" r:id="rId11"/>
    <p:sldId id="273" r:id="rId12"/>
    <p:sldId id="274" r:id="rId13"/>
    <p:sldId id="276" r:id="rId14"/>
    <p:sldId id="279" r:id="rId15"/>
    <p:sldId id="272" r:id="rId16"/>
    <p:sldId id="632" r:id="rId17"/>
    <p:sldId id="280" r:id="rId18"/>
    <p:sldId id="281" r:id="rId19"/>
    <p:sldId id="282" r:id="rId20"/>
    <p:sldId id="284" r:id="rId21"/>
    <p:sldId id="286" r:id="rId22"/>
    <p:sldId id="283" r:id="rId23"/>
    <p:sldId id="289" r:id="rId24"/>
    <p:sldId id="291" r:id="rId25"/>
    <p:sldId id="285" r:id="rId26"/>
    <p:sldId id="634" r:id="rId27"/>
    <p:sldId id="292" r:id="rId28"/>
    <p:sldId id="293" r:id="rId29"/>
    <p:sldId id="290" r:id="rId30"/>
    <p:sldId id="631" r:id="rId31"/>
    <p:sldId id="628" r:id="rId32"/>
    <p:sldId id="629" r:id="rId33"/>
    <p:sldId id="633" r:id="rId34"/>
    <p:sldId id="288" r:id="rId35"/>
    <p:sldId id="63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zejuan" initials="w" lastIdx="1" clrIdx="0">
    <p:extLst>
      <p:ext uri="{19B8F6BF-5375-455C-9EA6-DF929625EA0E}">
        <p15:presenceInfo xmlns:p15="http://schemas.microsoft.com/office/powerpoint/2012/main" userId="weizej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0" autoAdjust="0"/>
    <p:restoredTop sz="78322" autoAdjust="0"/>
  </p:normalViewPr>
  <p:slideViewPr>
    <p:cSldViewPr snapToGrid="0">
      <p:cViewPr varScale="1">
        <p:scale>
          <a:sx n="70" d="100"/>
          <a:sy n="70"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57496-627A-418F-AB33-BCD8DBD33136}"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E79B1-D4B2-422A-B5C3-4CE0FAC25B12}" type="slidenum">
              <a:rPr lang="zh-CN" altLang="en-US" smtClean="0"/>
              <a:t>‹#›</a:t>
            </a:fld>
            <a:endParaRPr lang="zh-CN" altLang="en-US"/>
          </a:p>
        </p:txBody>
      </p:sp>
    </p:spTree>
    <p:extLst>
      <p:ext uri="{BB962C8B-B14F-4D97-AF65-F5344CB8AC3E}">
        <p14:creationId xmlns:p14="http://schemas.microsoft.com/office/powerpoint/2010/main" val="3821356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ink.juejin.im/?target=https://angular.io/guide/cheatshee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link.juejin.im/?target=https://vuejs.org/v2/guide/single-file-components.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3</a:t>
            </a:fld>
            <a:endParaRPr lang="zh-CN" altLang="en-US"/>
          </a:p>
        </p:txBody>
      </p:sp>
    </p:spTree>
    <p:extLst>
      <p:ext uri="{BB962C8B-B14F-4D97-AF65-F5344CB8AC3E}">
        <p14:creationId xmlns:p14="http://schemas.microsoft.com/office/powerpoint/2010/main" val="1885846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模块化的标准是</a:t>
            </a:r>
            <a:r>
              <a:rPr lang="en-US" altLang="zh-CN" dirty="0" err="1"/>
              <a:t>commonjs</a:t>
            </a:r>
            <a:r>
              <a:rPr lang="zh-CN" altLang="en-US" dirty="0"/>
              <a:t>，他的两个实现，一个是</a:t>
            </a:r>
            <a:r>
              <a:rPr lang="en-US" altLang="zh-CN" dirty="0"/>
              <a:t>AMD </a:t>
            </a:r>
            <a:r>
              <a:rPr lang="zh-CN" altLang="en-US" dirty="0"/>
              <a:t>一个是</a:t>
            </a:r>
            <a:r>
              <a:rPr lang="en-US" altLang="zh-CN" dirty="0"/>
              <a:t>CMD</a:t>
            </a:r>
            <a:r>
              <a:rPr lang="zh-CN" altLang="en-US" dirty="0"/>
              <a:t>，</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12</a:t>
            </a:fld>
            <a:endParaRPr lang="zh-CN" altLang="en-US"/>
          </a:p>
        </p:txBody>
      </p:sp>
    </p:spTree>
    <p:extLst>
      <p:ext uri="{BB962C8B-B14F-4D97-AF65-F5344CB8AC3E}">
        <p14:creationId xmlns:p14="http://schemas.microsoft.com/office/powerpoint/2010/main" val="2160358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模块化的标准是</a:t>
            </a:r>
            <a:r>
              <a:rPr lang="en-US" altLang="zh-CN" dirty="0" err="1"/>
              <a:t>commonjs</a:t>
            </a:r>
            <a:r>
              <a:rPr lang="zh-CN" altLang="en-US" dirty="0"/>
              <a:t>，他的两个实现，一个是</a:t>
            </a:r>
            <a:r>
              <a:rPr lang="en-US" altLang="zh-CN" dirty="0"/>
              <a:t>AMD </a:t>
            </a:r>
            <a:r>
              <a:rPr lang="zh-CN" altLang="en-US" dirty="0"/>
              <a:t>一个是</a:t>
            </a:r>
            <a:r>
              <a:rPr lang="en-US" altLang="zh-CN" dirty="0"/>
              <a:t>CMD</a:t>
            </a:r>
            <a:r>
              <a:rPr lang="zh-CN" altLang="en-US" dirty="0"/>
              <a:t>，</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13</a:t>
            </a:fld>
            <a:endParaRPr lang="zh-CN" altLang="en-US"/>
          </a:p>
        </p:txBody>
      </p:sp>
    </p:spTree>
    <p:extLst>
      <p:ext uri="{BB962C8B-B14F-4D97-AF65-F5344CB8AC3E}">
        <p14:creationId xmlns:p14="http://schemas.microsoft.com/office/powerpoint/2010/main" val="365713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如果你在用 </a:t>
            </a:r>
            <a:r>
              <a:rPr lang="en-US" altLang="zh-CN" sz="1200" b="0" i="0" kern="1200" dirty="0">
                <a:solidFill>
                  <a:schemeClr val="tx1"/>
                </a:solidFill>
                <a:effectLst/>
                <a:latin typeface="+mn-lt"/>
                <a:ea typeface="+mn-ea"/>
                <a:cs typeface="+mn-cs"/>
              </a:rPr>
              <a:t>TypeScript </a:t>
            </a:r>
            <a:r>
              <a:rPr lang="zh-CN" altLang="en-US" sz="1200" b="0" i="0" kern="1200" dirty="0">
                <a:solidFill>
                  <a:schemeClr val="tx1"/>
                </a:solidFill>
                <a:effectLst/>
                <a:latin typeface="+mn-lt"/>
                <a:ea typeface="+mn-ea"/>
                <a:cs typeface="+mn-cs"/>
              </a:rPr>
              <a:t>编写代码，那么你不需要再编写标准的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了，</a:t>
            </a:r>
            <a:r>
              <a:rPr lang="en-US" altLang="zh-CN" sz="1200" b="0" i="0" kern="1200" dirty="0">
                <a:solidFill>
                  <a:schemeClr val="tx1"/>
                </a:solidFill>
                <a:effectLst/>
                <a:latin typeface="+mn-lt"/>
                <a:ea typeface="+mn-ea"/>
                <a:cs typeface="+mn-cs"/>
              </a:rPr>
              <a:t>TypeScript </a:t>
            </a:r>
            <a:r>
              <a:rPr lang="zh-CN" altLang="en-US" sz="1200" b="0" i="0" kern="1200" dirty="0">
                <a:solidFill>
                  <a:schemeClr val="tx1"/>
                </a:solidFill>
                <a:effectLst/>
                <a:latin typeface="+mn-lt"/>
                <a:ea typeface="+mn-ea"/>
                <a:cs typeface="+mn-cs"/>
              </a:rPr>
              <a:t>为项目增加了很多（学习）开销</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几十年来，开发人员试图分离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模板和内联的 </a:t>
            </a:r>
            <a:r>
              <a:rPr lang="en-US" altLang="zh-CN" sz="1200" b="0" i="0" kern="1200" dirty="0" err="1">
                <a:solidFill>
                  <a:schemeClr val="tx1"/>
                </a:solidFill>
                <a:effectLst/>
                <a:latin typeface="+mn-lt"/>
                <a:ea typeface="+mn-ea"/>
                <a:cs typeface="+mn-cs"/>
              </a:rPr>
              <a:t>Javascript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逻辑，但是使用 </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，这些又被混合了，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JSX </a:t>
            </a:r>
            <a:r>
              <a:rPr lang="zh-CN" altLang="en-US" sz="1200" b="0" i="0" kern="1200" dirty="0">
                <a:solidFill>
                  <a:schemeClr val="tx1"/>
                </a:solidFill>
                <a:effectLst/>
                <a:latin typeface="+mn-lt"/>
                <a:ea typeface="+mn-ea"/>
                <a:cs typeface="+mn-cs"/>
              </a:rPr>
              <a:t>是一个类似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语法的可选预处理器，并随后在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中进行编译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JSX </a:t>
            </a:r>
            <a:r>
              <a:rPr lang="zh-CN" altLang="en-US" sz="1200" b="0" i="0" kern="1200" dirty="0">
                <a:solidFill>
                  <a:schemeClr val="tx1"/>
                </a:solidFill>
                <a:effectLst/>
                <a:latin typeface="+mn-lt"/>
                <a:ea typeface="+mn-ea"/>
                <a:cs typeface="+mn-cs"/>
              </a:rPr>
              <a:t>意味着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中的所有内容都是 </a:t>
            </a:r>
            <a:r>
              <a:rPr lang="en-US" altLang="zh-CN" sz="1200" b="0" i="0" kern="1200" dirty="0" err="1">
                <a:solidFill>
                  <a:schemeClr val="tx1"/>
                </a:solidFill>
                <a:effectLst/>
                <a:latin typeface="+mn-lt"/>
                <a:ea typeface="+mn-ea"/>
                <a:cs typeface="+mn-cs"/>
              </a:rPr>
              <a:t>Javascript</a:t>
            </a:r>
            <a:r>
              <a:rPr lang="en-US" altLang="zh-CN" sz="1200" b="0" i="0" kern="1200" dirty="0">
                <a:solidFill>
                  <a:schemeClr val="tx1"/>
                </a:solidFill>
                <a:effectLst/>
                <a:latin typeface="+mn-lt"/>
                <a:ea typeface="+mn-ea"/>
                <a:cs typeface="+mn-cs"/>
              </a:rPr>
              <a:t> -- </a:t>
            </a:r>
            <a:r>
              <a:rPr lang="zh-CN" altLang="en-US" sz="1200" b="0" i="0" kern="1200" dirty="0">
                <a:solidFill>
                  <a:schemeClr val="tx1"/>
                </a:solidFill>
                <a:effectLst/>
                <a:latin typeface="+mn-lt"/>
                <a:ea typeface="+mn-ea"/>
                <a:cs typeface="+mn-cs"/>
              </a:rPr>
              <a:t>用于</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模板和逻辑</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继续把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放到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放到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中，虽然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需要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的知识，但 </a:t>
            </a:r>
            <a:r>
              <a:rPr lang="en-US" altLang="zh-CN" sz="1200" b="0" i="0" kern="1200" dirty="0">
                <a:solidFill>
                  <a:schemeClr val="tx1"/>
                </a:solidFill>
                <a:effectLst/>
                <a:latin typeface="+mn-lt"/>
                <a:ea typeface="+mn-ea"/>
                <a:cs typeface="+mn-cs"/>
              </a:rPr>
              <a:t>Angular </a:t>
            </a:r>
            <a:r>
              <a:rPr lang="zh-CN" altLang="en-US" sz="1200" b="0" i="0" kern="1200" dirty="0">
                <a:solidFill>
                  <a:schemeClr val="tx1"/>
                </a:solidFill>
                <a:effectLst/>
                <a:latin typeface="+mn-lt"/>
                <a:ea typeface="+mn-ea"/>
                <a:cs typeface="+mn-cs"/>
              </a:rPr>
              <a:t>会迫使你学习 </a:t>
            </a:r>
            <a:r>
              <a:rPr lang="en-US" altLang="zh-CN" sz="1200" b="0" i="0" u="none" strike="noStrike" kern="1200" dirty="0">
                <a:solidFill>
                  <a:schemeClr val="tx1"/>
                </a:solidFill>
                <a:effectLst/>
                <a:latin typeface="+mn-lt"/>
                <a:ea typeface="+mn-ea"/>
                <a:cs typeface="+mn-cs"/>
                <a:hlinkClick r:id="rId3"/>
              </a:rPr>
              <a:t>Angular </a:t>
            </a:r>
            <a:r>
              <a:rPr lang="zh-CN" altLang="en-US" sz="1200" b="0" i="0" u="none" strike="noStrike" kern="1200" dirty="0">
                <a:solidFill>
                  <a:schemeClr val="tx1"/>
                </a:solidFill>
                <a:effectLst/>
                <a:latin typeface="+mn-lt"/>
                <a:ea typeface="+mn-ea"/>
                <a:cs typeface="+mn-cs"/>
                <a:hlinkClick r:id="rId3"/>
              </a:rPr>
              <a:t>特有的语法</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Vue </a:t>
            </a:r>
            <a:r>
              <a:rPr lang="zh-CN" altLang="en-US" sz="1200" b="0" i="0" kern="1200" dirty="0">
                <a:solidFill>
                  <a:schemeClr val="tx1"/>
                </a:solidFill>
                <a:effectLst/>
                <a:latin typeface="+mn-lt"/>
                <a:ea typeface="+mn-ea"/>
                <a:cs typeface="+mn-cs"/>
              </a:rPr>
              <a:t>具有“</a:t>
            </a:r>
            <a:r>
              <a:rPr lang="zh-CN" altLang="en-US" sz="1200" b="0" i="0" u="none" strike="noStrike" kern="1200" dirty="0">
                <a:solidFill>
                  <a:schemeClr val="tx1"/>
                </a:solidFill>
                <a:effectLst/>
                <a:latin typeface="+mn-lt"/>
                <a:ea typeface="+mn-ea"/>
                <a:cs typeface="+mn-cs"/>
                <a:hlinkClick r:id="rId4"/>
              </a:rPr>
              <a:t>单个文件组件</a:t>
            </a:r>
            <a:r>
              <a:rPr lang="zh-CN" altLang="en-US" sz="1200" b="0" i="0" kern="1200" dirty="0">
                <a:solidFill>
                  <a:schemeClr val="tx1"/>
                </a:solidFill>
                <a:effectLst/>
                <a:latin typeface="+mn-lt"/>
                <a:ea typeface="+mn-ea"/>
                <a:cs typeface="+mn-cs"/>
              </a:rPr>
              <a:t>”。这似乎是对于关注分离的权衡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模板，脚本和样式在一个文件中，但在三个不同的有序部分中。这意味着你可以获得语法高亮，</a:t>
            </a:r>
            <a:r>
              <a:rPr lang="en-US" altLang="zh-CN" sz="1200" b="0" i="0" kern="1200" dirty="0">
                <a:solidFill>
                  <a:schemeClr val="tx1"/>
                </a:solidFill>
                <a:effectLst/>
                <a:latin typeface="+mn-lt"/>
                <a:ea typeface="+mn-ea"/>
                <a:cs typeface="+mn-cs"/>
              </a:rPr>
              <a:t>CSS </a:t>
            </a:r>
            <a:r>
              <a:rPr lang="zh-CN" altLang="en-US" sz="1200" b="0" i="0" kern="1200" dirty="0">
                <a:solidFill>
                  <a:schemeClr val="tx1"/>
                </a:solidFill>
                <a:effectLst/>
                <a:latin typeface="+mn-lt"/>
                <a:ea typeface="+mn-ea"/>
                <a:cs typeface="+mn-cs"/>
              </a:rPr>
              <a:t>支持以及更容易使用预处理器（如 </a:t>
            </a:r>
            <a:r>
              <a:rPr lang="en-US" altLang="zh-CN" sz="1200" b="0" i="0" kern="1200" dirty="0">
                <a:solidFill>
                  <a:schemeClr val="tx1"/>
                </a:solidFill>
                <a:effectLst/>
                <a:latin typeface="+mn-lt"/>
                <a:ea typeface="+mn-ea"/>
                <a:cs typeface="+mn-cs"/>
              </a:rPr>
              <a:t>Jade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SCSS</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14</a:t>
            </a:fld>
            <a:endParaRPr lang="zh-CN" altLang="en-US"/>
          </a:p>
        </p:txBody>
      </p:sp>
    </p:spTree>
    <p:extLst>
      <p:ext uri="{BB962C8B-B14F-4D97-AF65-F5344CB8AC3E}">
        <p14:creationId xmlns:p14="http://schemas.microsoft.com/office/powerpoint/2010/main" val="420016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webpack </a:t>
            </a:r>
            <a:r>
              <a:rPr lang="zh-CN" altLang="en-US" sz="1200" b="0" i="0" kern="1200" dirty="0">
                <a:solidFill>
                  <a:schemeClr val="tx1"/>
                </a:solidFill>
                <a:effectLst/>
                <a:latin typeface="+mn-lt"/>
                <a:ea typeface="+mn-ea"/>
                <a:cs typeface="+mn-cs"/>
              </a:rPr>
              <a:t>是当下最热门的</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前端资源模块化管理</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打包工具</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。它可以将许多</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松散的模块</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按照依赖和规则</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打包成符合生产环境部署的前端资源</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a:t>
            </a:r>
          </a:p>
          <a:p>
            <a:pPr fontAlgn="base"/>
            <a:r>
              <a:rPr lang="zh-CN" altLang="en-US" sz="1200" b="0" i="0" kern="1200" dirty="0">
                <a:solidFill>
                  <a:schemeClr val="tx1"/>
                </a:solidFill>
                <a:effectLst/>
                <a:latin typeface="+mn-lt"/>
                <a:ea typeface="+mn-ea"/>
                <a:cs typeface="+mn-cs"/>
              </a:rPr>
              <a:t>还可以将按需加载的模块进行代码分隔，等到实际需要的时候再异步加载。通过 </a:t>
            </a:r>
            <a:r>
              <a:rPr lang="en-US" altLang="zh-CN" sz="1200" b="0" i="0" kern="1200" dirty="0">
                <a:solidFill>
                  <a:schemeClr val="tx1"/>
                </a:solidFill>
                <a:effectLst/>
                <a:latin typeface="+mn-lt"/>
                <a:ea typeface="+mn-ea"/>
                <a:cs typeface="+mn-cs"/>
              </a:rPr>
              <a:t>loader </a:t>
            </a:r>
            <a:r>
              <a:rPr lang="zh-CN" altLang="en-US" sz="1200" b="0" i="0" kern="1200" dirty="0">
                <a:solidFill>
                  <a:schemeClr val="tx1"/>
                </a:solidFill>
                <a:effectLst/>
                <a:latin typeface="+mn-lt"/>
                <a:ea typeface="+mn-ea"/>
                <a:cs typeface="+mn-cs"/>
              </a:rPr>
              <a:t>的转换，</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任何形式的资源都可以视作模块</a:t>
            </a:r>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比如 </a:t>
            </a:r>
            <a:r>
              <a:rPr lang="en-US" altLang="zh-CN" sz="1200" b="0" i="0" kern="1200" dirty="0" err="1">
                <a:solidFill>
                  <a:schemeClr val="tx1"/>
                </a:solidFill>
                <a:effectLst/>
                <a:latin typeface="+mn-lt"/>
                <a:ea typeface="+mn-ea"/>
                <a:cs typeface="+mn-cs"/>
              </a:rPr>
              <a:t>CommonJs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模块、 </a:t>
            </a:r>
            <a:r>
              <a:rPr lang="en-US" altLang="zh-CN" sz="1200" b="0" i="0" kern="1200" dirty="0">
                <a:solidFill>
                  <a:schemeClr val="tx1"/>
                </a:solidFill>
                <a:effectLst/>
                <a:latin typeface="+mn-lt"/>
                <a:ea typeface="+mn-ea"/>
                <a:cs typeface="+mn-cs"/>
              </a:rPr>
              <a:t>AMD </a:t>
            </a:r>
            <a:r>
              <a:rPr lang="zh-CN" altLang="en-US" sz="1200" b="0" i="0" kern="1200" dirty="0">
                <a:solidFill>
                  <a:schemeClr val="tx1"/>
                </a:solidFill>
                <a:effectLst/>
                <a:latin typeface="+mn-lt"/>
                <a:ea typeface="+mn-ea"/>
                <a:cs typeface="+mn-cs"/>
              </a:rPr>
              <a:t>模块、 </a:t>
            </a:r>
            <a:r>
              <a:rPr lang="en-US" altLang="zh-CN" sz="1200" b="0" i="0" kern="1200" dirty="0">
                <a:solidFill>
                  <a:schemeClr val="tx1"/>
                </a:solidFill>
                <a:effectLst/>
                <a:latin typeface="+mn-lt"/>
                <a:ea typeface="+mn-ea"/>
                <a:cs typeface="+mn-cs"/>
              </a:rPr>
              <a:t>ES6 </a:t>
            </a:r>
            <a:r>
              <a:rPr lang="zh-CN" altLang="en-US" sz="1200" b="0" i="0" kern="1200" dirty="0">
                <a:solidFill>
                  <a:schemeClr val="tx1"/>
                </a:solidFill>
                <a:effectLst/>
                <a:latin typeface="+mn-lt"/>
                <a:ea typeface="+mn-ea"/>
                <a:cs typeface="+mn-cs"/>
              </a:rPr>
              <a:t>模块、</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、图片、 </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Coffeescript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LESS </a:t>
            </a:r>
            <a:r>
              <a:rPr lang="zh-CN" altLang="en-US" sz="1200" b="0" i="0" kern="1200" dirty="0">
                <a:solidFill>
                  <a:schemeClr val="tx1"/>
                </a:solidFill>
                <a:effectLst/>
                <a:latin typeface="+mn-lt"/>
                <a:ea typeface="+mn-ea"/>
                <a:cs typeface="+mn-cs"/>
              </a:rPr>
              <a:t>等</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17</a:t>
            </a:fld>
            <a:endParaRPr lang="zh-CN" altLang="en-US"/>
          </a:p>
        </p:txBody>
      </p:sp>
    </p:spTree>
    <p:extLst>
      <p:ext uri="{BB962C8B-B14F-4D97-AF65-F5344CB8AC3E}">
        <p14:creationId xmlns:p14="http://schemas.microsoft.com/office/powerpoint/2010/main" val="84457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了解数据驱动基本原理，怎么</a:t>
            </a:r>
            <a:r>
              <a:rPr lang="en-US" altLang="zh-CN" dirty="0"/>
              <a:t>watch</a:t>
            </a:r>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18</a:t>
            </a:fld>
            <a:endParaRPr lang="zh-CN" altLang="en-US"/>
          </a:p>
        </p:txBody>
      </p:sp>
    </p:spTree>
    <p:extLst>
      <p:ext uri="{BB962C8B-B14F-4D97-AF65-F5344CB8AC3E}">
        <p14:creationId xmlns:p14="http://schemas.microsoft.com/office/powerpoint/2010/main" val="372663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19</a:t>
            </a:fld>
            <a:endParaRPr lang="zh-CN" altLang="en-US"/>
          </a:p>
        </p:txBody>
      </p:sp>
    </p:spTree>
    <p:extLst>
      <p:ext uri="{BB962C8B-B14F-4D97-AF65-F5344CB8AC3E}">
        <p14:creationId xmlns:p14="http://schemas.microsoft.com/office/powerpoint/2010/main" val="296144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20</a:t>
            </a:fld>
            <a:endParaRPr lang="zh-CN" altLang="en-US"/>
          </a:p>
        </p:txBody>
      </p:sp>
    </p:spTree>
    <p:extLst>
      <p:ext uri="{BB962C8B-B14F-4D97-AF65-F5344CB8AC3E}">
        <p14:creationId xmlns:p14="http://schemas.microsoft.com/office/powerpoint/2010/main" val="134288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21</a:t>
            </a:fld>
            <a:endParaRPr lang="zh-CN" altLang="en-US"/>
          </a:p>
        </p:txBody>
      </p:sp>
    </p:spTree>
    <p:extLst>
      <p:ext uri="{BB962C8B-B14F-4D97-AF65-F5344CB8AC3E}">
        <p14:creationId xmlns:p14="http://schemas.microsoft.com/office/powerpoint/2010/main" val="1747059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22</a:t>
            </a:fld>
            <a:endParaRPr lang="zh-CN" altLang="en-US"/>
          </a:p>
        </p:txBody>
      </p:sp>
    </p:spTree>
    <p:extLst>
      <p:ext uri="{BB962C8B-B14F-4D97-AF65-F5344CB8AC3E}">
        <p14:creationId xmlns:p14="http://schemas.microsoft.com/office/powerpoint/2010/main" val="3629031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Eslint</a:t>
            </a:r>
            <a:r>
              <a:rPr lang="zh-CN" altLang="en-US" dirty="0"/>
              <a:t>：检测代码格式</a:t>
            </a:r>
            <a:endParaRPr lang="en-US" altLang="zh-CN" dirty="0"/>
          </a:p>
          <a:p>
            <a:r>
              <a:rPr lang="en-US" altLang="zh-CN" dirty="0"/>
              <a:t>Git</a:t>
            </a:r>
            <a:r>
              <a:rPr lang="zh-CN" altLang="en-US" dirty="0"/>
              <a:t>：</a:t>
            </a:r>
            <a:r>
              <a:rPr lang="en-US" altLang="zh-CN" dirty="0"/>
              <a:t>git</a:t>
            </a:r>
            <a:r>
              <a:rPr lang="zh-CN" altLang="en-US" dirty="0"/>
              <a:t>上传需要忽略的文件格式</a:t>
            </a:r>
            <a:endParaRPr lang="en-US" altLang="zh-CN" dirty="0"/>
          </a:p>
          <a:p>
            <a:r>
              <a:rPr lang="en-US" altLang="zh-CN" dirty="0" err="1"/>
              <a:t>Css</a:t>
            </a:r>
            <a:r>
              <a:rPr lang="zh-CN" altLang="en-US" dirty="0"/>
              <a:t>：转换</a:t>
            </a:r>
            <a:r>
              <a:rPr lang="en-US" altLang="zh-CN" dirty="0" err="1"/>
              <a:t>css</a:t>
            </a:r>
            <a:r>
              <a:rPr lang="zh-CN" altLang="en-US" dirty="0"/>
              <a:t>工具</a:t>
            </a:r>
            <a:endParaRPr lang="en-US" altLang="zh-CN" dirty="0"/>
          </a:p>
          <a:p>
            <a:r>
              <a:rPr lang="en-US" altLang="zh-CN" dirty="0"/>
              <a:t>Readme</a:t>
            </a:r>
            <a:r>
              <a:rPr lang="zh-CN" altLang="en-US" dirty="0"/>
              <a:t>：项目说明</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23</a:t>
            </a:fld>
            <a:endParaRPr lang="zh-CN" altLang="en-US"/>
          </a:p>
        </p:txBody>
      </p:sp>
    </p:spTree>
    <p:extLst>
      <p:ext uri="{BB962C8B-B14F-4D97-AF65-F5344CB8AC3E}">
        <p14:creationId xmlns:p14="http://schemas.microsoft.com/office/powerpoint/2010/main" val="320665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4</a:t>
            </a:fld>
            <a:endParaRPr lang="zh-CN" altLang="en-US"/>
          </a:p>
        </p:txBody>
      </p:sp>
    </p:spTree>
    <p:extLst>
      <p:ext uri="{BB962C8B-B14F-4D97-AF65-F5344CB8AC3E}">
        <p14:creationId xmlns:p14="http://schemas.microsoft.com/office/powerpoint/2010/main" val="2419551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webpack </a:t>
            </a:r>
            <a:r>
              <a:rPr lang="zh-CN" altLang="en-US" sz="1200" b="0" i="0" kern="1200" dirty="0">
                <a:solidFill>
                  <a:schemeClr val="tx1"/>
                </a:solidFill>
                <a:effectLst/>
                <a:latin typeface="+mn-lt"/>
                <a:ea typeface="+mn-ea"/>
                <a:cs typeface="+mn-cs"/>
              </a:rPr>
              <a:t>是当下最热门的</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前端资源模块化管理</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打包工具</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。它可以将许多</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松散的模块</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按照依赖和规则</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打包成符合生产环境部署的前端资源</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a:t>
            </a:r>
          </a:p>
          <a:p>
            <a:pPr fontAlgn="base"/>
            <a:r>
              <a:rPr lang="zh-CN" altLang="en-US" sz="1200" b="0" i="0" kern="1200" dirty="0">
                <a:solidFill>
                  <a:schemeClr val="tx1"/>
                </a:solidFill>
                <a:effectLst/>
                <a:latin typeface="+mn-lt"/>
                <a:ea typeface="+mn-ea"/>
                <a:cs typeface="+mn-cs"/>
              </a:rPr>
              <a:t>还可以将按需加载的模块进行代码分隔，等到实际需要的时候再异步加载。</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24</a:t>
            </a:fld>
            <a:endParaRPr lang="zh-CN" altLang="en-US"/>
          </a:p>
        </p:txBody>
      </p:sp>
    </p:spTree>
    <p:extLst>
      <p:ext uri="{BB962C8B-B14F-4D97-AF65-F5344CB8AC3E}">
        <p14:creationId xmlns:p14="http://schemas.microsoft.com/office/powerpoint/2010/main" val="1541142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Webpack </a:t>
            </a:r>
            <a:r>
              <a:rPr lang="zh-CN" altLang="en-US" dirty="0"/>
              <a:t>可以把其他资源都打包成浏览器能够识别的语言，</a:t>
            </a:r>
            <a:r>
              <a:rPr lang="en-US" altLang="zh-CN" dirty="0"/>
              <a:t>html </a:t>
            </a:r>
            <a:r>
              <a:rPr lang="en-US" altLang="zh-CN" dirty="0" err="1"/>
              <a:t>js</a:t>
            </a:r>
            <a:r>
              <a:rPr lang="en-US" altLang="zh-CN" dirty="0"/>
              <a:t> </a:t>
            </a:r>
            <a:r>
              <a:rPr lang="en-US" altLang="zh-CN" dirty="0" err="1"/>
              <a:t>css</a:t>
            </a:r>
            <a:r>
              <a:rPr lang="en-US" altLang="zh-CN" dirty="0"/>
              <a:t> </a:t>
            </a:r>
            <a:r>
              <a:rPr lang="en-US" altLang="zh-CN" dirty="0" err="1"/>
              <a:t>png</a:t>
            </a:r>
            <a:endParaRPr lang="en-US" altLang="zh-CN" dirty="0"/>
          </a:p>
          <a:p>
            <a:r>
              <a:rPr lang="zh-CN" altLang="en-US" dirty="0"/>
              <a:t>当 webpack 处理应用程序时，它会递归地构建一个依赖关系图(dependency graph)，其中包含应用程序需要的每个模块，然后将所有这些模块打包成少量的bundle - 通常只有一个，由浏览器加载。最后页面只需要引用出口文件，打开页面时，会通过出口文件加载所有的资源，显示在页面上</a:t>
            </a:r>
            <a:endParaRPr lang="en-US" altLang="zh-CN" dirty="0"/>
          </a:p>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25</a:t>
            </a:fld>
            <a:endParaRPr lang="zh-CN" altLang="en-US"/>
          </a:p>
        </p:txBody>
      </p:sp>
    </p:spTree>
    <p:extLst>
      <p:ext uri="{BB962C8B-B14F-4D97-AF65-F5344CB8AC3E}">
        <p14:creationId xmlns:p14="http://schemas.microsoft.com/office/powerpoint/2010/main" val="810532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webpack </a:t>
            </a:r>
            <a:r>
              <a:rPr lang="zh-CN" altLang="en-US" sz="1200" b="0" i="0" kern="1200" dirty="0">
                <a:solidFill>
                  <a:schemeClr val="tx1"/>
                </a:solidFill>
                <a:effectLst/>
                <a:latin typeface="+mn-lt"/>
                <a:ea typeface="+mn-ea"/>
                <a:cs typeface="+mn-cs"/>
              </a:rPr>
              <a:t>是当下最热门的</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前端资源模块化管理</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打包工具</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。它可以将许多</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松散的模块</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按照依赖和规则</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打包成符合生产环境部署的前端资源</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a:t>
            </a:r>
          </a:p>
          <a:p>
            <a:pPr fontAlgn="base"/>
            <a:r>
              <a:rPr lang="zh-CN" altLang="en-US" sz="1200" b="0" i="0" kern="1200" dirty="0">
                <a:solidFill>
                  <a:schemeClr val="tx1"/>
                </a:solidFill>
                <a:effectLst/>
                <a:latin typeface="+mn-lt"/>
                <a:ea typeface="+mn-ea"/>
                <a:cs typeface="+mn-cs"/>
              </a:rPr>
              <a:t>还可以将按需加载的模块进行代码分隔，等到实际需要的时候再异步加载。</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26</a:t>
            </a:fld>
            <a:endParaRPr lang="zh-CN" altLang="en-US"/>
          </a:p>
        </p:txBody>
      </p:sp>
    </p:spTree>
    <p:extLst>
      <p:ext uri="{BB962C8B-B14F-4D97-AF65-F5344CB8AC3E}">
        <p14:creationId xmlns:p14="http://schemas.microsoft.com/office/powerpoint/2010/main" val="1008203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err="1">
                <a:sym typeface="Arial" panose="020B0604020202020204"/>
              </a:rPr>
              <a:t>dist</a:t>
            </a:r>
            <a:r>
              <a:rPr lang="zh-CN" altLang="en-US" sz="1200" dirty="0">
                <a:sym typeface="Arial" panose="020B0604020202020204"/>
              </a:rPr>
              <a:t>：</a:t>
            </a:r>
            <a:r>
              <a:rPr lang="en-US" altLang="zh-CN" sz="1200" dirty="0" err="1">
                <a:sym typeface="Arial" panose="020B0604020202020204"/>
              </a:rPr>
              <a:t>保存打包后的文件</a:t>
            </a:r>
            <a:endParaRPr lang="en-US" altLang="zh-CN" sz="1200" dirty="0">
              <a:sym typeface="Arial" panose="020B0604020202020204"/>
            </a:endParaRPr>
          </a:p>
          <a:p>
            <a:pPr marL="0" indent="0">
              <a:buNone/>
            </a:pPr>
            <a:r>
              <a:rPr lang="en-US" altLang="zh-CN" sz="1200" dirty="0" err="1">
                <a:sym typeface="Arial" panose="020B0604020202020204"/>
              </a:rPr>
              <a:t>package.json</a:t>
            </a:r>
            <a:r>
              <a:rPr lang="zh-CN" altLang="en-US" sz="1200" dirty="0">
                <a:sym typeface="Arial" panose="020B0604020202020204"/>
              </a:rPr>
              <a:t>：</a:t>
            </a:r>
            <a:r>
              <a:rPr lang="en-US" altLang="zh-CN" sz="1200" dirty="0" err="1">
                <a:sym typeface="Arial" panose="020B0604020202020204"/>
              </a:rPr>
              <a:t>配置文件主要是显示这个项目的名称、版本、作者、协议等信息</a:t>
            </a:r>
            <a:endParaRPr lang="en-US" altLang="zh-CN" sz="1200" dirty="0">
              <a:sym typeface="Arial" panose="020B0604020202020204"/>
            </a:endParaRPr>
          </a:p>
          <a:p>
            <a:pPr marL="0" indent="0">
              <a:buNone/>
            </a:pPr>
            <a:r>
              <a:rPr lang="en-US" altLang="zh-CN" sz="1200" dirty="0">
                <a:sym typeface="Arial" panose="020B0604020202020204"/>
              </a:rPr>
              <a:t>package-</a:t>
            </a:r>
            <a:r>
              <a:rPr lang="en-US" altLang="zh-CN" sz="1200" dirty="0" err="1">
                <a:sym typeface="Arial" panose="020B0604020202020204"/>
              </a:rPr>
              <a:t>lock.json</a:t>
            </a:r>
            <a:r>
              <a:rPr lang="zh-CN" altLang="en-US" sz="1200" dirty="0">
                <a:sym typeface="Arial" panose="020B0604020202020204"/>
              </a:rPr>
              <a:t>：</a:t>
            </a:r>
            <a:r>
              <a:rPr lang="en-US" altLang="zh-CN" sz="1200" dirty="0" err="1">
                <a:sym typeface="Arial" panose="020B0604020202020204"/>
              </a:rPr>
              <a:t>锁定安装时的包的版本号，以便后续重新安装的时候生成相同的依赖，忽略项目开发过程中有些依赖已经发生的更新</a:t>
            </a:r>
            <a:endParaRPr lang="en-US" altLang="zh-CN" sz="1200" dirty="0">
              <a:sym typeface="Arial" panose="020B0604020202020204"/>
            </a:endParaRPr>
          </a:p>
          <a:p>
            <a:pPr marL="0" indent="0">
              <a:buNone/>
            </a:pPr>
            <a:r>
              <a:rPr lang="en-US" altLang="zh-CN" sz="1200" dirty="0" err="1">
                <a:sym typeface="Arial" panose="020B0604020202020204"/>
              </a:rPr>
              <a:t>node_modules</a:t>
            </a:r>
            <a:r>
              <a:rPr lang="zh-CN" altLang="en-US" sz="1200" dirty="0">
                <a:sym typeface="Arial" panose="020B0604020202020204"/>
              </a:rPr>
              <a:t>：</a:t>
            </a:r>
            <a:r>
              <a:rPr lang="en-US" altLang="zh-CN" sz="1200" dirty="0" err="1">
                <a:sym typeface="Arial" panose="020B0604020202020204"/>
              </a:rPr>
              <a:t>存放依赖项的文件夹</a:t>
            </a:r>
            <a:r>
              <a:rPr lang="zh-CN" altLang="en-US" sz="1200" dirty="0">
                <a:sym typeface="Arial" panose="020B0604020202020204"/>
              </a:rPr>
              <a:t>（</a:t>
            </a:r>
            <a:r>
              <a:rPr lang="en-US" altLang="zh-CN" sz="1200" dirty="0">
                <a:sym typeface="Arial" panose="020B0604020202020204"/>
              </a:rPr>
              <a:t> webpack </a:t>
            </a:r>
            <a:r>
              <a:rPr lang="en-US" altLang="zh-CN" sz="1200" dirty="0" err="1">
                <a:sym typeface="Arial" panose="020B0604020202020204"/>
              </a:rPr>
              <a:t>库所有要用到的源码文件</a:t>
            </a:r>
            <a:r>
              <a:rPr lang="zh-CN" altLang="en-US" sz="1200" dirty="0">
                <a:sym typeface="Arial" panose="020B0604020202020204"/>
              </a:rPr>
              <a:t>）</a:t>
            </a:r>
            <a:endParaRPr lang="en-US" altLang="zh-CN" sz="1200" dirty="0">
              <a:sym typeface="Arial" panose="020B0604020202020204"/>
            </a:endParaRPr>
          </a:p>
          <a:p>
            <a:pPr marL="0" indent="0">
              <a:buNone/>
            </a:pPr>
            <a:r>
              <a:rPr lang="en-US" altLang="zh-CN" sz="1200" dirty="0">
                <a:sym typeface="Arial" panose="020B0604020202020204"/>
              </a:rPr>
              <a:t>webpack.config.js webpack </a:t>
            </a:r>
            <a:r>
              <a:rPr lang="zh-CN" altLang="en-US" sz="1200" dirty="0">
                <a:sym typeface="Arial" panose="020B0604020202020204"/>
              </a:rPr>
              <a:t>工程的配置文件，定义入口</a:t>
            </a:r>
            <a:r>
              <a:rPr lang="en-US" altLang="zh-CN" sz="1200" dirty="0" err="1">
                <a:sym typeface="Arial" panose="020B0604020202020204"/>
              </a:rPr>
              <a:t>js</a:t>
            </a:r>
            <a:r>
              <a:rPr lang="zh-CN" altLang="en-US" sz="1200" dirty="0">
                <a:sym typeface="Arial" panose="020B0604020202020204"/>
              </a:rPr>
              <a:t>文件，出口</a:t>
            </a:r>
            <a:r>
              <a:rPr lang="en-US" altLang="zh-CN" sz="1200" dirty="0" err="1">
                <a:sym typeface="Arial" panose="020B0604020202020204"/>
              </a:rPr>
              <a:t>js</a:t>
            </a:r>
            <a:r>
              <a:rPr lang="zh-CN" altLang="en-US" sz="1200" dirty="0">
                <a:sym typeface="Arial" panose="020B0604020202020204"/>
              </a:rPr>
              <a:t>文件，加载器，插件等</a:t>
            </a:r>
          </a:p>
          <a:p>
            <a:pPr marL="0" indent="0">
              <a:buNone/>
            </a:pPr>
            <a:r>
              <a:rPr lang="en-US" altLang="zh-CN" sz="1200" dirty="0" err="1">
                <a:sym typeface="Arial" panose="020B0604020202020204"/>
              </a:rPr>
              <a:t>src</a:t>
            </a:r>
            <a:r>
              <a:rPr lang="zh-CN" altLang="en-US" sz="1200" dirty="0">
                <a:sym typeface="Arial" panose="020B0604020202020204"/>
              </a:rPr>
              <a:t>：存放自己的文件，比如自己创建的</a:t>
            </a:r>
            <a:r>
              <a:rPr lang="en-US" altLang="zh-CN" sz="1200" dirty="0" err="1">
                <a:sym typeface="Arial" panose="020B0604020202020204"/>
              </a:rPr>
              <a:t>js</a:t>
            </a:r>
            <a:r>
              <a:rPr lang="zh-CN" altLang="en-US" sz="1200" dirty="0">
                <a:sym typeface="Arial" panose="020B0604020202020204"/>
              </a:rPr>
              <a:t>、</a:t>
            </a:r>
            <a:r>
              <a:rPr lang="en-US" altLang="zh-CN" sz="1200" dirty="0" err="1">
                <a:sym typeface="Arial" panose="020B0604020202020204"/>
              </a:rPr>
              <a:t>css</a:t>
            </a:r>
            <a:r>
              <a:rPr lang="zh-CN" altLang="en-US" sz="1200" dirty="0">
                <a:sym typeface="Arial" panose="020B0604020202020204"/>
              </a:rPr>
              <a:t>、</a:t>
            </a:r>
            <a:r>
              <a:rPr lang="en-US" altLang="zh-CN" sz="1200" dirty="0">
                <a:sym typeface="Arial" panose="020B0604020202020204"/>
              </a:rPr>
              <a:t>html</a:t>
            </a:r>
            <a:r>
              <a:rPr lang="zh-CN" altLang="en-US" sz="1200" dirty="0">
                <a:sym typeface="Arial" panose="020B0604020202020204"/>
              </a:rPr>
              <a:t>文件</a:t>
            </a:r>
            <a:endParaRPr lang="en-US" altLang="zh-CN" sz="1200" dirty="0">
              <a:sym typeface="Arial" panose="020B0604020202020204"/>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27</a:t>
            </a:fld>
            <a:endParaRPr lang="zh-CN" altLang="en-US"/>
          </a:p>
        </p:txBody>
      </p:sp>
    </p:spTree>
    <p:extLst>
      <p:ext uri="{BB962C8B-B14F-4D97-AF65-F5344CB8AC3E}">
        <p14:creationId xmlns:p14="http://schemas.microsoft.com/office/powerpoint/2010/main" val="3830379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28</a:t>
            </a:fld>
            <a:endParaRPr lang="zh-CN" altLang="en-US"/>
          </a:p>
        </p:txBody>
      </p:sp>
    </p:spTree>
    <p:extLst>
      <p:ext uri="{BB962C8B-B14F-4D97-AF65-F5344CB8AC3E}">
        <p14:creationId xmlns:p14="http://schemas.microsoft.com/office/powerpoint/2010/main" val="161047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29</a:t>
            </a:fld>
            <a:endParaRPr lang="zh-CN" altLang="en-US"/>
          </a:p>
        </p:txBody>
      </p:sp>
    </p:spTree>
    <p:extLst>
      <p:ext uri="{BB962C8B-B14F-4D97-AF65-F5344CB8AC3E}">
        <p14:creationId xmlns:p14="http://schemas.microsoft.com/office/powerpoint/2010/main" val="2610703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30</a:t>
            </a:fld>
            <a:endParaRPr lang="zh-CN" altLang="en-US"/>
          </a:p>
        </p:txBody>
      </p:sp>
    </p:spTree>
    <p:extLst>
      <p:ext uri="{BB962C8B-B14F-4D97-AF65-F5344CB8AC3E}">
        <p14:creationId xmlns:p14="http://schemas.microsoft.com/office/powerpoint/2010/main" val="195887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31</a:t>
            </a:fld>
            <a:endParaRPr lang="zh-CN" altLang="en-US"/>
          </a:p>
        </p:txBody>
      </p:sp>
    </p:spTree>
    <p:extLst>
      <p:ext uri="{BB962C8B-B14F-4D97-AF65-F5344CB8AC3E}">
        <p14:creationId xmlns:p14="http://schemas.microsoft.com/office/powerpoint/2010/main" val="2198219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32</a:t>
            </a:fld>
            <a:endParaRPr lang="zh-CN" altLang="en-US"/>
          </a:p>
        </p:txBody>
      </p:sp>
    </p:spTree>
    <p:extLst>
      <p:ext uri="{BB962C8B-B14F-4D97-AF65-F5344CB8AC3E}">
        <p14:creationId xmlns:p14="http://schemas.microsoft.com/office/powerpoint/2010/main" val="2637415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33</a:t>
            </a:fld>
            <a:endParaRPr lang="zh-CN" altLang="en-US"/>
          </a:p>
        </p:txBody>
      </p:sp>
    </p:spTree>
    <p:extLst>
      <p:ext uri="{BB962C8B-B14F-4D97-AF65-F5344CB8AC3E}">
        <p14:creationId xmlns:p14="http://schemas.microsoft.com/office/powerpoint/2010/main" val="280295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浏览器请求，</a:t>
            </a:r>
            <a:r>
              <a:rPr lang="en-US" altLang="zh-CN" sz="1200" b="0" i="0" kern="1200" dirty="0" err="1">
                <a:solidFill>
                  <a:schemeClr val="tx1"/>
                </a:solidFill>
                <a:effectLst/>
                <a:latin typeface="+mn-lt"/>
                <a:ea typeface="+mn-ea"/>
                <a:cs typeface="+mn-cs"/>
              </a:rPr>
              <a:t>cdn</a:t>
            </a:r>
            <a:r>
              <a:rPr lang="zh-CN" altLang="en-US" sz="1200" b="0" i="0" kern="1200" dirty="0">
                <a:solidFill>
                  <a:schemeClr val="tx1"/>
                </a:solidFill>
                <a:effectLst/>
                <a:latin typeface="+mn-lt"/>
                <a:ea typeface="+mn-ea"/>
                <a:cs typeface="+mn-cs"/>
              </a:rPr>
              <a:t>返回</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页面 </a:t>
            </a:r>
            <a:r>
              <a:rPr lang="en-US" altLang="zh-CN" sz="1200" b="0" i="0" kern="1200" dirty="0">
                <a:solidFill>
                  <a:schemeClr val="tx1"/>
                </a:solidFill>
                <a:effectLst/>
                <a:latin typeface="+mn-lt"/>
                <a:ea typeface="+mn-ea"/>
                <a:cs typeface="+mn-cs"/>
              </a:rPr>
              <a:t>(2)html</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代码以</a:t>
            </a:r>
            <a:r>
              <a:rPr lang="en-US" altLang="zh-CN" sz="1200" b="0" i="0" kern="1200" dirty="0">
                <a:solidFill>
                  <a:schemeClr val="tx1"/>
                </a:solidFill>
                <a:effectLst/>
                <a:latin typeface="+mn-lt"/>
                <a:ea typeface="+mn-ea"/>
                <a:cs typeface="+mn-cs"/>
              </a:rPr>
              <a:t>ajax</a:t>
            </a:r>
            <a:r>
              <a:rPr lang="zh-CN" altLang="en-US" sz="1200" b="0" i="0" kern="1200" dirty="0">
                <a:solidFill>
                  <a:schemeClr val="tx1"/>
                </a:solidFill>
                <a:effectLst/>
                <a:latin typeface="+mn-lt"/>
                <a:ea typeface="+mn-ea"/>
                <a:cs typeface="+mn-cs"/>
              </a:rPr>
              <a:t>方式请求后台的</a:t>
            </a:r>
            <a:r>
              <a:rPr lang="en-US" altLang="zh-CN" sz="1200" b="0" i="0" kern="1200" dirty="0">
                <a:solidFill>
                  <a:schemeClr val="tx1"/>
                </a:solidFill>
                <a:effectLst/>
                <a:latin typeface="+mn-lt"/>
                <a:ea typeface="+mn-ea"/>
                <a:cs typeface="+mn-cs"/>
              </a:rPr>
              <a:t>restful</a:t>
            </a:r>
            <a:r>
              <a:rPr lang="zh-CN" altLang="en-US" sz="1200" b="0" i="0" kern="1200" dirty="0">
                <a:solidFill>
                  <a:schemeClr val="tx1"/>
                </a:solidFill>
                <a:effectLst/>
                <a:latin typeface="+mn-lt"/>
                <a:ea typeface="+mn-ea"/>
                <a:cs typeface="+mn-cs"/>
              </a:rPr>
              <a:t>接口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接口返回</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数据，页面解析</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数据，通过</a:t>
            </a:r>
            <a:r>
              <a:rPr lang="en-US" altLang="zh-CN" sz="1200" b="0" i="0" kern="1200" dirty="0" err="1">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操作渲染页面</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前端资源部署在</a:t>
            </a:r>
            <a:r>
              <a:rPr lang="en-US" altLang="zh-CN" sz="1200" dirty="0"/>
              <a:t>CDN</a:t>
            </a:r>
            <a:r>
              <a:rPr lang="zh-CN" altLang="en-US" sz="1200" dirty="0"/>
              <a:t>上（或者后端服务器）</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优点，前端能自己模拟</a:t>
            </a:r>
            <a:r>
              <a:rPr lang="en-US" altLang="zh-CN" sz="1200" dirty="0"/>
              <a:t>json</a:t>
            </a:r>
            <a:r>
              <a:rPr lang="zh-CN" altLang="en-US" sz="1200" dirty="0"/>
              <a:t>数据渲染页面，发现</a:t>
            </a:r>
            <a:r>
              <a:rPr lang="en-US" altLang="zh-CN" sz="1200" dirty="0"/>
              <a:t>bug</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5</a:t>
            </a:fld>
            <a:endParaRPr lang="zh-CN" altLang="en-US"/>
          </a:p>
        </p:txBody>
      </p:sp>
    </p:spTree>
    <p:extLst>
      <p:ext uri="{BB962C8B-B14F-4D97-AF65-F5344CB8AC3E}">
        <p14:creationId xmlns:p14="http://schemas.microsoft.com/office/powerpoint/2010/main" val="2491908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34</a:t>
            </a:fld>
            <a:endParaRPr lang="zh-CN" altLang="en-US"/>
          </a:p>
        </p:txBody>
      </p:sp>
    </p:spTree>
    <p:extLst>
      <p:ext uri="{BB962C8B-B14F-4D97-AF65-F5344CB8AC3E}">
        <p14:creationId xmlns:p14="http://schemas.microsoft.com/office/powerpoint/2010/main" val="3109311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35</a:t>
            </a:fld>
            <a:endParaRPr lang="zh-CN" altLang="en-US"/>
          </a:p>
        </p:txBody>
      </p:sp>
    </p:spTree>
    <p:extLst>
      <p:ext uri="{BB962C8B-B14F-4D97-AF65-F5344CB8AC3E}">
        <p14:creationId xmlns:p14="http://schemas.microsoft.com/office/powerpoint/2010/main" val="274348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前端没有掌握</a:t>
            </a:r>
            <a:r>
              <a:rPr lang="en-US" altLang="zh-CN" sz="1200" dirty="0"/>
              <a:t>controller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前端资源部署在</a:t>
            </a:r>
            <a:r>
              <a:rPr lang="en-US" altLang="zh-CN" sz="1200" dirty="0"/>
              <a:t>CDN</a:t>
            </a:r>
            <a:r>
              <a:rPr lang="zh-CN" altLang="en-US" sz="1200" dirty="0"/>
              <a:t>上（或者后端服务器）</a:t>
            </a:r>
            <a:endParaRPr lang="en-US" altLang="zh-CN" sz="1200"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6</a:t>
            </a:fld>
            <a:endParaRPr lang="zh-CN" altLang="en-US"/>
          </a:p>
        </p:txBody>
      </p:sp>
    </p:spTree>
    <p:extLst>
      <p:ext uri="{BB962C8B-B14F-4D97-AF65-F5344CB8AC3E}">
        <p14:creationId xmlns:p14="http://schemas.microsoft.com/office/powerpoint/2010/main" val="103465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演变：</a:t>
            </a:r>
            <a:r>
              <a:rPr lang="en-US" altLang="zh-CN" dirty="0"/>
              <a:t>Controller</a:t>
            </a:r>
            <a:r>
              <a:rPr lang="zh-CN" altLang="en-US" dirty="0"/>
              <a:t>层放在了前端</a:t>
            </a:r>
            <a:endParaRPr lang="en-US" altLang="zh-CN" dirty="0"/>
          </a:p>
          <a:p>
            <a:r>
              <a:rPr lang="en-US" altLang="zh-CN" dirty="0" err="1"/>
              <a:t>nodejs</a:t>
            </a:r>
            <a:r>
              <a:rPr lang="zh-CN" altLang="en-US" dirty="0"/>
              <a:t>作为与前端交互的</a:t>
            </a:r>
            <a:r>
              <a:rPr lang="en-US" altLang="zh-CN" dirty="0" err="1"/>
              <a:t>api</a:t>
            </a:r>
            <a:r>
              <a:rPr lang="zh-CN" altLang="en-US" dirty="0"/>
              <a:t>，作用相当于</a:t>
            </a:r>
            <a:r>
              <a:rPr lang="en-US" altLang="zh-CN" dirty="0" err="1"/>
              <a:t>mvc</a:t>
            </a:r>
            <a:r>
              <a:rPr lang="zh-CN" altLang="en-US" dirty="0"/>
              <a:t>中的</a:t>
            </a:r>
            <a:r>
              <a:rPr lang="en-US" altLang="zh-CN" dirty="0"/>
              <a:t>Controller</a:t>
            </a:r>
          </a:p>
          <a:p>
            <a:r>
              <a:rPr lang="zh-CN" altLang="en-US" dirty="0"/>
              <a:t>前端自己负责页面的生成和渲染，以及对数据的处理（</a:t>
            </a:r>
            <a:r>
              <a:rPr lang="zh-CN" altLang="en-US" sz="1200" b="0" i="0" kern="1200" dirty="0">
                <a:solidFill>
                  <a:schemeClr val="tx1"/>
                </a:solidFill>
                <a:effectLst/>
                <a:latin typeface="+mn-lt"/>
                <a:ea typeface="+mn-ea"/>
                <a:cs typeface="+mn-cs"/>
              </a:rPr>
              <a:t>前端所需的排序功能、筛选功能，可以放在</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层处理</a:t>
            </a:r>
            <a:r>
              <a:rPr lang="zh-CN" altLang="en-US" dirty="0"/>
              <a:t>）</a:t>
            </a:r>
            <a:endParaRPr lang="en-US" altLang="zh-CN" dirty="0"/>
          </a:p>
          <a:p>
            <a:r>
              <a:rPr lang="zh-CN" altLang="en-US" dirty="0"/>
              <a:t>后端只负责提供数据，更专注于业务</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7</a:t>
            </a:fld>
            <a:endParaRPr lang="zh-CN" altLang="en-US"/>
          </a:p>
        </p:txBody>
      </p:sp>
    </p:spTree>
    <p:extLst>
      <p:ext uri="{BB962C8B-B14F-4D97-AF65-F5344CB8AC3E}">
        <p14:creationId xmlns:p14="http://schemas.microsoft.com/office/powerpoint/2010/main" val="43470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前后端分离情况下，前端自己管理前端资源，资源放在自己的服务器上（可以是</a:t>
            </a:r>
            <a:r>
              <a:rPr lang="en-US" altLang="zh-CN" dirty="0"/>
              <a:t>CDN</a:t>
            </a:r>
            <a:r>
              <a:rPr lang="zh-CN" altLang="en-US" dirty="0"/>
              <a:t>，也可以和后端共用服务器），进通过</a:t>
            </a:r>
            <a:r>
              <a:rPr lang="en-US" altLang="zh-CN" dirty="0"/>
              <a:t>ajax </a:t>
            </a:r>
            <a:r>
              <a:rPr lang="zh-CN" altLang="en-US" dirty="0"/>
              <a:t>与后端通信，获取数据</a:t>
            </a:r>
            <a:endParaRPr lang="en-US" altLang="zh-CN" dirty="0"/>
          </a:p>
          <a:p>
            <a:endParaRPr lang="en-US" altLang="zh-CN" dirty="0"/>
          </a:p>
          <a:p>
            <a:r>
              <a:rPr lang="zh-CN" altLang="en-US" dirty="0"/>
              <a:t>由此衍生出的是</a:t>
            </a:r>
            <a:r>
              <a:rPr lang="en-US" altLang="zh-CN" dirty="0" err="1"/>
              <a:t>mvvm</a:t>
            </a:r>
            <a:r>
              <a:rPr lang="zh-CN" altLang="en-US" dirty="0"/>
              <a:t>框架</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8</a:t>
            </a:fld>
            <a:endParaRPr lang="zh-CN" altLang="en-US"/>
          </a:p>
        </p:txBody>
      </p:sp>
    </p:spTree>
    <p:extLst>
      <p:ext uri="{BB962C8B-B14F-4D97-AF65-F5344CB8AC3E}">
        <p14:creationId xmlns:p14="http://schemas.microsoft.com/office/powerpoint/2010/main" val="105473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浏览器</a:t>
            </a:r>
            <a:r>
              <a:rPr lang="en-US" altLang="zh-CN" dirty="0"/>
              <a:t>(</a:t>
            </a:r>
            <a:r>
              <a:rPr lang="en-US" altLang="zh-CN" dirty="0" err="1"/>
              <a:t>webview</a:t>
            </a:r>
            <a:r>
              <a:rPr lang="en-US" altLang="zh-CN" dirty="0"/>
              <a:t>)</a:t>
            </a:r>
            <a:r>
              <a:rPr lang="zh-CN" altLang="en-US" dirty="0"/>
              <a:t>不再直接请求</a:t>
            </a:r>
            <a:r>
              <a:rPr lang="en-US" altLang="zh-CN" dirty="0"/>
              <a:t>JSP</a:t>
            </a:r>
            <a:r>
              <a:rPr lang="zh-CN" altLang="en-US" dirty="0"/>
              <a:t>的</a:t>
            </a:r>
            <a:r>
              <a:rPr lang="en-US" altLang="zh-CN" dirty="0"/>
              <a:t>API</a:t>
            </a:r>
            <a:r>
              <a:rPr lang="zh-CN" altLang="en-US" dirty="0"/>
              <a:t>，而是：     </a:t>
            </a:r>
            <a:endParaRPr lang="en-US" altLang="zh-CN" dirty="0"/>
          </a:p>
          <a:p>
            <a:r>
              <a:rPr lang="en-US" altLang="zh-CN" dirty="0"/>
              <a:t>1</a:t>
            </a:r>
            <a:r>
              <a:rPr lang="zh-CN" altLang="en-US" dirty="0"/>
              <a:t>）浏览器请求服务器端的</a:t>
            </a:r>
            <a:r>
              <a:rPr lang="en-US" altLang="zh-CN" dirty="0"/>
              <a:t>NodeJS</a:t>
            </a:r>
            <a:r>
              <a:rPr lang="zh-CN" altLang="en-US" dirty="0"/>
              <a:t>；      </a:t>
            </a:r>
            <a:endParaRPr lang="en-US" altLang="zh-CN" dirty="0"/>
          </a:p>
          <a:p>
            <a:r>
              <a:rPr lang="en-US" altLang="zh-CN" dirty="0"/>
              <a:t>2</a:t>
            </a:r>
            <a:r>
              <a:rPr lang="zh-CN" altLang="en-US" dirty="0"/>
              <a:t>）</a:t>
            </a:r>
            <a:r>
              <a:rPr lang="en-US" altLang="zh-CN" dirty="0"/>
              <a:t>NodeJS</a:t>
            </a:r>
            <a:r>
              <a:rPr lang="zh-CN" altLang="en-US" dirty="0"/>
              <a:t>再发起</a:t>
            </a:r>
            <a:r>
              <a:rPr lang="en-US" altLang="zh-CN" dirty="0"/>
              <a:t>HTTP</a:t>
            </a:r>
            <a:r>
              <a:rPr lang="zh-CN" altLang="en-US" dirty="0"/>
              <a:t>去请求</a:t>
            </a:r>
            <a:r>
              <a:rPr lang="en-US" altLang="zh-CN" dirty="0"/>
              <a:t>JSP</a:t>
            </a:r>
            <a:r>
              <a:rPr lang="zh-CN" altLang="en-US" dirty="0"/>
              <a:t>（请求后端数据）；      </a:t>
            </a:r>
            <a:endParaRPr lang="en-US" altLang="zh-CN" dirty="0"/>
          </a:p>
          <a:p>
            <a:r>
              <a:rPr lang="en-US" altLang="zh-CN" dirty="0"/>
              <a:t>3</a:t>
            </a:r>
            <a:r>
              <a:rPr lang="zh-CN" altLang="en-US" dirty="0"/>
              <a:t>）</a:t>
            </a:r>
            <a:r>
              <a:rPr lang="en-US" altLang="zh-CN" dirty="0"/>
              <a:t>JSP</a:t>
            </a:r>
            <a:r>
              <a:rPr lang="zh-CN" altLang="en-US" dirty="0"/>
              <a:t>依然原样</a:t>
            </a:r>
            <a:r>
              <a:rPr lang="en-US" altLang="zh-CN" dirty="0"/>
              <a:t>API</a:t>
            </a:r>
            <a:r>
              <a:rPr lang="zh-CN" altLang="en-US" dirty="0"/>
              <a:t>输出</a:t>
            </a:r>
            <a:r>
              <a:rPr lang="en-US" altLang="zh-CN" dirty="0"/>
              <a:t>JSON</a:t>
            </a:r>
            <a:r>
              <a:rPr lang="zh-CN" altLang="en-US" dirty="0"/>
              <a:t>给</a:t>
            </a:r>
            <a:r>
              <a:rPr lang="en-US" altLang="zh-CN" dirty="0"/>
              <a:t>NodeJS</a:t>
            </a:r>
            <a:r>
              <a:rPr lang="zh-CN" altLang="en-US" dirty="0"/>
              <a:t>（不是直接将页面返回给浏览器）；     </a:t>
            </a:r>
            <a:endParaRPr lang="en-US" altLang="zh-CN" dirty="0"/>
          </a:p>
          <a:p>
            <a:r>
              <a:rPr lang="en-US" altLang="zh-CN" dirty="0"/>
              <a:t>4</a:t>
            </a:r>
            <a:r>
              <a:rPr lang="zh-CN" altLang="en-US" dirty="0"/>
              <a:t>）</a:t>
            </a:r>
            <a:r>
              <a:rPr lang="en-US" altLang="zh-CN" dirty="0"/>
              <a:t>NodeJS</a:t>
            </a:r>
            <a:r>
              <a:rPr lang="zh-CN" altLang="en-US" dirty="0"/>
              <a:t>收到</a:t>
            </a:r>
            <a:r>
              <a:rPr lang="en-US" altLang="zh-CN" dirty="0"/>
              <a:t>JSON</a:t>
            </a:r>
            <a:r>
              <a:rPr lang="zh-CN" altLang="en-US" dirty="0"/>
              <a:t>后再渲染出</a:t>
            </a:r>
            <a:r>
              <a:rPr lang="en-US" altLang="zh-CN" dirty="0"/>
              <a:t>HTML</a:t>
            </a:r>
            <a:r>
              <a:rPr lang="zh-CN" altLang="en-US" dirty="0"/>
              <a:t>页面；      </a:t>
            </a:r>
            <a:endParaRPr lang="en-US" altLang="zh-CN" dirty="0"/>
          </a:p>
          <a:p>
            <a:r>
              <a:rPr lang="en-US" altLang="zh-CN" dirty="0"/>
              <a:t>5</a:t>
            </a:r>
            <a:r>
              <a:rPr lang="zh-CN" altLang="en-US" dirty="0"/>
              <a:t>）</a:t>
            </a:r>
            <a:r>
              <a:rPr lang="en-US" altLang="zh-CN" dirty="0"/>
              <a:t>NodeJS</a:t>
            </a:r>
            <a:r>
              <a:rPr lang="zh-CN" altLang="en-US" dirty="0"/>
              <a:t>直接将</a:t>
            </a:r>
            <a:r>
              <a:rPr lang="en-US" altLang="zh-CN" dirty="0"/>
              <a:t>HTML</a:t>
            </a:r>
            <a:r>
              <a:rPr lang="zh-CN" altLang="en-US" dirty="0"/>
              <a:t>页面</a:t>
            </a:r>
            <a:r>
              <a:rPr lang="en-US" altLang="zh-CN" dirty="0"/>
              <a:t>flush</a:t>
            </a:r>
            <a:r>
              <a:rPr lang="zh-CN" altLang="en-US" dirty="0"/>
              <a:t>到浏览器；</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9</a:t>
            </a:fld>
            <a:endParaRPr lang="zh-CN" altLang="en-US"/>
          </a:p>
        </p:txBody>
      </p:sp>
    </p:spTree>
    <p:extLst>
      <p:ext uri="{BB962C8B-B14F-4D97-AF65-F5344CB8AC3E}">
        <p14:creationId xmlns:p14="http://schemas.microsoft.com/office/powerpoint/2010/main" val="240451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、对于</a:t>
            </a:r>
            <a:r>
              <a:rPr lang="en-US" altLang="zh-CN" dirty="0"/>
              <a:t>pc </a:t>
            </a:r>
            <a:r>
              <a:rPr lang="zh-CN" altLang="en-US" dirty="0"/>
              <a:t>端，移动端、客户端，大部分业务逻辑一样，交互展示逻辑不同，若</a:t>
            </a:r>
            <a:r>
              <a:rPr lang="en-US" altLang="zh-CN" dirty="0"/>
              <a:t>controller</a:t>
            </a:r>
            <a:r>
              <a:rPr lang="zh-CN" altLang="en-US" dirty="0"/>
              <a:t>在后端，会冗余展示逻辑，导致</a:t>
            </a:r>
            <a:r>
              <a:rPr lang="en-US" altLang="zh-CN" dirty="0"/>
              <a:t>controller</a:t>
            </a:r>
            <a:r>
              <a:rPr lang="zh-CN" altLang="en-US" dirty="0"/>
              <a:t>层不可重用，若前端维护，增加</a:t>
            </a:r>
            <a:r>
              <a:rPr lang="en-US" altLang="zh-CN" dirty="0" err="1"/>
              <a:t>nodejs</a:t>
            </a:r>
            <a:r>
              <a:rPr lang="zh-CN" altLang="en-US" dirty="0"/>
              <a:t>作为</a:t>
            </a:r>
            <a:r>
              <a:rPr lang="en-US" altLang="zh-CN" dirty="0"/>
              <a:t>controller</a:t>
            </a:r>
            <a:r>
              <a:rPr lang="zh-CN" altLang="en-US" dirty="0"/>
              <a:t>，可重用</a:t>
            </a:r>
            <a:r>
              <a:rPr lang="en-US" altLang="zh-CN" dirty="0"/>
              <a:t>controller</a:t>
            </a:r>
            <a:r>
              <a:rPr lang="zh-CN" altLang="en-US" dirty="0"/>
              <a:t>，修改不同端的交互逻辑，开发出不同产品</a:t>
            </a:r>
            <a:endParaRPr lang="en-US" altLang="zh-CN" dirty="0"/>
          </a:p>
          <a:p>
            <a:r>
              <a:rPr lang="en-US" altLang="zh-CN" dirty="0"/>
              <a:t>3</a:t>
            </a:r>
            <a:r>
              <a:rPr lang="zh-CN" altLang="en-US" dirty="0"/>
              <a:t>、</a:t>
            </a:r>
            <a:r>
              <a:rPr lang="en-US" altLang="zh-CN" dirty="0" err="1"/>
              <a:t>nodejs</a:t>
            </a:r>
            <a:r>
              <a:rPr lang="en-US" altLang="zh-CN" dirty="0"/>
              <a:t> </a:t>
            </a:r>
            <a:r>
              <a:rPr lang="zh-CN" altLang="en-US" dirty="0"/>
              <a:t>替后端分担简单逻辑，结合模板引擎控制前端输出，提高相应相应度，</a:t>
            </a:r>
            <a:endParaRPr lang="en-US" altLang="zh-CN" dirty="0"/>
          </a:p>
          <a:p>
            <a:r>
              <a:rPr lang="en-US" altLang="zh-CN" dirty="0"/>
              <a:t>4</a:t>
            </a:r>
            <a:r>
              <a:rPr lang="zh-CN" altLang="en-US" dirty="0"/>
              <a:t>、</a:t>
            </a:r>
            <a:r>
              <a:rPr lang="en-US" altLang="zh-CN" dirty="0"/>
              <a:t>node</a:t>
            </a:r>
            <a:r>
              <a:rPr lang="zh-CN" altLang="en-US" dirty="0"/>
              <a:t>可以实现异步加载，当一个页面有很多模板拼接，可以实现，读文件并行，哪个文件先加载完成先渲染</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10</a:t>
            </a:fld>
            <a:endParaRPr lang="zh-CN" altLang="en-US"/>
          </a:p>
        </p:txBody>
      </p:sp>
    </p:spTree>
    <p:extLst>
      <p:ext uri="{BB962C8B-B14F-4D97-AF65-F5344CB8AC3E}">
        <p14:creationId xmlns:p14="http://schemas.microsoft.com/office/powerpoint/2010/main" val="1068820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模块化的标准是</a:t>
            </a:r>
            <a:r>
              <a:rPr lang="en-US" altLang="zh-CN" dirty="0" err="1"/>
              <a:t>commonjs</a:t>
            </a:r>
            <a:r>
              <a:rPr lang="zh-CN" altLang="en-US" dirty="0"/>
              <a:t>，他的两个实现，一个是</a:t>
            </a:r>
            <a:r>
              <a:rPr lang="en-US" altLang="zh-CN" dirty="0"/>
              <a:t>AMD </a:t>
            </a:r>
            <a:r>
              <a:rPr lang="zh-CN" altLang="en-US" dirty="0"/>
              <a:t>一个是</a:t>
            </a:r>
            <a:r>
              <a:rPr lang="en-US" altLang="zh-CN" dirty="0"/>
              <a:t>CMD</a:t>
            </a:r>
            <a:r>
              <a:rPr lang="zh-CN" altLang="en-US" dirty="0"/>
              <a:t>，</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11</a:t>
            </a:fld>
            <a:endParaRPr lang="zh-CN" altLang="en-US"/>
          </a:p>
        </p:txBody>
      </p:sp>
    </p:spTree>
    <p:extLst>
      <p:ext uri="{BB962C8B-B14F-4D97-AF65-F5344CB8AC3E}">
        <p14:creationId xmlns:p14="http://schemas.microsoft.com/office/powerpoint/2010/main" val="224331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DE50A-556C-42CA-98E8-7FB594A354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5F4554-E495-4F7E-87E7-58D897956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B0D98C-D3CC-4D9B-8C26-A92A8BC1BB6F}"/>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id="{E978D1CB-7348-4E30-954D-FA72B3933B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2EC43A-D71D-4F84-93CC-2798A903C991}"/>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294018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AC24C-0796-436F-888A-768B4907EC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4D10D0-9108-4049-BD2A-5EA3577506E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E8CDB9-A8D6-4312-83AF-BB0D2150A911}"/>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id="{FA59348B-8FC2-4D38-A58E-994B5C9764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B8201-ED84-4A37-88F3-AC8092A3A404}"/>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224591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CB05F9-4954-4A93-8235-A70B981A0F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6DB9AB-80F1-4EBE-B3D2-EB20EF686F3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A9DE6D-9018-4C91-901D-255EC1D247AB}"/>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id="{D22465EF-4C73-498C-8D67-15ABF63487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C6B6DB-6DF6-4A07-AEC3-F42DA5FA5E06}"/>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48079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AF2FC-5F6D-484C-B940-86E85AE7FB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C48ED-4508-485F-90E3-B8CABC17957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4183E0-E686-4A5A-852E-1D2319849919}"/>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id="{B2D65316-9ADC-4F71-804B-417ED09BC5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722878-451B-484B-9447-501132470783}"/>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398705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A1B54-43B1-4440-A72B-E421E7412D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745387-2887-45F9-9B39-93D9616F9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4B917D-ACD9-4446-8BE1-73C50A0EB584}"/>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id="{4BCF3C30-58EA-407B-9CE1-7A1317C116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62B682-67DC-4289-8CB8-4BC1D2C881BD}"/>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90010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66C05-71A7-47FD-9ED5-5FF2E29734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0F169D-1990-400E-8CA6-A2C5561446A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79ED6DC-C312-4DF1-8EA5-F5D5A0A752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76C28A1-B042-481B-802B-6AF9D8B4F5A6}"/>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6" name="页脚占位符 5">
            <a:extLst>
              <a:ext uri="{FF2B5EF4-FFF2-40B4-BE49-F238E27FC236}">
                <a16:creationId xmlns:a16="http://schemas.microsoft.com/office/drawing/2014/main" id="{16148358-9956-41AF-B9CD-71A30358F7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D69110-DE49-46C4-A6EA-A84F1F4B58C7}"/>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303620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685A4-0F93-439F-919A-2422989ADE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826BFC-A9AC-4FCF-BC0B-AF668B079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BB6AF2C-ABD7-4A47-AA17-8FE35026267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326AF4D-7A0D-454A-9543-031294CC2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5022AE8-80B5-4B97-8F3B-57A387998C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7C6FE3-98AF-4070-BD7C-3DE49D3B1CDC}"/>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8" name="页脚占位符 7">
            <a:extLst>
              <a:ext uri="{FF2B5EF4-FFF2-40B4-BE49-F238E27FC236}">
                <a16:creationId xmlns:a16="http://schemas.microsoft.com/office/drawing/2014/main" id="{8EBA04CC-5A9B-4426-9925-64B3BDB208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E742EB-625F-43DE-886C-513B8D8BAE16}"/>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15139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A4A0-1C1A-4DCF-8D01-ED28C270C1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BDC0CF-04F8-488E-B503-B0DA5E493FF2}"/>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4" name="页脚占位符 3">
            <a:extLst>
              <a:ext uri="{FF2B5EF4-FFF2-40B4-BE49-F238E27FC236}">
                <a16:creationId xmlns:a16="http://schemas.microsoft.com/office/drawing/2014/main" id="{2F543687-E42A-42EF-9BB4-FC5F385330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A34E5C-AF99-4CDF-9B0E-B947AE97937A}"/>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8415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E246C4-F424-420F-99ED-1AC1A826930D}"/>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3" name="页脚占位符 2">
            <a:extLst>
              <a:ext uri="{FF2B5EF4-FFF2-40B4-BE49-F238E27FC236}">
                <a16:creationId xmlns:a16="http://schemas.microsoft.com/office/drawing/2014/main" id="{C4742081-D483-4DFA-A2A7-F4E9F60D19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DF0354-C266-4C95-92BB-79B2EF744152}"/>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171320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8A659-2E8B-4D33-AC29-B19A030441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980BF0-B3D5-418C-99C2-A8EAC48AB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B493108-F0FA-40CB-AC0D-54D9E193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7ACF237-88C0-403F-B5A0-28E1E9A4D110}"/>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6" name="页脚占位符 5">
            <a:extLst>
              <a:ext uri="{FF2B5EF4-FFF2-40B4-BE49-F238E27FC236}">
                <a16:creationId xmlns:a16="http://schemas.microsoft.com/office/drawing/2014/main" id="{CBA1B6BA-4E58-453F-AD48-26521882D5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331499-31A5-4E60-AC3E-A4567F009F07}"/>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300530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7EB10-0648-4999-A2D9-6835CC02E8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FF295D-B15C-4110-888C-E420EDD9B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802BF9-8E54-4D3D-8459-9D2790381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2AD18C3-6EF4-4D99-BBC5-0226E2FFA2AA}"/>
              </a:ext>
            </a:extLst>
          </p:cNvPr>
          <p:cNvSpPr>
            <a:spLocks noGrp="1"/>
          </p:cNvSpPr>
          <p:nvPr>
            <p:ph type="dt" sz="half" idx="10"/>
          </p:nvPr>
        </p:nvSpPr>
        <p:spPr/>
        <p:txBody>
          <a:bodyPr/>
          <a:lstStyle/>
          <a:p>
            <a:fld id="{751C2643-A31D-47E0-A415-A83F4543334B}" type="datetimeFigureOut">
              <a:rPr lang="zh-CN" altLang="en-US" smtClean="0"/>
              <a:t>2018/12/14</a:t>
            </a:fld>
            <a:endParaRPr lang="zh-CN" altLang="en-US"/>
          </a:p>
        </p:txBody>
      </p:sp>
      <p:sp>
        <p:nvSpPr>
          <p:cNvPr id="6" name="页脚占位符 5">
            <a:extLst>
              <a:ext uri="{FF2B5EF4-FFF2-40B4-BE49-F238E27FC236}">
                <a16:creationId xmlns:a16="http://schemas.microsoft.com/office/drawing/2014/main" id="{00D7BDBF-D2E6-48A0-AC4F-35D45502F5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F48BCB-6622-40CC-8DB1-C53DB7092315}"/>
              </a:ext>
            </a:extLst>
          </p:cNvPr>
          <p:cNvSpPr>
            <a:spLocks noGrp="1"/>
          </p:cNvSpPr>
          <p:nvPr>
            <p:ph type="sldNum" sz="quarter" idx="12"/>
          </p:nvPr>
        </p:nvSpPr>
        <p:spPr/>
        <p:txBody>
          <a:body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110973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FCE7F8-5787-4F54-A7D5-C4E271C66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F23C86-8493-46A3-AE13-AAED49634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9D5FF8-4682-4D85-A0A1-0844D5B6E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C2643-A31D-47E0-A415-A83F4543334B}" type="datetimeFigureOut">
              <a:rPr lang="zh-CN" altLang="en-US" smtClean="0"/>
              <a:t>2018/12/14</a:t>
            </a:fld>
            <a:endParaRPr lang="zh-CN" altLang="en-US"/>
          </a:p>
        </p:txBody>
      </p:sp>
      <p:sp>
        <p:nvSpPr>
          <p:cNvPr id="5" name="页脚占位符 4">
            <a:extLst>
              <a:ext uri="{FF2B5EF4-FFF2-40B4-BE49-F238E27FC236}">
                <a16:creationId xmlns:a16="http://schemas.microsoft.com/office/drawing/2014/main" id="{F8C964BB-F13C-4473-B1F1-81A352400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CC932E-09C5-4315-BA0F-232ED4543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9A1FC-52DA-4A75-ADFA-CA6764EC8019}" type="slidenum">
              <a:rPr lang="zh-CN" altLang="en-US" smtClean="0"/>
              <a:t>‹#›</a:t>
            </a:fld>
            <a:endParaRPr lang="zh-CN" altLang="en-US"/>
          </a:p>
        </p:txBody>
      </p:sp>
    </p:spTree>
    <p:extLst>
      <p:ext uri="{BB962C8B-B14F-4D97-AF65-F5344CB8AC3E}">
        <p14:creationId xmlns:p14="http://schemas.microsoft.com/office/powerpoint/2010/main" val="36622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99E85-2AFE-4EBE-91EC-411921345514}"/>
              </a:ext>
            </a:extLst>
          </p:cNvPr>
          <p:cNvSpPr>
            <a:spLocks noGrp="1"/>
          </p:cNvSpPr>
          <p:nvPr>
            <p:ph type="ctrTitle"/>
          </p:nvPr>
        </p:nvSpPr>
        <p:spPr/>
        <p:txBody>
          <a:bodyPr/>
          <a:lstStyle/>
          <a:p>
            <a:r>
              <a:rPr lang="zh-CN" altLang="en-US" dirty="0"/>
              <a:t>前后端分离初探</a:t>
            </a:r>
          </a:p>
        </p:txBody>
      </p:sp>
      <p:sp>
        <p:nvSpPr>
          <p:cNvPr id="3" name="副标题 2">
            <a:extLst>
              <a:ext uri="{FF2B5EF4-FFF2-40B4-BE49-F238E27FC236}">
                <a16:creationId xmlns:a16="http://schemas.microsoft.com/office/drawing/2014/main" id="{6478036E-096C-49B9-8EE0-C4A736B963F9}"/>
              </a:ext>
            </a:extLst>
          </p:cNvPr>
          <p:cNvSpPr>
            <a:spLocks noGrp="1"/>
          </p:cNvSpPr>
          <p:nvPr>
            <p:ph type="subTitle" idx="1"/>
          </p:nvPr>
        </p:nvSpPr>
        <p:spPr/>
        <p:txBody>
          <a:bodyPr/>
          <a:lstStyle/>
          <a:p>
            <a:r>
              <a:rPr lang="en-US" altLang="zh-CN" dirty="0"/>
              <a:t>2018.12</a:t>
            </a:r>
            <a:endParaRPr lang="zh-CN" altLang="en-US" dirty="0"/>
          </a:p>
        </p:txBody>
      </p:sp>
    </p:spTree>
    <p:extLst>
      <p:ext uri="{BB962C8B-B14F-4D97-AF65-F5344CB8AC3E}">
        <p14:creationId xmlns:p14="http://schemas.microsoft.com/office/powerpoint/2010/main" val="318922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70B4-0962-44B0-9266-1B3C7A13AF15}"/>
              </a:ext>
            </a:extLst>
          </p:cNvPr>
          <p:cNvSpPr>
            <a:spLocks noGrp="1"/>
          </p:cNvSpPr>
          <p:nvPr>
            <p:ph type="title"/>
          </p:nvPr>
        </p:nvSpPr>
        <p:spPr/>
        <p:txBody>
          <a:bodyPr/>
          <a:lstStyle/>
          <a:p>
            <a:r>
              <a:rPr lang="zh-CN" altLang="en-US" dirty="0"/>
              <a:t>为什么要前后端分离？</a:t>
            </a:r>
          </a:p>
        </p:txBody>
      </p:sp>
      <p:sp>
        <p:nvSpPr>
          <p:cNvPr id="3" name="内容占位符 2">
            <a:extLst>
              <a:ext uri="{FF2B5EF4-FFF2-40B4-BE49-F238E27FC236}">
                <a16:creationId xmlns:a16="http://schemas.microsoft.com/office/drawing/2014/main" id="{EDA1F59A-356B-4981-9108-EABBE1EBCE45}"/>
              </a:ext>
            </a:extLst>
          </p:cNvPr>
          <p:cNvSpPr>
            <a:spLocks noGrp="1"/>
          </p:cNvSpPr>
          <p:nvPr>
            <p:ph idx="1"/>
          </p:nvPr>
        </p:nvSpPr>
        <p:spPr/>
        <p:txBody>
          <a:bodyPr>
            <a:normAutofit/>
          </a:bodyPr>
          <a:lstStyle/>
          <a:p>
            <a:pPr marL="0" indent="0" eaLnBrk="0" fontAlgn="base" hangingPunct="0">
              <a:lnSpc>
                <a:spcPct val="150000"/>
              </a:lnSpc>
              <a:spcBef>
                <a:spcPct val="0"/>
              </a:spcBef>
              <a:spcAft>
                <a:spcPct val="0"/>
              </a:spcAft>
              <a:buFontTx/>
              <a:buChar char="•"/>
            </a:pPr>
            <a:r>
              <a:rPr lang="zh-CN" altLang="en-US" dirty="0">
                <a:latin typeface="+mj-lt"/>
                <a:ea typeface="+mj-ea"/>
                <a:cs typeface="+mj-cs"/>
              </a:rPr>
              <a:t> 适配性提升</a:t>
            </a:r>
            <a:endParaRPr lang="en-US" altLang="zh-CN"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dirty="0">
                <a:latin typeface="+mj-lt"/>
                <a:ea typeface="+mj-ea"/>
                <a:cs typeface="+mj-cs"/>
              </a:rPr>
              <a:t> 前后端可并行开发</a:t>
            </a:r>
            <a:endParaRPr lang="en-US" altLang="zh-CN"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dirty="0">
                <a:latin typeface="+mj-lt"/>
                <a:ea typeface="+mj-ea"/>
                <a:cs typeface="+mj-cs"/>
              </a:rPr>
              <a:t> 响应速度提升</a:t>
            </a:r>
            <a:endParaRPr lang="en-US" altLang="zh-CN"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dirty="0">
                <a:latin typeface="+mj-lt"/>
                <a:ea typeface="+mj-ea"/>
                <a:cs typeface="+mj-cs"/>
              </a:rPr>
              <a:t> 异步加载</a:t>
            </a:r>
            <a:endParaRPr lang="en-US" altLang="zh-CN" dirty="0">
              <a:latin typeface="+mj-lt"/>
              <a:ea typeface="+mj-ea"/>
              <a:cs typeface="+mj-cs"/>
            </a:endParaRPr>
          </a:p>
        </p:txBody>
      </p:sp>
      <p:pic>
        <p:nvPicPr>
          <p:cNvPr id="4" name="图片 3">
            <a:extLst>
              <a:ext uri="{FF2B5EF4-FFF2-40B4-BE49-F238E27FC236}">
                <a16:creationId xmlns:a16="http://schemas.microsoft.com/office/drawing/2014/main" id="{10386C30-FEF6-4EF1-917A-19347046FB4F}"/>
              </a:ext>
            </a:extLst>
          </p:cNvPr>
          <p:cNvPicPr>
            <a:picLocks noChangeAspect="1"/>
          </p:cNvPicPr>
          <p:nvPr/>
        </p:nvPicPr>
        <p:blipFill>
          <a:blip r:embed="rId3"/>
          <a:stretch>
            <a:fillRect/>
          </a:stretch>
        </p:blipFill>
        <p:spPr>
          <a:xfrm>
            <a:off x="5972848" y="1301900"/>
            <a:ext cx="5380952" cy="2400000"/>
          </a:xfrm>
          <a:prstGeom prst="rect">
            <a:avLst/>
          </a:prstGeom>
        </p:spPr>
      </p:pic>
      <p:pic>
        <p:nvPicPr>
          <p:cNvPr id="7" name="Picture 2">
            <a:extLst>
              <a:ext uri="{FF2B5EF4-FFF2-40B4-BE49-F238E27FC236}">
                <a16:creationId xmlns:a16="http://schemas.microsoft.com/office/drawing/2014/main" id="{48684418-B519-48FB-91E7-D6C9C9D1DE0B}"/>
              </a:ext>
            </a:extLst>
          </p:cNvPr>
          <p:cNvPicPr>
            <a:picLocks noChangeAspect="1" noChangeArrowheads="1"/>
          </p:cNvPicPr>
          <p:nvPr/>
        </p:nvPicPr>
        <p:blipFill>
          <a:blip r:embed="rId4"/>
          <a:srcRect/>
          <a:stretch>
            <a:fillRect/>
          </a:stretch>
        </p:blipFill>
        <p:spPr bwMode="auto">
          <a:xfrm>
            <a:off x="3425484" y="3429000"/>
            <a:ext cx="6698778" cy="3422109"/>
          </a:xfrm>
          <a:prstGeom prst="rect">
            <a:avLst/>
          </a:prstGeom>
          <a:noFill/>
          <a:ln w="9525">
            <a:noFill/>
            <a:miter lim="800000"/>
            <a:headEnd/>
            <a:tailEnd/>
          </a:ln>
          <a:effectLst/>
        </p:spPr>
      </p:pic>
    </p:spTree>
    <p:extLst>
      <p:ext uri="{BB962C8B-B14F-4D97-AF65-F5344CB8AC3E}">
        <p14:creationId xmlns:p14="http://schemas.microsoft.com/office/powerpoint/2010/main" val="114707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前端改造思路</a:t>
            </a:r>
          </a:p>
        </p:txBody>
      </p:sp>
      <p:sp>
        <p:nvSpPr>
          <p:cNvPr id="4" name="Rectangle 1">
            <a:extLst>
              <a:ext uri="{FF2B5EF4-FFF2-40B4-BE49-F238E27FC236}">
                <a16:creationId xmlns:a16="http://schemas.microsoft.com/office/drawing/2014/main" id="{AF7EBF66-2A0E-4080-8579-FEBFCDBB9AB5}"/>
              </a:ext>
            </a:extLst>
          </p:cNvPr>
          <p:cNvSpPr>
            <a:spLocks noGrp="1" noChangeArrowheads="1"/>
          </p:cNvSpPr>
          <p:nvPr>
            <p:ph idx="1"/>
          </p:nvPr>
        </p:nvSpPr>
        <p:spPr bwMode="auto">
          <a:xfrm>
            <a:off x="1172031" y="2235896"/>
            <a:ext cx="9661622" cy="2646830"/>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zh-CN" sz="3200" dirty="0">
                <a:latin typeface="+mj-lt"/>
                <a:ea typeface="+mj-ea"/>
                <a:cs typeface="+mj-cs"/>
              </a:rPr>
              <a:t>  </a:t>
            </a:r>
            <a:r>
              <a:rPr lang="zh-CN" altLang="zh-CN" sz="3200" dirty="0">
                <a:latin typeface="+mj-lt"/>
                <a:ea typeface="+mj-ea"/>
                <a:cs typeface="+mj-cs"/>
              </a:rPr>
              <a:t>接口服务化</a:t>
            </a:r>
          </a:p>
          <a:p>
            <a:pPr marL="0" lvl="0" indent="0" eaLnBrk="0" fontAlgn="base" hangingPunct="0">
              <a:lnSpc>
                <a:spcPct val="150000"/>
              </a:lnSpc>
              <a:spcBef>
                <a:spcPct val="0"/>
              </a:spcBef>
              <a:spcAft>
                <a:spcPct val="0"/>
              </a:spcAft>
              <a:buFontTx/>
              <a:buChar char="•"/>
            </a:pPr>
            <a:r>
              <a:rPr lang="en-US" altLang="zh-CN" sz="3200" dirty="0">
                <a:latin typeface="+mj-lt"/>
                <a:ea typeface="+mj-ea"/>
                <a:cs typeface="+mj-cs"/>
              </a:rPr>
              <a:t>  </a:t>
            </a:r>
            <a:r>
              <a:rPr lang="zh-CN" altLang="zh-CN" sz="3200" dirty="0">
                <a:latin typeface="+mj-lt"/>
                <a:ea typeface="+mj-ea"/>
                <a:cs typeface="+mj-cs"/>
              </a:rPr>
              <a:t>代码模块化</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zh-CN" sz="3200" dirty="0">
                <a:latin typeface="+mj-lt"/>
                <a:ea typeface="+mj-ea"/>
                <a:cs typeface="+mj-cs"/>
              </a:rPr>
              <a:t>  </a:t>
            </a:r>
            <a:r>
              <a:rPr lang="zh-CN" altLang="zh-CN" sz="3200" dirty="0">
                <a:latin typeface="+mj-lt"/>
                <a:ea typeface="+mj-ea"/>
                <a:cs typeface="+mj-cs"/>
              </a:rPr>
              <a:t>功能组件化</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4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模块化：</a:t>
            </a:r>
          </a:p>
        </p:txBody>
      </p:sp>
      <p:sp>
        <p:nvSpPr>
          <p:cNvPr id="4" name="Rectangle 1">
            <a:extLst>
              <a:ext uri="{FF2B5EF4-FFF2-40B4-BE49-F238E27FC236}">
                <a16:creationId xmlns:a16="http://schemas.microsoft.com/office/drawing/2014/main" id="{AF7EBF66-2A0E-4080-8579-FEBFCDBB9AB5}"/>
              </a:ext>
            </a:extLst>
          </p:cNvPr>
          <p:cNvSpPr>
            <a:spLocks noGrp="1" noChangeArrowheads="1"/>
          </p:cNvSpPr>
          <p:nvPr>
            <p:ph idx="1"/>
          </p:nvPr>
        </p:nvSpPr>
        <p:spPr bwMode="auto">
          <a:xfrm>
            <a:off x="1052761" y="1957019"/>
            <a:ext cx="9661622" cy="1202910"/>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lang="zh-CN" altLang="en-US" sz="2400" dirty="0">
                <a:latin typeface="+mj-lt"/>
                <a:ea typeface="+mj-ea"/>
                <a:cs typeface="+mj-cs"/>
              </a:rPr>
              <a:t>一个模块就是一个实现特定功能的文件，有了模块我们就可以更方便的使用别人的代码，要用什么功能就加载什么模块</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8" name="矩形: 圆角 7">
            <a:extLst>
              <a:ext uri="{FF2B5EF4-FFF2-40B4-BE49-F238E27FC236}">
                <a16:creationId xmlns:a16="http://schemas.microsoft.com/office/drawing/2014/main" id="{258EB4FF-8189-4C20-B486-91BCA0AF102F}"/>
              </a:ext>
            </a:extLst>
          </p:cNvPr>
          <p:cNvSpPr/>
          <p:nvPr/>
        </p:nvSpPr>
        <p:spPr>
          <a:xfrm>
            <a:off x="2007704" y="3610643"/>
            <a:ext cx="5128592" cy="2743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标准：</a:t>
            </a:r>
            <a:r>
              <a:rPr lang="en-US" altLang="zh-CN" sz="2400" dirty="0" err="1"/>
              <a:t>commonJS</a:t>
            </a:r>
            <a:br>
              <a:rPr lang="en-US" altLang="zh-CN" sz="2400" dirty="0"/>
            </a:br>
            <a:r>
              <a:rPr lang="zh-CN" altLang="en-US" sz="2400" dirty="0"/>
              <a:t>实现：</a:t>
            </a:r>
            <a:endParaRPr lang="en-US" altLang="zh-CN" sz="2400" dirty="0"/>
          </a:p>
          <a:p>
            <a:pPr lvl="1"/>
            <a:r>
              <a:rPr lang="en-US" altLang="zh-CN" sz="2400" dirty="0"/>
              <a:t>ES5</a:t>
            </a:r>
            <a:r>
              <a:rPr lang="zh-CN" altLang="en-US" sz="2400" dirty="0"/>
              <a:t>：</a:t>
            </a:r>
            <a:r>
              <a:rPr lang="en-US" altLang="zh-CN" sz="2400" dirty="0"/>
              <a:t>AMD</a:t>
            </a:r>
            <a:r>
              <a:rPr lang="zh-CN" altLang="en-US" sz="2400" dirty="0"/>
              <a:t>：</a:t>
            </a:r>
            <a:r>
              <a:rPr lang="en-US" altLang="zh-CN" sz="2400" dirty="0"/>
              <a:t>require.js</a:t>
            </a:r>
          </a:p>
          <a:p>
            <a:pPr lvl="1"/>
            <a:r>
              <a:rPr lang="en-US" altLang="zh-CN" sz="2400" dirty="0"/>
              <a:t>	    CMD</a:t>
            </a:r>
            <a:r>
              <a:rPr lang="zh-CN" altLang="en-US" sz="2400" dirty="0"/>
              <a:t>：</a:t>
            </a:r>
            <a:r>
              <a:rPr lang="en-US" altLang="zh-CN" sz="2400" dirty="0"/>
              <a:t>sea.js</a:t>
            </a:r>
          </a:p>
          <a:p>
            <a:pPr lvl="1"/>
            <a:r>
              <a:rPr lang="en-US" altLang="zh-CN" sz="2400" dirty="0"/>
              <a:t>ES6</a:t>
            </a:r>
            <a:r>
              <a:rPr lang="zh-CN" altLang="en-US" sz="2400" dirty="0"/>
              <a:t>：</a:t>
            </a:r>
            <a:r>
              <a:rPr lang="en-US" altLang="zh-CN" sz="2400" dirty="0"/>
              <a:t>export</a:t>
            </a:r>
            <a:r>
              <a:rPr lang="zh-CN" altLang="en-US" sz="2400" dirty="0"/>
              <a:t>、</a:t>
            </a:r>
            <a:r>
              <a:rPr lang="en-US" altLang="zh-CN" sz="2400" dirty="0"/>
              <a:t>import</a:t>
            </a:r>
            <a:endParaRPr lang="zh-CN" altLang="en-US" sz="2400" dirty="0"/>
          </a:p>
        </p:txBody>
      </p:sp>
    </p:spTree>
    <p:extLst>
      <p:ext uri="{BB962C8B-B14F-4D97-AF65-F5344CB8AC3E}">
        <p14:creationId xmlns:p14="http://schemas.microsoft.com/office/powerpoint/2010/main" val="408719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组件化：</a:t>
            </a:r>
          </a:p>
        </p:txBody>
      </p:sp>
      <p:sp>
        <p:nvSpPr>
          <p:cNvPr id="4" name="Rectangle 1">
            <a:extLst>
              <a:ext uri="{FF2B5EF4-FFF2-40B4-BE49-F238E27FC236}">
                <a16:creationId xmlns:a16="http://schemas.microsoft.com/office/drawing/2014/main" id="{AF7EBF66-2A0E-4080-8579-FEBFCDBB9AB5}"/>
              </a:ext>
            </a:extLst>
          </p:cNvPr>
          <p:cNvSpPr>
            <a:spLocks noGrp="1" noChangeArrowheads="1"/>
          </p:cNvSpPr>
          <p:nvPr>
            <p:ph idx="1"/>
          </p:nvPr>
        </p:nvSpPr>
        <p:spPr bwMode="auto">
          <a:xfrm>
            <a:off x="1052760" y="1678707"/>
            <a:ext cx="7871793" cy="175953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zh-CN" altLang="en-US" sz="2400" dirty="0">
                <a:latin typeface="+mj-lt"/>
                <a:ea typeface="+mj-ea"/>
                <a:cs typeface="+mj-cs"/>
              </a:rPr>
              <a:t>组件就是将一段</a:t>
            </a:r>
            <a:r>
              <a:rPr lang="en-US" altLang="zh-CN" sz="2400" dirty="0">
                <a:latin typeface="+mj-lt"/>
                <a:ea typeface="+mj-ea"/>
                <a:cs typeface="+mj-cs"/>
              </a:rPr>
              <a:t>UI</a:t>
            </a:r>
            <a:r>
              <a:rPr lang="zh-CN" altLang="en-US" sz="2400" dirty="0">
                <a:latin typeface="+mj-lt"/>
                <a:ea typeface="+mj-ea"/>
                <a:cs typeface="+mj-cs"/>
              </a:rPr>
              <a:t>样式和其对应的功能作为独立的整体去看待，无论这个整体放在哪里去使用，它都具有一样的功能和样式，从而实现复用，这种整体化的细想就是组件化</a:t>
            </a:r>
            <a:endParaRPr lang="zh-CN" altLang="zh-CN" sz="2400" dirty="0">
              <a:latin typeface="+mj-lt"/>
              <a:ea typeface="+mj-ea"/>
              <a:cs typeface="+mj-cs"/>
            </a:endParaRPr>
          </a:p>
        </p:txBody>
      </p:sp>
      <p:sp>
        <p:nvSpPr>
          <p:cNvPr id="8" name="矩形: 圆角 7">
            <a:extLst>
              <a:ext uri="{FF2B5EF4-FFF2-40B4-BE49-F238E27FC236}">
                <a16:creationId xmlns:a16="http://schemas.microsoft.com/office/drawing/2014/main" id="{258EB4FF-8189-4C20-B486-91BCA0AF102F}"/>
              </a:ext>
            </a:extLst>
          </p:cNvPr>
          <p:cNvSpPr/>
          <p:nvPr/>
        </p:nvSpPr>
        <p:spPr>
          <a:xfrm>
            <a:off x="1343890" y="3807751"/>
            <a:ext cx="6927273" cy="2385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400" dirty="0"/>
              <a:t>实现：以模板驱动</a:t>
            </a:r>
            <a:r>
              <a:rPr lang="en-US" altLang="zh-CN" sz="2400" dirty="0"/>
              <a:t>JS</a:t>
            </a:r>
            <a:r>
              <a:rPr lang="zh-CN" altLang="en-US" sz="2400" dirty="0"/>
              <a:t>为代表的</a:t>
            </a:r>
            <a:r>
              <a:rPr lang="en-US" altLang="zh-CN" sz="2400" dirty="0"/>
              <a:t>Angular</a:t>
            </a:r>
            <a:r>
              <a:rPr lang="zh-CN" altLang="en-US" sz="2400" dirty="0"/>
              <a:t>、</a:t>
            </a:r>
            <a:r>
              <a:rPr lang="en-US" altLang="zh-CN" sz="2400" dirty="0"/>
              <a:t>Vue</a:t>
            </a:r>
          </a:p>
          <a:p>
            <a:pPr lvl="1"/>
            <a:r>
              <a:rPr lang="en-US" altLang="zh-CN" sz="2400" dirty="0"/>
              <a:t>	     </a:t>
            </a:r>
            <a:r>
              <a:rPr lang="zh-CN" altLang="en-US" sz="2400" dirty="0"/>
              <a:t>以</a:t>
            </a:r>
            <a:r>
              <a:rPr lang="en-US" altLang="zh-CN" sz="2400" dirty="0"/>
              <a:t>JS</a:t>
            </a:r>
            <a:r>
              <a:rPr lang="zh-CN" altLang="en-US" sz="2400" dirty="0"/>
              <a:t>驱动的</a:t>
            </a:r>
            <a:r>
              <a:rPr lang="en-US" altLang="zh-CN" sz="2400" dirty="0"/>
              <a:t>React</a:t>
            </a:r>
          </a:p>
          <a:p>
            <a:pPr lvl="1"/>
            <a:r>
              <a:rPr lang="zh-CN" altLang="en-US" sz="2400" dirty="0"/>
              <a:t>           以</a:t>
            </a:r>
            <a:r>
              <a:rPr lang="en-US" altLang="zh-CN" sz="2400" dirty="0"/>
              <a:t>Web Component</a:t>
            </a:r>
            <a:r>
              <a:rPr lang="zh-CN" altLang="en-US" sz="2400" dirty="0"/>
              <a:t>原生浏览器特性驱动的</a:t>
            </a:r>
            <a:r>
              <a:rPr lang="en-US" altLang="zh-CN" sz="2400" dirty="0"/>
              <a:t>Polymer</a:t>
            </a:r>
            <a:r>
              <a:rPr lang="zh-CN" altLang="en-US" sz="2400" dirty="0"/>
              <a:t>、</a:t>
            </a:r>
            <a:r>
              <a:rPr lang="en-US" altLang="zh-CN" sz="2400" dirty="0"/>
              <a:t>Nova</a:t>
            </a:r>
            <a:endParaRPr lang="zh-CN" altLang="en-US" sz="2400" dirty="0"/>
          </a:p>
        </p:txBody>
      </p:sp>
      <p:pic>
        <p:nvPicPr>
          <p:cNvPr id="3" name="图片 2">
            <a:extLst>
              <a:ext uri="{FF2B5EF4-FFF2-40B4-BE49-F238E27FC236}">
                <a16:creationId xmlns:a16="http://schemas.microsoft.com/office/drawing/2014/main" id="{63B8FD64-1E2D-4840-B729-643CBDC13A37}"/>
              </a:ext>
            </a:extLst>
          </p:cNvPr>
          <p:cNvPicPr>
            <a:picLocks noChangeAspect="1"/>
          </p:cNvPicPr>
          <p:nvPr/>
        </p:nvPicPr>
        <p:blipFill>
          <a:blip r:embed="rId3"/>
          <a:stretch>
            <a:fillRect/>
          </a:stretch>
        </p:blipFill>
        <p:spPr>
          <a:xfrm>
            <a:off x="9248274" y="1678707"/>
            <a:ext cx="2523809" cy="3695238"/>
          </a:xfrm>
          <a:prstGeom prst="rect">
            <a:avLst/>
          </a:prstGeom>
        </p:spPr>
      </p:pic>
    </p:spTree>
    <p:extLst>
      <p:ext uri="{BB962C8B-B14F-4D97-AF65-F5344CB8AC3E}">
        <p14:creationId xmlns:p14="http://schemas.microsoft.com/office/powerpoint/2010/main" val="210963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a:xfrm>
            <a:off x="838199" y="0"/>
            <a:ext cx="10515600" cy="1325563"/>
          </a:xfrm>
        </p:spPr>
        <p:txBody>
          <a:bodyPr/>
          <a:lstStyle/>
          <a:p>
            <a:r>
              <a:rPr lang="zh-CN" altLang="en-US" dirty="0"/>
              <a:t>主流框架对比：</a:t>
            </a:r>
          </a:p>
        </p:txBody>
      </p:sp>
      <p:graphicFrame>
        <p:nvGraphicFramePr>
          <p:cNvPr id="3" name="表格 2">
            <a:extLst>
              <a:ext uri="{FF2B5EF4-FFF2-40B4-BE49-F238E27FC236}">
                <a16:creationId xmlns:a16="http://schemas.microsoft.com/office/drawing/2014/main" id="{058C6D11-34BC-4DE8-ABFA-0DC6348141A6}"/>
              </a:ext>
            </a:extLst>
          </p:cNvPr>
          <p:cNvGraphicFramePr>
            <a:graphicFrameLocks noGrp="1"/>
          </p:cNvGraphicFramePr>
          <p:nvPr>
            <p:extLst>
              <p:ext uri="{D42A27DB-BD31-4B8C-83A1-F6EECF244321}">
                <p14:modId xmlns:p14="http://schemas.microsoft.com/office/powerpoint/2010/main" val="463120887"/>
              </p:ext>
            </p:extLst>
          </p:nvPr>
        </p:nvGraphicFramePr>
        <p:xfrm>
          <a:off x="1229334" y="1102619"/>
          <a:ext cx="10260301" cy="5679178"/>
        </p:xfrm>
        <a:graphic>
          <a:graphicData uri="http://schemas.openxmlformats.org/drawingml/2006/table">
            <a:tbl>
              <a:tblPr firstRow="1" bandRow="1">
                <a:tableStyleId>{5C22544A-7EE6-4342-B048-85BDC9FD1C3A}</a:tableStyleId>
              </a:tblPr>
              <a:tblGrid>
                <a:gridCol w="1295694">
                  <a:extLst>
                    <a:ext uri="{9D8B030D-6E8A-4147-A177-3AD203B41FA5}">
                      <a16:colId xmlns:a16="http://schemas.microsoft.com/office/drawing/2014/main" val="2190823657"/>
                    </a:ext>
                  </a:extLst>
                </a:gridCol>
                <a:gridCol w="2696329">
                  <a:extLst>
                    <a:ext uri="{9D8B030D-6E8A-4147-A177-3AD203B41FA5}">
                      <a16:colId xmlns:a16="http://schemas.microsoft.com/office/drawing/2014/main" val="1293908566"/>
                    </a:ext>
                  </a:extLst>
                </a:gridCol>
                <a:gridCol w="3246782">
                  <a:extLst>
                    <a:ext uri="{9D8B030D-6E8A-4147-A177-3AD203B41FA5}">
                      <a16:colId xmlns:a16="http://schemas.microsoft.com/office/drawing/2014/main" val="3005815439"/>
                    </a:ext>
                  </a:extLst>
                </a:gridCol>
                <a:gridCol w="3021496">
                  <a:extLst>
                    <a:ext uri="{9D8B030D-6E8A-4147-A177-3AD203B41FA5}">
                      <a16:colId xmlns:a16="http://schemas.microsoft.com/office/drawing/2014/main" val="3752565675"/>
                    </a:ext>
                  </a:extLst>
                </a:gridCol>
              </a:tblGrid>
              <a:tr h="392614">
                <a:tc>
                  <a:txBody>
                    <a:bodyPr/>
                    <a:lstStyle/>
                    <a:p>
                      <a:endParaRPr lang="zh-CN" altLang="en-US" dirty="0"/>
                    </a:p>
                  </a:txBody>
                  <a:tcPr/>
                </a:tc>
                <a:tc>
                  <a:txBody>
                    <a:bodyPr/>
                    <a:lstStyle/>
                    <a:p>
                      <a:r>
                        <a:rPr lang="en-US" altLang="zh-CN" dirty="0"/>
                        <a:t>Angular</a:t>
                      </a:r>
                      <a:endParaRPr lang="zh-CN" altLang="en-US" dirty="0"/>
                    </a:p>
                  </a:txBody>
                  <a:tcPr/>
                </a:tc>
                <a:tc>
                  <a:txBody>
                    <a:bodyPr/>
                    <a:lstStyle/>
                    <a:p>
                      <a:r>
                        <a:rPr lang="en-US" altLang="zh-CN" dirty="0"/>
                        <a:t>React</a:t>
                      </a:r>
                      <a:endParaRPr lang="zh-CN" altLang="en-US" dirty="0"/>
                    </a:p>
                  </a:txBody>
                  <a:tcPr/>
                </a:tc>
                <a:tc>
                  <a:txBody>
                    <a:bodyPr/>
                    <a:lstStyle/>
                    <a:p>
                      <a:r>
                        <a:rPr lang="en-US" altLang="zh-CN" dirty="0"/>
                        <a:t>Vue</a:t>
                      </a:r>
                      <a:endParaRPr lang="zh-CN" altLang="en-US" dirty="0"/>
                    </a:p>
                  </a:txBody>
                  <a:tcPr/>
                </a:tc>
                <a:extLst>
                  <a:ext uri="{0D108BD9-81ED-4DB2-BD59-A6C34878D82A}">
                    <a16:rowId xmlns:a16="http://schemas.microsoft.com/office/drawing/2014/main" val="3881895563"/>
                  </a:ext>
                </a:extLst>
              </a:tr>
              <a:tr h="392614">
                <a:tc>
                  <a:txBody>
                    <a:bodyPr/>
                    <a:lstStyle/>
                    <a:p>
                      <a:r>
                        <a:rPr lang="zh-CN" altLang="en-US" dirty="0"/>
                        <a:t>创始人</a:t>
                      </a:r>
                    </a:p>
                  </a:txBody>
                  <a:tcPr/>
                </a:tc>
                <a:tc>
                  <a:txBody>
                    <a:bodyPr/>
                    <a:lstStyle/>
                    <a:p>
                      <a:r>
                        <a:rPr lang="zh-CN" altLang="en-US" dirty="0"/>
                        <a:t>由</a:t>
                      </a:r>
                      <a:r>
                        <a:rPr lang="en-US" altLang="zh-CN" dirty="0"/>
                        <a:t>Google</a:t>
                      </a:r>
                      <a:r>
                        <a:rPr lang="zh-CN" altLang="en-US" dirty="0"/>
                        <a:t>提供支持</a:t>
                      </a:r>
                    </a:p>
                  </a:txBody>
                  <a:tcPr/>
                </a:tc>
                <a:tc>
                  <a:txBody>
                    <a:bodyPr/>
                    <a:lstStyle/>
                    <a:p>
                      <a:r>
                        <a:rPr lang="zh-CN" altLang="en-US" dirty="0"/>
                        <a:t>由</a:t>
                      </a:r>
                      <a:r>
                        <a:rPr lang="en-US" altLang="zh-CN" dirty="0"/>
                        <a:t>Facebook</a:t>
                      </a:r>
                      <a:r>
                        <a:rPr lang="zh-CN" altLang="en-US" dirty="0"/>
                        <a:t>维护</a:t>
                      </a:r>
                    </a:p>
                  </a:txBody>
                  <a:tcPr/>
                </a:tc>
                <a:tc>
                  <a:txBody>
                    <a:bodyPr/>
                    <a:lstStyle/>
                    <a:p>
                      <a:r>
                        <a:rPr lang="en-US" altLang="zh-CN" dirty="0"/>
                        <a:t>Google</a:t>
                      </a:r>
                      <a:r>
                        <a:rPr lang="zh-CN" altLang="en-US" dirty="0"/>
                        <a:t>前员工</a:t>
                      </a:r>
                    </a:p>
                  </a:txBody>
                  <a:tcPr/>
                </a:tc>
                <a:extLst>
                  <a:ext uri="{0D108BD9-81ED-4DB2-BD59-A6C34878D82A}">
                    <a16:rowId xmlns:a16="http://schemas.microsoft.com/office/drawing/2014/main" val="2227747026"/>
                  </a:ext>
                </a:extLst>
              </a:tr>
              <a:tr h="392614">
                <a:tc>
                  <a:txBody>
                    <a:bodyPr/>
                    <a:lstStyle/>
                    <a:p>
                      <a:r>
                        <a:rPr lang="zh-CN" altLang="en-US" dirty="0"/>
                        <a:t>模型</a:t>
                      </a:r>
                    </a:p>
                  </a:txBody>
                  <a:tcPr/>
                </a:tc>
                <a:tc>
                  <a:txBody>
                    <a:bodyPr/>
                    <a:lstStyle/>
                    <a:p>
                      <a:r>
                        <a:rPr lang="zh-CN" altLang="en-US" dirty="0"/>
                        <a:t>基于</a:t>
                      </a:r>
                      <a:r>
                        <a:rPr lang="en-US" altLang="zh-CN" dirty="0"/>
                        <a:t>MVC</a:t>
                      </a:r>
                      <a:r>
                        <a:rPr lang="zh-CN" altLang="en-US" dirty="0"/>
                        <a:t>架构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Virtrual</a:t>
                      </a:r>
                      <a:r>
                        <a:rPr lang="en-US" altLang="zh-CN" dirty="0"/>
                        <a:t> DOM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Virtrual</a:t>
                      </a:r>
                      <a:r>
                        <a:rPr lang="en-US" altLang="zh-CN" dirty="0"/>
                        <a:t> DOM</a:t>
                      </a:r>
                      <a:endParaRPr lang="zh-CN" altLang="en-US" dirty="0"/>
                    </a:p>
                  </a:txBody>
                  <a:tcPr/>
                </a:tc>
                <a:extLst>
                  <a:ext uri="{0D108BD9-81ED-4DB2-BD59-A6C34878D82A}">
                    <a16:rowId xmlns:a16="http://schemas.microsoft.com/office/drawing/2014/main" val="1641425799"/>
                  </a:ext>
                </a:extLst>
              </a:tr>
              <a:tr h="392614">
                <a:tc>
                  <a:txBody>
                    <a:bodyPr/>
                    <a:lstStyle/>
                    <a:p>
                      <a:r>
                        <a:rPr lang="zh-CN" altLang="en-US" dirty="0"/>
                        <a:t>类型</a:t>
                      </a:r>
                    </a:p>
                  </a:txBody>
                  <a:tcPr/>
                </a:tc>
                <a:tc>
                  <a:txBody>
                    <a:bodyPr/>
                    <a:lstStyle/>
                    <a:p>
                      <a:r>
                        <a:rPr lang="zh-CN" altLang="en-US" dirty="0"/>
                        <a:t>框架，</a:t>
                      </a:r>
                      <a:r>
                        <a:rPr lang="zh-CN" altLang="en-US" sz="1800" b="0" i="0" kern="1200" dirty="0">
                          <a:solidFill>
                            <a:schemeClr val="dk1"/>
                          </a:solidFill>
                          <a:effectLst/>
                          <a:latin typeface="+mn-lt"/>
                          <a:ea typeface="+mn-ea"/>
                          <a:cs typeface="+mn-cs"/>
                        </a:rPr>
                        <a:t>提供了关于构建应用程序的强有力的约束</a:t>
                      </a:r>
                      <a:endParaRPr lang="zh-CN" altLang="en-US" dirty="0"/>
                    </a:p>
                  </a:txBody>
                  <a:tcPr/>
                </a:tc>
                <a:tc>
                  <a:txBody>
                    <a:bodyPr/>
                    <a:lstStyle/>
                    <a:p>
                      <a:r>
                        <a:rPr lang="zh-CN" altLang="en-US" dirty="0"/>
                        <a:t>库，专注于</a:t>
                      </a:r>
                      <a:r>
                        <a:rPr lang="en-US" altLang="zh-CN" dirty="0"/>
                        <a:t>UI</a:t>
                      </a:r>
                      <a:r>
                        <a:rPr lang="zh-CN" altLang="en-US" dirty="0"/>
                        <a:t>组件，完整的框架需要引入</a:t>
                      </a:r>
                      <a:r>
                        <a:rPr lang="en-US" altLang="zh-CN" dirty="0"/>
                        <a:t>Redux</a:t>
                      </a:r>
                      <a:r>
                        <a:rPr lang="zh-CN" altLang="en-US" dirty="0"/>
                        <a:t>和</a:t>
                      </a:r>
                      <a:r>
                        <a:rPr lang="en-US" altLang="zh-CN" dirty="0"/>
                        <a:t>route</a:t>
                      </a:r>
                      <a:r>
                        <a:rPr lang="zh-CN" altLang="en-US" dirty="0"/>
                        <a:t>等</a:t>
                      </a:r>
                    </a:p>
                  </a:txBody>
                  <a:tcPr/>
                </a:tc>
                <a:tc>
                  <a:txBody>
                    <a:bodyPr/>
                    <a:lstStyle/>
                    <a:p>
                      <a:r>
                        <a:rPr lang="zh-CN" altLang="en-US" dirty="0"/>
                        <a:t>库，构建方面需要使用</a:t>
                      </a:r>
                      <a:r>
                        <a:rPr lang="en-US" altLang="zh-CN" dirty="0" err="1"/>
                        <a:t>vuex</a:t>
                      </a:r>
                      <a:r>
                        <a:rPr lang="zh-CN" altLang="en-US" dirty="0"/>
                        <a:t>和</a:t>
                      </a:r>
                      <a:r>
                        <a:rPr lang="en-US" altLang="zh-CN" dirty="0" err="1"/>
                        <a:t>vue</a:t>
                      </a:r>
                      <a:r>
                        <a:rPr lang="en-US" altLang="zh-CN" dirty="0"/>
                        <a:t>-router</a:t>
                      </a:r>
                      <a:r>
                        <a:rPr lang="zh-CN" altLang="en-US" dirty="0"/>
                        <a:t>，轻量级</a:t>
                      </a:r>
                    </a:p>
                  </a:txBody>
                  <a:tcPr/>
                </a:tc>
                <a:extLst>
                  <a:ext uri="{0D108BD9-81ED-4DB2-BD59-A6C34878D82A}">
                    <a16:rowId xmlns:a16="http://schemas.microsoft.com/office/drawing/2014/main" val="4260300951"/>
                  </a:ext>
                </a:extLst>
              </a:tr>
              <a:tr h="392614">
                <a:tc>
                  <a:txBody>
                    <a:bodyPr/>
                    <a:lstStyle/>
                    <a:p>
                      <a:r>
                        <a:rPr lang="zh-CN" altLang="en-US" dirty="0"/>
                        <a:t>数据</a:t>
                      </a:r>
                    </a:p>
                  </a:txBody>
                  <a:tcPr/>
                </a:tc>
                <a:tc>
                  <a:txBody>
                    <a:bodyPr/>
                    <a:lstStyle/>
                    <a:p>
                      <a:r>
                        <a:rPr lang="zh-CN" altLang="en-US" dirty="0"/>
                        <a:t>双向绑定</a:t>
                      </a:r>
                    </a:p>
                  </a:txBody>
                  <a:tcPr/>
                </a:tc>
                <a:tc>
                  <a:txBody>
                    <a:bodyPr/>
                    <a:lstStyle/>
                    <a:p>
                      <a:r>
                        <a:rPr lang="zh-CN" altLang="en-US" dirty="0"/>
                        <a:t>单向绑定</a:t>
                      </a:r>
                    </a:p>
                  </a:txBody>
                  <a:tcPr/>
                </a:tc>
                <a:tc>
                  <a:txBody>
                    <a:bodyPr/>
                    <a:lstStyle/>
                    <a:p>
                      <a:r>
                        <a:rPr lang="zh-CN" altLang="en-US" dirty="0"/>
                        <a:t>支持单向和双向绑定</a:t>
                      </a:r>
                    </a:p>
                  </a:txBody>
                  <a:tcPr/>
                </a:tc>
                <a:extLst>
                  <a:ext uri="{0D108BD9-81ED-4DB2-BD59-A6C34878D82A}">
                    <a16:rowId xmlns:a16="http://schemas.microsoft.com/office/drawing/2014/main" val="1567250204"/>
                  </a:ext>
                </a:extLst>
              </a:tr>
              <a:tr h="392614">
                <a:tc>
                  <a:txBody>
                    <a:bodyPr/>
                    <a:lstStyle/>
                    <a:p>
                      <a:r>
                        <a:rPr lang="zh-CN" altLang="en-US" dirty="0"/>
                        <a:t>语言</a:t>
                      </a:r>
                    </a:p>
                  </a:txBody>
                  <a:tcPr/>
                </a:tc>
                <a:tc>
                  <a:txBody>
                    <a:bodyPr/>
                    <a:lstStyle/>
                    <a:p>
                      <a:r>
                        <a:rPr lang="en-US" altLang="zh-CN" dirty="0"/>
                        <a:t>TypeScript</a:t>
                      </a:r>
                      <a:endParaRPr lang="zh-CN" altLang="en-US" dirty="0"/>
                    </a:p>
                  </a:txBody>
                  <a:tcPr/>
                </a:tc>
                <a:tc>
                  <a:txBody>
                    <a:bodyPr/>
                    <a:lstStyle/>
                    <a:p>
                      <a:r>
                        <a:rPr lang="en-US" altLang="zh-CN" dirty="0"/>
                        <a:t>JSX(JavaScript XML)</a:t>
                      </a:r>
                      <a:r>
                        <a:rPr lang="zh-CN" altLang="en-US" dirty="0"/>
                        <a:t>，专注于使用</a:t>
                      </a:r>
                      <a:r>
                        <a:rPr lang="en-US" altLang="zh-CN" dirty="0"/>
                        <a:t>ES6</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HTML</a:t>
                      </a:r>
                      <a:r>
                        <a:rPr lang="zh-CN" altLang="en-US" dirty="0"/>
                        <a:t>模板和</a:t>
                      </a:r>
                      <a:r>
                        <a:rPr lang="en-US" altLang="zh-CN" dirty="0"/>
                        <a:t>JavaScript</a:t>
                      </a:r>
                      <a:r>
                        <a:rPr lang="zh-CN" altLang="en-US" dirty="0"/>
                        <a:t>，使用</a:t>
                      </a:r>
                      <a:r>
                        <a:rPr lang="en-US" altLang="zh-CN" dirty="0"/>
                        <a:t>ES5</a:t>
                      </a:r>
                      <a:r>
                        <a:rPr lang="zh-CN" altLang="en-US" dirty="0"/>
                        <a:t>或</a:t>
                      </a:r>
                      <a:r>
                        <a:rPr lang="en-US" altLang="zh-CN" dirty="0"/>
                        <a:t>ES6</a:t>
                      </a:r>
                      <a:endParaRPr lang="zh-CN" altLang="en-US" dirty="0"/>
                    </a:p>
                  </a:txBody>
                  <a:tcPr/>
                </a:tc>
                <a:extLst>
                  <a:ext uri="{0D108BD9-81ED-4DB2-BD59-A6C34878D82A}">
                    <a16:rowId xmlns:a16="http://schemas.microsoft.com/office/drawing/2014/main" val="2834690284"/>
                  </a:ext>
                </a:extLst>
              </a:tr>
              <a:tr h="781767">
                <a:tc>
                  <a:txBody>
                    <a:bodyPr/>
                    <a:lstStyle/>
                    <a:p>
                      <a:r>
                        <a:rPr lang="zh-CN" altLang="en-US" dirty="0"/>
                        <a:t>模板</a:t>
                      </a:r>
                    </a:p>
                  </a:txBody>
                  <a:tcPr/>
                </a:tc>
                <a:tc>
                  <a:txBody>
                    <a:bodyPr/>
                    <a:lstStyle/>
                    <a:p>
                      <a:r>
                        <a:rPr lang="zh-CN" altLang="en-US" dirty="0"/>
                        <a:t>使用</a:t>
                      </a:r>
                      <a:r>
                        <a:rPr lang="en-US" altLang="zh-CN" dirty="0"/>
                        <a:t>Angular</a:t>
                      </a:r>
                      <a:r>
                        <a:rPr lang="zh-CN" altLang="en-US" dirty="0"/>
                        <a:t>特有的语法：</a:t>
                      </a:r>
                      <a:r>
                        <a:rPr lang="en-US" altLang="zh-CN" dirty="0"/>
                        <a:t>TypeScript</a:t>
                      </a:r>
                      <a:endParaRPr lang="zh-CN" altLang="en-US" dirty="0"/>
                    </a:p>
                  </a:txBody>
                  <a:tcPr/>
                </a:tc>
                <a:tc>
                  <a:txBody>
                    <a:bodyPr/>
                    <a:lstStyle/>
                    <a:p>
                      <a:r>
                        <a:rPr lang="zh-CN" altLang="en-US" dirty="0"/>
                        <a:t>使用</a:t>
                      </a:r>
                      <a:r>
                        <a:rPr lang="en-US" altLang="zh-CN" dirty="0"/>
                        <a:t>JSX</a:t>
                      </a:r>
                      <a:r>
                        <a:rPr lang="zh-CN" altLang="en-US" dirty="0"/>
                        <a:t>实现</a:t>
                      </a:r>
                      <a:r>
                        <a:rPr lang="en-US" altLang="zh-CN" dirty="0"/>
                        <a:t>UI</a:t>
                      </a:r>
                      <a:r>
                        <a:rPr lang="zh-CN" altLang="en-US" dirty="0"/>
                        <a:t>模板和内联的</a:t>
                      </a:r>
                      <a:r>
                        <a:rPr lang="en-US" altLang="zh-CN" dirty="0"/>
                        <a:t>JS</a:t>
                      </a:r>
                      <a:r>
                        <a:rPr lang="zh-CN" altLang="en-US" dirty="0"/>
                        <a:t>逻辑，意味着一切皆为</a:t>
                      </a:r>
                      <a:r>
                        <a:rPr lang="en-US" altLang="zh-CN" dirty="0"/>
                        <a:t>JS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单文件组件方式：模板，脚本，样式放在一个文件中</a:t>
                      </a:r>
                    </a:p>
                  </a:txBody>
                  <a:tcPr/>
                </a:tc>
                <a:extLst>
                  <a:ext uri="{0D108BD9-81ED-4DB2-BD59-A6C34878D82A}">
                    <a16:rowId xmlns:a16="http://schemas.microsoft.com/office/drawing/2014/main" val="3933488011"/>
                  </a:ext>
                </a:extLst>
              </a:tr>
              <a:tr h="392614">
                <a:tc>
                  <a:txBody>
                    <a:bodyPr/>
                    <a:lstStyle/>
                    <a:p>
                      <a:r>
                        <a:rPr lang="zh-CN" altLang="en-US" dirty="0"/>
                        <a:t>学习曲线</a:t>
                      </a:r>
                    </a:p>
                  </a:txBody>
                  <a:tcPr/>
                </a:tc>
                <a:tc>
                  <a:txBody>
                    <a:bodyPr/>
                    <a:lstStyle/>
                    <a:p>
                      <a:r>
                        <a:rPr lang="zh-CN" altLang="en-US" dirty="0"/>
                        <a:t>陡峭的学习曲线</a:t>
                      </a:r>
                    </a:p>
                  </a:txBody>
                  <a:tcPr/>
                </a:tc>
                <a:tc>
                  <a:txBody>
                    <a:bodyPr/>
                    <a:lstStyle/>
                    <a:p>
                      <a:r>
                        <a:rPr lang="zh-CN" altLang="en-US" dirty="0"/>
                        <a:t>较</a:t>
                      </a:r>
                      <a:r>
                        <a:rPr lang="en-US" altLang="zh-CN" dirty="0"/>
                        <a:t>Angular</a:t>
                      </a:r>
                      <a:r>
                        <a:rPr lang="zh-CN" altLang="en-US" dirty="0"/>
                        <a:t>容易一些</a:t>
                      </a:r>
                    </a:p>
                  </a:txBody>
                  <a:tcPr/>
                </a:tc>
                <a:tc>
                  <a:txBody>
                    <a:bodyPr/>
                    <a:lstStyle/>
                    <a:p>
                      <a:r>
                        <a:rPr lang="zh-CN" altLang="en-US" dirty="0"/>
                        <a:t>小的学习曲线</a:t>
                      </a:r>
                    </a:p>
                  </a:txBody>
                  <a:tcPr/>
                </a:tc>
                <a:extLst>
                  <a:ext uri="{0D108BD9-81ED-4DB2-BD59-A6C34878D82A}">
                    <a16:rowId xmlns:a16="http://schemas.microsoft.com/office/drawing/2014/main" val="121463360"/>
                  </a:ext>
                </a:extLst>
              </a:tr>
              <a:tr h="702198">
                <a:tc>
                  <a:txBody>
                    <a:bodyPr/>
                    <a:lstStyle/>
                    <a:p>
                      <a:r>
                        <a:rPr lang="zh-CN" altLang="en-US" dirty="0"/>
                        <a:t>适用场景</a:t>
                      </a:r>
                    </a:p>
                  </a:txBody>
                  <a:tcPr/>
                </a:tc>
                <a:tc>
                  <a:txBody>
                    <a:bodyPr/>
                    <a:lstStyle/>
                    <a:p>
                      <a:r>
                        <a:rPr lang="zh-CN" altLang="en-US" dirty="0"/>
                        <a:t>专注大规模功能丰富的应用程序</a:t>
                      </a:r>
                    </a:p>
                  </a:txBody>
                  <a:tcPr/>
                </a:tc>
                <a:tc>
                  <a:txBody>
                    <a:bodyPr/>
                    <a:lstStyle/>
                    <a:p>
                      <a:r>
                        <a:rPr lang="zh-CN" altLang="en-US" dirty="0"/>
                        <a:t>适用于</a:t>
                      </a:r>
                      <a:r>
                        <a:rPr lang="en-US" altLang="zh-CN" dirty="0"/>
                        <a:t>IOS</a:t>
                      </a:r>
                      <a:r>
                        <a:rPr lang="zh-CN" altLang="en-US" dirty="0"/>
                        <a:t>和</a:t>
                      </a:r>
                      <a:r>
                        <a:rPr lang="en-US" altLang="zh-CN" dirty="0"/>
                        <a:t>Android</a:t>
                      </a:r>
                      <a:r>
                        <a:rPr lang="zh-CN" altLang="en-US" dirty="0"/>
                        <a:t>的现代</a:t>
                      </a:r>
                      <a:r>
                        <a:rPr lang="en-US" altLang="zh-CN" dirty="0"/>
                        <a:t>Web</a:t>
                      </a:r>
                      <a:r>
                        <a:rPr lang="zh-CN" altLang="en-US" dirty="0"/>
                        <a:t>开发和原生渲染应用</a:t>
                      </a:r>
                    </a:p>
                  </a:txBody>
                  <a:tcPr/>
                </a:tc>
                <a:tc>
                  <a:txBody>
                    <a:bodyPr/>
                    <a:lstStyle/>
                    <a:p>
                      <a:r>
                        <a:rPr lang="zh-CN" altLang="en-US" dirty="0"/>
                        <a:t>适用于</a:t>
                      </a:r>
                      <a:r>
                        <a:rPr lang="en-US" altLang="zh-CN" dirty="0"/>
                        <a:t>Web</a:t>
                      </a:r>
                      <a:r>
                        <a:rPr lang="zh-CN" altLang="en-US" dirty="0"/>
                        <a:t>开发和单页面引用程序</a:t>
                      </a:r>
                    </a:p>
                  </a:txBody>
                  <a:tcPr/>
                </a:tc>
                <a:extLst>
                  <a:ext uri="{0D108BD9-81ED-4DB2-BD59-A6C34878D82A}">
                    <a16:rowId xmlns:a16="http://schemas.microsoft.com/office/drawing/2014/main" val="239608420"/>
                  </a:ext>
                </a:extLst>
              </a:tr>
              <a:tr h="677663">
                <a:tc>
                  <a:txBody>
                    <a:bodyPr/>
                    <a:lstStyle/>
                    <a:p>
                      <a:r>
                        <a:rPr lang="zh-CN" altLang="en-US" dirty="0"/>
                        <a:t>公司使用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Google</a:t>
                      </a:r>
                      <a:r>
                        <a:rPr lang="zh-CN" altLang="en-US" dirty="0"/>
                        <a:t>，</a:t>
                      </a:r>
                      <a:r>
                        <a:rPr lang="en-US" altLang="zh-CN" dirty="0"/>
                        <a:t>Forbes</a:t>
                      </a:r>
                      <a:endParaRPr lang="zh-CN" altLang="en-US" dirty="0"/>
                    </a:p>
                  </a:txBody>
                  <a:tcPr/>
                </a:tc>
                <a:tc>
                  <a:txBody>
                    <a:bodyPr/>
                    <a:lstStyle/>
                    <a:p>
                      <a:r>
                        <a:rPr lang="en-US" altLang="zh-CN" dirty="0"/>
                        <a:t>Facebook</a:t>
                      </a:r>
                      <a:r>
                        <a:rPr lang="zh-CN" altLang="en-US" dirty="0"/>
                        <a:t>，</a:t>
                      </a:r>
                      <a:r>
                        <a:rPr lang="en-US" altLang="zh-CN" dirty="0"/>
                        <a:t>Uber</a:t>
                      </a:r>
                      <a:r>
                        <a:rPr lang="zh-CN" altLang="en-US" dirty="0"/>
                        <a:t>，</a:t>
                      </a:r>
                      <a:r>
                        <a:rPr lang="en-US" altLang="zh-CN" dirty="0"/>
                        <a:t>Twitter</a:t>
                      </a:r>
                      <a:r>
                        <a:rPr lang="zh-CN" altLang="en-US" dirty="0"/>
                        <a:t>，</a:t>
                      </a:r>
                      <a:r>
                        <a:rPr lang="en-US" altLang="zh-CN" dirty="0"/>
                        <a:t>Reddit</a:t>
                      </a:r>
                      <a:endParaRPr lang="zh-CN" altLang="en-US" dirty="0"/>
                    </a:p>
                  </a:txBody>
                  <a:tcPr/>
                </a:tc>
                <a:tc>
                  <a:txBody>
                    <a:bodyPr/>
                    <a:lstStyle/>
                    <a:p>
                      <a:r>
                        <a:rPr lang="zh-CN" altLang="en-US" dirty="0"/>
                        <a:t>阿里巴巴，百度，</a:t>
                      </a:r>
                      <a:r>
                        <a:rPr lang="en-US" altLang="zh-CN" dirty="0"/>
                        <a:t>GitLab</a:t>
                      </a:r>
                      <a:endParaRPr lang="zh-CN" altLang="en-US" dirty="0"/>
                    </a:p>
                  </a:txBody>
                  <a:tcPr/>
                </a:tc>
                <a:extLst>
                  <a:ext uri="{0D108BD9-81ED-4DB2-BD59-A6C34878D82A}">
                    <a16:rowId xmlns:a16="http://schemas.microsoft.com/office/drawing/2014/main" val="1115176199"/>
                  </a:ext>
                </a:extLst>
              </a:tr>
            </a:tbl>
          </a:graphicData>
        </a:graphic>
      </p:graphicFrame>
    </p:spTree>
    <p:extLst>
      <p:ext uri="{BB962C8B-B14F-4D97-AF65-F5344CB8AC3E}">
        <p14:creationId xmlns:p14="http://schemas.microsoft.com/office/powerpoint/2010/main" val="40106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F08E-ED34-4C16-9908-4DE83ADB733D}"/>
              </a:ext>
            </a:extLst>
          </p:cNvPr>
          <p:cNvSpPr>
            <a:spLocks noGrp="1"/>
          </p:cNvSpPr>
          <p:nvPr>
            <p:ph type="title"/>
          </p:nvPr>
        </p:nvSpPr>
        <p:spPr/>
        <p:txBody>
          <a:bodyPr/>
          <a:lstStyle/>
          <a:p>
            <a:r>
              <a:rPr lang="zh-CN" altLang="en-US" dirty="0"/>
              <a:t>对比</a:t>
            </a:r>
            <a:r>
              <a:rPr lang="en-US" altLang="zh-CN" dirty="0"/>
              <a:t>Angular React</a:t>
            </a:r>
            <a:endParaRPr lang="zh-CN" altLang="en-US" dirty="0"/>
          </a:p>
        </p:txBody>
      </p:sp>
      <p:sp>
        <p:nvSpPr>
          <p:cNvPr id="9" name="思想气泡: 云 8">
            <a:extLst>
              <a:ext uri="{FF2B5EF4-FFF2-40B4-BE49-F238E27FC236}">
                <a16:creationId xmlns:a16="http://schemas.microsoft.com/office/drawing/2014/main" id="{0D984566-D4BB-4B48-845B-FC0F8144D9AF}"/>
              </a:ext>
            </a:extLst>
          </p:cNvPr>
          <p:cNvSpPr/>
          <p:nvPr/>
        </p:nvSpPr>
        <p:spPr>
          <a:xfrm>
            <a:off x="9040762" y="1027906"/>
            <a:ext cx="1799303" cy="197628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p:txBody>
      </p:sp>
      <p:sp>
        <p:nvSpPr>
          <p:cNvPr id="5" name="Rectangle 1">
            <a:extLst>
              <a:ext uri="{FF2B5EF4-FFF2-40B4-BE49-F238E27FC236}">
                <a16:creationId xmlns:a16="http://schemas.microsoft.com/office/drawing/2014/main" id="{8EED83FE-FA30-4B08-B3FC-CE0110B266E1}"/>
              </a:ext>
            </a:extLst>
          </p:cNvPr>
          <p:cNvSpPr txBox="1">
            <a:spLocks noChangeArrowheads="1"/>
          </p:cNvSpPr>
          <p:nvPr/>
        </p:nvSpPr>
        <p:spPr bwMode="auto">
          <a:xfrm>
            <a:off x="1144565" y="1690688"/>
            <a:ext cx="7194217" cy="3200828"/>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Tx/>
              <a:buChar char="•"/>
            </a:pPr>
            <a:r>
              <a:rPr lang="en-US" altLang="zh-CN" sz="2400" dirty="0">
                <a:latin typeface="+mj-lt"/>
                <a:ea typeface="+mj-ea"/>
                <a:cs typeface="+mj-cs"/>
              </a:rPr>
              <a:t> Vue.js</a:t>
            </a:r>
            <a:r>
              <a:rPr lang="zh-CN" altLang="en-US" sz="2400" dirty="0">
                <a:latin typeface="+mj-lt"/>
                <a:ea typeface="+mj-ea"/>
                <a:cs typeface="+mj-cs"/>
              </a:rPr>
              <a:t>更轻量，</a:t>
            </a:r>
            <a:r>
              <a:rPr lang="en-US" altLang="zh-CN" sz="2400" dirty="0" err="1">
                <a:latin typeface="+mj-lt"/>
                <a:ea typeface="+mj-ea"/>
                <a:cs typeface="+mj-cs"/>
              </a:rPr>
              <a:t>gzip</a:t>
            </a:r>
            <a:r>
              <a:rPr lang="zh-CN" altLang="en-US" sz="2400" dirty="0">
                <a:latin typeface="+mj-lt"/>
                <a:ea typeface="+mj-ea"/>
                <a:cs typeface="+mj-cs"/>
              </a:rPr>
              <a:t>后大小只有</a:t>
            </a:r>
            <a:r>
              <a:rPr lang="en-US" altLang="zh-CN" sz="2400" dirty="0">
                <a:latin typeface="+mj-lt"/>
                <a:ea typeface="+mj-ea"/>
                <a:cs typeface="+mj-cs"/>
              </a:rPr>
              <a:t>26K </a:t>
            </a:r>
            <a:r>
              <a:rPr lang="zh-CN" altLang="en-US" sz="2400" dirty="0">
                <a:latin typeface="+mj-lt"/>
                <a:ea typeface="+mj-ea"/>
                <a:cs typeface="+mj-cs"/>
              </a:rPr>
              <a:t>（</a:t>
            </a:r>
            <a:r>
              <a:rPr lang="en-US" altLang="zh-CN" sz="2400" dirty="0">
                <a:latin typeface="+mj-lt"/>
                <a:ea typeface="+mj-ea"/>
                <a:cs typeface="+mj-cs"/>
              </a:rPr>
              <a:t>Angular 56K,React 44K</a:t>
            </a:r>
            <a:r>
              <a:rPr lang="zh-CN" altLang="en-US" sz="2400" dirty="0">
                <a:latin typeface="+mj-lt"/>
                <a:ea typeface="+mj-ea"/>
                <a:cs typeface="+mj-cs"/>
              </a:rPr>
              <a:t>）</a:t>
            </a:r>
            <a:endParaRPr lang="zh-CN" altLang="zh-CN" sz="2400"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sz="2400" dirty="0">
                <a:latin typeface="+mj-lt"/>
                <a:ea typeface="+mj-ea"/>
                <a:cs typeface="+mj-cs"/>
              </a:rPr>
              <a:t> 更易上手，学习曲线平稳</a:t>
            </a:r>
            <a:endParaRPr lang="zh-CN" altLang="zh-CN" sz="2400"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sz="2400" dirty="0">
                <a:latin typeface="+mj-lt"/>
                <a:ea typeface="+mj-ea"/>
                <a:cs typeface="+mj-cs"/>
              </a:rPr>
              <a:t> 吸收两家之长，借鉴了</a:t>
            </a:r>
            <a:r>
              <a:rPr lang="en-US" altLang="zh-CN" sz="2400" dirty="0">
                <a:latin typeface="+mj-lt"/>
                <a:ea typeface="+mj-ea"/>
                <a:cs typeface="+mj-cs"/>
              </a:rPr>
              <a:t>angular</a:t>
            </a:r>
            <a:r>
              <a:rPr lang="zh-CN" altLang="en-US" sz="2400" dirty="0">
                <a:latin typeface="+mj-lt"/>
                <a:ea typeface="+mj-ea"/>
                <a:cs typeface="+mj-cs"/>
              </a:rPr>
              <a:t>的指令和</a:t>
            </a:r>
            <a:r>
              <a:rPr lang="en-US" altLang="zh-CN" sz="2400" dirty="0">
                <a:latin typeface="+mj-lt"/>
                <a:ea typeface="+mj-ea"/>
                <a:cs typeface="+mj-cs"/>
              </a:rPr>
              <a:t>react</a:t>
            </a:r>
            <a:r>
              <a:rPr lang="zh-CN" altLang="en-US" sz="2400" dirty="0">
                <a:latin typeface="+mj-lt"/>
                <a:ea typeface="+mj-ea"/>
                <a:cs typeface="+mj-cs"/>
              </a:rPr>
              <a:t>的组件化</a:t>
            </a:r>
          </a:p>
          <a:p>
            <a:pPr marL="0" indent="0" eaLnBrk="0" fontAlgn="base" hangingPunct="0">
              <a:lnSpc>
                <a:spcPct val="100000"/>
              </a:lnSpc>
              <a:spcBef>
                <a:spcPct val="0"/>
              </a:spcBef>
              <a:spcAft>
                <a:spcPct val="0"/>
              </a:spcAft>
              <a:buFontTx/>
              <a:buNone/>
            </a:pPr>
            <a:endParaRPr lang="zh-CN" altLang="zh-CN" sz="1800" dirty="0">
              <a:latin typeface="Arial" panose="020B0604020202020204" pitchFamily="34" charset="0"/>
            </a:endParaRPr>
          </a:p>
        </p:txBody>
      </p:sp>
    </p:spTree>
    <p:extLst>
      <p:ext uri="{BB962C8B-B14F-4D97-AF65-F5344CB8AC3E}">
        <p14:creationId xmlns:p14="http://schemas.microsoft.com/office/powerpoint/2010/main" val="425448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F08E-ED34-4C16-9908-4DE83ADB733D}"/>
              </a:ext>
            </a:extLst>
          </p:cNvPr>
          <p:cNvSpPr>
            <a:spLocks noGrp="1"/>
          </p:cNvSpPr>
          <p:nvPr>
            <p:ph type="title"/>
          </p:nvPr>
        </p:nvSpPr>
        <p:spPr/>
        <p:txBody>
          <a:bodyPr/>
          <a:lstStyle/>
          <a:p>
            <a:r>
              <a:rPr lang="zh-CN" altLang="en-US" dirty="0"/>
              <a:t>对比</a:t>
            </a:r>
            <a:r>
              <a:rPr lang="en-US" altLang="zh-CN" dirty="0"/>
              <a:t>Angular React</a:t>
            </a:r>
            <a:endParaRPr lang="zh-CN" altLang="en-US" dirty="0"/>
          </a:p>
        </p:txBody>
      </p:sp>
      <p:sp>
        <p:nvSpPr>
          <p:cNvPr id="3" name="内容占位符 2">
            <a:extLst>
              <a:ext uri="{FF2B5EF4-FFF2-40B4-BE49-F238E27FC236}">
                <a16:creationId xmlns:a16="http://schemas.microsoft.com/office/drawing/2014/main" id="{C8E0A90A-86DF-4AAE-91D1-A04F0CD1AD38}"/>
              </a:ext>
            </a:extLst>
          </p:cNvPr>
          <p:cNvSpPr>
            <a:spLocks noGrp="1"/>
          </p:cNvSpPr>
          <p:nvPr>
            <p:ph idx="1"/>
          </p:nvPr>
        </p:nvSpPr>
        <p:spPr>
          <a:xfrm>
            <a:off x="838200" y="1825625"/>
            <a:ext cx="7656871" cy="4351338"/>
          </a:xfrm>
        </p:spPr>
        <p:txBody>
          <a:bodyPr>
            <a:normAutofit/>
          </a:bodyPr>
          <a:lstStyle/>
          <a:p>
            <a:pPr marL="420624" lvl="0" indent="-384048">
              <a:lnSpc>
                <a:spcPct val="100000"/>
              </a:lnSpc>
              <a:spcBef>
                <a:spcPct val="20000"/>
              </a:spcBef>
              <a:buClr>
                <a:srgbClr val="6EA0B0"/>
              </a:buClr>
              <a:buSzPct val="80000"/>
              <a:buFont typeface="Wingdings 2"/>
              <a:buChar char=""/>
            </a:pPr>
            <a:r>
              <a:rPr lang="en-US" altLang="zh-CN" dirty="0">
                <a:latin typeface="+mj-lt"/>
                <a:ea typeface="+mj-ea"/>
                <a:cs typeface="+mj-cs"/>
              </a:rPr>
              <a:t>Vue.js</a:t>
            </a:r>
            <a:r>
              <a:rPr lang="zh-CN" altLang="en-US" dirty="0">
                <a:latin typeface="+mj-lt"/>
                <a:ea typeface="+mj-ea"/>
                <a:cs typeface="+mj-cs"/>
              </a:rPr>
              <a:t>更轻量，</a:t>
            </a:r>
            <a:r>
              <a:rPr lang="en-US" altLang="zh-CN" dirty="0" err="1">
                <a:latin typeface="+mj-lt"/>
                <a:ea typeface="+mj-ea"/>
                <a:cs typeface="+mj-cs"/>
              </a:rPr>
              <a:t>gzip</a:t>
            </a:r>
            <a:r>
              <a:rPr lang="zh-CN" altLang="en-US" dirty="0">
                <a:latin typeface="+mj-lt"/>
                <a:ea typeface="+mj-ea"/>
                <a:cs typeface="+mj-cs"/>
              </a:rPr>
              <a:t>后大小只有</a:t>
            </a:r>
            <a:r>
              <a:rPr lang="en-US" altLang="zh-CN" dirty="0">
                <a:latin typeface="+mj-lt"/>
                <a:ea typeface="+mj-ea"/>
                <a:cs typeface="+mj-cs"/>
              </a:rPr>
              <a:t>26K </a:t>
            </a:r>
            <a:r>
              <a:rPr lang="zh-CN" altLang="en-US" dirty="0">
                <a:latin typeface="+mj-lt"/>
                <a:ea typeface="+mj-ea"/>
                <a:cs typeface="+mj-cs"/>
              </a:rPr>
              <a:t>（</a:t>
            </a:r>
            <a:r>
              <a:rPr lang="en-US" altLang="zh-CN" dirty="0">
                <a:latin typeface="+mj-lt"/>
                <a:ea typeface="+mj-ea"/>
                <a:cs typeface="+mj-cs"/>
              </a:rPr>
              <a:t>Angular 56K,React 44K</a:t>
            </a:r>
            <a:r>
              <a:rPr lang="zh-CN" altLang="en-US" dirty="0">
                <a:latin typeface="+mj-lt"/>
                <a:ea typeface="+mj-ea"/>
                <a:cs typeface="+mj-cs"/>
              </a:rPr>
              <a:t>）</a:t>
            </a:r>
            <a:endParaRPr lang="en-US" altLang="zh-CN" dirty="0">
              <a:latin typeface="+mj-lt"/>
              <a:ea typeface="+mj-ea"/>
              <a:cs typeface="+mj-cs"/>
            </a:endParaRPr>
          </a:p>
          <a:p>
            <a:pPr marL="420624" lvl="0" indent="-384048">
              <a:lnSpc>
                <a:spcPct val="100000"/>
              </a:lnSpc>
              <a:spcBef>
                <a:spcPct val="20000"/>
              </a:spcBef>
              <a:buClr>
                <a:srgbClr val="6EA0B0"/>
              </a:buClr>
              <a:buSzPct val="80000"/>
              <a:buFont typeface="Wingdings 2"/>
              <a:buChar char=""/>
            </a:pPr>
            <a:r>
              <a:rPr lang="zh-CN" altLang="en-US" dirty="0">
                <a:latin typeface="+mj-lt"/>
                <a:ea typeface="+mj-ea"/>
                <a:cs typeface="+mj-cs"/>
              </a:rPr>
              <a:t>更易上手，学习曲线平稳</a:t>
            </a:r>
            <a:endParaRPr lang="en-US" altLang="zh-CN" dirty="0">
              <a:latin typeface="+mj-lt"/>
              <a:ea typeface="+mj-ea"/>
              <a:cs typeface="+mj-cs"/>
            </a:endParaRPr>
          </a:p>
          <a:p>
            <a:pPr marL="420624" lvl="0" indent="-384048">
              <a:lnSpc>
                <a:spcPct val="100000"/>
              </a:lnSpc>
              <a:spcBef>
                <a:spcPct val="20000"/>
              </a:spcBef>
              <a:buClr>
                <a:srgbClr val="6EA0B0"/>
              </a:buClr>
              <a:buSzPct val="80000"/>
              <a:buFont typeface="Wingdings 2"/>
              <a:buChar char=""/>
            </a:pPr>
            <a:r>
              <a:rPr lang="zh-CN" altLang="en-US" dirty="0">
                <a:latin typeface="+mj-lt"/>
                <a:ea typeface="+mj-ea"/>
                <a:cs typeface="+mj-cs"/>
              </a:rPr>
              <a:t>吸收两家之长，借鉴了</a:t>
            </a:r>
            <a:r>
              <a:rPr lang="en-US" altLang="zh-CN" dirty="0">
                <a:latin typeface="+mj-lt"/>
                <a:ea typeface="+mj-ea"/>
                <a:cs typeface="+mj-cs"/>
              </a:rPr>
              <a:t>angular</a:t>
            </a:r>
            <a:r>
              <a:rPr lang="zh-CN" altLang="en-US" dirty="0">
                <a:latin typeface="+mj-lt"/>
                <a:ea typeface="+mj-ea"/>
                <a:cs typeface="+mj-cs"/>
              </a:rPr>
              <a:t>的指令和</a:t>
            </a:r>
            <a:r>
              <a:rPr lang="en-US" altLang="zh-CN" dirty="0">
                <a:latin typeface="+mj-lt"/>
                <a:ea typeface="+mj-ea"/>
                <a:cs typeface="+mj-cs"/>
              </a:rPr>
              <a:t>react</a:t>
            </a:r>
            <a:r>
              <a:rPr lang="zh-CN" altLang="en-US" dirty="0">
                <a:latin typeface="+mj-lt"/>
                <a:ea typeface="+mj-ea"/>
                <a:cs typeface="+mj-cs"/>
              </a:rPr>
              <a:t>的组件化</a:t>
            </a:r>
          </a:p>
        </p:txBody>
      </p:sp>
      <p:sp>
        <p:nvSpPr>
          <p:cNvPr id="9" name="思想气泡: 云 8">
            <a:extLst>
              <a:ext uri="{FF2B5EF4-FFF2-40B4-BE49-F238E27FC236}">
                <a16:creationId xmlns:a16="http://schemas.microsoft.com/office/drawing/2014/main" id="{0D984566-D4BB-4B48-845B-FC0F8144D9AF}"/>
              </a:ext>
            </a:extLst>
          </p:cNvPr>
          <p:cNvSpPr/>
          <p:nvPr/>
        </p:nvSpPr>
        <p:spPr>
          <a:xfrm>
            <a:off x="9040762" y="1027906"/>
            <a:ext cx="1799303" cy="197628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p:txBody>
      </p:sp>
    </p:spTree>
    <p:extLst>
      <p:ext uri="{BB962C8B-B14F-4D97-AF65-F5344CB8AC3E}">
        <p14:creationId xmlns:p14="http://schemas.microsoft.com/office/powerpoint/2010/main" val="427903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en-US" altLang="zh-CN" dirty="0"/>
              <a:t>Vue</a:t>
            </a:r>
            <a:endParaRPr lang="zh-CN" altLang="en-US" dirty="0"/>
          </a:p>
        </p:txBody>
      </p:sp>
      <p:sp>
        <p:nvSpPr>
          <p:cNvPr id="4" name="Rectangle 1">
            <a:extLst>
              <a:ext uri="{FF2B5EF4-FFF2-40B4-BE49-F238E27FC236}">
                <a16:creationId xmlns:a16="http://schemas.microsoft.com/office/drawing/2014/main" id="{AF7EBF66-2A0E-4080-8579-FEBFCDBB9AB5}"/>
              </a:ext>
            </a:extLst>
          </p:cNvPr>
          <p:cNvSpPr>
            <a:spLocks noGrp="1" noChangeArrowheads="1"/>
          </p:cNvSpPr>
          <p:nvPr>
            <p:ph idx="1"/>
          </p:nvPr>
        </p:nvSpPr>
        <p:spPr bwMode="auto">
          <a:xfrm>
            <a:off x="1318231" y="2833954"/>
            <a:ext cx="8843408" cy="2036535"/>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zh-CN" altLang="en-US" sz="2000" dirty="0">
                <a:latin typeface="+mj-lt"/>
                <a:ea typeface="+mj-ea"/>
                <a:cs typeface="+mj-cs"/>
              </a:rPr>
              <a:t>一套构建用户界面的渐进式框架，采用自底向上增量开发的设计，</a:t>
            </a:r>
            <a:r>
              <a:rPr lang="en-US" altLang="zh-CN" sz="2000" dirty="0">
                <a:latin typeface="+mj-lt"/>
                <a:ea typeface="+mj-ea"/>
                <a:cs typeface="+mj-cs"/>
              </a:rPr>
              <a:t>Vue </a:t>
            </a:r>
            <a:r>
              <a:rPr lang="zh-CN" altLang="en-US" sz="2000" dirty="0">
                <a:latin typeface="+mj-lt"/>
                <a:ea typeface="+mj-ea"/>
                <a:cs typeface="+mj-cs"/>
              </a:rPr>
              <a:t>的核心库只关注视图层。</a:t>
            </a:r>
            <a:r>
              <a:rPr lang="en-US" altLang="zh-CN" sz="2000" dirty="0">
                <a:latin typeface="+mj-lt"/>
                <a:ea typeface="+mj-ea"/>
                <a:cs typeface="+mj-cs"/>
              </a:rPr>
              <a:t>Vue</a:t>
            </a:r>
            <a:r>
              <a:rPr lang="zh-CN" altLang="en-US" sz="2000" dirty="0">
                <a:latin typeface="+mj-lt"/>
                <a:ea typeface="+mj-ea"/>
                <a:cs typeface="+mj-cs"/>
              </a:rPr>
              <a:t>配合其生态系统支持的库（如</a:t>
            </a:r>
            <a:r>
              <a:rPr lang="en-US" altLang="zh-CN" sz="2000" dirty="0" err="1">
                <a:latin typeface="+mj-lt"/>
                <a:ea typeface="+mj-ea"/>
                <a:cs typeface="+mj-cs"/>
              </a:rPr>
              <a:t>vue</a:t>
            </a:r>
            <a:r>
              <a:rPr lang="en-US" altLang="zh-CN" sz="2000" dirty="0">
                <a:latin typeface="+mj-lt"/>
                <a:ea typeface="+mj-ea"/>
                <a:cs typeface="+mj-cs"/>
              </a:rPr>
              <a:t>-router</a:t>
            </a:r>
            <a:r>
              <a:rPr lang="zh-CN" altLang="en-US" sz="2000" dirty="0">
                <a:latin typeface="+mj-lt"/>
                <a:ea typeface="+mj-ea"/>
                <a:cs typeface="+mj-cs"/>
              </a:rPr>
              <a:t>、</a:t>
            </a:r>
            <a:r>
              <a:rPr lang="en-US" altLang="zh-CN" sz="2000" dirty="0" err="1">
                <a:latin typeface="+mj-lt"/>
                <a:ea typeface="+mj-ea"/>
                <a:cs typeface="+mj-cs"/>
              </a:rPr>
              <a:t>vuex</a:t>
            </a:r>
            <a:r>
              <a:rPr lang="zh-CN" altLang="en-US" sz="2000" dirty="0">
                <a:latin typeface="+mj-lt"/>
                <a:ea typeface="+mj-ea"/>
                <a:cs typeface="+mj-cs"/>
              </a:rPr>
              <a:t>等），也可以为复杂的单页应用提供驱动。</a:t>
            </a:r>
          </a:p>
          <a:p>
            <a:pPr marL="0" lvl="0" indent="0" eaLnBrk="0" fontAlgn="base" hangingPunct="0">
              <a:lnSpc>
                <a:spcPct val="150000"/>
              </a:lnSpc>
              <a:spcBef>
                <a:spcPct val="0"/>
              </a:spcBef>
              <a:spcAft>
                <a:spcPct val="0"/>
              </a:spcAft>
              <a:buNone/>
            </a:pPr>
            <a:endParaRPr lang="zh-CN" altLang="zh-CN" sz="2400" dirty="0">
              <a:latin typeface="+mj-lt"/>
              <a:ea typeface="+mj-ea"/>
              <a:cs typeface="+mj-cs"/>
            </a:endParaRPr>
          </a:p>
        </p:txBody>
      </p:sp>
      <p:sp>
        <p:nvSpPr>
          <p:cNvPr id="7" name="内容占位符 2">
            <a:extLst>
              <a:ext uri="{FF2B5EF4-FFF2-40B4-BE49-F238E27FC236}">
                <a16:creationId xmlns:a16="http://schemas.microsoft.com/office/drawing/2014/main" id="{67C8C70F-CBFB-4058-9FA5-8D74344F82A0}"/>
              </a:ext>
            </a:extLst>
          </p:cNvPr>
          <p:cNvSpPr txBox="1">
            <a:spLocks/>
          </p:cNvSpPr>
          <p:nvPr/>
        </p:nvSpPr>
        <p:spPr>
          <a:xfrm>
            <a:off x="838200" y="182562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Vue.js</a:t>
            </a:r>
            <a:r>
              <a:rPr lang="zh-CN" altLang="en-US" dirty="0"/>
              <a:t> 是什么</a:t>
            </a:r>
          </a:p>
        </p:txBody>
      </p:sp>
      <p:sp>
        <p:nvSpPr>
          <p:cNvPr id="9" name="内容占位符 2">
            <a:extLst>
              <a:ext uri="{FF2B5EF4-FFF2-40B4-BE49-F238E27FC236}">
                <a16:creationId xmlns:a16="http://schemas.microsoft.com/office/drawing/2014/main" id="{836A1522-0F59-47BD-BB8F-348E572BF77C}"/>
              </a:ext>
            </a:extLst>
          </p:cNvPr>
          <p:cNvSpPr txBox="1">
            <a:spLocks/>
          </p:cNvSpPr>
          <p:nvPr/>
        </p:nvSpPr>
        <p:spPr>
          <a:xfrm>
            <a:off x="838200" y="4674663"/>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核心思想</a:t>
            </a:r>
          </a:p>
        </p:txBody>
      </p:sp>
      <p:sp>
        <p:nvSpPr>
          <p:cNvPr id="12" name="Rectangle 1">
            <a:extLst>
              <a:ext uri="{FF2B5EF4-FFF2-40B4-BE49-F238E27FC236}">
                <a16:creationId xmlns:a16="http://schemas.microsoft.com/office/drawing/2014/main" id="{F0C66FDE-7AC3-4CB9-B818-858204136DDE}"/>
              </a:ext>
            </a:extLst>
          </p:cNvPr>
          <p:cNvSpPr txBox="1">
            <a:spLocks noChangeArrowheads="1"/>
          </p:cNvSpPr>
          <p:nvPr/>
        </p:nvSpPr>
        <p:spPr bwMode="auto">
          <a:xfrm>
            <a:off x="1522948" y="5532076"/>
            <a:ext cx="7871793" cy="568633"/>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r>
              <a:rPr lang="zh-CN" altLang="en-US" sz="2000" dirty="0">
                <a:latin typeface="+mj-lt"/>
                <a:ea typeface="+mj-ea"/>
                <a:cs typeface="+mj-cs"/>
              </a:rPr>
              <a:t>数据驱动，组件化</a:t>
            </a:r>
            <a:endParaRPr lang="zh-CN" altLang="zh-CN" sz="2000" dirty="0">
              <a:latin typeface="+mj-lt"/>
              <a:ea typeface="+mj-ea"/>
              <a:cs typeface="+mj-cs"/>
            </a:endParaRPr>
          </a:p>
        </p:txBody>
      </p:sp>
    </p:spTree>
    <p:extLst>
      <p:ext uri="{BB962C8B-B14F-4D97-AF65-F5344CB8AC3E}">
        <p14:creationId xmlns:p14="http://schemas.microsoft.com/office/powerpoint/2010/main" val="91100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数据驱动</a:t>
            </a:r>
          </a:p>
        </p:txBody>
      </p:sp>
      <p:pic>
        <p:nvPicPr>
          <p:cNvPr id="5" name="图片 4">
            <a:extLst>
              <a:ext uri="{FF2B5EF4-FFF2-40B4-BE49-F238E27FC236}">
                <a16:creationId xmlns:a16="http://schemas.microsoft.com/office/drawing/2014/main" id="{80DEB472-5CC2-4D75-841D-31F73FF08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128" y="2856774"/>
            <a:ext cx="5404154" cy="2870957"/>
          </a:xfrm>
          <a:prstGeom prst="rect">
            <a:avLst/>
          </a:prstGeom>
        </p:spPr>
      </p:pic>
      <p:sp>
        <p:nvSpPr>
          <p:cNvPr id="6" name="内容占位符 2">
            <a:extLst>
              <a:ext uri="{FF2B5EF4-FFF2-40B4-BE49-F238E27FC236}">
                <a16:creationId xmlns:a16="http://schemas.microsoft.com/office/drawing/2014/main" id="{6C073C62-4D6E-4615-89F5-738F4ACD377F}"/>
              </a:ext>
            </a:extLst>
          </p:cNvPr>
          <p:cNvSpPr txBox="1">
            <a:spLocks/>
          </p:cNvSpPr>
          <p:nvPr/>
        </p:nvSpPr>
        <p:spPr>
          <a:xfrm>
            <a:off x="838200" y="182562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DOM</a:t>
            </a:r>
            <a:r>
              <a:rPr lang="zh-CN" altLang="en-US" dirty="0"/>
              <a:t>是数据的一种自然映射</a:t>
            </a:r>
          </a:p>
        </p:txBody>
      </p:sp>
      <p:pic>
        <p:nvPicPr>
          <p:cNvPr id="10" name="图片 9">
            <a:extLst>
              <a:ext uri="{FF2B5EF4-FFF2-40B4-BE49-F238E27FC236}">
                <a16:creationId xmlns:a16="http://schemas.microsoft.com/office/drawing/2014/main" id="{FE9E755A-FFCB-48FF-962B-B74414043318}"/>
              </a:ext>
            </a:extLst>
          </p:cNvPr>
          <p:cNvPicPr>
            <a:picLocks noChangeAspect="1"/>
          </p:cNvPicPr>
          <p:nvPr/>
        </p:nvPicPr>
        <p:blipFill>
          <a:blip r:embed="rId4"/>
          <a:stretch>
            <a:fillRect/>
          </a:stretch>
        </p:blipFill>
        <p:spPr>
          <a:xfrm>
            <a:off x="7649038" y="2406350"/>
            <a:ext cx="3704762" cy="2933333"/>
          </a:xfrm>
          <a:prstGeom prst="rect">
            <a:avLst/>
          </a:prstGeom>
        </p:spPr>
      </p:pic>
      <p:pic>
        <p:nvPicPr>
          <p:cNvPr id="13" name="图片 12">
            <a:extLst>
              <a:ext uri="{FF2B5EF4-FFF2-40B4-BE49-F238E27FC236}">
                <a16:creationId xmlns:a16="http://schemas.microsoft.com/office/drawing/2014/main" id="{1DBC355C-0B5C-4B32-8873-7775C045B59B}"/>
              </a:ext>
            </a:extLst>
          </p:cNvPr>
          <p:cNvPicPr>
            <a:picLocks noChangeAspect="1"/>
          </p:cNvPicPr>
          <p:nvPr/>
        </p:nvPicPr>
        <p:blipFill>
          <a:blip r:embed="rId5"/>
          <a:stretch>
            <a:fillRect/>
          </a:stretch>
        </p:blipFill>
        <p:spPr>
          <a:xfrm>
            <a:off x="7649038" y="5577551"/>
            <a:ext cx="2028571" cy="685714"/>
          </a:xfrm>
          <a:prstGeom prst="rect">
            <a:avLst/>
          </a:prstGeom>
        </p:spPr>
      </p:pic>
    </p:spTree>
    <p:extLst>
      <p:ext uri="{BB962C8B-B14F-4D97-AF65-F5344CB8AC3E}">
        <p14:creationId xmlns:p14="http://schemas.microsoft.com/office/powerpoint/2010/main" val="3363908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组件化</a:t>
            </a:r>
          </a:p>
        </p:txBody>
      </p:sp>
      <p:sp>
        <p:nvSpPr>
          <p:cNvPr id="6" name="内容占位符 2">
            <a:extLst>
              <a:ext uri="{FF2B5EF4-FFF2-40B4-BE49-F238E27FC236}">
                <a16:creationId xmlns:a16="http://schemas.microsoft.com/office/drawing/2014/main" id="{6C073C62-4D6E-4615-89F5-738F4ACD377F}"/>
              </a:ext>
            </a:extLst>
          </p:cNvPr>
          <p:cNvSpPr txBox="1">
            <a:spLocks/>
          </p:cNvSpPr>
          <p:nvPr/>
        </p:nvSpPr>
        <p:spPr>
          <a:xfrm>
            <a:off x="838200" y="182562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扩展</a:t>
            </a:r>
            <a:r>
              <a:rPr lang="en-US" altLang="zh-CN" dirty="0"/>
              <a:t>HTML</a:t>
            </a:r>
            <a:r>
              <a:rPr lang="zh-CN" altLang="en-US" dirty="0"/>
              <a:t>元素，封装可重用的代码</a:t>
            </a:r>
          </a:p>
        </p:txBody>
      </p:sp>
      <p:pic>
        <p:nvPicPr>
          <p:cNvPr id="7" name="图片 6">
            <a:extLst>
              <a:ext uri="{FF2B5EF4-FFF2-40B4-BE49-F238E27FC236}">
                <a16:creationId xmlns:a16="http://schemas.microsoft.com/office/drawing/2014/main" id="{6202D303-6A5C-47DC-9BA5-A01E0F8A8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392" y="2681232"/>
            <a:ext cx="7067215" cy="2734399"/>
          </a:xfrm>
          <a:prstGeom prst="rect">
            <a:avLst/>
          </a:prstGeom>
        </p:spPr>
      </p:pic>
    </p:spTree>
    <p:extLst>
      <p:ext uri="{BB962C8B-B14F-4D97-AF65-F5344CB8AC3E}">
        <p14:creationId xmlns:p14="http://schemas.microsoft.com/office/powerpoint/2010/main" val="72104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8C5E4-2311-49BA-B96C-4355476D363B}"/>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00DCA8F7-6B6E-475A-A402-8AF4A3C5C2F7}"/>
              </a:ext>
            </a:extLst>
          </p:cNvPr>
          <p:cNvSpPr txBox="1">
            <a:spLocks/>
          </p:cNvSpPr>
          <p:nvPr/>
        </p:nvSpPr>
        <p:spPr>
          <a:xfrm>
            <a:off x="838200" y="1825625"/>
            <a:ext cx="10515600" cy="4667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Web</a:t>
            </a:r>
            <a:r>
              <a:rPr lang="zh-CN" altLang="en-US" dirty="0"/>
              <a:t>技术演进</a:t>
            </a:r>
            <a:endParaRPr lang="en-US" altLang="zh-CN" dirty="0"/>
          </a:p>
          <a:p>
            <a:pPr>
              <a:lnSpc>
                <a:spcPct val="150000"/>
              </a:lnSpc>
            </a:pPr>
            <a:r>
              <a:rPr lang="zh-CN" altLang="en-US" dirty="0"/>
              <a:t>为什么要前后端分离</a:t>
            </a:r>
            <a:endParaRPr lang="en-US" altLang="zh-CN" dirty="0"/>
          </a:p>
          <a:p>
            <a:pPr>
              <a:lnSpc>
                <a:spcPct val="150000"/>
              </a:lnSpc>
            </a:pPr>
            <a:r>
              <a:rPr lang="zh-CN" altLang="en-US" dirty="0"/>
              <a:t>主流框架对比</a:t>
            </a:r>
            <a:endParaRPr lang="en-US" altLang="zh-CN" dirty="0"/>
          </a:p>
          <a:p>
            <a:pPr>
              <a:lnSpc>
                <a:spcPct val="150000"/>
              </a:lnSpc>
            </a:pPr>
            <a:r>
              <a:rPr lang="en-US" altLang="zh-CN" dirty="0" err="1"/>
              <a:t>Vue+Webpack</a:t>
            </a:r>
            <a:endParaRPr lang="en-US" altLang="zh-CN" dirty="0"/>
          </a:p>
          <a:p>
            <a:endParaRPr lang="zh-CN" altLang="en-US" dirty="0"/>
          </a:p>
        </p:txBody>
      </p:sp>
    </p:spTree>
    <p:extLst>
      <p:ext uri="{BB962C8B-B14F-4D97-AF65-F5344CB8AC3E}">
        <p14:creationId xmlns:p14="http://schemas.microsoft.com/office/powerpoint/2010/main" val="113754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常用组件库</a:t>
            </a:r>
          </a:p>
        </p:txBody>
      </p:sp>
      <p:sp>
        <p:nvSpPr>
          <p:cNvPr id="13" name="内容占位符 2">
            <a:extLst>
              <a:ext uri="{FF2B5EF4-FFF2-40B4-BE49-F238E27FC236}">
                <a16:creationId xmlns:a16="http://schemas.microsoft.com/office/drawing/2014/main" id="{9DC99F4B-A597-4B07-8292-7567E8EEB57A}"/>
              </a:ext>
            </a:extLst>
          </p:cNvPr>
          <p:cNvSpPr txBox="1">
            <a:spLocks/>
          </p:cNvSpPr>
          <p:nvPr/>
        </p:nvSpPr>
        <p:spPr>
          <a:xfrm>
            <a:off x="832213" y="195165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Element-</a:t>
            </a:r>
            <a:r>
              <a:rPr lang="en-US" altLang="zh-CN" dirty="0" err="1"/>
              <a:t>ui</a:t>
            </a:r>
            <a:endParaRPr lang="zh-CN" altLang="en-US" dirty="0"/>
          </a:p>
        </p:txBody>
      </p:sp>
      <p:sp>
        <p:nvSpPr>
          <p:cNvPr id="14" name="Rectangle 1">
            <a:extLst>
              <a:ext uri="{FF2B5EF4-FFF2-40B4-BE49-F238E27FC236}">
                <a16:creationId xmlns:a16="http://schemas.microsoft.com/office/drawing/2014/main" id="{57D7CA9B-F49A-4F4A-A0DA-16F787067395}"/>
              </a:ext>
            </a:extLst>
          </p:cNvPr>
          <p:cNvSpPr txBox="1">
            <a:spLocks noChangeArrowheads="1"/>
          </p:cNvSpPr>
          <p:nvPr/>
        </p:nvSpPr>
        <p:spPr bwMode="auto">
          <a:xfrm>
            <a:off x="3264876" y="1815670"/>
            <a:ext cx="7557797" cy="1138020"/>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zh-CN" altLang="en-US" sz="2000" dirty="0">
                <a:latin typeface="+mj-lt"/>
                <a:ea typeface="+mj-ea"/>
                <a:cs typeface="+mj-cs"/>
              </a:rPr>
              <a:t>饿了么前端团队推出的一款基于</a:t>
            </a:r>
            <a:r>
              <a:rPr lang="en-US" altLang="zh-CN" sz="2000" dirty="0">
                <a:latin typeface="+mj-lt"/>
                <a:ea typeface="+mj-ea"/>
                <a:cs typeface="+mj-cs"/>
              </a:rPr>
              <a:t>Vue.js 2.0 </a:t>
            </a:r>
            <a:r>
              <a:rPr lang="zh-CN" altLang="en-US" sz="2000" dirty="0">
                <a:latin typeface="+mj-lt"/>
                <a:ea typeface="+mj-ea"/>
                <a:cs typeface="+mj-cs"/>
              </a:rPr>
              <a:t>的桌面端</a:t>
            </a:r>
            <a:r>
              <a:rPr lang="en-US" altLang="zh-CN" sz="2000" dirty="0">
                <a:latin typeface="+mj-lt"/>
                <a:ea typeface="+mj-ea"/>
                <a:cs typeface="+mj-cs"/>
              </a:rPr>
              <a:t>UI</a:t>
            </a:r>
            <a:r>
              <a:rPr lang="zh-CN" altLang="en-US" sz="2000" dirty="0">
                <a:latin typeface="+mj-lt"/>
                <a:ea typeface="+mj-ea"/>
                <a:cs typeface="+mj-cs"/>
              </a:rPr>
              <a:t>框架，手机端有对应框架是 </a:t>
            </a:r>
            <a:r>
              <a:rPr lang="en-US" altLang="zh-CN" sz="2000" dirty="0">
                <a:latin typeface="+mj-lt"/>
                <a:ea typeface="+mj-ea"/>
                <a:cs typeface="+mj-cs"/>
              </a:rPr>
              <a:t>Mint UI </a:t>
            </a:r>
          </a:p>
        </p:txBody>
      </p:sp>
      <p:sp>
        <p:nvSpPr>
          <p:cNvPr id="15" name="内容占位符 2">
            <a:extLst>
              <a:ext uri="{FF2B5EF4-FFF2-40B4-BE49-F238E27FC236}">
                <a16:creationId xmlns:a16="http://schemas.microsoft.com/office/drawing/2014/main" id="{6BFA09E2-C13E-4CFB-9B77-8A94E4F3EB31}"/>
              </a:ext>
            </a:extLst>
          </p:cNvPr>
          <p:cNvSpPr txBox="1">
            <a:spLocks/>
          </p:cNvSpPr>
          <p:nvPr/>
        </p:nvSpPr>
        <p:spPr>
          <a:xfrm>
            <a:off x="832213" y="338617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iView</a:t>
            </a:r>
            <a:endParaRPr lang="zh-CN" altLang="en-US" dirty="0"/>
          </a:p>
        </p:txBody>
      </p:sp>
      <p:sp>
        <p:nvSpPr>
          <p:cNvPr id="17" name="Rectangle 1">
            <a:extLst>
              <a:ext uri="{FF2B5EF4-FFF2-40B4-BE49-F238E27FC236}">
                <a16:creationId xmlns:a16="http://schemas.microsoft.com/office/drawing/2014/main" id="{98C8B82D-06BE-4ACB-80DC-B931BFE7858F}"/>
              </a:ext>
            </a:extLst>
          </p:cNvPr>
          <p:cNvSpPr txBox="1">
            <a:spLocks noChangeArrowheads="1"/>
          </p:cNvSpPr>
          <p:nvPr/>
        </p:nvSpPr>
        <p:spPr bwMode="auto">
          <a:xfrm>
            <a:off x="3264877" y="3294757"/>
            <a:ext cx="7557798" cy="1138020"/>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2000" dirty="0">
                <a:latin typeface="+mj-lt"/>
                <a:ea typeface="+mj-ea"/>
                <a:cs typeface="+mj-cs"/>
              </a:rPr>
              <a:t>iView </a:t>
            </a:r>
            <a:r>
              <a:rPr lang="zh-CN" altLang="en-US" sz="2000" dirty="0">
                <a:latin typeface="+mj-lt"/>
                <a:ea typeface="+mj-ea"/>
                <a:cs typeface="+mj-cs"/>
              </a:rPr>
              <a:t>是一套基于 </a:t>
            </a:r>
            <a:r>
              <a:rPr lang="en-US" altLang="zh-CN" sz="2000" dirty="0">
                <a:latin typeface="+mj-lt"/>
                <a:ea typeface="+mj-ea"/>
                <a:cs typeface="+mj-cs"/>
              </a:rPr>
              <a:t>Vue.js </a:t>
            </a:r>
            <a:r>
              <a:rPr lang="zh-CN" altLang="en-US" sz="2000" dirty="0">
                <a:latin typeface="+mj-lt"/>
                <a:ea typeface="+mj-ea"/>
                <a:cs typeface="+mj-cs"/>
              </a:rPr>
              <a:t>的开源 </a:t>
            </a:r>
            <a:r>
              <a:rPr lang="en-US" altLang="zh-CN" sz="2000" dirty="0">
                <a:latin typeface="+mj-lt"/>
                <a:ea typeface="+mj-ea"/>
                <a:cs typeface="+mj-cs"/>
              </a:rPr>
              <a:t>UI </a:t>
            </a:r>
            <a:r>
              <a:rPr lang="zh-CN" altLang="en-US" sz="2000" dirty="0">
                <a:latin typeface="+mj-lt"/>
                <a:ea typeface="+mj-ea"/>
                <a:cs typeface="+mj-cs"/>
              </a:rPr>
              <a:t>组件库，主要服务于 </a:t>
            </a:r>
            <a:r>
              <a:rPr lang="en-US" altLang="zh-CN" sz="2000" dirty="0">
                <a:latin typeface="+mj-lt"/>
                <a:ea typeface="+mj-ea"/>
                <a:cs typeface="+mj-cs"/>
              </a:rPr>
              <a:t>PC </a:t>
            </a:r>
            <a:r>
              <a:rPr lang="zh-CN" altLang="en-US" sz="2000" dirty="0">
                <a:latin typeface="+mj-lt"/>
                <a:ea typeface="+mj-ea"/>
                <a:cs typeface="+mj-cs"/>
              </a:rPr>
              <a:t>界面的中后台产品</a:t>
            </a:r>
            <a:endParaRPr lang="zh-CN" altLang="en-US" sz="1800" dirty="0"/>
          </a:p>
        </p:txBody>
      </p:sp>
      <p:sp>
        <p:nvSpPr>
          <p:cNvPr id="18" name="内容占位符 2">
            <a:extLst>
              <a:ext uri="{FF2B5EF4-FFF2-40B4-BE49-F238E27FC236}">
                <a16:creationId xmlns:a16="http://schemas.microsoft.com/office/drawing/2014/main" id="{EEF1BD10-F7D2-4BF4-9BDE-791D778F4BF2}"/>
              </a:ext>
            </a:extLst>
          </p:cNvPr>
          <p:cNvSpPr txBox="1">
            <a:spLocks/>
          </p:cNvSpPr>
          <p:nvPr/>
        </p:nvSpPr>
        <p:spPr>
          <a:xfrm>
            <a:off x="832213" y="4831880"/>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常用组件</a:t>
            </a:r>
          </a:p>
        </p:txBody>
      </p:sp>
      <p:sp>
        <p:nvSpPr>
          <p:cNvPr id="19" name="Rectangle 1">
            <a:extLst>
              <a:ext uri="{FF2B5EF4-FFF2-40B4-BE49-F238E27FC236}">
                <a16:creationId xmlns:a16="http://schemas.microsoft.com/office/drawing/2014/main" id="{E1732DAC-DF36-4D9C-8295-8DA33C52E51D}"/>
              </a:ext>
            </a:extLst>
          </p:cNvPr>
          <p:cNvSpPr txBox="1">
            <a:spLocks noChangeArrowheads="1"/>
          </p:cNvSpPr>
          <p:nvPr/>
        </p:nvSpPr>
        <p:spPr bwMode="auto">
          <a:xfrm>
            <a:off x="3264876" y="4843595"/>
            <a:ext cx="7557799" cy="1138020"/>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zh-CN" altLang="en-US" sz="2000" dirty="0">
                <a:latin typeface="+mj-lt"/>
                <a:ea typeface="+mj-ea"/>
                <a:cs typeface="+mj-cs"/>
              </a:rPr>
              <a:t>树选择，带校验的表单，功能强大的表格，导航菜单，日历，进度条，面包屑</a:t>
            </a:r>
            <a:r>
              <a:rPr lang="zh-CN" altLang="en-US" sz="1800" dirty="0">
                <a:latin typeface="+mj-lt"/>
                <a:ea typeface="+mj-ea"/>
                <a:cs typeface="+mj-cs"/>
              </a:rPr>
              <a:t>等</a:t>
            </a:r>
            <a:endParaRPr lang="zh-CN" altLang="en-US" sz="1800" dirty="0"/>
          </a:p>
        </p:txBody>
      </p:sp>
    </p:spTree>
    <p:extLst>
      <p:ext uri="{BB962C8B-B14F-4D97-AF65-F5344CB8AC3E}">
        <p14:creationId xmlns:p14="http://schemas.microsoft.com/office/powerpoint/2010/main" val="335149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p:txBody>
          <a:bodyPr/>
          <a:lstStyle/>
          <a:p>
            <a:r>
              <a:rPr lang="zh-CN" altLang="en-US" dirty="0"/>
              <a:t>风格对比</a:t>
            </a:r>
          </a:p>
        </p:txBody>
      </p:sp>
      <p:pic>
        <p:nvPicPr>
          <p:cNvPr id="3" name="图片 2">
            <a:extLst>
              <a:ext uri="{FF2B5EF4-FFF2-40B4-BE49-F238E27FC236}">
                <a16:creationId xmlns:a16="http://schemas.microsoft.com/office/drawing/2014/main" id="{011E2170-F19A-4379-8E91-CC03A3820C44}"/>
              </a:ext>
            </a:extLst>
          </p:cNvPr>
          <p:cNvPicPr>
            <a:picLocks noChangeAspect="1"/>
          </p:cNvPicPr>
          <p:nvPr/>
        </p:nvPicPr>
        <p:blipFill>
          <a:blip r:embed="rId3"/>
          <a:stretch>
            <a:fillRect/>
          </a:stretch>
        </p:blipFill>
        <p:spPr>
          <a:xfrm>
            <a:off x="1304271" y="1837193"/>
            <a:ext cx="9200000" cy="4009524"/>
          </a:xfrm>
          <a:prstGeom prst="rect">
            <a:avLst/>
          </a:prstGeom>
        </p:spPr>
      </p:pic>
    </p:spTree>
    <p:extLst>
      <p:ext uri="{BB962C8B-B14F-4D97-AF65-F5344CB8AC3E}">
        <p14:creationId xmlns:p14="http://schemas.microsoft.com/office/powerpoint/2010/main" val="179668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6C073C62-4D6E-4615-89F5-738F4ACD377F}"/>
              </a:ext>
            </a:extLst>
          </p:cNvPr>
          <p:cNvSpPr txBox="1">
            <a:spLocks/>
          </p:cNvSpPr>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直接引入</a:t>
            </a:r>
          </a:p>
        </p:txBody>
      </p:sp>
      <p:sp>
        <p:nvSpPr>
          <p:cNvPr id="5" name="内容占位符 2">
            <a:extLst>
              <a:ext uri="{FF2B5EF4-FFF2-40B4-BE49-F238E27FC236}">
                <a16:creationId xmlns:a16="http://schemas.microsoft.com/office/drawing/2014/main" id="{FE281901-8E86-4058-B2CC-EC39C3BAA872}"/>
              </a:ext>
            </a:extLst>
          </p:cNvPr>
          <p:cNvSpPr txBox="1">
            <a:spLocks/>
          </p:cNvSpPr>
          <p:nvPr/>
        </p:nvSpPr>
        <p:spPr>
          <a:xfrm>
            <a:off x="990600" y="300453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npm</a:t>
            </a:r>
            <a:r>
              <a:rPr lang="zh-CN" altLang="en-US" dirty="0"/>
              <a:t>下载</a:t>
            </a:r>
          </a:p>
        </p:txBody>
      </p:sp>
      <p:sp>
        <p:nvSpPr>
          <p:cNvPr id="8" name="内容占位符 2">
            <a:extLst>
              <a:ext uri="{FF2B5EF4-FFF2-40B4-BE49-F238E27FC236}">
                <a16:creationId xmlns:a16="http://schemas.microsoft.com/office/drawing/2014/main" id="{D2F18ABB-96AB-4F8A-B025-981FF11A7FCF}"/>
              </a:ext>
            </a:extLst>
          </p:cNvPr>
          <p:cNvSpPr txBox="1">
            <a:spLocks/>
          </p:cNvSpPr>
          <p:nvPr/>
        </p:nvSpPr>
        <p:spPr>
          <a:xfrm>
            <a:off x="990600" y="4244576"/>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vue</a:t>
            </a:r>
            <a:r>
              <a:rPr lang="en-US" altLang="zh-CN" dirty="0"/>
              <a:t>-cli</a:t>
            </a:r>
            <a:r>
              <a:rPr lang="zh-CN" altLang="en-US" dirty="0"/>
              <a:t>下载</a:t>
            </a:r>
          </a:p>
        </p:txBody>
      </p:sp>
      <p:sp>
        <p:nvSpPr>
          <p:cNvPr id="9" name="Rectangle 1">
            <a:extLst>
              <a:ext uri="{FF2B5EF4-FFF2-40B4-BE49-F238E27FC236}">
                <a16:creationId xmlns:a16="http://schemas.microsoft.com/office/drawing/2014/main" id="{8D0D6528-74F5-4758-8810-FA4413FF4443}"/>
              </a:ext>
            </a:extLst>
          </p:cNvPr>
          <p:cNvSpPr txBox="1">
            <a:spLocks noChangeArrowheads="1"/>
          </p:cNvSpPr>
          <p:nvPr/>
        </p:nvSpPr>
        <p:spPr bwMode="auto">
          <a:xfrm>
            <a:off x="3327713" y="1929758"/>
            <a:ext cx="7871793" cy="403139"/>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&lt;script </a:t>
            </a:r>
            <a:r>
              <a:rPr lang="en-US" altLang="zh-CN" sz="1800" dirty="0" err="1"/>
              <a:t>src</a:t>
            </a:r>
            <a:r>
              <a:rPr lang="en-US" altLang="zh-CN" sz="1800" dirty="0"/>
              <a:t>="https://cdn.jsdelivr.net/</a:t>
            </a:r>
            <a:r>
              <a:rPr lang="en-US" altLang="zh-CN" sz="1800" dirty="0" err="1"/>
              <a:t>npm</a:t>
            </a:r>
            <a:r>
              <a:rPr lang="en-US" altLang="zh-CN" sz="1800" dirty="0"/>
              <a:t>/vue@2.5.17/</a:t>
            </a:r>
            <a:r>
              <a:rPr lang="en-US" altLang="zh-CN" sz="1800" dirty="0" err="1"/>
              <a:t>dist</a:t>
            </a:r>
            <a:r>
              <a:rPr lang="en-US" altLang="zh-CN" sz="1800" dirty="0"/>
              <a:t>/vue.js"&gt;&lt;/script&gt;</a:t>
            </a:r>
            <a:endParaRPr lang="en-US" altLang="zh-CN" sz="1800" dirty="0">
              <a:effectLst/>
            </a:endParaRPr>
          </a:p>
        </p:txBody>
      </p:sp>
      <p:sp>
        <p:nvSpPr>
          <p:cNvPr id="10" name="Rectangle 1">
            <a:extLst>
              <a:ext uri="{FF2B5EF4-FFF2-40B4-BE49-F238E27FC236}">
                <a16:creationId xmlns:a16="http://schemas.microsoft.com/office/drawing/2014/main" id="{61095318-FC37-4D45-9534-4CA0B371201C}"/>
              </a:ext>
            </a:extLst>
          </p:cNvPr>
          <p:cNvSpPr txBox="1">
            <a:spLocks noChangeArrowheads="1"/>
          </p:cNvSpPr>
          <p:nvPr/>
        </p:nvSpPr>
        <p:spPr bwMode="auto">
          <a:xfrm>
            <a:off x="3327713" y="2883328"/>
            <a:ext cx="7871793" cy="1070886"/>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err="1"/>
              <a:t>npm</a:t>
            </a:r>
            <a:r>
              <a:rPr lang="en-US" altLang="zh-CN" sz="1800" dirty="0"/>
              <a:t> install </a:t>
            </a:r>
            <a:r>
              <a:rPr lang="en-US" altLang="zh-CN" sz="1800" dirty="0" err="1"/>
              <a:t>vue</a:t>
            </a:r>
            <a:r>
              <a:rPr lang="en-US" altLang="zh-CN" sz="1800" dirty="0"/>
              <a:t>   </a:t>
            </a:r>
            <a:r>
              <a:rPr lang="zh-CN" altLang="en-US" sz="1800" dirty="0"/>
              <a:t>仅下载</a:t>
            </a:r>
            <a:r>
              <a:rPr lang="en-US" altLang="zh-CN" sz="1800" dirty="0" err="1"/>
              <a:t>vue</a:t>
            </a:r>
            <a:endParaRPr lang="en-US" altLang="zh-CN" sz="1800" dirty="0"/>
          </a:p>
          <a:p>
            <a:pPr marL="0" indent="0">
              <a:lnSpc>
                <a:spcPct val="150000"/>
              </a:lnSpc>
              <a:buNone/>
            </a:pPr>
            <a:r>
              <a:rPr lang="zh-CN" altLang="en-US" sz="1800" dirty="0"/>
              <a:t>若项目需要打包，还需要先下载</a:t>
            </a:r>
            <a:r>
              <a:rPr lang="en-US" altLang="zh-CN" sz="1800" dirty="0"/>
              <a:t>webpack</a:t>
            </a:r>
            <a:r>
              <a:rPr lang="zh-CN" altLang="en-US" sz="1800" dirty="0"/>
              <a:t>，创建打包环境</a:t>
            </a:r>
            <a:endParaRPr lang="en-US" altLang="zh-CN" sz="1800" dirty="0">
              <a:effectLst/>
            </a:endParaRPr>
          </a:p>
        </p:txBody>
      </p:sp>
      <p:sp>
        <p:nvSpPr>
          <p:cNvPr id="11" name="Rectangle 1">
            <a:extLst>
              <a:ext uri="{FF2B5EF4-FFF2-40B4-BE49-F238E27FC236}">
                <a16:creationId xmlns:a16="http://schemas.microsoft.com/office/drawing/2014/main" id="{ADCE9BC4-7140-43B2-BDB7-0A9B6FB19117}"/>
              </a:ext>
            </a:extLst>
          </p:cNvPr>
          <p:cNvSpPr txBox="1">
            <a:spLocks noChangeArrowheads="1"/>
          </p:cNvSpPr>
          <p:nvPr/>
        </p:nvSpPr>
        <p:spPr bwMode="auto">
          <a:xfrm>
            <a:off x="3634407" y="4244576"/>
            <a:ext cx="7871793" cy="2158363"/>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err="1"/>
              <a:t>vue</a:t>
            </a:r>
            <a:r>
              <a:rPr lang="en-US" altLang="zh-CN" sz="1800" dirty="0"/>
              <a:t>-cli </a:t>
            </a:r>
            <a:r>
              <a:rPr lang="zh-CN" altLang="en-US" sz="1800" dirty="0"/>
              <a:t>是</a:t>
            </a:r>
            <a:r>
              <a:rPr lang="en-US" altLang="zh-CN" sz="1800" dirty="0"/>
              <a:t>vue.js</a:t>
            </a:r>
            <a:r>
              <a:rPr lang="zh-CN" altLang="en-US" sz="1800" dirty="0"/>
              <a:t>的脚手架，用于自动生成</a:t>
            </a:r>
            <a:r>
              <a:rPr lang="en-US" altLang="zh-CN" sz="1800" dirty="0" err="1"/>
              <a:t>vue.js+webpack</a:t>
            </a:r>
            <a:r>
              <a:rPr lang="zh-CN" altLang="en-US" sz="1800" dirty="0"/>
              <a:t>的项目模板，</a:t>
            </a:r>
            <a:endParaRPr lang="en-US" altLang="zh-CN" sz="1800" dirty="0"/>
          </a:p>
          <a:p>
            <a:pPr marL="0" indent="0">
              <a:lnSpc>
                <a:spcPct val="150000"/>
              </a:lnSpc>
              <a:buNone/>
            </a:pPr>
            <a:r>
              <a:rPr lang="en-US" altLang="zh-CN" sz="1800" dirty="0" err="1"/>
              <a:t>vue</a:t>
            </a:r>
            <a:r>
              <a:rPr lang="en-US" altLang="zh-CN" sz="1800" dirty="0"/>
              <a:t> </a:t>
            </a:r>
            <a:r>
              <a:rPr lang="en-US" altLang="zh-CN" sz="1800" dirty="0" err="1"/>
              <a:t>init</a:t>
            </a:r>
            <a:r>
              <a:rPr lang="en-US" altLang="zh-CN" sz="1800" dirty="0"/>
              <a:t> webpack-simple name</a:t>
            </a:r>
            <a:r>
              <a:rPr lang="zh-CN" altLang="en-US" sz="1800" dirty="0"/>
              <a:t> </a:t>
            </a:r>
            <a:endParaRPr lang="en-US" altLang="zh-CN" sz="1800" dirty="0"/>
          </a:p>
          <a:p>
            <a:pPr marL="0" indent="0">
              <a:lnSpc>
                <a:spcPct val="150000"/>
              </a:lnSpc>
              <a:buNone/>
            </a:pPr>
            <a:r>
              <a:rPr lang="en-US" altLang="zh-CN" sz="1800" dirty="0" err="1"/>
              <a:t>vue</a:t>
            </a:r>
            <a:r>
              <a:rPr lang="en-US" altLang="zh-CN" sz="1800" dirty="0"/>
              <a:t> </a:t>
            </a:r>
            <a:r>
              <a:rPr lang="en-US" altLang="zh-CN" sz="1800" dirty="0" err="1"/>
              <a:t>init</a:t>
            </a:r>
            <a:r>
              <a:rPr lang="en-US" altLang="zh-CN" sz="1800" dirty="0"/>
              <a:t> webpack name</a:t>
            </a:r>
          </a:p>
          <a:p>
            <a:pPr marL="0" indent="0">
              <a:lnSpc>
                <a:spcPct val="150000"/>
              </a:lnSpc>
              <a:buNone/>
            </a:pPr>
            <a:endParaRPr lang="zh-CN" altLang="en-US" sz="1800" dirty="0">
              <a:effectLst/>
            </a:endParaRPr>
          </a:p>
        </p:txBody>
      </p:sp>
      <p:sp>
        <p:nvSpPr>
          <p:cNvPr id="12" name="标题 1">
            <a:extLst>
              <a:ext uri="{FF2B5EF4-FFF2-40B4-BE49-F238E27FC236}">
                <a16:creationId xmlns:a16="http://schemas.microsoft.com/office/drawing/2014/main" id="{B9C0EC3E-BC02-4579-93A4-391F41405BF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安装</a:t>
            </a:r>
          </a:p>
        </p:txBody>
      </p:sp>
    </p:spTree>
    <p:extLst>
      <p:ext uri="{BB962C8B-B14F-4D97-AF65-F5344CB8AC3E}">
        <p14:creationId xmlns:p14="http://schemas.microsoft.com/office/powerpoint/2010/main" val="1213330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6F09D44-43F0-45E1-9512-DB5BE4D855D1}"/>
              </a:ext>
            </a:extLst>
          </p:cNvPr>
          <p:cNvPicPr>
            <a:picLocks noChangeAspect="1"/>
          </p:cNvPicPr>
          <p:nvPr/>
        </p:nvPicPr>
        <p:blipFill>
          <a:blip r:embed="rId3"/>
          <a:stretch>
            <a:fillRect/>
          </a:stretch>
        </p:blipFill>
        <p:spPr>
          <a:xfrm>
            <a:off x="6427458" y="344717"/>
            <a:ext cx="4948481" cy="6411742"/>
          </a:xfrm>
          <a:prstGeom prst="rect">
            <a:avLst/>
          </a:prstGeom>
        </p:spPr>
      </p:pic>
      <p:sp>
        <p:nvSpPr>
          <p:cNvPr id="6" name="内容占位符 2">
            <a:extLst>
              <a:ext uri="{FF2B5EF4-FFF2-40B4-BE49-F238E27FC236}">
                <a16:creationId xmlns:a16="http://schemas.microsoft.com/office/drawing/2014/main" id="{6C073C62-4D6E-4615-89F5-738F4ACD377F}"/>
              </a:ext>
            </a:extLst>
          </p:cNvPr>
          <p:cNvSpPr txBox="1">
            <a:spLocks/>
          </p:cNvSpPr>
          <p:nvPr/>
        </p:nvSpPr>
        <p:spPr>
          <a:xfrm>
            <a:off x="838200" y="182509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目录结构</a:t>
            </a:r>
          </a:p>
        </p:txBody>
      </p:sp>
      <p:sp>
        <p:nvSpPr>
          <p:cNvPr id="10" name="Rectangle 1">
            <a:extLst>
              <a:ext uri="{FF2B5EF4-FFF2-40B4-BE49-F238E27FC236}">
                <a16:creationId xmlns:a16="http://schemas.microsoft.com/office/drawing/2014/main" id="{61095318-FC37-4D45-9534-4CA0B371201C}"/>
              </a:ext>
            </a:extLst>
          </p:cNvPr>
          <p:cNvSpPr txBox="1">
            <a:spLocks noChangeArrowheads="1"/>
          </p:cNvSpPr>
          <p:nvPr/>
        </p:nvSpPr>
        <p:spPr bwMode="auto">
          <a:xfrm>
            <a:off x="1405196" y="3172713"/>
            <a:ext cx="4123809" cy="1527870"/>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err="1">
                <a:latin typeface="+mj-lt"/>
                <a:ea typeface="+mj-ea"/>
                <a:cs typeface="+mj-cs"/>
              </a:rPr>
              <a:t>npm</a:t>
            </a:r>
            <a:r>
              <a:rPr lang="en-US" altLang="zh-CN" sz="1800" dirty="0">
                <a:latin typeface="+mj-lt"/>
                <a:ea typeface="+mj-ea"/>
                <a:cs typeface="+mj-cs"/>
              </a:rPr>
              <a:t> run build</a:t>
            </a:r>
          </a:p>
          <a:p>
            <a:pPr marL="0" indent="0">
              <a:lnSpc>
                <a:spcPct val="150000"/>
              </a:lnSpc>
              <a:buNone/>
            </a:pPr>
            <a:r>
              <a:rPr lang="zh-CN" altLang="en-US" sz="1800" dirty="0">
                <a:latin typeface="+mj-lt"/>
                <a:ea typeface="+mj-ea"/>
                <a:cs typeface="+mj-cs"/>
              </a:rPr>
              <a:t>打包后的静态资源</a:t>
            </a:r>
            <a:r>
              <a:rPr lang="en-US" altLang="zh-CN" sz="1800" dirty="0">
                <a:latin typeface="+mj-lt"/>
                <a:ea typeface="+mj-ea"/>
                <a:cs typeface="+mj-cs"/>
              </a:rPr>
              <a:t>static</a:t>
            </a:r>
            <a:r>
              <a:rPr lang="zh-CN" altLang="en-US" sz="1800" dirty="0">
                <a:latin typeface="+mj-lt"/>
                <a:ea typeface="+mj-ea"/>
                <a:cs typeface="+mj-cs"/>
              </a:rPr>
              <a:t>文件夹</a:t>
            </a:r>
            <a:r>
              <a:rPr lang="en-US" altLang="zh-CN" sz="1800" dirty="0">
                <a:latin typeface="+mj-lt"/>
                <a:ea typeface="+mj-ea"/>
                <a:cs typeface="+mj-cs"/>
              </a:rPr>
              <a:t> + </a:t>
            </a:r>
            <a:r>
              <a:rPr lang="zh-CN" altLang="en-US" sz="1800" dirty="0">
                <a:latin typeface="+mj-lt"/>
                <a:ea typeface="+mj-ea"/>
                <a:cs typeface="+mj-cs"/>
              </a:rPr>
              <a:t>入口文件</a:t>
            </a:r>
            <a:r>
              <a:rPr lang="en-US" altLang="zh-CN" sz="1800" dirty="0">
                <a:latin typeface="+mj-lt"/>
                <a:ea typeface="+mj-ea"/>
                <a:cs typeface="+mj-cs"/>
              </a:rPr>
              <a:t> index.html </a:t>
            </a:r>
            <a:r>
              <a:rPr lang="zh-CN" altLang="en-US" sz="1800" dirty="0">
                <a:latin typeface="+mj-lt"/>
                <a:ea typeface="+mj-ea"/>
                <a:cs typeface="+mj-cs"/>
              </a:rPr>
              <a:t>放到服务器</a:t>
            </a:r>
            <a:r>
              <a:rPr lang="zh-CN" altLang="en-US" sz="2000" dirty="0">
                <a:latin typeface="+mj-lt"/>
                <a:ea typeface="+mj-ea"/>
                <a:cs typeface="+mj-cs"/>
              </a:rPr>
              <a:t>上</a:t>
            </a:r>
            <a:endParaRPr lang="en-US" altLang="zh-CN" sz="2000" dirty="0">
              <a:latin typeface="+mj-lt"/>
              <a:ea typeface="+mj-ea"/>
              <a:cs typeface="+mj-cs"/>
            </a:endParaRPr>
          </a:p>
        </p:txBody>
      </p:sp>
      <p:sp>
        <p:nvSpPr>
          <p:cNvPr id="25" name="内容占位符 2">
            <a:extLst>
              <a:ext uri="{FF2B5EF4-FFF2-40B4-BE49-F238E27FC236}">
                <a16:creationId xmlns:a16="http://schemas.microsoft.com/office/drawing/2014/main" id="{264DA992-32C7-471C-BAED-CB8EEC45F867}"/>
              </a:ext>
            </a:extLst>
          </p:cNvPr>
          <p:cNvSpPr txBox="1">
            <a:spLocks/>
          </p:cNvSpPr>
          <p:nvPr/>
        </p:nvSpPr>
        <p:spPr>
          <a:xfrm>
            <a:off x="838200" y="252250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打包部署</a:t>
            </a:r>
          </a:p>
        </p:txBody>
      </p:sp>
      <p:grpSp>
        <p:nvGrpSpPr>
          <p:cNvPr id="34" name="组合 33">
            <a:extLst>
              <a:ext uri="{FF2B5EF4-FFF2-40B4-BE49-F238E27FC236}">
                <a16:creationId xmlns:a16="http://schemas.microsoft.com/office/drawing/2014/main" id="{26264C0E-9C4B-4C7C-930D-94D31D46E6EC}"/>
              </a:ext>
            </a:extLst>
          </p:cNvPr>
          <p:cNvGrpSpPr/>
          <p:nvPr/>
        </p:nvGrpSpPr>
        <p:grpSpPr>
          <a:xfrm>
            <a:off x="7701910" y="616770"/>
            <a:ext cx="3084894" cy="5738821"/>
            <a:chOff x="7328144" y="667655"/>
            <a:chExt cx="3084894" cy="5738821"/>
          </a:xfrm>
        </p:grpSpPr>
        <p:sp>
          <p:nvSpPr>
            <p:cNvPr id="12" name="矩形 11">
              <a:extLst>
                <a:ext uri="{FF2B5EF4-FFF2-40B4-BE49-F238E27FC236}">
                  <a16:creationId xmlns:a16="http://schemas.microsoft.com/office/drawing/2014/main" id="{E36E38BD-7B95-4D41-A4B3-14E3803592A3}"/>
                </a:ext>
              </a:extLst>
            </p:cNvPr>
            <p:cNvSpPr/>
            <p:nvPr/>
          </p:nvSpPr>
          <p:spPr>
            <a:xfrm>
              <a:off x="7328144" y="667655"/>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FF0000"/>
                  </a:solidFill>
                </a:rPr>
                <a:t>webpack</a:t>
              </a:r>
              <a:r>
                <a:rPr lang="zh-CN" altLang="en-US" sz="1600" dirty="0">
                  <a:solidFill>
                    <a:srgbClr val="FF0000"/>
                  </a:solidFill>
                </a:rPr>
                <a:t>相关配置</a:t>
              </a:r>
            </a:p>
          </p:txBody>
        </p:sp>
        <p:sp>
          <p:nvSpPr>
            <p:cNvPr id="13" name="矩形 12">
              <a:extLst>
                <a:ext uri="{FF2B5EF4-FFF2-40B4-BE49-F238E27FC236}">
                  <a16:creationId xmlns:a16="http://schemas.microsoft.com/office/drawing/2014/main" id="{601863E1-F849-4B52-811A-876504A8589E}"/>
                </a:ext>
              </a:extLst>
            </p:cNvPr>
            <p:cNvSpPr/>
            <p:nvPr/>
          </p:nvSpPr>
          <p:spPr>
            <a:xfrm>
              <a:off x="7328144" y="939884"/>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a:solidFill>
                    <a:srgbClr val="FF0000"/>
                  </a:solidFill>
                </a:rPr>
                <a:t>vue</a:t>
              </a:r>
              <a:r>
                <a:rPr lang="zh-CN" altLang="en-US" sz="1600" dirty="0">
                  <a:solidFill>
                    <a:srgbClr val="FF0000"/>
                  </a:solidFill>
                </a:rPr>
                <a:t>基本配置</a:t>
              </a:r>
            </a:p>
          </p:txBody>
        </p:sp>
        <p:sp>
          <p:nvSpPr>
            <p:cNvPr id="14" name="矩形 13">
              <a:extLst>
                <a:ext uri="{FF2B5EF4-FFF2-40B4-BE49-F238E27FC236}">
                  <a16:creationId xmlns:a16="http://schemas.microsoft.com/office/drawing/2014/main" id="{E0038363-461A-4445-9D5C-181E5369F407}"/>
                </a:ext>
              </a:extLst>
            </p:cNvPr>
            <p:cNvSpPr/>
            <p:nvPr/>
          </p:nvSpPr>
          <p:spPr>
            <a:xfrm>
              <a:off x="7328144" y="1268196"/>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打包输出文件</a:t>
              </a:r>
            </a:p>
          </p:txBody>
        </p:sp>
        <p:sp>
          <p:nvSpPr>
            <p:cNvPr id="15" name="矩形 14">
              <a:extLst>
                <a:ext uri="{FF2B5EF4-FFF2-40B4-BE49-F238E27FC236}">
                  <a16:creationId xmlns:a16="http://schemas.microsoft.com/office/drawing/2014/main" id="{280D1A93-05C1-459E-AE2D-423EBDB2AEF0}"/>
                </a:ext>
              </a:extLst>
            </p:cNvPr>
            <p:cNvSpPr/>
            <p:nvPr/>
          </p:nvSpPr>
          <p:spPr>
            <a:xfrm>
              <a:off x="7959800" y="2749312"/>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FF0000"/>
                  </a:solidFill>
                </a:rPr>
                <a:t>node</a:t>
              </a:r>
              <a:r>
                <a:rPr lang="zh-CN" altLang="en-US" sz="1600" dirty="0">
                  <a:solidFill>
                    <a:srgbClr val="FF0000"/>
                  </a:solidFill>
                </a:rPr>
                <a:t>安装的依赖包</a:t>
              </a:r>
            </a:p>
          </p:txBody>
        </p:sp>
        <p:sp>
          <p:nvSpPr>
            <p:cNvPr id="16" name="矩形 15">
              <a:extLst>
                <a:ext uri="{FF2B5EF4-FFF2-40B4-BE49-F238E27FC236}">
                  <a16:creationId xmlns:a16="http://schemas.microsoft.com/office/drawing/2014/main" id="{0326622E-5E11-4610-B145-A173F4B55AC4}"/>
                </a:ext>
              </a:extLst>
            </p:cNvPr>
            <p:cNvSpPr/>
            <p:nvPr/>
          </p:nvSpPr>
          <p:spPr>
            <a:xfrm>
              <a:off x="7959800" y="3169497"/>
              <a:ext cx="1296175" cy="28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资源文件夹</a:t>
              </a:r>
            </a:p>
          </p:txBody>
        </p:sp>
        <p:sp>
          <p:nvSpPr>
            <p:cNvPr id="17" name="矩形 16">
              <a:extLst>
                <a:ext uri="{FF2B5EF4-FFF2-40B4-BE49-F238E27FC236}">
                  <a16:creationId xmlns:a16="http://schemas.microsoft.com/office/drawing/2014/main" id="{D755C744-7EDE-4292-9D5C-4479329CA0DA}"/>
                </a:ext>
              </a:extLst>
            </p:cNvPr>
            <p:cNvSpPr/>
            <p:nvPr/>
          </p:nvSpPr>
          <p:spPr>
            <a:xfrm>
              <a:off x="7328144" y="5368616"/>
              <a:ext cx="3084894" cy="197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静态资源（图片，</a:t>
              </a:r>
              <a:r>
                <a:rPr lang="en-US" altLang="zh-CN" sz="1600" dirty="0">
                  <a:solidFill>
                    <a:srgbClr val="FF0000"/>
                  </a:solidFill>
                </a:rPr>
                <a:t>json</a:t>
              </a:r>
              <a:r>
                <a:rPr lang="zh-CN" altLang="en-US" sz="1600" dirty="0">
                  <a:solidFill>
                    <a:srgbClr val="FF0000"/>
                  </a:solidFill>
                </a:rPr>
                <a:t>数据等）</a:t>
              </a:r>
            </a:p>
          </p:txBody>
        </p:sp>
        <p:sp>
          <p:nvSpPr>
            <p:cNvPr id="21" name="矩形 20">
              <a:extLst>
                <a:ext uri="{FF2B5EF4-FFF2-40B4-BE49-F238E27FC236}">
                  <a16:creationId xmlns:a16="http://schemas.microsoft.com/office/drawing/2014/main" id="{97CFB437-A032-420B-89D0-D2D6976CAE45}"/>
                </a:ext>
              </a:extLst>
            </p:cNvPr>
            <p:cNvSpPr/>
            <p:nvPr/>
          </p:nvSpPr>
          <p:spPr>
            <a:xfrm>
              <a:off x="7969119" y="3436023"/>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静态资源（</a:t>
              </a:r>
              <a:r>
                <a:rPr lang="en-US" altLang="zh-CN" sz="1600" dirty="0" err="1">
                  <a:solidFill>
                    <a:srgbClr val="FF0000"/>
                  </a:solidFill>
                </a:rPr>
                <a:t>js</a:t>
              </a:r>
              <a:r>
                <a:rPr lang="zh-CN" altLang="en-US" sz="1600" dirty="0">
                  <a:solidFill>
                    <a:srgbClr val="FF0000"/>
                  </a:solidFill>
                </a:rPr>
                <a:t>，</a:t>
              </a:r>
              <a:r>
                <a:rPr lang="en-US" altLang="zh-CN" sz="1600" dirty="0" err="1">
                  <a:solidFill>
                    <a:srgbClr val="FF0000"/>
                  </a:solidFill>
                </a:rPr>
                <a:t>css</a:t>
              </a:r>
              <a:r>
                <a:rPr lang="zh-CN" altLang="en-US" sz="1600" dirty="0">
                  <a:solidFill>
                    <a:srgbClr val="FF0000"/>
                  </a:solidFill>
                </a:rPr>
                <a:t>等）</a:t>
              </a:r>
            </a:p>
          </p:txBody>
        </p:sp>
        <p:sp>
          <p:nvSpPr>
            <p:cNvPr id="22" name="矩形 21">
              <a:extLst>
                <a:ext uri="{FF2B5EF4-FFF2-40B4-BE49-F238E27FC236}">
                  <a16:creationId xmlns:a16="http://schemas.microsoft.com/office/drawing/2014/main" id="{12FFC5B7-735B-4458-96ED-269853668F87}"/>
                </a:ext>
              </a:extLst>
            </p:cNvPr>
            <p:cNvSpPr/>
            <p:nvPr/>
          </p:nvSpPr>
          <p:spPr>
            <a:xfrm>
              <a:off x="7979362" y="3965397"/>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路由</a:t>
              </a:r>
            </a:p>
          </p:txBody>
        </p:sp>
        <p:sp>
          <p:nvSpPr>
            <p:cNvPr id="23" name="矩形 22">
              <a:extLst>
                <a:ext uri="{FF2B5EF4-FFF2-40B4-BE49-F238E27FC236}">
                  <a16:creationId xmlns:a16="http://schemas.microsoft.com/office/drawing/2014/main" id="{05A2FA56-D041-4A86-974C-2395E274D4A4}"/>
                </a:ext>
              </a:extLst>
            </p:cNvPr>
            <p:cNvSpPr/>
            <p:nvPr/>
          </p:nvSpPr>
          <p:spPr>
            <a:xfrm>
              <a:off x="7979362" y="3737872"/>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公共组件</a:t>
              </a:r>
            </a:p>
          </p:txBody>
        </p:sp>
        <p:sp>
          <p:nvSpPr>
            <p:cNvPr id="24" name="矩形 23">
              <a:extLst>
                <a:ext uri="{FF2B5EF4-FFF2-40B4-BE49-F238E27FC236}">
                  <a16:creationId xmlns:a16="http://schemas.microsoft.com/office/drawing/2014/main" id="{6ED9035B-996E-4DDB-B23D-4DC8B5D636A9}"/>
                </a:ext>
              </a:extLst>
            </p:cNvPr>
            <p:cNvSpPr/>
            <p:nvPr/>
          </p:nvSpPr>
          <p:spPr>
            <a:xfrm>
              <a:off x="8011126" y="4768075"/>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页面入口程序</a:t>
              </a:r>
            </a:p>
          </p:txBody>
        </p:sp>
        <p:sp>
          <p:nvSpPr>
            <p:cNvPr id="27" name="矩形 26">
              <a:extLst>
                <a:ext uri="{FF2B5EF4-FFF2-40B4-BE49-F238E27FC236}">
                  <a16:creationId xmlns:a16="http://schemas.microsoft.com/office/drawing/2014/main" id="{D81550E9-F422-473A-9554-1E0053F538BC}"/>
                </a:ext>
              </a:extLst>
            </p:cNvPr>
            <p:cNvSpPr/>
            <p:nvPr/>
          </p:nvSpPr>
          <p:spPr>
            <a:xfrm>
              <a:off x="7328144" y="5644392"/>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单元测试</a:t>
              </a:r>
            </a:p>
          </p:txBody>
        </p:sp>
        <p:sp>
          <p:nvSpPr>
            <p:cNvPr id="28" name="矩形 27">
              <a:extLst>
                <a:ext uri="{FF2B5EF4-FFF2-40B4-BE49-F238E27FC236}">
                  <a16:creationId xmlns:a16="http://schemas.microsoft.com/office/drawing/2014/main" id="{AE6BD9CD-581D-4EC2-AC1D-AC099304E728}"/>
                </a:ext>
              </a:extLst>
            </p:cNvPr>
            <p:cNvSpPr/>
            <p:nvPr/>
          </p:nvSpPr>
          <p:spPr>
            <a:xfrm>
              <a:off x="7344186" y="5877836"/>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FF0000"/>
                  </a:solidFill>
                </a:rPr>
                <a:t>ES6</a:t>
              </a:r>
              <a:r>
                <a:rPr lang="zh-CN" altLang="en-US" sz="1600" dirty="0">
                  <a:solidFill>
                    <a:srgbClr val="FF0000"/>
                  </a:solidFill>
                </a:rPr>
                <a:t>语法编译配置</a:t>
              </a:r>
            </a:p>
          </p:txBody>
        </p:sp>
        <p:sp>
          <p:nvSpPr>
            <p:cNvPr id="29" name="矩形 28">
              <a:extLst>
                <a:ext uri="{FF2B5EF4-FFF2-40B4-BE49-F238E27FC236}">
                  <a16:creationId xmlns:a16="http://schemas.microsoft.com/office/drawing/2014/main" id="{CDFE4548-9BA5-4C84-812E-445CA0C666DA}"/>
                </a:ext>
              </a:extLst>
            </p:cNvPr>
            <p:cNvSpPr/>
            <p:nvPr/>
          </p:nvSpPr>
          <p:spPr>
            <a:xfrm>
              <a:off x="7807691" y="6177345"/>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定义代码格式</a:t>
              </a:r>
            </a:p>
          </p:txBody>
        </p:sp>
      </p:grpSp>
      <p:grpSp>
        <p:nvGrpSpPr>
          <p:cNvPr id="33" name="组合 32">
            <a:extLst>
              <a:ext uri="{FF2B5EF4-FFF2-40B4-BE49-F238E27FC236}">
                <a16:creationId xmlns:a16="http://schemas.microsoft.com/office/drawing/2014/main" id="{4E253592-2F1D-4062-B491-205B8EBE7FF6}"/>
              </a:ext>
            </a:extLst>
          </p:cNvPr>
          <p:cNvGrpSpPr/>
          <p:nvPr/>
        </p:nvGrpSpPr>
        <p:grpSpPr>
          <a:xfrm>
            <a:off x="1147516" y="4768075"/>
            <a:ext cx="4639167" cy="1919249"/>
            <a:chOff x="1379621" y="4820864"/>
            <a:chExt cx="4639167" cy="1919249"/>
          </a:xfrm>
        </p:grpSpPr>
        <p:pic>
          <p:nvPicPr>
            <p:cNvPr id="26" name="图片 25">
              <a:extLst>
                <a:ext uri="{FF2B5EF4-FFF2-40B4-BE49-F238E27FC236}">
                  <a16:creationId xmlns:a16="http://schemas.microsoft.com/office/drawing/2014/main" id="{D91F4105-F514-4AE9-8561-2ACD2CDE13AF}"/>
                </a:ext>
              </a:extLst>
            </p:cNvPr>
            <p:cNvPicPr>
              <a:picLocks noChangeAspect="1"/>
            </p:cNvPicPr>
            <p:nvPr/>
          </p:nvPicPr>
          <p:blipFill>
            <a:blip r:embed="rId4"/>
            <a:stretch>
              <a:fillRect/>
            </a:stretch>
          </p:blipFill>
          <p:spPr>
            <a:xfrm>
              <a:off x="1379621" y="4820864"/>
              <a:ext cx="4639167" cy="1919249"/>
            </a:xfrm>
            <a:prstGeom prst="rect">
              <a:avLst/>
            </a:prstGeom>
          </p:spPr>
        </p:pic>
        <p:sp>
          <p:nvSpPr>
            <p:cNvPr id="31" name="矩形 30">
              <a:extLst>
                <a:ext uri="{FF2B5EF4-FFF2-40B4-BE49-F238E27FC236}">
                  <a16:creationId xmlns:a16="http://schemas.microsoft.com/office/drawing/2014/main" id="{17E5EE7F-A682-476C-B6DF-91A83785A017}"/>
                </a:ext>
              </a:extLst>
            </p:cNvPr>
            <p:cNvSpPr/>
            <p:nvPr/>
          </p:nvSpPr>
          <p:spPr>
            <a:xfrm>
              <a:off x="2675840" y="5665922"/>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页面入口</a:t>
              </a:r>
            </a:p>
          </p:txBody>
        </p:sp>
        <p:sp>
          <p:nvSpPr>
            <p:cNvPr id="32" name="矩形 31">
              <a:extLst>
                <a:ext uri="{FF2B5EF4-FFF2-40B4-BE49-F238E27FC236}">
                  <a16:creationId xmlns:a16="http://schemas.microsoft.com/office/drawing/2014/main" id="{BD4BFFAB-A761-4D77-A00A-0133FF7C11BE}"/>
                </a:ext>
              </a:extLst>
            </p:cNvPr>
            <p:cNvSpPr/>
            <p:nvPr/>
          </p:nvSpPr>
          <p:spPr>
            <a:xfrm>
              <a:off x="2675840" y="6177345"/>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项目基本信息</a:t>
              </a:r>
            </a:p>
          </p:txBody>
        </p:sp>
      </p:grpSp>
      <p:sp>
        <p:nvSpPr>
          <p:cNvPr id="35" name="标题 1">
            <a:extLst>
              <a:ext uri="{FF2B5EF4-FFF2-40B4-BE49-F238E27FC236}">
                <a16:creationId xmlns:a16="http://schemas.microsoft.com/office/drawing/2014/main" id="{14CFCDC0-DBF2-4395-884D-ED9030600EB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vue-cli+webpack</a:t>
            </a:r>
            <a:endParaRPr lang="zh-CN" altLang="en-US" dirty="0"/>
          </a:p>
        </p:txBody>
      </p:sp>
      <p:sp>
        <p:nvSpPr>
          <p:cNvPr id="39" name="矩形 38">
            <a:extLst>
              <a:ext uri="{FF2B5EF4-FFF2-40B4-BE49-F238E27FC236}">
                <a16:creationId xmlns:a16="http://schemas.microsoft.com/office/drawing/2014/main" id="{20582F5C-A5A5-4BE8-8F1B-B124B2EFEF70}"/>
              </a:ext>
            </a:extLst>
          </p:cNvPr>
          <p:cNvSpPr/>
          <p:nvPr/>
        </p:nvSpPr>
        <p:spPr>
          <a:xfrm>
            <a:off x="8333566" y="4182217"/>
            <a:ext cx="2188016" cy="229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构成页面的组件</a:t>
            </a:r>
          </a:p>
        </p:txBody>
      </p:sp>
    </p:spTree>
    <p:extLst>
      <p:ext uri="{BB962C8B-B14F-4D97-AF65-F5344CB8AC3E}">
        <p14:creationId xmlns:p14="http://schemas.microsoft.com/office/powerpoint/2010/main" val="84834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67C8C70F-CBFB-4058-9FA5-8D74344F82A0}"/>
              </a:ext>
            </a:extLst>
          </p:cNvPr>
          <p:cNvSpPr txBox="1">
            <a:spLocks/>
          </p:cNvSpPr>
          <p:nvPr/>
        </p:nvSpPr>
        <p:spPr>
          <a:xfrm>
            <a:off x="838200" y="1820361"/>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前端模块加载</a:t>
            </a:r>
          </a:p>
        </p:txBody>
      </p:sp>
      <p:sp>
        <p:nvSpPr>
          <p:cNvPr id="5" name="Rectangle 1">
            <a:extLst>
              <a:ext uri="{FF2B5EF4-FFF2-40B4-BE49-F238E27FC236}">
                <a16:creationId xmlns:a16="http://schemas.microsoft.com/office/drawing/2014/main" id="{23A02E2C-5703-47C1-9343-AA3A73024EB7}"/>
              </a:ext>
            </a:extLst>
          </p:cNvPr>
          <p:cNvSpPr txBox="1">
            <a:spLocks noChangeArrowheads="1"/>
          </p:cNvSpPr>
          <p:nvPr/>
        </p:nvSpPr>
        <p:spPr bwMode="auto">
          <a:xfrm>
            <a:off x="1349025" y="2412367"/>
            <a:ext cx="9378115" cy="1491963"/>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None/>
            </a:pPr>
            <a:r>
              <a:rPr lang="zh-CN" altLang="en-US" sz="2000" dirty="0">
                <a:latin typeface="+mj-lt"/>
                <a:ea typeface="+mj-ea"/>
                <a:cs typeface="+mj-cs"/>
              </a:rPr>
              <a:t>前端模块分块传输， 按需进行懒加载， 在实际用到某些模块的时候再增量更新</a:t>
            </a:r>
            <a:br>
              <a:rPr lang="zh-CN" altLang="en-US" sz="2000" dirty="0">
                <a:latin typeface="+mj-lt"/>
                <a:ea typeface="+mj-ea"/>
                <a:cs typeface="+mj-cs"/>
              </a:rPr>
            </a:br>
            <a:r>
              <a:rPr lang="zh-CN" altLang="en-US" sz="2000" dirty="0">
                <a:latin typeface="+mj-lt"/>
                <a:ea typeface="+mj-ea"/>
                <a:cs typeface="+mj-cs"/>
              </a:rPr>
              <a:t>要实现模块的按需加载， 就需要一个对整个代码库中的模块进行静态分析、 编译打包，且希望所有资源都可以视作模块， 并且都可以通过 </a:t>
            </a:r>
            <a:r>
              <a:rPr lang="en-US" altLang="zh-CN" sz="2000" dirty="0">
                <a:latin typeface="+mj-lt"/>
                <a:ea typeface="+mj-ea"/>
                <a:cs typeface="+mj-cs"/>
              </a:rPr>
              <a:t>require </a:t>
            </a:r>
            <a:r>
              <a:rPr lang="zh-CN" altLang="en-US" sz="2000" dirty="0">
                <a:latin typeface="+mj-lt"/>
                <a:ea typeface="+mj-ea"/>
                <a:cs typeface="+mj-cs"/>
              </a:rPr>
              <a:t>的方式来加载</a:t>
            </a:r>
            <a:endParaRPr lang="en-US" altLang="zh-CN" sz="2000" dirty="0">
              <a:latin typeface="+mj-lt"/>
              <a:ea typeface="+mj-ea"/>
              <a:cs typeface="+mj-cs"/>
            </a:endParaRPr>
          </a:p>
        </p:txBody>
      </p:sp>
      <p:sp>
        <p:nvSpPr>
          <p:cNvPr id="8" name="内容占位符 2">
            <a:extLst>
              <a:ext uri="{FF2B5EF4-FFF2-40B4-BE49-F238E27FC236}">
                <a16:creationId xmlns:a16="http://schemas.microsoft.com/office/drawing/2014/main" id="{9F4F14DA-18ED-46A5-AA95-6366B2154042}"/>
              </a:ext>
            </a:extLst>
          </p:cNvPr>
          <p:cNvSpPr txBox="1">
            <a:spLocks/>
          </p:cNvSpPr>
          <p:nvPr/>
        </p:nvSpPr>
        <p:spPr>
          <a:xfrm>
            <a:off x="838200" y="3958521"/>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静态分析</a:t>
            </a:r>
          </a:p>
        </p:txBody>
      </p:sp>
      <p:sp>
        <p:nvSpPr>
          <p:cNvPr id="9" name="Rectangle 1">
            <a:extLst>
              <a:ext uri="{FF2B5EF4-FFF2-40B4-BE49-F238E27FC236}">
                <a16:creationId xmlns:a16="http://schemas.microsoft.com/office/drawing/2014/main" id="{4919671D-120C-48AB-84BE-0EFAFE5A1D64}"/>
              </a:ext>
            </a:extLst>
          </p:cNvPr>
          <p:cNvSpPr txBox="1">
            <a:spLocks noChangeArrowheads="1"/>
          </p:cNvSpPr>
          <p:nvPr/>
        </p:nvSpPr>
        <p:spPr bwMode="auto">
          <a:xfrm>
            <a:off x="1349025" y="4539246"/>
            <a:ext cx="8843408" cy="1953628"/>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None/>
            </a:pPr>
            <a:r>
              <a:rPr lang="zh-CN" altLang="en-US" sz="2000" dirty="0">
                <a:latin typeface="+mj-lt"/>
                <a:ea typeface="+mj-ea"/>
                <a:cs typeface="+mj-cs"/>
              </a:rPr>
              <a:t>在编译的时候， 要对整个代码进行静态分析， 分析出各个模块的类型和它们依赖关系， 然后将不同类型的模块提交给适配的加载器来处理</a:t>
            </a:r>
            <a:endParaRPr lang="en-US" altLang="zh-CN" sz="2000" dirty="0">
              <a:latin typeface="+mj-lt"/>
              <a:ea typeface="+mj-ea"/>
              <a:cs typeface="+mj-cs"/>
            </a:endParaRPr>
          </a:p>
          <a:p>
            <a:pPr marL="0" indent="0" eaLnBrk="0" fontAlgn="base" hangingPunct="0">
              <a:lnSpc>
                <a:spcPct val="150000"/>
              </a:lnSpc>
              <a:spcBef>
                <a:spcPct val="0"/>
              </a:spcBef>
              <a:spcAft>
                <a:spcPct val="0"/>
              </a:spcAft>
              <a:buNone/>
            </a:pPr>
            <a:r>
              <a:rPr lang="zh-CN" altLang="en-US" sz="2000" dirty="0">
                <a:latin typeface="+mj-lt"/>
                <a:ea typeface="+mj-ea"/>
                <a:cs typeface="+mj-cs"/>
              </a:rPr>
              <a:t>同时， 为了能利用已经存在的各种框架、 库和已经写好的文件， 我们还需要一个模块加载的兼容策略， 来避免重写所有的模块</a:t>
            </a:r>
          </a:p>
        </p:txBody>
      </p:sp>
      <p:sp>
        <p:nvSpPr>
          <p:cNvPr id="10" name="标题 1">
            <a:extLst>
              <a:ext uri="{FF2B5EF4-FFF2-40B4-BE49-F238E27FC236}">
                <a16:creationId xmlns:a16="http://schemas.microsoft.com/office/drawing/2014/main" id="{0A9671C5-A0E6-4893-AAB8-328D79EAD749}"/>
              </a:ext>
            </a:extLst>
          </p:cNvPr>
          <p:cNvSpPr txBox="1">
            <a:spLocks/>
          </p:cNvSpPr>
          <p:nvPr/>
        </p:nvSpPr>
        <p:spPr>
          <a:xfrm>
            <a:off x="990599" y="517525"/>
            <a:ext cx="109511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t>为什么要打包（期望的模块系统）</a:t>
            </a:r>
          </a:p>
        </p:txBody>
      </p:sp>
    </p:spTree>
    <p:extLst>
      <p:ext uri="{BB962C8B-B14F-4D97-AF65-F5344CB8AC3E}">
        <p14:creationId xmlns:p14="http://schemas.microsoft.com/office/powerpoint/2010/main" val="106183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F881578-8640-4E79-99BE-C5E3D4D35AB6}"/>
              </a:ext>
            </a:extLst>
          </p:cNvPr>
          <p:cNvPicPr>
            <a:picLocks noChangeAspect="1"/>
          </p:cNvPicPr>
          <p:nvPr/>
        </p:nvPicPr>
        <p:blipFill>
          <a:blip r:embed="rId3"/>
          <a:stretch>
            <a:fillRect/>
          </a:stretch>
        </p:blipFill>
        <p:spPr>
          <a:xfrm>
            <a:off x="1497457" y="2421782"/>
            <a:ext cx="8977181" cy="4234736"/>
          </a:xfrm>
          <a:prstGeom prst="rect">
            <a:avLst/>
          </a:prstGeom>
        </p:spPr>
      </p:pic>
      <p:sp>
        <p:nvSpPr>
          <p:cNvPr id="9" name="TextBox 32">
            <a:extLst>
              <a:ext uri="{FF2B5EF4-FFF2-40B4-BE49-F238E27FC236}">
                <a16:creationId xmlns:a16="http://schemas.microsoft.com/office/drawing/2014/main" id="{71A7A293-36D1-4CB5-B955-C79377AA4739}"/>
              </a:ext>
            </a:extLst>
          </p:cNvPr>
          <p:cNvSpPr txBox="1">
            <a:spLocks noChangeArrowheads="1"/>
          </p:cNvSpPr>
          <p:nvPr/>
        </p:nvSpPr>
        <p:spPr bwMode="auto">
          <a:xfrm>
            <a:off x="3233420" y="5551010"/>
            <a:ext cx="5725160" cy="922020"/>
          </a:xfrm>
          <a:prstGeom prst="rect">
            <a:avLst/>
          </a:prstGeom>
          <a:noFill/>
          <a:ln w="9525">
            <a:noFill/>
            <a:miter lim="800000"/>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50000"/>
              </a:lnSpc>
            </a:pPr>
            <a:r>
              <a:rPr lang="zh-CN" altLang="en-US" sz="1200" dirty="0">
                <a:solidFill>
                  <a:schemeClr val="bg1"/>
                </a:solidFill>
                <a:latin typeface="Arial" panose="020B0604020202020204"/>
                <a:ea typeface="微软雅黑" panose="020B0503020204020204" charset="-122"/>
                <a:sym typeface="Arial" panose="020B0604020202020204"/>
              </a:rPr>
              <a:t>分析你的项目结构，找到JavaScript模块以及其它的一些浏览器不能直接运行的拓展语言（Scss，TypeScript等），并将其转换和打包为合适的格式供浏览器使用</a:t>
            </a:r>
            <a:endParaRPr lang="zh-CN" altLang="en-US" sz="1200" b="0" dirty="0">
              <a:solidFill>
                <a:srgbClr val="0C4F83"/>
              </a:solidFill>
              <a:latin typeface="Arial" panose="020B0604020202020204"/>
              <a:ea typeface="微软雅黑" panose="020B0503020204020204" charset="-122"/>
              <a:sym typeface="Arial" panose="020B0604020202020204"/>
            </a:endParaRPr>
          </a:p>
          <a:p>
            <a:pPr algn="ctr" eaLnBrk="1" hangingPunct="1">
              <a:lnSpc>
                <a:spcPct val="150000"/>
              </a:lnSpc>
            </a:pPr>
            <a:endParaRPr lang="zh-CN" altLang="en-US" sz="1200" b="0" dirty="0">
              <a:solidFill>
                <a:srgbClr val="0C4F83"/>
              </a:solidFill>
              <a:latin typeface="Arial" panose="020B0604020202020204"/>
              <a:ea typeface="微软雅黑" panose="020B0503020204020204" charset="-122"/>
              <a:sym typeface="Arial" panose="020B0604020202020204"/>
            </a:endParaRPr>
          </a:p>
        </p:txBody>
      </p:sp>
      <p:sp>
        <p:nvSpPr>
          <p:cNvPr id="12" name="内容占位符 2">
            <a:extLst>
              <a:ext uri="{FF2B5EF4-FFF2-40B4-BE49-F238E27FC236}">
                <a16:creationId xmlns:a16="http://schemas.microsoft.com/office/drawing/2014/main" id="{5D2AA0E7-BB06-4AB5-AB39-9A46445EFE1B}"/>
              </a:ext>
            </a:extLst>
          </p:cNvPr>
          <p:cNvSpPr txBox="1">
            <a:spLocks/>
          </p:cNvSpPr>
          <p:nvPr/>
        </p:nvSpPr>
        <p:spPr>
          <a:xfrm>
            <a:off x="838200" y="1820361"/>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Webpack</a:t>
            </a:r>
            <a:r>
              <a:rPr lang="zh-CN" altLang="en-US" dirty="0"/>
              <a:t> 是什么</a:t>
            </a:r>
          </a:p>
        </p:txBody>
      </p:sp>
      <p:sp>
        <p:nvSpPr>
          <p:cNvPr id="13" name="标题 1">
            <a:extLst>
              <a:ext uri="{FF2B5EF4-FFF2-40B4-BE49-F238E27FC236}">
                <a16:creationId xmlns:a16="http://schemas.microsoft.com/office/drawing/2014/main" id="{D532A49E-F92F-4E5D-AF8F-A01538C6F493}"/>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endParaRPr lang="zh-CN" altLang="en-US" dirty="0"/>
          </a:p>
        </p:txBody>
      </p:sp>
    </p:spTree>
    <p:extLst>
      <p:ext uri="{BB962C8B-B14F-4D97-AF65-F5344CB8AC3E}">
        <p14:creationId xmlns:p14="http://schemas.microsoft.com/office/powerpoint/2010/main" val="235864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67C8C70F-CBFB-4058-9FA5-8D74344F82A0}"/>
              </a:ext>
            </a:extLst>
          </p:cNvPr>
          <p:cNvSpPr txBox="1">
            <a:spLocks/>
          </p:cNvSpPr>
          <p:nvPr/>
        </p:nvSpPr>
        <p:spPr>
          <a:xfrm>
            <a:off x="838200" y="1820361"/>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Webpack</a:t>
            </a:r>
            <a:r>
              <a:rPr lang="zh-CN" altLang="en-US" dirty="0"/>
              <a:t> 是什么</a:t>
            </a:r>
          </a:p>
        </p:txBody>
      </p:sp>
      <p:sp>
        <p:nvSpPr>
          <p:cNvPr id="5" name="Rectangle 1">
            <a:extLst>
              <a:ext uri="{FF2B5EF4-FFF2-40B4-BE49-F238E27FC236}">
                <a16:creationId xmlns:a16="http://schemas.microsoft.com/office/drawing/2014/main" id="{23A02E2C-5703-47C1-9343-AA3A73024EB7}"/>
              </a:ext>
            </a:extLst>
          </p:cNvPr>
          <p:cNvSpPr txBox="1">
            <a:spLocks noChangeArrowheads="1"/>
          </p:cNvSpPr>
          <p:nvPr/>
        </p:nvSpPr>
        <p:spPr bwMode="auto">
          <a:xfrm>
            <a:off x="1349025" y="2497540"/>
            <a:ext cx="8843408" cy="1030298"/>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r>
              <a:rPr lang="zh-CN" altLang="en-US" sz="2000" dirty="0">
                <a:latin typeface="+mj-lt"/>
                <a:ea typeface="+mj-ea"/>
                <a:cs typeface="+mj-cs"/>
              </a:rPr>
              <a:t>模块化打包机，可以将许多松散的模块按照依赖和规则打包成符合生产环境部署的前端资源</a:t>
            </a:r>
            <a:endParaRPr lang="en-US" altLang="zh-CN" sz="2000" dirty="0">
              <a:latin typeface="+mj-lt"/>
              <a:ea typeface="+mj-ea"/>
              <a:cs typeface="+mj-cs"/>
            </a:endParaRPr>
          </a:p>
        </p:txBody>
      </p:sp>
      <p:sp>
        <p:nvSpPr>
          <p:cNvPr id="8" name="内容占位符 2">
            <a:extLst>
              <a:ext uri="{FF2B5EF4-FFF2-40B4-BE49-F238E27FC236}">
                <a16:creationId xmlns:a16="http://schemas.microsoft.com/office/drawing/2014/main" id="{9F4F14DA-18ED-46A5-AA95-6366B2154042}"/>
              </a:ext>
            </a:extLst>
          </p:cNvPr>
          <p:cNvSpPr txBox="1">
            <a:spLocks/>
          </p:cNvSpPr>
          <p:nvPr/>
        </p:nvSpPr>
        <p:spPr>
          <a:xfrm>
            <a:off x="838200" y="3795474"/>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模块化</a:t>
            </a:r>
          </a:p>
        </p:txBody>
      </p:sp>
      <p:sp>
        <p:nvSpPr>
          <p:cNvPr id="9" name="Rectangle 1">
            <a:extLst>
              <a:ext uri="{FF2B5EF4-FFF2-40B4-BE49-F238E27FC236}">
                <a16:creationId xmlns:a16="http://schemas.microsoft.com/office/drawing/2014/main" id="{4919671D-120C-48AB-84BE-0EFAFE5A1D64}"/>
              </a:ext>
            </a:extLst>
          </p:cNvPr>
          <p:cNvSpPr txBox="1">
            <a:spLocks noChangeArrowheads="1"/>
          </p:cNvSpPr>
          <p:nvPr/>
        </p:nvSpPr>
        <p:spPr bwMode="auto">
          <a:xfrm>
            <a:off x="1349025" y="4539247"/>
            <a:ext cx="8843408" cy="1953628"/>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None/>
            </a:pPr>
            <a:r>
              <a:rPr lang="zh-CN" altLang="en-US" sz="2000" dirty="0">
                <a:latin typeface="+mj-lt"/>
                <a:ea typeface="+mj-ea"/>
                <a:cs typeface="+mj-cs"/>
              </a:rPr>
              <a:t>通过 </a:t>
            </a:r>
            <a:r>
              <a:rPr lang="en-US" altLang="zh-CN" sz="2000" dirty="0">
                <a:latin typeface="+mj-lt"/>
                <a:ea typeface="+mj-ea"/>
                <a:cs typeface="+mj-cs"/>
              </a:rPr>
              <a:t>loader </a:t>
            </a:r>
            <a:r>
              <a:rPr lang="zh-CN" altLang="en-US" sz="2000" dirty="0">
                <a:latin typeface="+mj-lt"/>
                <a:ea typeface="+mj-ea"/>
                <a:cs typeface="+mj-cs"/>
              </a:rPr>
              <a:t>的转换，任何形式的资源都可以视作模块，</a:t>
            </a:r>
            <a:endParaRPr lang="en-US" altLang="zh-CN" sz="2000" dirty="0">
              <a:latin typeface="+mj-lt"/>
              <a:ea typeface="+mj-ea"/>
              <a:cs typeface="+mj-cs"/>
            </a:endParaRPr>
          </a:p>
          <a:p>
            <a:pPr marL="0" indent="0" eaLnBrk="0" fontAlgn="base" hangingPunct="0">
              <a:lnSpc>
                <a:spcPct val="150000"/>
              </a:lnSpc>
              <a:spcBef>
                <a:spcPct val="0"/>
              </a:spcBef>
              <a:spcAft>
                <a:spcPct val="0"/>
              </a:spcAft>
              <a:buNone/>
            </a:pPr>
            <a:r>
              <a:rPr lang="zh-CN" altLang="en-US" sz="2000" dirty="0">
                <a:latin typeface="+mj-lt"/>
                <a:ea typeface="+mj-ea"/>
                <a:cs typeface="+mj-cs"/>
              </a:rPr>
              <a:t>比如 </a:t>
            </a:r>
            <a:r>
              <a:rPr lang="en-US" altLang="zh-CN" sz="2000" dirty="0" err="1">
                <a:latin typeface="+mj-lt"/>
                <a:ea typeface="+mj-ea"/>
                <a:cs typeface="+mj-cs"/>
              </a:rPr>
              <a:t>CommonJs</a:t>
            </a:r>
            <a:r>
              <a:rPr lang="en-US" altLang="zh-CN" sz="2000" dirty="0">
                <a:latin typeface="+mj-lt"/>
                <a:ea typeface="+mj-ea"/>
                <a:cs typeface="+mj-cs"/>
              </a:rPr>
              <a:t> </a:t>
            </a:r>
            <a:r>
              <a:rPr lang="zh-CN" altLang="en-US" sz="2000" dirty="0">
                <a:latin typeface="+mj-lt"/>
                <a:ea typeface="+mj-ea"/>
                <a:cs typeface="+mj-cs"/>
              </a:rPr>
              <a:t>模块、 </a:t>
            </a:r>
            <a:r>
              <a:rPr lang="en-US" altLang="zh-CN" sz="2000" dirty="0">
                <a:latin typeface="+mj-lt"/>
                <a:ea typeface="+mj-ea"/>
                <a:cs typeface="+mj-cs"/>
              </a:rPr>
              <a:t>AMD </a:t>
            </a:r>
            <a:r>
              <a:rPr lang="zh-CN" altLang="en-US" sz="2000" dirty="0">
                <a:latin typeface="+mj-lt"/>
                <a:ea typeface="+mj-ea"/>
                <a:cs typeface="+mj-cs"/>
              </a:rPr>
              <a:t>模块、 </a:t>
            </a:r>
            <a:r>
              <a:rPr lang="en-US" altLang="zh-CN" sz="2000" dirty="0">
                <a:latin typeface="+mj-lt"/>
                <a:ea typeface="+mj-ea"/>
                <a:cs typeface="+mj-cs"/>
              </a:rPr>
              <a:t>ES6 </a:t>
            </a:r>
            <a:r>
              <a:rPr lang="zh-CN" altLang="en-US" sz="2000" dirty="0">
                <a:latin typeface="+mj-lt"/>
                <a:ea typeface="+mj-ea"/>
                <a:cs typeface="+mj-cs"/>
              </a:rPr>
              <a:t>模块、</a:t>
            </a:r>
            <a:r>
              <a:rPr lang="en-US" altLang="zh-CN" sz="2000" dirty="0">
                <a:latin typeface="+mj-lt"/>
                <a:ea typeface="+mj-ea"/>
                <a:cs typeface="+mj-cs"/>
              </a:rPr>
              <a:t>CSS</a:t>
            </a:r>
            <a:r>
              <a:rPr lang="zh-CN" altLang="en-US" sz="2000" dirty="0">
                <a:latin typeface="+mj-lt"/>
                <a:ea typeface="+mj-ea"/>
                <a:cs typeface="+mj-cs"/>
              </a:rPr>
              <a:t>、图片、 </a:t>
            </a:r>
            <a:r>
              <a:rPr lang="en-US" altLang="zh-CN" sz="2000" dirty="0">
                <a:latin typeface="+mj-lt"/>
                <a:ea typeface="+mj-ea"/>
                <a:cs typeface="+mj-cs"/>
              </a:rPr>
              <a:t>JSON</a:t>
            </a:r>
            <a:r>
              <a:rPr lang="zh-CN" altLang="en-US" sz="2000" dirty="0">
                <a:latin typeface="+mj-lt"/>
                <a:ea typeface="+mj-ea"/>
                <a:cs typeface="+mj-cs"/>
              </a:rPr>
              <a:t>、</a:t>
            </a:r>
            <a:r>
              <a:rPr lang="en-US" altLang="zh-CN" sz="2000" dirty="0" err="1">
                <a:latin typeface="+mj-lt"/>
                <a:ea typeface="+mj-ea"/>
                <a:cs typeface="+mj-cs"/>
              </a:rPr>
              <a:t>Coffeescript</a:t>
            </a:r>
            <a:r>
              <a:rPr lang="zh-CN" altLang="en-US" sz="2000" dirty="0">
                <a:latin typeface="+mj-lt"/>
                <a:ea typeface="+mj-ea"/>
                <a:cs typeface="+mj-cs"/>
              </a:rPr>
              <a:t>、 </a:t>
            </a:r>
            <a:r>
              <a:rPr lang="en-US" altLang="zh-CN" sz="2000" dirty="0">
                <a:latin typeface="+mj-lt"/>
                <a:ea typeface="+mj-ea"/>
                <a:cs typeface="+mj-cs"/>
              </a:rPr>
              <a:t>LESS </a:t>
            </a:r>
            <a:r>
              <a:rPr lang="zh-CN" altLang="en-US" sz="2000" dirty="0">
                <a:latin typeface="+mj-lt"/>
                <a:ea typeface="+mj-ea"/>
                <a:cs typeface="+mj-cs"/>
              </a:rPr>
              <a:t>等，</a:t>
            </a:r>
            <a:r>
              <a:rPr lang="en-US" altLang="zh-CN" sz="2000" dirty="0" err="1">
                <a:latin typeface="+mj-lt"/>
                <a:ea typeface="+mj-ea"/>
                <a:cs typeface="+mj-cs"/>
              </a:rPr>
              <a:t>webapck</a:t>
            </a:r>
            <a:r>
              <a:rPr lang="zh-CN" altLang="en-US" sz="2000" dirty="0">
                <a:latin typeface="+mj-lt"/>
                <a:ea typeface="+mj-ea"/>
                <a:cs typeface="+mj-cs"/>
              </a:rPr>
              <a:t>可以把以上的这些文件进行打包压缩成一个</a:t>
            </a:r>
            <a:r>
              <a:rPr lang="en-US" altLang="zh-CN" sz="2000" dirty="0">
                <a:latin typeface="+mj-lt"/>
                <a:ea typeface="+mj-ea"/>
                <a:cs typeface="+mj-cs"/>
              </a:rPr>
              <a:t>JS</a:t>
            </a:r>
            <a:r>
              <a:rPr lang="zh-CN" altLang="en-US" sz="2000" dirty="0">
                <a:latin typeface="+mj-lt"/>
                <a:ea typeface="+mj-ea"/>
                <a:cs typeface="+mj-cs"/>
              </a:rPr>
              <a:t>文件，减少了</a:t>
            </a:r>
            <a:r>
              <a:rPr lang="en-US" altLang="zh-CN" sz="2000" dirty="0">
                <a:latin typeface="+mj-lt"/>
                <a:ea typeface="+mj-ea"/>
                <a:cs typeface="+mj-cs"/>
              </a:rPr>
              <a:t>HTTP</a:t>
            </a:r>
            <a:r>
              <a:rPr lang="zh-CN" altLang="en-US" sz="2000" dirty="0">
                <a:latin typeface="+mj-lt"/>
                <a:ea typeface="+mj-ea"/>
                <a:cs typeface="+mj-cs"/>
              </a:rPr>
              <a:t>的请求</a:t>
            </a:r>
          </a:p>
        </p:txBody>
      </p:sp>
      <p:sp>
        <p:nvSpPr>
          <p:cNvPr id="10" name="标题 1">
            <a:extLst>
              <a:ext uri="{FF2B5EF4-FFF2-40B4-BE49-F238E27FC236}">
                <a16:creationId xmlns:a16="http://schemas.microsoft.com/office/drawing/2014/main" id="{0A9671C5-A0E6-4893-AAB8-328D79EAD74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endParaRPr lang="zh-CN" altLang="en-US" dirty="0"/>
          </a:p>
        </p:txBody>
      </p:sp>
    </p:spTree>
    <p:extLst>
      <p:ext uri="{BB962C8B-B14F-4D97-AF65-F5344CB8AC3E}">
        <p14:creationId xmlns:p14="http://schemas.microsoft.com/office/powerpoint/2010/main" val="23307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FDD791DC-2365-44EE-92BD-0B2A62AA8ADA}"/>
              </a:ext>
            </a:extLst>
          </p:cNvPr>
          <p:cNvPicPr>
            <a:picLocks noChangeAspect="1"/>
          </p:cNvPicPr>
          <p:nvPr/>
        </p:nvPicPr>
        <p:blipFill rotWithShape="1">
          <a:blip r:embed="rId3"/>
          <a:srcRect r="57335"/>
          <a:stretch/>
        </p:blipFill>
        <p:spPr>
          <a:xfrm>
            <a:off x="1126321" y="3685314"/>
            <a:ext cx="3786873" cy="2759799"/>
          </a:xfrm>
          <a:prstGeom prst="rect">
            <a:avLst/>
          </a:prstGeom>
        </p:spPr>
      </p:pic>
      <p:sp>
        <p:nvSpPr>
          <p:cNvPr id="9" name="Rectangle 1">
            <a:extLst>
              <a:ext uri="{FF2B5EF4-FFF2-40B4-BE49-F238E27FC236}">
                <a16:creationId xmlns:a16="http://schemas.microsoft.com/office/drawing/2014/main" id="{1E25C732-4F6B-4B76-BCE5-0BB105E1938B}"/>
              </a:ext>
            </a:extLst>
          </p:cNvPr>
          <p:cNvSpPr txBox="1">
            <a:spLocks noChangeArrowheads="1"/>
          </p:cNvSpPr>
          <p:nvPr/>
        </p:nvSpPr>
        <p:spPr bwMode="auto">
          <a:xfrm>
            <a:off x="1126321" y="1861929"/>
            <a:ext cx="4761132" cy="1867258"/>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lt"/>
                <a:ea typeface="+mj-ea"/>
                <a:cs typeface="+mj-cs"/>
                <a:sym typeface="Arial" panose="020B0604020202020204"/>
              </a:rPr>
              <a:t>全局安装：npm install webpack -g </a:t>
            </a:r>
          </a:p>
          <a:p>
            <a:pPr marL="0" indent="0">
              <a:buNone/>
            </a:pPr>
            <a:r>
              <a:rPr lang="zh-CN" altLang="en-US" sz="2000" dirty="0">
                <a:latin typeface="+mj-lt"/>
                <a:ea typeface="+mj-ea"/>
                <a:cs typeface="+mj-cs"/>
                <a:sym typeface="Arial" panose="020B0604020202020204"/>
              </a:rPr>
              <a:t>目录中安装：npm init</a:t>
            </a:r>
          </a:p>
          <a:p>
            <a:pPr marL="0" indent="0">
              <a:buNone/>
            </a:pPr>
            <a:r>
              <a:rPr lang="en-US" altLang="zh-CN" sz="2000" dirty="0">
                <a:latin typeface="+mj-lt"/>
                <a:ea typeface="+mj-ea"/>
                <a:cs typeface="+mj-cs"/>
                <a:sym typeface="Arial" panose="020B0604020202020204"/>
              </a:rPr>
              <a:t>	    </a:t>
            </a:r>
            <a:r>
              <a:rPr lang="zh-CN" altLang="en-US" sz="2000" dirty="0">
                <a:latin typeface="+mj-lt"/>
                <a:ea typeface="+mj-ea"/>
                <a:cs typeface="+mj-cs"/>
                <a:sym typeface="Arial" panose="020B0604020202020204"/>
              </a:rPr>
              <a:t>npm install webpack --save-dev</a:t>
            </a:r>
          </a:p>
          <a:p>
            <a:pPr marL="0" indent="0">
              <a:lnSpc>
                <a:spcPct val="150000"/>
              </a:lnSpc>
              <a:buNone/>
            </a:pPr>
            <a:endParaRPr lang="en-US" altLang="zh-CN" sz="2400" dirty="0">
              <a:latin typeface="+mj-lt"/>
              <a:ea typeface="+mj-ea"/>
              <a:cs typeface="+mj-cs"/>
            </a:endParaRPr>
          </a:p>
        </p:txBody>
      </p:sp>
      <p:sp>
        <p:nvSpPr>
          <p:cNvPr id="11" name="Rectangle 1">
            <a:extLst>
              <a:ext uri="{FF2B5EF4-FFF2-40B4-BE49-F238E27FC236}">
                <a16:creationId xmlns:a16="http://schemas.microsoft.com/office/drawing/2014/main" id="{FB0A8FA7-D6CE-4D7A-8761-0A2306514093}"/>
              </a:ext>
            </a:extLst>
          </p:cNvPr>
          <p:cNvSpPr txBox="1">
            <a:spLocks noChangeArrowheads="1"/>
          </p:cNvSpPr>
          <p:nvPr/>
        </p:nvSpPr>
        <p:spPr bwMode="auto">
          <a:xfrm>
            <a:off x="1126321" y="3279355"/>
            <a:ext cx="4761132" cy="430839"/>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lt"/>
                <a:ea typeface="+mj-ea"/>
                <a:cs typeface="+mj-cs"/>
                <a:sym typeface="Arial" panose="020B0604020202020204"/>
              </a:rPr>
              <a:t>项目目录</a:t>
            </a:r>
            <a:endParaRPr lang="en-US" altLang="zh-CN" sz="2400" dirty="0">
              <a:latin typeface="+mj-lt"/>
              <a:ea typeface="+mj-ea"/>
              <a:cs typeface="+mj-cs"/>
            </a:endParaRPr>
          </a:p>
        </p:txBody>
      </p:sp>
      <p:sp>
        <p:nvSpPr>
          <p:cNvPr id="12" name="矩形 11">
            <a:extLst>
              <a:ext uri="{FF2B5EF4-FFF2-40B4-BE49-F238E27FC236}">
                <a16:creationId xmlns:a16="http://schemas.microsoft.com/office/drawing/2014/main" id="{358E23DD-CB22-40AC-ACF0-11AA02834AAA}"/>
              </a:ext>
            </a:extLst>
          </p:cNvPr>
          <p:cNvSpPr/>
          <p:nvPr/>
        </p:nvSpPr>
        <p:spPr>
          <a:xfrm>
            <a:off x="3213075" y="4608018"/>
            <a:ext cx="7964441" cy="376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存放配置文件</a:t>
            </a:r>
            <a:r>
              <a:rPr lang="en-US" altLang="zh-CN" sz="1600" dirty="0">
                <a:solidFill>
                  <a:srgbClr val="FF0000"/>
                </a:solidFill>
              </a:rPr>
              <a:t>webpack.config.js</a:t>
            </a:r>
            <a:r>
              <a:rPr lang="zh-CN" altLang="en-US" sz="1600" dirty="0">
                <a:solidFill>
                  <a:srgbClr val="FF0000"/>
                </a:solidFill>
              </a:rPr>
              <a:t>，定义入口</a:t>
            </a:r>
            <a:r>
              <a:rPr lang="en-US" altLang="zh-CN" sz="1600" dirty="0" err="1">
                <a:solidFill>
                  <a:srgbClr val="FF0000"/>
                </a:solidFill>
              </a:rPr>
              <a:t>js</a:t>
            </a:r>
            <a:r>
              <a:rPr lang="zh-CN" altLang="en-US" sz="1600" dirty="0">
                <a:solidFill>
                  <a:srgbClr val="FF0000"/>
                </a:solidFill>
              </a:rPr>
              <a:t>文件，出口</a:t>
            </a:r>
            <a:r>
              <a:rPr lang="en-US" altLang="zh-CN" sz="1600" dirty="0" err="1">
                <a:solidFill>
                  <a:srgbClr val="FF0000"/>
                </a:solidFill>
              </a:rPr>
              <a:t>js</a:t>
            </a:r>
            <a:r>
              <a:rPr lang="zh-CN" altLang="en-US" sz="1600" dirty="0">
                <a:solidFill>
                  <a:srgbClr val="FF0000"/>
                </a:solidFill>
              </a:rPr>
              <a:t>文件，加载器，插件等</a:t>
            </a:r>
          </a:p>
          <a:p>
            <a:endParaRPr lang="zh-CN" altLang="en-US" sz="1600" dirty="0">
              <a:solidFill>
                <a:srgbClr val="FF0000"/>
              </a:solidFill>
            </a:endParaRPr>
          </a:p>
        </p:txBody>
      </p:sp>
      <p:sp>
        <p:nvSpPr>
          <p:cNvPr id="13" name="矩形 12">
            <a:extLst>
              <a:ext uri="{FF2B5EF4-FFF2-40B4-BE49-F238E27FC236}">
                <a16:creationId xmlns:a16="http://schemas.microsoft.com/office/drawing/2014/main" id="{174ED3B2-DACD-4838-9ECD-6539F4C98596}"/>
              </a:ext>
            </a:extLst>
          </p:cNvPr>
          <p:cNvSpPr/>
          <p:nvPr/>
        </p:nvSpPr>
        <p:spPr>
          <a:xfrm>
            <a:off x="3775375" y="4796130"/>
            <a:ext cx="6583552" cy="283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保存打包后的文件</a:t>
            </a:r>
          </a:p>
        </p:txBody>
      </p:sp>
      <p:sp>
        <p:nvSpPr>
          <p:cNvPr id="14" name="矩形 13">
            <a:extLst>
              <a:ext uri="{FF2B5EF4-FFF2-40B4-BE49-F238E27FC236}">
                <a16:creationId xmlns:a16="http://schemas.microsoft.com/office/drawing/2014/main" id="{0108C713-C4E9-4A85-914A-D844F04D58ED}"/>
              </a:ext>
            </a:extLst>
          </p:cNvPr>
          <p:cNvSpPr/>
          <p:nvPr/>
        </p:nvSpPr>
        <p:spPr>
          <a:xfrm>
            <a:off x="3775375" y="5006525"/>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存放依赖项，</a:t>
            </a:r>
            <a:r>
              <a:rPr lang="en-US" altLang="zh-CN" sz="1600" dirty="0">
                <a:solidFill>
                  <a:srgbClr val="FF0000"/>
                </a:solidFill>
              </a:rPr>
              <a:t>webpack</a:t>
            </a:r>
            <a:r>
              <a:rPr lang="zh-CN" altLang="en-US" sz="1600" dirty="0">
                <a:solidFill>
                  <a:srgbClr val="FF0000"/>
                </a:solidFill>
              </a:rPr>
              <a:t>要用到的源码文件</a:t>
            </a:r>
          </a:p>
        </p:txBody>
      </p:sp>
      <p:sp>
        <p:nvSpPr>
          <p:cNvPr id="16" name="矩形 15">
            <a:extLst>
              <a:ext uri="{FF2B5EF4-FFF2-40B4-BE49-F238E27FC236}">
                <a16:creationId xmlns:a16="http://schemas.microsoft.com/office/drawing/2014/main" id="{464EBD9F-F612-41F6-A450-998F3C05EABF}"/>
              </a:ext>
            </a:extLst>
          </p:cNvPr>
          <p:cNvSpPr/>
          <p:nvPr/>
        </p:nvSpPr>
        <p:spPr>
          <a:xfrm>
            <a:off x="3775375" y="5346709"/>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存放项目文件，比如自己创建的</a:t>
            </a:r>
            <a:r>
              <a:rPr lang="en-US" altLang="zh-CN" sz="1600" dirty="0" err="1">
                <a:solidFill>
                  <a:srgbClr val="FF0000"/>
                </a:solidFill>
              </a:rPr>
              <a:t>js</a:t>
            </a:r>
            <a:r>
              <a:rPr lang="zh-CN" altLang="en-US" sz="1600" dirty="0">
                <a:solidFill>
                  <a:srgbClr val="FF0000"/>
                </a:solidFill>
              </a:rPr>
              <a:t>、</a:t>
            </a:r>
            <a:r>
              <a:rPr lang="en-US" altLang="zh-CN" sz="1600" dirty="0" err="1">
                <a:solidFill>
                  <a:srgbClr val="FF0000"/>
                </a:solidFill>
              </a:rPr>
              <a:t>css</a:t>
            </a:r>
            <a:r>
              <a:rPr lang="zh-CN" altLang="en-US" sz="1600" dirty="0">
                <a:solidFill>
                  <a:srgbClr val="FF0000"/>
                </a:solidFill>
              </a:rPr>
              <a:t>、</a:t>
            </a:r>
            <a:r>
              <a:rPr lang="en-US" altLang="zh-CN" sz="1600" dirty="0">
                <a:solidFill>
                  <a:srgbClr val="FF0000"/>
                </a:solidFill>
              </a:rPr>
              <a:t>html</a:t>
            </a:r>
            <a:r>
              <a:rPr lang="zh-CN" altLang="en-US" sz="1600" dirty="0">
                <a:solidFill>
                  <a:srgbClr val="FF0000"/>
                </a:solidFill>
              </a:rPr>
              <a:t>文件</a:t>
            </a:r>
          </a:p>
        </p:txBody>
      </p:sp>
      <p:sp>
        <p:nvSpPr>
          <p:cNvPr id="17" name="矩形 16">
            <a:extLst>
              <a:ext uri="{FF2B5EF4-FFF2-40B4-BE49-F238E27FC236}">
                <a16:creationId xmlns:a16="http://schemas.microsoft.com/office/drawing/2014/main" id="{8CCF9FD3-394C-4292-9D34-06E4CC0943A0}"/>
              </a:ext>
            </a:extLst>
          </p:cNvPr>
          <p:cNvSpPr/>
          <p:nvPr/>
        </p:nvSpPr>
        <p:spPr>
          <a:xfrm>
            <a:off x="3775375" y="5681490"/>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显示项目的名称、版本作者、协议等信息</a:t>
            </a:r>
          </a:p>
        </p:txBody>
      </p:sp>
      <p:sp>
        <p:nvSpPr>
          <p:cNvPr id="18" name="矩形 17">
            <a:extLst>
              <a:ext uri="{FF2B5EF4-FFF2-40B4-BE49-F238E27FC236}">
                <a16:creationId xmlns:a16="http://schemas.microsoft.com/office/drawing/2014/main" id="{A089EF69-CD48-4D0F-85D8-F07E5DCF4B59}"/>
              </a:ext>
            </a:extLst>
          </p:cNvPr>
          <p:cNvSpPr/>
          <p:nvPr/>
        </p:nvSpPr>
        <p:spPr>
          <a:xfrm>
            <a:off x="3775375" y="6021674"/>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锁定安装时的包的版本号</a:t>
            </a:r>
          </a:p>
        </p:txBody>
      </p:sp>
      <p:sp>
        <p:nvSpPr>
          <p:cNvPr id="19" name="标题 1">
            <a:extLst>
              <a:ext uri="{FF2B5EF4-FFF2-40B4-BE49-F238E27FC236}">
                <a16:creationId xmlns:a16="http://schemas.microsoft.com/office/drawing/2014/main" id="{ADB4592E-70F9-4D76-B542-BFA2C1099D7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安装</a:t>
            </a:r>
          </a:p>
        </p:txBody>
      </p:sp>
    </p:spTree>
    <p:extLst>
      <p:ext uri="{BB962C8B-B14F-4D97-AF65-F5344CB8AC3E}">
        <p14:creationId xmlns:p14="http://schemas.microsoft.com/office/powerpoint/2010/main" val="4189855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830EB3-AA2D-4289-B3E8-61E12ED83F0C}"/>
              </a:ext>
            </a:extLst>
          </p:cNvPr>
          <p:cNvPicPr>
            <a:picLocks noChangeAspect="1"/>
          </p:cNvPicPr>
          <p:nvPr/>
        </p:nvPicPr>
        <p:blipFill>
          <a:blip r:embed="rId3"/>
          <a:stretch>
            <a:fillRect/>
          </a:stretch>
        </p:blipFill>
        <p:spPr>
          <a:xfrm>
            <a:off x="6096000" y="204688"/>
            <a:ext cx="5609524" cy="6600000"/>
          </a:xfrm>
          <a:prstGeom prst="rect">
            <a:avLst/>
          </a:prstGeom>
        </p:spPr>
      </p:pic>
      <p:sp>
        <p:nvSpPr>
          <p:cNvPr id="4" name="矩形 3">
            <a:extLst>
              <a:ext uri="{FF2B5EF4-FFF2-40B4-BE49-F238E27FC236}">
                <a16:creationId xmlns:a16="http://schemas.microsoft.com/office/drawing/2014/main" id="{484D22B9-B09A-4689-B9D3-1A1997BC70BA}"/>
              </a:ext>
            </a:extLst>
          </p:cNvPr>
          <p:cNvSpPr/>
          <p:nvPr/>
        </p:nvSpPr>
        <p:spPr>
          <a:xfrm>
            <a:off x="708460" y="1578393"/>
            <a:ext cx="5035816" cy="4620624"/>
          </a:xfrm>
          <a:prstGeom prst="rect">
            <a:avLst/>
          </a:prstGeom>
        </p:spPr>
        <p:txBody>
          <a:bodyPr wrap="square">
            <a:spAutoFit/>
          </a:bodyPr>
          <a:lstStyle/>
          <a:p>
            <a:pPr lvl="1">
              <a:lnSpc>
                <a:spcPct val="150000"/>
              </a:lnSpc>
            </a:pPr>
            <a:r>
              <a:rPr lang="zh-CN" altLang="en-US" dirty="0">
                <a:latin typeface="+mj-lt"/>
                <a:ea typeface="+mj-ea"/>
                <a:cs typeface="+mj-cs"/>
              </a:rPr>
              <a:t> entry：入口</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定义整个编译过程的起点</a:t>
            </a:r>
          </a:p>
          <a:p>
            <a:pPr lvl="1">
              <a:lnSpc>
                <a:spcPct val="150000"/>
              </a:lnSpc>
            </a:pPr>
            <a:r>
              <a:rPr lang="zh-CN" altLang="en-US" dirty="0">
                <a:latin typeface="+mj-lt"/>
                <a:ea typeface="+mj-ea"/>
                <a:cs typeface="+mj-cs"/>
              </a:rPr>
              <a:t> output：输出</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定义整个编译过程的终点</a:t>
            </a:r>
          </a:p>
          <a:p>
            <a:pPr lvl="1">
              <a:lnSpc>
                <a:spcPct val="150000"/>
              </a:lnSpc>
            </a:pPr>
            <a:r>
              <a:rPr lang="zh-CN" altLang="en-US" dirty="0">
                <a:latin typeface="+mj-lt"/>
                <a:ea typeface="+mj-ea"/>
                <a:cs typeface="+mj-cs"/>
              </a:rPr>
              <a:t> </a:t>
            </a:r>
            <a:r>
              <a:rPr lang="en-US" altLang="zh-CN" dirty="0">
                <a:latin typeface="+mj-lt"/>
                <a:ea typeface="+mj-ea"/>
                <a:cs typeface="+mj-cs"/>
              </a:rPr>
              <a:t>loader</a:t>
            </a:r>
            <a:r>
              <a:rPr lang="zh-CN" altLang="en-US" dirty="0">
                <a:latin typeface="+mj-lt"/>
                <a:ea typeface="+mj-ea"/>
                <a:cs typeface="+mj-cs"/>
              </a:rPr>
              <a:t>：加载器</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对文件源代码进行预处理，转换为模块（</a:t>
            </a:r>
            <a:r>
              <a:rPr lang="en-US" altLang="zh-CN" dirty="0">
                <a:latin typeface="+mj-lt"/>
                <a:ea typeface="+mj-ea"/>
                <a:cs typeface="+mj-cs"/>
              </a:rPr>
              <a:t>es5 es6</a:t>
            </a:r>
            <a:r>
              <a:rPr lang="zh-CN" altLang="en-US" dirty="0">
                <a:latin typeface="+mj-lt"/>
                <a:ea typeface="+mj-ea"/>
                <a:cs typeface="+mj-cs"/>
              </a:rPr>
              <a:t>转换，</a:t>
            </a:r>
            <a:r>
              <a:rPr lang="en-US" altLang="zh-CN" dirty="0" err="1">
                <a:latin typeface="+mj-lt"/>
                <a:ea typeface="+mj-ea"/>
                <a:cs typeface="+mj-cs"/>
              </a:rPr>
              <a:t>css</a:t>
            </a:r>
            <a:r>
              <a:rPr lang="zh-CN" altLang="en-US" dirty="0">
                <a:latin typeface="+mj-lt"/>
                <a:ea typeface="+mj-ea"/>
                <a:cs typeface="+mj-cs"/>
              </a:rPr>
              <a:t>预处理）</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plugins：插件</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对编译完成后的内容进行二度加工（分离</a:t>
            </a:r>
            <a:r>
              <a:rPr lang="en-US" altLang="zh-CN" dirty="0" err="1">
                <a:latin typeface="+mj-lt"/>
                <a:ea typeface="+mj-ea"/>
                <a:cs typeface="+mj-cs"/>
              </a:rPr>
              <a:t>css</a:t>
            </a:r>
            <a:r>
              <a:rPr lang="zh-CN" altLang="en-US" dirty="0">
                <a:latin typeface="+mj-lt"/>
                <a:ea typeface="+mj-ea"/>
                <a:cs typeface="+mj-cs"/>
              </a:rPr>
              <a:t>，输出</a:t>
            </a:r>
            <a:r>
              <a:rPr lang="en-US" altLang="zh-CN" dirty="0">
                <a:latin typeface="+mj-lt"/>
                <a:ea typeface="+mj-ea"/>
                <a:cs typeface="+mj-cs"/>
              </a:rPr>
              <a:t>html</a:t>
            </a:r>
            <a:r>
              <a:rPr lang="zh-CN" altLang="en-US" dirty="0">
                <a:latin typeface="+mj-lt"/>
                <a:ea typeface="+mj-ea"/>
                <a:cs typeface="+mj-cs"/>
              </a:rPr>
              <a:t>，压缩图片）</a:t>
            </a:r>
          </a:p>
          <a:p>
            <a:pPr lvl="1">
              <a:lnSpc>
                <a:spcPct val="150000"/>
              </a:lnSpc>
            </a:pPr>
            <a:r>
              <a:rPr lang="zh-CN" altLang="en-US" dirty="0">
                <a:latin typeface="+mj-lt"/>
                <a:ea typeface="+mj-ea"/>
                <a:cs typeface="+mj-cs"/>
              </a:rPr>
              <a:t> resolve.alias：定义模块的别名</a:t>
            </a:r>
            <a:endParaRPr lang="zh-CN" altLang="en-US" sz="2000" dirty="0">
              <a:latin typeface="+mj-lt"/>
              <a:ea typeface="+mj-ea"/>
              <a:cs typeface="+mj-cs"/>
            </a:endParaRPr>
          </a:p>
        </p:txBody>
      </p:sp>
      <p:sp>
        <p:nvSpPr>
          <p:cNvPr id="8" name="标题 1">
            <a:extLst>
              <a:ext uri="{FF2B5EF4-FFF2-40B4-BE49-F238E27FC236}">
                <a16:creationId xmlns:a16="http://schemas.microsoft.com/office/drawing/2014/main" id="{7CF4F42A-D651-475C-9E9B-F028A1A7EEC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配置文件</a:t>
            </a:r>
          </a:p>
        </p:txBody>
      </p:sp>
    </p:spTree>
    <p:extLst>
      <p:ext uri="{BB962C8B-B14F-4D97-AF65-F5344CB8AC3E}">
        <p14:creationId xmlns:p14="http://schemas.microsoft.com/office/powerpoint/2010/main" val="342731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67C8C70F-CBFB-4058-9FA5-8D74344F82A0}"/>
              </a:ext>
            </a:extLst>
          </p:cNvPr>
          <p:cNvSpPr txBox="1">
            <a:spLocks/>
          </p:cNvSpPr>
          <p:nvPr/>
        </p:nvSpPr>
        <p:spPr>
          <a:xfrm>
            <a:off x="974678" y="2284460"/>
            <a:ext cx="8401333" cy="34339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j-lt"/>
                <a:ea typeface="+mj-ea"/>
                <a:cs typeface="+mj-cs"/>
              </a:rPr>
              <a:t>代码压缩：压缩插件 </a:t>
            </a:r>
            <a:r>
              <a:rPr lang="en-US" altLang="zh-CN" sz="2400" dirty="0" err="1">
                <a:latin typeface="+mj-lt"/>
                <a:ea typeface="+mj-ea"/>
                <a:cs typeface="+mj-cs"/>
              </a:rPr>
              <a:t>UglifyJsPlugin</a:t>
            </a:r>
            <a:endParaRPr lang="en-US" altLang="zh-CN" sz="2400" dirty="0">
              <a:latin typeface="+mj-lt"/>
              <a:ea typeface="+mj-ea"/>
              <a:cs typeface="+mj-cs"/>
            </a:endParaRPr>
          </a:p>
          <a:p>
            <a:pPr>
              <a:lnSpc>
                <a:spcPct val="150000"/>
              </a:lnSpc>
            </a:pPr>
            <a:r>
              <a:rPr lang="zh-CN" altLang="en-US" sz="2400" dirty="0">
                <a:latin typeface="+mj-lt"/>
                <a:ea typeface="+mj-ea"/>
                <a:cs typeface="+mj-cs"/>
              </a:rPr>
              <a:t>提取第三方库，减小出口文件体积</a:t>
            </a:r>
            <a:endParaRPr lang="en-US" altLang="zh-CN" sz="2400" dirty="0">
              <a:latin typeface="+mj-lt"/>
              <a:ea typeface="+mj-ea"/>
              <a:cs typeface="+mj-cs"/>
            </a:endParaRPr>
          </a:p>
          <a:p>
            <a:pPr>
              <a:lnSpc>
                <a:spcPct val="150000"/>
              </a:lnSpc>
            </a:pPr>
            <a:r>
              <a:rPr lang="zh-CN" altLang="en-US" sz="2400" dirty="0">
                <a:latin typeface="+mj-lt"/>
                <a:ea typeface="+mj-ea"/>
                <a:cs typeface="+mj-cs"/>
              </a:rPr>
              <a:t>代码分割：将按需加载的模块进行代码分隔，仅加载当前页面需要的代码，等到实际需要的时候再异步加载</a:t>
            </a:r>
            <a:endParaRPr lang="en-US" altLang="zh-CN" sz="2400" dirty="0">
              <a:latin typeface="+mj-lt"/>
              <a:ea typeface="+mj-ea"/>
              <a:cs typeface="+mj-cs"/>
            </a:endParaRPr>
          </a:p>
          <a:p>
            <a:pPr>
              <a:lnSpc>
                <a:spcPct val="150000"/>
              </a:lnSpc>
            </a:pPr>
            <a:r>
              <a:rPr lang="zh-CN" altLang="en-US" sz="2400" dirty="0">
                <a:latin typeface="+mj-lt"/>
                <a:ea typeface="+mj-ea"/>
                <a:cs typeface="+mj-cs"/>
              </a:rPr>
              <a:t>设置缓存：对于静态文件，以文件内容的</a:t>
            </a:r>
            <a:r>
              <a:rPr lang="en-US" altLang="zh-CN" sz="2400" dirty="0">
                <a:latin typeface="+mj-lt"/>
                <a:ea typeface="+mj-ea"/>
                <a:cs typeface="+mj-cs"/>
              </a:rPr>
              <a:t>MD5</a:t>
            </a:r>
            <a:r>
              <a:rPr lang="zh-CN" altLang="en-US" sz="2400" dirty="0">
                <a:latin typeface="+mj-lt"/>
                <a:ea typeface="+mj-ea"/>
                <a:cs typeface="+mj-cs"/>
              </a:rPr>
              <a:t>值作为文件名，当文件内容不更新时，浏览器直接读取缓存文件</a:t>
            </a:r>
            <a:endParaRPr lang="zh-CN" altLang="zh-CN" sz="2400" dirty="0">
              <a:latin typeface="+mj-lt"/>
              <a:ea typeface="+mj-ea"/>
              <a:cs typeface="+mj-cs"/>
            </a:endParaRPr>
          </a:p>
          <a:p>
            <a:endParaRPr lang="zh-CN" altLang="en-US" dirty="0"/>
          </a:p>
        </p:txBody>
      </p:sp>
      <p:sp>
        <p:nvSpPr>
          <p:cNvPr id="10" name="标题 1">
            <a:extLst>
              <a:ext uri="{FF2B5EF4-FFF2-40B4-BE49-F238E27FC236}">
                <a16:creationId xmlns:a16="http://schemas.microsoft.com/office/drawing/2014/main" id="{ECB1CC49-8895-4543-9B54-28E2389D0BC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通过</a:t>
            </a:r>
            <a:r>
              <a:rPr lang="en-US" altLang="zh-CN" dirty="0"/>
              <a:t>Webpack</a:t>
            </a:r>
            <a:r>
              <a:rPr lang="zh-CN" altLang="en-US" dirty="0"/>
              <a:t>进行性能优化</a:t>
            </a:r>
          </a:p>
        </p:txBody>
      </p:sp>
    </p:spTree>
    <p:extLst>
      <p:ext uri="{BB962C8B-B14F-4D97-AF65-F5344CB8AC3E}">
        <p14:creationId xmlns:p14="http://schemas.microsoft.com/office/powerpoint/2010/main" val="93168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00C90-EEF3-490C-ACEF-5A3C3C439E7D}"/>
              </a:ext>
            </a:extLst>
          </p:cNvPr>
          <p:cNvSpPr>
            <a:spLocks noGrp="1"/>
          </p:cNvSpPr>
          <p:nvPr>
            <p:ph type="title"/>
          </p:nvPr>
        </p:nvSpPr>
        <p:spPr/>
        <p:txBody>
          <a:bodyPr/>
          <a:lstStyle/>
          <a:p>
            <a:r>
              <a:rPr lang="en-US" altLang="zh-CN" dirty="0"/>
              <a:t>Web</a:t>
            </a:r>
            <a:r>
              <a:rPr lang="zh-CN" altLang="en-US" dirty="0"/>
              <a:t>技术演进</a:t>
            </a:r>
          </a:p>
        </p:txBody>
      </p:sp>
      <p:sp>
        <p:nvSpPr>
          <p:cNvPr id="3" name="内容占位符 2">
            <a:extLst>
              <a:ext uri="{FF2B5EF4-FFF2-40B4-BE49-F238E27FC236}">
                <a16:creationId xmlns:a16="http://schemas.microsoft.com/office/drawing/2014/main" id="{A10B53CC-4866-409D-B531-08F56AE11D0D}"/>
              </a:ext>
            </a:extLst>
          </p:cNvPr>
          <p:cNvSpPr>
            <a:spLocks noGrp="1"/>
          </p:cNvSpPr>
          <p:nvPr>
            <p:ph idx="1"/>
          </p:nvPr>
        </p:nvSpPr>
        <p:spPr>
          <a:xfrm>
            <a:off x="838200" y="1825625"/>
            <a:ext cx="10515600" cy="558406"/>
          </a:xfrm>
        </p:spPr>
        <p:txBody>
          <a:bodyPr/>
          <a:lstStyle/>
          <a:p>
            <a:r>
              <a:rPr lang="zh-CN" altLang="en-US" dirty="0"/>
              <a:t>前后端不分离阶段（</a:t>
            </a:r>
            <a:r>
              <a:rPr lang="en-US" altLang="zh-CN" dirty="0"/>
              <a:t>MVC</a:t>
            </a:r>
            <a:r>
              <a:rPr lang="zh-CN" altLang="en-US" dirty="0"/>
              <a:t>框架）</a:t>
            </a:r>
          </a:p>
        </p:txBody>
      </p:sp>
      <p:sp>
        <p:nvSpPr>
          <p:cNvPr id="6" name="内容占位符 2">
            <a:extLst>
              <a:ext uri="{FF2B5EF4-FFF2-40B4-BE49-F238E27FC236}">
                <a16:creationId xmlns:a16="http://schemas.microsoft.com/office/drawing/2014/main" id="{4B1175A2-EA7F-4753-868C-CDB35ADE245D}"/>
              </a:ext>
            </a:extLst>
          </p:cNvPr>
          <p:cNvSpPr txBox="1">
            <a:spLocks/>
          </p:cNvSpPr>
          <p:nvPr/>
        </p:nvSpPr>
        <p:spPr>
          <a:xfrm>
            <a:off x="1050324" y="2628341"/>
            <a:ext cx="5045676" cy="347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US" altLang="zh-CN" sz="1800" dirty="0"/>
              <a:t>1</a:t>
            </a:r>
            <a:r>
              <a:rPr lang="zh-CN" altLang="en-US" sz="1800" dirty="0"/>
              <a:t>、所有的请求都被发送给作为控制器的</a:t>
            </a:r>
            <a:r>
              <a:rPr lang="en-US" altLang="zh-CN" sz="1800" dirty="0"/>
              <a:t>Servlet</a:t>
            </a:r>
            <a:r>
              <a:rPr lang="zh-CN" altLang="en-US" sz="1800" dirty="0"/>
              <a:t>，</a:t>
            </a:r>
            <a:r>
              <a:rPr lang="en-US" altLang="zh-CN" sz="1800" dirty="0"/>
              <a:t>Servlet</a:t>
            </a:r>
            <a:r>
              <a:rPr lang="zh-CN" altLang="en-US" sz="1800" dirty="0"/>
              <a:t>根据请求信息将它们分发给适当的</a:t>
            </a:r>
            <a:r>
              <a:rPr lang="en-US" altLang="zh-CN" sz="1800" dirty="0"/>
              <a:t>JSP</a:t>
            </a:r>
            <a:r>
              <a:rPr lang="zh-CN" altLang="en-US" sz="1800" dirty="0"/>
              <a:t>来响应。</a:t>
            </a:r>
            <a:endParaRPr lang="en-US" altLang="zh-CN" sz="1800" dirty="0"/>
          </a:p>
          <a:p>
            <a:pPr marL="0" indent="0">
              <a:lnSpc>
                <a:spcPct val="160000"/>
              </a:lnSpc>
              <a:buNone/>
            </a:pPr>
            <a:r>
              <a:rPr lang="en-US" altLang="zh-CN" sz="1800" dirty="0"/>
              <a:t>2</a:t>
            </a:r>
            <a:r>
              <a:rPr lang="zh-CN" altLang="en-US" sz="1800" dirty="0"/>
              <a:t>、</a:t>
            </a:r>
            <a:r>
              <a:rPr lang="en-US" altLang="zh-CN" sz="1800" dirty="0"/>
              <a:t>Servlet</a:t>
            </a:r>
            <a:r>
              <a:rPr lang="zh-CN" altLang="en-US" sz="1800" dirty="0"/>
              <a:t>还需根据</a:t>
            </a:r>
            <a:r>
              <a:rPr lang="en-US" altLang="zh-CN" sz="1800" dirty="0"/>
              <a:t>JSP</a:t>
            </a:r>
            <a:r>
              <a:rPr lang="zh-CN" altLang="en-US" sz="1800" dirty="0"/>
              <a:t>的需求生成</a:t>
            </a:r>
            <a:r>
              <a:rPr lang="en-US" altLang="zh-CN" sz="1800" dirty="0"/>
              <a:t>JavaBeans</a:t>
            </a:r>
            <a:r>
              <a:rPr lang="zh-CN" altLang="en-US" sz="1800" dirty="0"/>
              <a:t>的实例，</a:t>
            </a:r>
            <a:r>
              <a:rPr lang="en-US" altLang="zh-CN" sz="1800" dirty="0"/>
              <a:t>JSP</a:t>
            </a:r>
            <a:r>
              <a:rPr lang="zh-CN" altLang="en-US" sz="1800" dirty="0"/>
              <a:t>可以通过直接调用方法得到</a:t>
            </a:r>
            <a:r>
              <a:rPr lang="en-US" altLang="zh-CN" sz="1800" dirty="0"/>
              <a:t>JAVA</a:t>
            </a:r>
            <a:r>
              <a:rPr lang="zh-CN" altLang="en-US" sz="1800" dirty="0"/>
              <a:t>后台中的数据</a:t>
            </a:r>
            <a:endParaRPr lang="en-US" altLang="zh-CN" sz="1800" dirty="0"/>
          </a:p>
        </p:txBody>
      </p:sp>
      <p:pic>
        <p:nvPicPr>
          <p:cNvPr id="5" name="图片 4">
            <a:extLst>
              <a:ext uri="{FF2B5EF4-FFF2-40B4-BE49-F238E27FC236}">
                <a16:creationId xmlns:a16="http://schemas.microsoft.com/office/drawing/2014/main" id="{F0C32E3F-4071-48CC-A851-E96CD6F0859E}"/>
              </a:ext>
            </a:extLst>
          </p:cNvPr>
          <p:cNvPicPr>
            <a:picLocks noChangeAspect="1"/>
          </p:cNvPicPr>
          <p:nvPr/>
        </p:nvPicPr>
        <p:blipFill>
          <a:blip r:embed="rId3"/>
          <a:stretch>
            <a:fillRect/>
          </a:stretch>
        </p:blipFill>
        <p:spPr>
          <a:xfrm>
            <a:off x="6356616" y="2565997"/>
            <a:ext cx="5657143" cy="2657143"/>
          </a:xfrm>
          <a:prstGeom prst="rect">
            <a:avLst/>
          </a:prstGeom>
        </p:spPr>
      </p:pic>
    </p:spTree>
    <p:extLst>
      <p:ext uri="{BB962C8B-B14F-4D97-AF65-F5344CB8AC3E}">
        <p14:creationId xmlns:p14="http://schemas.microsoft.com/office/powerpoint/2010/main" val="3056726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7E2A229-FD9B-46A0-BD1C-FEBF1CE1A19A}"/>
              </a:ext>
            </a:extLst>
          </p:cNvPr>
          <p:cNvPicPr>
            <a:picLocks noChangeAspect="1"/>
          </p:cNvPicPr>
          <p:nvPr/>
        </p:nvPicPr>
        <p:blipFill>
          <a:blip r:embed="rId3"/>
          <a:stretch>
            <a:fillRect/>
          </a:stretch>
        </p:blipFill>
        <p:spPr>
          <a:xfrm>
            <a:off x="1519599" y="365125"/>
            <a:ext cx="4723809" cy="6238095"/>
          </a:xfrm>
          <a:prstGeom prst="rect">
            <a:avLst/>
          </a:prstGeom>
        </p:spPr>
      </p:pic>
      <p:pic>
        <p:nvPicPr>
          <p:cNvPr id="8" name="图片 7">
            <a:extLst>
              <a:ext uri="{FF2B5EF4-FFF2-40B4-BE49-F238E27FC236}">
                <a16:creationId xmlns:a16="http://schemas.microsoft.com/office/drawing/2014/main" id="{A7C56469-AAF7-4248-982F-B23E89748808}"/>
              </a:ext>
            </a:extLst>
          </p:cNvPr>
          <p:cNvPicPr>
            <a:picLocks noChangeAspect="1"/>
          </p:cNvPicPr>
          <p:nvPr/>
        </p:nvPicPr>
        <p:blipFill>
          <a:blip r:embed="rId4"/>
          <a:stretch>
            <a:fillRect/>
          </a:stretch>
        </p:blipFill>
        <p:spPr>
          <a:xfrm>
            <a:off x="6552802" y="949751"/>
            <a:ext cx="5009524" cy="4761905"/>
          </a:xfrm>
          <a:prstGeom prst="rect">
            <a:avLst/>
          </a:prstGeom>
        </p:spPr>
      </p:pic>
    </p:spTree>
    <p:extLst>
      <p:ext uri="{BB962C8B-B14F-4D97-AF65-F5344CB8AC3E}">
        <p14:creationId xmlns:p14="http://schemas.microsoft.com/office/powerpoint/2010/main" val="292871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9267BF2D-D243-4331-BA14-E0D737C7363C}"/>
              </a:ext>
            </a:extLst>
          </p:cNvPr>
          <p:cNvSpPr txBox="1">
            <a:spLocks noChangeArrowheads="1"/>
          </p:cNvSpPr>
          <p:nvPr/>
        </p:nvSpPr>
        <p:spPr bwMode="auto">
          <a:xfrm>
            <a:off x="1318231" y="4036097"/>
            <a:ext cx="8843408" cy="651540"/>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endParaRPr lang="zh-CN" altLang="zh-CN" sz="2400" dirty="0">
              <a:latin typeface="+mj-lt"/>
              <a:ea typeface="+mj-ea"/>
              <a:cs typeface="+mj-cs"/>
            </a:endParaRPr>
          </a:p>
        </p:txBody>
      </p:sp>
      <p:pic>
        <p:nvPicPr>
          <p:cNvPr id="9" name="图片 8">
            <a:extLst>
              <a:ext uri="{FF2B5EF4-FFF2-40B4-BE49-F238E27FC236}">
                <a16:creationId xmlns:a16="http://schemas.microsoft.com/office/drawing/2014/main" id="{6A71682D-63FF-4DAC-A72E-3FC325E7ACD8}"/>
              </a:ext>
            </a:extLst>
          </p:cNvPr>
          <p:cNvPicPr>
            <a:picLocks noChangeAspect="1"/>
          </p:cNvPicPr>
          <p:nvPr/>
        </p:nvPicPr>
        <p:blipFill>
          <a:blip r:embed="rId3"/>
          <a:stretch>
            <a:fillRect/>
          </a:stretch>
        </p:blipFill>
        <p:spPr>
          <a:xfrm>
            <a:off x="2030361" y="2017034"/>
            <a:ext cx="6197600" cy="2546350"/>
          </a:xfrm>
          <a:prstGeom prst="rect">
            <a:avLst/>
          </a:prstGeom>
        </p:spPr>
      </p:pic>
      <p:pic>
        <p:nvPicPr>
          <p:cNvPr id="10" name="图片 9">
            <a:extLst>
              <a:ext uri="{FF2B5EF4-FFF2-40B4-BE49-F238E27FC236}">
                <a16:creationId xmlns:a16="http://schemas.microsoft.com/office/drawing/2014/main" id="{295407CF-2026-4A1F-8D59-0B9E557A2851}"/>
              </a:ext>
            </a:extLst>
          </p:cNvPr>
          <p:cNvPicPr>
            <a:picLocks noChangeAspect="1"/>
          </p:cNvPicPr>
          <p:nvPr/>
        </p:nvPicPr>
        <p:blipFill>
          <a:blip r:embed="rId4"/>
          <a:stretch>
            <a:fillRect/>
          </a:stretch>
        </p:blipFill>
        <p:spPr>
          <a:xfrm>
            <a:off x="1327998" y="4065270"/>
            <a:ext cx="10006330" cy="2460625"/>
          </a:xfrm>
          <a:prstGeom prst="rect">
            <a:avLst/>
          </a:prstGeom>
        </p:spPr>
      </p:pic>
      <p:sp>
        <p:nvSpPr>
          <p:cNvPr id="12" name="标题 1">
            <a:extLst>
              <a:ext uri="{FF2B5EF4-FFF2-40B4-BE49-F238E27FC236}">
                <a16:creationId xmlns:a16="http://schemas.microsoft.com/office/drawing/2014/main" id="{7530CFDC-A195-4BA7-95AA-D7A34EE1B443}"/>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实例</a:t>
            </a:r>
          </a:p>
        </p:txBody>
      </p:sp>
    </p:spTree>
    <p:extLst>
      <p:ext uri="{BB962C8B-B14F-4D97-AF65-F5344CB8AC3E}">
        <p14:creationId xmlns:p14="http://schemas.microsoft.com/office/powerpoint/2010/main" val="610705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9267BF2D-D243-4331-BA14-E0D737C7363C}"/>
              </a:ext>
            </a:extLst>
          </p:cNvPr>
          <p:cNvSpPr txBox="1">
            <a:spLocks noChangeArrowheads="1"/>
          </p:cNvSpPr>
          <p:nvPr/>
        </p:nvSpPr>
        <p:spPr bwMode="auto">
          <a:xfrm>
            <a:off x="1318231" y="4036097"/>
            <a:ext cx="8843408" cy="651540"/>
          </a:xfrm>
          <a:prstGeom prst="rect">
            <a:avLst/>
          </a:prstGeom>
          <a:solidFill>
            <a:schemeClr val="bg1"/>
          </a:solidFill>
          <a:ln>
            <a:noFill/>
          </a:ln>
          <a:effectLst/>
        </p:spPr>
        <p:txBody>
          <a:bodyPr vert="horz" wrap="square" lIns="0" tIns="0" rIns="0" bIns="152352"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endParaRPr lang="zh-CN" altLang="zh-CN" sz="2400" dirty="0">
              <a:latin typeface="+mj-lt"/>
              <a:ea typeface="+mj-ea"/>
              <a:cs typeface="+mj-cs"/>
            </a:endParaRPr>
          </a:p>
        </p:txBody>
      </p:sp>
      <p:pic>
        <p:nvPicPr>
          <p:cNvPr id="7" name="图片 6">
            <a:extLst>
              <a:ext uri="{FF2B5EF4-FFF2-40B4-BE49-F238E27FC236}">
                <a16:creationId xmlns:a16="http://schemas.microsoft.com/office/drawing/2014/main" id="{F61CC018-A821-446B-9A9A-444200DBF37E}"/>
              </a:ext>
            </a:extLst>
          </p:cNvPr>
          <p:cNvPicPr>
            <a:picLocks noChangeAspect="1"/>
          </p:cNvPicPr>
          <p:nvPr/>
        </p:nvPicPr>
        <p:blipFill>
          <a:blip r:embed="rId3"/>
          <a:stretch>
            <a:fillRect/>
          </a:stretch>
        </p:blipFill>
        <p:spPr>
          <a:xfrm>
            <a:off x="7657465" y="2466340"/>
            <a:ext cx="4322445" cy="2526030"/>
          </a:xfrm>
          <a:prstGeom prst="rect">
            <a:avLst/>
          </a:prstGeom>
        </p:spPr>
      </p:pic>
      <p:pic>
        <p:nvPicPr>
          <p:cNvPr id="8" name="图片 7">
            <a:extLst>
              <a:ext uri="{FF2B5EF4-FFF2-40B4-BE49-F238E27FC236}">
                <a16:creationId xmlns:a16="http://schemas.microsoft.com/office/drawing/2014/main" id="{3C82CD7F-6B30-4EE3-9EE2-D61EEDEAAEB2}"/>
              </a:ext>
            </a:extLst>
          </p:cNvPr>
          <p:cNvPicPr>
            <a:picLocks noChangeAspect="1"/>
          </p:cNvPicPr>
          <p:nvPr/>
        </p:nvPicPr>
        <p:blipFill>
          <a:blip r:embed="rId4"/>
          <a:stretch>
            <a:fillRect/>
          </a:stretch>
        </p:blipFill>
        <p:spPr>
          <a:xfrm>
            <a:off x="1068705" y="2466340"/>
            <a:ext cx="6473825" cy="3361690"/>
          </a:xfrm>
          <a:prstGeom prst="rect">
            <a:avLst/>
          </a:prstGeom>
        </p:spPr>
      </p:pic>
      <p:sp>
        <p:nvSpPr>
          <p:cNvPr id="11" name="标题 1">
            <a:extLst>
              <a:ext uri="{FF2B5EF4-FFF2-40B4-BE49-F238E27FC236}">
                <a16:creationId xmlns:a16="http://schemas.microsoft.com/office/drawing/2014/main" id="{9BADF51A-4BAE-4F6D-AE2D-956C10E8A2A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实例</a:t>
            </a:r>
          </a:p>
        </p:txBody>
      </p:sp>
    </p:spTree>
    <p:extLst>
      <p:ext uri="{BB962C8B-B14F-4D97-AF65-F5344CB8AC3E}">
        <p14:creationId xmlns:p14="http://schemas.microsoft.com/office/powerpoint/2010/main" val="1197057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44B80B51-2F9E-4FED-AE9F-965D751B3B4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Vue-cli+Webpack</a:t>
            </a:r>
            <a:r>
              <a:rPr lang="zh-CN" altLang="en-US" dirty="0"/>
              <a:t> </a:t>
            </a:r>
            <a:r>
              <a:rPr lang="en-US" altLang="zh-CN" dirty="0"/>
              <a:t>Demo</a:t>
            </a:r>
            <a:endParaRPr lang="zh-CN" altLang="en-US" dirty="0"/>
          </a:p>
        </p:txBody>
      </p:sp>
      <p:pic>
        <p:nvPicPr>
          <p:cNvPr id="10" name="图片 9">
            <a:extLst>
              <a:ext uri="{FF2B5EF4-FFF2-40B4-BE49-F238E27FC236}">
                <a16:creationId xmlns:a16="http://schemas.microsoft.com/office/drawing/2014/main" id="{7E35C068-3224-4E5A-8E63-4EDB6388DA6E}"/>
              </a:ext>
            </a:extLst>
          </p:cNvPr>
          <p:cNvPicPr>
            <a:picLocks noChangeAspect="1"/>
          </p:cNvPicPr>
          <p:nvPr/>
        </p:nvPicPr>
        <p:blipFill>
          <a:blip r:embed="rId3"/>
          <a:stretch>
            <a:fillRect/>
          </a:stretch>
        </p:blipFill>
        <p:spPr>
          <a:xfrm>
            <a:off x="1109694" y="1681586"/>
            <a:ext cx="9590476" cy="4504762"/>
          </a:xfrm>
          <a:prstGeom prst="rect">
            <a:avLst/>
          </a:prstGeom>
        </p:spPr>
      </p:pic>
    </p:spTree>
    <p:extLst>
      <p:ext uri="{BB962C8B-B14F-4D97-AF65-F5344CB8AC3E}">
        <p14:creationId xmlns:p14="http://schemas.microsoft.com/office/powerpoint/2010/main" val="1913063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6EA2D7A-B286-4D45-88D1-BBE2AC176871}"/>
              </a:ext>
            </a:extLst>
          </p:cNvPr>
          <p:cNvSpPr/>
          <p:nvPr/>
        </p:nvSpPr>
        <p:spPr>
          <a:xfrm>
            <a:off x="838200" y="1690688"/>
            <a:ext cx="6096000" cy="646331"/>
          </a:xfrm>
          <a:prstGeom prst="rect">
            <a:avLst/>
          </a:prstGeom>
        </p:spPr>
        <p:txBody>
          <a:bodyPr>
            <a:spAutoFit/>
          </a:bodyPr>
          <a:lstStyle/>
          <a:p>
            <a:r>
              <a:rPr lang="zh-CN" altLang="en-US" dirty="0"/>
              <a:t>https://panjiachen.github.io/vue-element-admin/#/example/create</a:t>
            </a:r>
          </a:p>
        </p:txBody>
      </p:sp>
      <p:pic>
        <p:nvPicPr>
          <p:cNvPr id="6" name="图片 5">
            <a:extLst>
              <a:ext uri="{FF2B5EF4-FFF2-40B4-BE49-F238E27FC236}">
                <a16:creationId xmlns:a16="http://schemas.microsoft.com/office/drawing/2014/main" id="{058BF86B-3D0B-4538-B062-6AE3EBD77D9E}"/>
              </a:ext>
            </a:extLst>
          </p:cNvPr>
          <p:cNvPicPr>
            <a:picLocks noChangeAspect="1"/>
          </p:cNvPicPr>
          <p:nvPr/>
        </p:nvPicPr>
        <p:blipFill>
          <a:blip r:embed="rId3"/>
          <a:stretch>
            <a:fillRect/>
          </a:stretch>
        </p:blipFill>
        <p:spPr>
          <a:xfrm>
            <a:off x="126414" y="1449509"/>
            <a:ext cx="11939171" cy="5205599"/>
          </a:xfrm>
          <a:prstGeom prst="rect">
            <a:avLst/>
          </a:prstGeom>
        </p:spPr>
      </p:pic>
      <p:sp>
        <p:nvSpPr>
          <p:cNvPr id="8" name="标题 1">
            <a:extLst>
              <a:ext uri="{FF2B5EF4-FFF2-40B4-BE49-F238E27FC236}">
                <a16:creationId xmlns:a16="http://schemas.microsoft.com/office/drawing/2014/main" id="{94FEA0A1-DA5B-4B9C-945F-D11E700E2683}"/>
              </a:ext>
            </a:extLst>
          </p:cNvPr>
          <p:cNvSpPr>
            <a:spLocks noGrp="1"/>
          </p:cNvSpPr>
          <p:nvPr>
            <p:ph type="title"/>
          </p:nvPr>
        </p:nvSpPr>
        <p:spPr>
          <a:xfrm>
            <a:off x="838199" y="202892"/>
            <a:ext cx="10515600" cy="1325563"/>
          </a:xfrm>
        </p:spPr>
        <p:txBody>
          <a:bodyPr>
            <a:normAutofit/>
          </a:bodyPr>
          <a:lstStyle/>
          <a:p>
            <a:r>
              <a:rPr lang="zh-CN" altLang="en-US" sz="4000" dirty="0"/>
              <a:t>基于</a:t>
            </a:r>
            <a:r>
              <a:rPr lang="en-US" altLang="zh-CN" sz="4000" dirty="0" err="1"/>
              <a:t>webpack+vue+element</a:t>
            </a:r>
            <a:r>
              <a:rPr lang="zh-CN" altLang="en-US" sz="4000" dirty="0"/>
              <a:t>的后台管理系统</a:t>
            </a:r>
          </a:p>
        </p:txBody>
      </p:sp>
    </p:spTree>
    <p:extLst>
      <p:ext uri="{BB962C8B-B14F-4D97-AF65-F5344CB8AC3E}">
        <p14:creationId xmlns:p14="http://schemas.microsoft.com/office/powerpoint/2010/main" val="3654017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CE56-9CD5-4E75-8660-73FE61C812D7}"/>
              </a:ext>
            </a:extLst>
          </p:cNvPr>
          <p:cNvSpPr>
            <a:spLocks noGrp="1"/>
          </p:cNvSpPr>
          <p:nvPr>
            <p:ph type="title"/>
          </p:nvPr>
        </p:nvSpPr>
        <p:spPr>
          <a:xfrm>
            <a:off x="838199" y="202892"/>
            <a:ext cx="10515600" cy="1325563"/>
          </a:xfrm>
        </p:spPr>
        <p:txBody>
          <a:bodyPr>
            <a:normAutofit/>
          </a:bodyPr>
          <a:lstStyle/>
          <a:p>
            <a:r>
              <a:rPr lang="zh-CN" altLang="en-US" sz="4000" dirty="0"/>
              <a:t>基于</a:t>
            </a:r>
            <a:r>
              <a:rPr lang="en-US" altLang="zh-CN" sz="4000" dirty="0" err="1"/>
              <a:t>webpack+vue+element</a:t>
            </a:r>
            <a:r>
              <a:rPr lang="zh-CN" altLang="en-US" sz="4000" dirty="0"/>
              <a:t>的后台管理系统</a:t>
            </a:r>
          </a:p>
        </p:txBody>
      </p:sp>
      <p:sp>
        <p:nvSpPr>
          <p:cNvPr id="5" name="矩形 4">
            <a:extLst>
              <a:ext uri="{FF2B5EF4-FFF2-40B4-BE49-F238E27FC236}">
                <a16:creationId xmlns:a16="http://schemas.microsoft.com/office/drawing/2014/main" id="{76EA2D7A-B286-4D45-88D1-BBE2AC176871}"/>
              </a:ext>
            </a:extLst>
          </p:cNvPr>
          <p:cNvSpPr/>
          <p:nvPr/>
        </p:nvSpPr>
        <p:spPr>
          <a:xfrm>
            <a:off x="838200" y="1690688"/>
            <a:ext cx="6096000" cy="646331"/>
          </a:xfrm>
          <a:prstGeom prst="rect">
            <a:avLst/>
          </a:prstGeom>
        </p:spPr>
        <p:txBody>
          <a:bodyPr>
            <a:spAutoFit/>
          </a:bodyPr>
          <a:lstStyle/>
          <a:p>
            <a:r>
              <a:rPr lang="zh-CN" altLang="en-US" dirty="0"/>
              <a:t>https://panjiachen.github.io/vue-element-admin/#/example/create</a:t>
            </a:r>
          </a:p>
        </p:txBody>
      </p:sp>
      <p:pic>
        <p:nvPicPr>
          <p:cNvPr id="7" name="图片 6">
            <a:extLst>
              <a:ext uri="{FF2B5EF4-FFF2-40B4-BE49-F238E27FC236}">
                <a16:creationId xmlns:a16="http://schemas.microsoft.com/office/drawing/2014/main" id="{96C9E14A-009D-4368-BCD1-91B1BCE8B763}"/>
              </a:ext>
            </a:extLst>
          </p:cNvPr>
          <p:cNvPicPr>
            <a:picLocks noChangeAspect="1"/>
          </p:cNvPicPr>
          <p:nvPr/>
        </p:nvPicPr>
        <p:blipFill>
          <a:blip r:embed="rId3"/>
          <a:stretch>
            <a:fillRect/>
          </a:stretch>
        </p:blipFill>
        <p:spPr>
          <a:xfrm>
            <a:off x="126414" y="1449509"/>
            <a:ext cx="11939171" cy="5205599"/>
          </a:xfrm>
          <a:prstGeom prst="rect">
            <a:avLst/>
          </a:prstGeom>
        </p:spPr>
      </p:pic>
    </p:spTree>
    <p:extLst>
      <p:ext uri="{BB962C8B-B14F-4D97-AF65-F5344CB8AC3E}">
        <p14:creationId xmlns:p14="http://schemas.microsoft.com/office/powerpoint/2010/main" val="126702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00C90-EEF3-490C-ACEF-5A3C3C439E7D}"/>
              </a:ext>
            </a:extLst>
          </p:cNvPr>
          <p:cNvSpPr>
            <a:spLocks noGrp="1"/>
          </p:cNvSpPr>
          <p:nvPr>
            <p:ph type="title"/>
          </p:nvPr>
        </p:nvSpPr>
        <p:spPr/>
        <p:txBody>
          <a:bodyPr/>
          <a:lstStyle/>
          <a:p>
            <a:r>
              <a:rPr lang="en-US" altLang="zh-CN" dirty="0"/>
              <a:t>Web</a:t>
            </a:r>
            <a:r>
              <a:rPr lang="zh-CN" altLang="en-US" dirty="0"/>
              <a:t>技术演进</a:t>
            </a:r>
          </a:p>
        </p:txBody>
      </p:sp>
      <p:sp>
        <p:nvSpPr>
          <p:cNvPr id="3" name="内容占位符 2">
            <a:extLst>
              <a:ext uri="{FF2B5EF4-FFF2-40B4-BE49-F238E27FC236}">
                <a16:creationId xmlns:a16="http://schemas.microsoft.com/office/drawing/2014/main" id="{A10B53CC-4866-409D-B531-08F56AE11D0D}"/>
              </a:ext>
            </a:extLst>
          </p:cNvPr>
          <p:cNvSpPr>
            <a:spLocks noGrp="1"/>
          </p:cNvSpPr>
          <p:nvPr>
            <p:ph idx="1"/>
          </p:nvPr>
        </p:nvSpPr>
        <p:spPr>
          <a:xfrm>
            <a:off x="838200" y="1825625"/>
            <a:ext cx="10515600" cy="598920"/>
          </a:xfrm>
        </p:spPr>
        <p:txBody>
          <a:bodyPr/>
          <a:lstStyle/>
          <a:p>
            <a:r>
              <a:rPr lang="zh-CN" altLang="en-US" dirty="0"/>
              <a:t>缺点</a:t>
            </a:r>
          </a:p>
        </p:txBody>
      </p:sp>
      <p:sp>
        <p:nvSpPr>
          <p:cNvPr id="6" name="内容占位符 2">
            <a:extLst>
              <a:ext uri="{FF2B5EF4-FFF2-40B4-BE49-F238E27FC236}">
                <a16:creationId xmlns:a16="http://schemas.microsoft.com/office/drawing/2014/main" id="{4B1175A2-EA7F-4753-868C-CDB35ADE245D}"/>
              </a:ext>
            </a:extLst>
          </p:cNvPr>
          <p:cNvSpPr txBox="1">
            <a:spLocks/>
          </p:cNvSpPr>
          <p:nvPr/>
        </p:nvSpPr>
        <p:spPr>
          <a:xfrm>
            <a:off x="1050324" y="2628342"/>
            <a:ext cx="7922740" cy="2350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000" dirty="0"/>
              <a:t>1</a:t>
            </a:r>
            <a:r>
              <a:rPr lang="zh-CN" altLang="en-US" sz="2000" dirty="0"/>
              <a:t>、前端无法单独调试，开发效率低；</a:t>
            </a:r>
            <a:br>
              <a:rPr lang="zh-CN" altLang="en-US" sz="2000" dirty="0"/>
            </a:br>
            <a:r>
              <a:rPr lang="en-US" altLang="zh-CN" sz="2000" dirty="0"/>
              <a:t>2</a:t>
            </a:r>
            <a:r>
              <a:rPr lang="zh-CN" altLang="en-US" sz="2000" dirty="0"/>
              <a:t>、前端不可避免会遇到后台代码，不易维护</a:t>
            </a:r>
          </a:p>
        </p:txBody>
      </p:sp>
    </p:spTree>
    <p:extLst>
      <p:ext uri="{BB962C8B-B14F-4D97-AF65-F5344CB8AC3E}">
        <p14:creationId xmlns:p14="http://schemas.microsoft.com/office/powerpoint/2010/main" val="408665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70B4-0962-44B0-9266-1B3C7A13AF15}"/>
              </a:ext>
            </a:extLst>
          </p:cNvPr>
          <p:cNvSpPr>
            <a:spLocks noGrp="1"/>
          </p:cNvSpPr>
          <p:nvPr>
            <p:ph type="title"/>
          </p:nvPr>
        </p:nvSpPr>
        <p:spPr/>
        <p:txBody>
          <a:bodyPr/>
          <a:lstStyle/>
          <a:p>
            <a:r>
              <a:rPr lang="en-US" altLang="zh-CN" dirty="0"/>
              <a:t>Web</a:t>
            </a:r>
            <a:r>
              <a:rPr lang="zh-CN" altLang="en-US" dirty="0"/>
              <a:t>技术演进</a:t>
            </a:r>
          </a:p>
        </p:txBody>
      </p:sp>
      <p:sp>
        <p:nvSpPr>
          <p:cNvPr id="3" name="内容占位符 2">
            <a:extLst>
              <a:ext uri="{FF2B5EF4-FFF2-40B4-BE49-F238E27FC236}">
                <a16:creationId xmlns:a16="http://schemas.microsoft.com/office/drawing/2014/main" id="{EDA1F59A-356B-4981-9108-EABBE1EBCE45}"/>
              </a:ext>
            </a:extLst>
          </p:cNvPr>
          <p:cNvSpPr>
            <a:spLocks noGrp="1"/>
          </p:cNvSpPr>
          <p:nvPr>
            <p:ph idx="1"/>
          </p:nvPr>
        </p:nvSpPr>
        <p:spPr>
          <a:xfrm>
            <a:off x="838200" y="1825625"/>
            <a:ext cx="10515600" cy="580725"/>
          </a:xfrm>
        </p:spPr>
        <p:txBody>
          <a:bodyPr/>
          <a:lstStyle/>
          <a:p>
            <a:r>
              <a:rPr lang="zh-CN" altLang="en-US" dirty="0"/>
              <a:t>半前后端分离阶段（单页面阶段）</a:t>
            </a:r>
          </a:p>
        </p:txBody>
      </p:sp>
      <p:pic>
        <p:nvPicPr>
          <p:cNvPr id="5" name="图片 4">
            <a:extLst>
              <a:ext uri="{FF2B5EF4-FFF2-40B4-BE49-F238E27FC236}">
                <a16:creationId xmlns:a16="http://schemas.microsoft.com/office/drawing/2014/main" id="{1EC34961-F108-466C-91B8-329F6836D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060" y="2406350"/>
            <a:ext cx="5124450" cy="3609975"/>
          </a:xfrm>
          <a:prstGeom prst="rect">
            <a:avLst/>
          </a:prstGeom>
        </p:spPr>
      </p:pic>
      <p:sp>
        <p:nvSpPr>
          <p:cNvPr id="6" name="内容占位符 2">
            <a:extLst>
              <a:ext uri="{FF2B5EF4-FFF2-40B4-BE49-F238E27FC236}">
                <a16:creationId xmlns:a16="http://schemas.microsoft.com/office/drawing/2014/main" id="{921D77FF-FA31-44B8-B73C-4D9D974BE442}"/>
              </a:ext>
            </a:extLst>
          </p:cNvPr>
          <p:cNvSpPr txBox="1">
            <a:spLocks/>
          </p:cNvSpPr>
          <p:nvPr/>
        </p:nvSpPr>
        <p:spPr>
          <a:xfrm>
            <a:off x="1054443" y="2806658"/>
            <a:ext cx="5424617" cy="2205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1800" dirty="0"/>
              <a:t>1</a:t>
            </a:r>
            <a:r>
              <a:rPr lang="zh-CN" altLang="en-US" sz="1800" dirty="0"/>
              <a:t>、前后端通过</a:t>
            </a:r>
            <a:r>
              <a:rPr lang="en-US" altLang="zh-CN" sz="1800" dirty="0"/>
              <a:t>ajax</a:t>
            </a:r>
            <a:r>
              <a:rPr lang="zh-CN" altLang="en-US" sz="1800" dirty="0"/>
              <a:t>请求通信，返回</a:t>
            </a:r>
            <a:r>
              <a:rPr lang="en-US" altLang="zh-CN" sz="1800" dirty="0"/>
              <a:t>json</a:t>
            </a:r>
            <a:r>
              <a:rPr lang="zh-CN" altLang="en-US" sz="1800" dirty="0"/>
              <a:t>数据渲染</a:t>
            </a:r>
            <a:r>
              <a:rPr lang="en-US" altLang="zh-CN" sz="1800" dirty="0"/>
              <a:t>html</a:t>
            </a:r>
            <a:r>
              <a:rPr lang="zh-CN" altLang="en-US" sz="1800" dirty="0"/>
              <a:t>页面</a:t>
            </a:r>
            <a:endParaRPr lang="en-US" altLang="zh-CN" sz="1800" dirty="0"/>
          </a:p>
          <a:p>
            <a:pPr marL="0" indent="0">
              <a:lnSpc>
                <a:spcPct val="150000"/>
              </a:lnSpc>
              <a:buFont typeface="Arial" panose="020B0604020202020204" pitchFamily="34" charset="0"/>
              <a:buNone/>
            </a:pPr>
            <a:r>
              <a:rPr lang="en-US" altLang="zh-CN" sz="1800" dirty="0"/>
              <a:t>2</a:t>
            </a:r>
            <a:r>
              <a:rPr lang="zh-CN" altLang="en-US" sz="1800" dirty="0"/>
              <a:t>、前端页面不会嵌入后端代码（不需要后端渲染数据），专注于</a:t>
            </a:r>
            <a:r>
              <a:rPr lang="en-US" altLang="zh-CN" sz="1800" dirty="0"/>
              <a:t>html</a:t>
            </a:r>
            <a:r>
              <a:rPr lang="zh-CN" altLang="en-US" sz="1800" dirty="0"/>
              <a:t>，</a:t>
            </a:r>
            <a:r>
              <a:rPr lang="en-US" altLang="zh-CN" sz="1800" dirty="0" err="1"/>
              <a:t>css</a:t>
            </a:r>
            <a:r>
              <a:rPr lang="zh-CN" altLang="en-US" sz="1800" dirty="0"/>
              <a:t>，</a:t>
            </a:r>
            <a:r>
              <a:rPr lang="en-US" altLang="zh-CN" sz="1800" dirty="0" err="1"/>
              <a:t>js</a:t>
            </a:r>
            <a:endParaRPr lang="zh-CN" altLang="en-US" sz="1800" dirty="0"/>
          </a:p>
        </p:txBody>
      </p:sp>
    </p:spTree>
    <p:extLst>
      <p:ext uri="{BB962C8B-B14F-4D97-AF65-F5344CB8AC3E}">
        <p14:creationId xmlns:p14="http://schemas.microsoft.com/office/powerpoint/2010/main" val="360809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70B4-0962-44B0-9266-1B3C7A13AF15}"/>
              </a:ext>
            </a:extLst>
          </p:cNvPr>
          <p:cNvSpPr>
            <a:spLocks noGrp="1"/>
          </p:cNvSpPr>
          <p:nvPr>
            <p:ph type="title"/>
          </p:nvPr>
        </p:nvSpPr>
        <p:spPr/>
        <p:txBody>
          <a:bodyPr/>
          <a:lstStyle/>
          <a:p>
            <a:r>
              <a:rPr lang="en-US" altLang="zh-CN" dirty="0"/>
              <a:t>Web</a:t>
            </a:r>
            <a:r>
              <a:rPr lang="zh-CN" altLang="en-US" dirty="0"/>
              <a:t>技术演进</a:t>
            </a:r>
          </a:p>
        </p:txBody>
      </p:sp>
      <p:sp>
        <p:nvSpPr>
          <p:cNvPr id="3" name="内容占位符 2">
            <a:extLst>
              <a:ext uri="{FF2B5EF4-FFF2-40B4-BE49-F238E27FC236}">
                <a16:creationId xmlns:a16="http://schemas.microsoft.com/office/drawing/2014/main" id="{EDA1F59A-356B-4981-9108-EABBE1EBCE45}"/>
              </a:ext>
            </a:extLst>
          </p:cNvPr>
          <p:cNvSpPr>
            <a:spLocks noGrp="1"/>
          </p:cNvSpPr>
          <p:nvPr>
            <p:ph idx="1"/>
          </p:nvPr>
        </p:nvSpPr>
        <p:spPr/>
        <p:txBody>
          <a:bodyPr/>
          <a:lstStyle/>
          <a:p>
            <a:r>
              <a:rPr lang="zh-CN" altLang="en-US" dirty="0"/>
              <a:t>缺点</a:t>
            </a:r>
          </a:p>
        </p:txBody>
      </p:sp>
      <p:sp>
        <p:nvSpPr>
          <p:cNvPr id="6" name="内容占位符 2">
            <a:extLst>
              <a:ext uri="{FF2B5EF4-FFF2-40B4-BE49-F238E27FC236}">
                <a16:creationId xmlns:a16="http://schemas.microsoft.com/office/drawing/2014/main" id="{921D77FF-FA31-44B8-B73C-4D9D974BE442}"/>
              </a:ext>
            </a:extLst>
          </p:cNvPr>
          <p:cNvSpPr txBox="1">
            <a:spLocks/>
          </p:cNvSpPr>
          <p:nvPr/>
        </p:nvSpPr>
        <p:spPr>
          <a:xfrm>
            <a:off x="1054443" y="2806658"/>
            <a:ext cx="7385222" cy="2205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1</a:t>
            </a:r>
            <a:r>
              <a:rPr lang="zh-CN" altLang="en-US" sz="2000" dirty="0"/>
              <a:t>、渲染，取值都在客户端进行，需要等待资源到齐才能进行，在</a:t>
            </a:r>
            <a:r>
              <a:rPr lang="en-US" altLang="zh-CN" sz="2000" dirty="0"/>
              <a:t>json</a:t>
            </a:r>
            <a:r>
              <a:rPr lang="zh-CN" altLang="en-US" sz="2000" dirty="0"/>
              <a:t>返回的数据比较大的情况下，渲染的十分缓慢，会出现页面卡顿的情况</a:t>
            </a:r>
            <a:endParaRPr lang="en-US" altLang="zh-CN" sz="2000" dirty="0"/>
          </a:p>
          <a:p>
            <a:pPr marL="0" indent="0">
              <a:lnSpc>
                <a:spcPct val="150000"/>
              </a:lnSpc>
              <a:buNone/>
            </a:pPr>
            <a:r>
              <a:rPr lang="en-US" altLang="zh-CN" sz="2000" dirty="0"/>
              <a:t>2</a:t>
            </a:r>
            <a:r>
              <a:rPr lang="zh-CN" altLang="en-US" sz="2000" dirty="0"/>
              <a:t>、模板，逻辑，路由无法重用，大量</a:t>
            </a:r>
            <a:r>
              <a:rPr lang="en-US" altLang="zh-CN" sz="2000" dirty="0" err="1"/>
              <a:t>js</a:t>
            </a:r>
            <a:r>
              <a:rPr lang="zh-CN" altLang="en-US" sz="2000" dirty="0"/>
              <a:t>代码冗余</a:t>
            </a:r>
          </a:p>
        </p:txBody>
      </p:sp>
    </p:spTree>
    <p:extLst>
      <p:ext uri="{BB962C8B-B14F-4D97-AF65-F5344CB8AC3E}">
        <p14:creationId xmlns:p14="http://schemas.microsoft.com/office/powerpoint/2010/main" val="244325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70B4-0962-44B0-9266-1B3C7A13AF15}"/>
              </a:ext>
            </a:extLst>
          </p:cNvPr>
          <p:cNvSpPr>
            <a:spLocks noGrp="1"/>
          </p:cNvSpPr>
          <p:nvPr>
            <p:ph type="title"/>
          </p:nvPr>
        </p:nvSpPr>
        <p:spPr/>
        <p:txBody>
          <a:bodyPr/>
          <a:lstStyle/>
          <a:p>
            <a:r>
              <a:rPr lang="en-US" altLang="zh-CN" dirty="0"/>
              <a:t>Web</a:t>
            </a:r>
            <a:r>
              <a:rPr lang="zh-CN" altLang="en-US" dirty="0"/>
              <a:t>技术演进</a:t>
            </a:r>
          </a:p>
        </p:txBody>
      </p:sp>
      <p:sp>
        <p:nvSpPr>
          <p:cNvPr id="3" name="内容占位符 2">
            <a:extLst>
              <a:ext uri="{FF2B5EF4-FFF2-40B4-BE49-F238E27FC236}">
                <a16:creationId xmlns:a16="http://schemas.microsoft.com/office/drawing/2014/main" id="{EDA1F59A-356B-4981-9108-EABBE1EBCE45}"/>
              </a:ext>
            </a:extLst>
          </p:cNvPr>
          <p:cNvSpPr>
            <a:spLocks noGrp="1"/>
          </p:cNvSpPr>
          <p:nvPr>
            <p:ph idx="1"/>
          </p:nvPr>
        </p:nvSpPr>
        <p:spPr>
          <a:xfrm>
            <a:off x="838200" y="1825625"/>
            <a:ext cx="7144265" cy="1745478"/>
          </a:xfrm>
        </p:spPr>
        <p:txBody>
          <a:bodyPr/>
          <a:lstStyle/>
          <a:p>
            <a:r>
              <a:rPr lang="zh-CN" altLang="en-US" dirty="0"/>
              <a:t>前后端分离</a:t>
            </a:r>
            <a:endParaRPr lang="en-US" altLang="zh-CN" dirty="0"/>
          </a:p>
          <a:p>
            <a:pPr marL="0" indent="0">
              <a:lnSpc>
                <a:spcPct val="150000"/>
              </a:lnSpc>
              <a:buNone/>
            </a:pPr>
            <a:r>
              <a:rPr lang="zh-CN" altLang="en-US" sz="2000" dirty="0"/>
              <a:t>前端：负责</a:t>
            </a:r>
            <a:r>
              <a:rPr lang="en-US" altLang="zh-CN" sz="2000" dirty="0"/>
              <a:t>View</a:t>
            </a:r>
            <a:r>
              <a:rPr lang="zh-CN" altLang="en-US" sz="2000" dirty="0"/>
              <a:t>和</a:t>
            </a:r>
            <a:r>
              <a:rPr lang="en-US" altLang="zh-CN" sz="2000" dirty="0"/>
              <a:t>Controller</a:t>
            </a:r>
            <a:r>
              <a:rPr lang="zh-CN" altLang="en-US" sz="2000" dirty="0"/>
              <a:t>层。</a:t>
            </a:r>
            <a:br>
              <a:rPr lang="zh-CN" altLang="en-US" sz="2000" dirty="0"/>
            </a:br>
            <a:r>
              <a:rPr lang="zh-CN" altLang="en-US" sz="2000" dirty="0"/>
              <a:t>后端：只负责</a:t>
            </a:r>
            <a:r>
              <a:rPr lang="en-US" altLang="zh-CN" sz="2000" dirty="0"/>
              <a:t>Model</a:t>
            </a:r>
            <a:r>
              <a:rPr lang="zh-CN" altLang="en-US" sz="2000" dirty="0"/>
              <a:t>层，业务</a:t>
            </a:r>
            <a:r>
              <a:rPr lang="en-US" altLang="zh-CN" sz="2000" dirty="0"/>
              <a:t>/</a:t>
            </a:r>
            <a:r>
              <a:rPr lang="zh-CN" altLang="en-US" sz="2000" dirty="0"/>
              <a:t>数据处理等</a:t>
            </a:r>
          </a:p>
          <a:p>
            <a:pPr marL="0" indent="0">
              <a:buNone/>
            </a:pPr>
            <a:endParaRPr lang="zh-CN" altLang="en-US" dirty="0"/>
          </a:p>
        </p:txBody>
      </p:sp>
      <p:pic>
        <p:nvPicPr>
          <p:cNvPr id="4" name="图片 3">
            <a:extLst>
              <a:ext uri="{FF2B5EF4-FFF2-40B4-BE49-F238E27FC236}">
                <a16:creationId xmlns:a16="http://schemas.microsoft.com/office/drawing/2014/main" id="{8DD0B187-4E3A-47A7-971B-64E3F02F9B3A}"/>
              </a:ext>
            </a:extLst>
          </p:cNvPr>
          <p:cNvPicPr>
            <a:picLocks noChangeAspect="1"/>
          </p:cNvPicPr>
          <p:nvPr/>
        </p:nvPicPr>
        <p:blipFill>
          <a:blip r:embed="rId3"/>
          <a:stretch>
            <a:fillRect/>
          </a:stretch>
        </p:blipFill>
        <p:spPr>
          <a:xfrm>
            <a:off x="2957384" y="3429000"/>
            <a:ext cx="5352381" cy="2380952"/>
          </a:xfrm>
          <a:prstGeom prst="rect">
            <a:avLst/>
          </a:prstGeom>
        </p:spPr>
      </p:pic>
    </p:spTree>
    <p:extLst>
      <p:ext uri="{BB962C8B-B14F-4D97-AF65-F5344CB8AC3E}">
        <p14:creationId xmlns:p14="http://schemas.microsoft.com/office/powerpoint/2010/main" val="402649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70B4-0962-44B0-9266-1B3C7A13AF15}"/>
              </a:ext>
            </a:extLst>
          </p:cNvPr>
          <p:cNvSpPr>
            <a:spLocks noGrp="1"/>
          </p:cNvSpPr>
          <p:nvPr>
            <p:ph type="title"/>
          </p:nvPr>
        </p:nvSpPr>
        <p:spPr/>
        <p:txBody>
          <a:bodyPr/>
          <a:lstStyle/>
          <a:p>
            <a:r>
              <a:rPr lang="en-US" altLang="zh-CN" dirty="0"/>
              <a:t>Web</a:t>
            </a:r>
            <a:r>
              <a:rPr lang="zh-CN" altLang="en-US" dirty="0"/>
              <a:t>技术演进</a:t>
            </a:r>
          </a:p>
        </p:txBody>
      </p:sp>
      <p:grpSp>
        <p:nvGrpSpPr>
          <p:cNvPr id="13" name="组合 12">
            <a:extLst>
              <a:ext uri="{FF2B5EF4-FFF2-40B4-BE49-F238E27FC236}">
                <a16:creationId xmlns:a16="http://schemas.microsoft.com/office/drawing/2014/main" id="{A75C55B4-9874-447E-831A-805072A43C6F}"/>
              </a:ext>
            </a:extLst>
          </p:cNvPr>
          <p:cNvGrpSpPr/>
          <p:nvPr/>
        </p:nvGrpSpPr>
        <p:grpSpPr>
          <a:xfrm>
            <a:off x="1846693" y="2819542"/>
            <a:ext cx="8200000" cy="2329801"/>
            <a:chOff x="1673698" y="4119826"/>
            <a:chExt cx="8200000" cy="2329801"/>
          </a:xfrm>
        </p:grpSpPr>
        <p:pic>
          <p:nvPicPr>
            <p:cNvPr id="11" name="图片 10">
              <a:extLst>
                <a:ext uri="{FF2B5EF4-FFF2-40B4-BE49-F238E27FC236}">
                  <a16:creationId xmlns:a16="http://schemas.microsoft.com/office/drawing/2014/main" id="{9CBE0A0A-5EC7-4990-8713-02FA498D02A5}"/>
                </a:ext>
              </a:extLst>
            </p:cNvPr>
            <p:cNvPicPr>
              <a:picLocks noChangeAspect="1"/>
            </p:cNvPicPr>
            <p:nvPr/>
          </p:nvPicPr>
          <p:blipFill>
            <a:blip r:embed="rId3"/>
            <a:stretch>
              <a:fillRect/>
            </a:stretch>
          </p:blipFill>
          <p:spPr>
            <a:xfrm>
              <a:off x="1725175" y="4119826"/>
              <a:ext cx="8136166" cy="2155655"/>
            </a:xfrm>
            <a:prstGeom prst="rect">
              <a:avLst/>
            </a:prstGeom>
          </p:spPr>
        </p:pic>
        <p:pic>
          <p:nvPicPr>
            <p:cNvPr id="12" name="图片 11">
              <a:extLst>
                <a:ext uri="{FF2B5EF4-FFF2-40B4-BE49-F238E27FC236}">
                  <a16:creationId xmlns:a16="http://schemas.microsoft.com/office/drawing/2014/main" id="{7879C378-31B9-4603-B74D-479BD0B20171}"/>
                </a:ext>
              </a:extLst>
            </p:cNvPr>
            <p:cNvPicPr>
              <a:picLocks noChangeAspect="1"/>
            </p:cNvPicPr>
            <p:nvPr/>
          </p:nvPicPr>
          <p:blipFill>
            <a:blip r:embed="rId4"/>
            <a:stretch>
              <a:fillRect/>
            </a:stretch>
          </p:blipFill>
          <p:spPr>
            <a:xfrm>
              <a:off x="1673698" y="6278198"/>
              <a:ext cx="8200000" cy="171429"/>
            </a:xfrm>
            <a:prstGeom prst="rect">
              <a:avLst/>
            </a:prstGeom>
          </p:spPr>
        </p:pic>
      </p:grpSp>
      <p:sp>
        <p:nvSpPr>
          <p:cNvPr id="6" name="内容占位符 5">
            <a:extLst>
              <a:ext uri="{FF2B5EF4-FFF2-40B4-BE49-F238E27FC236}">
                <a16:creationId xmlns:a16="http://schemas.microsoft.com/office/drawing/2014/main" id="{E0A94F06-8445-4A81-BEC4-73695CC48E39}"/>
              </a:ext>
            </a:extLst>
          </p:cNvPr>
          <p:cNvSpPr>
            <a:spLocks noGrp="1"/>
          </p:cNvSpPr>
          <p:nvPr>
            <p:ph idx="1"/>
          </p:nvPr>
        </p:nvSpPr>
        <p:spPr>
          <a:xfrm>
            <a:off x="974125" y="1808774"/>
            <a:ext cx="10515600" cy="4351338"/>
          </a:xfrm>
        </p:spPr>
        <p:txBody>
          <a:bodyPr/>
          <a:lstStyle/>
          <a:p>
            <a:r>
              <a:rPr lang="zh-CN" altLang="en-US" dirty="0"/>
              <a:t>职责划分</a:t>
            </a:r>
          </a:p>
        </p:txBody>
      </p:sp>
      <p:pic>
        <p:nvPicPr>
          <p:cNvPr id="3" name="图片 2">
            <a:extLst>
              <a:ext uri="{FF2B5EF4-FFF2-40B4-BE49-F238E27FC236}">
                <a16:creationId xmlns:a16="http://schemas.microsoft.com/office/drawing/2014/main" id="{F90655B2-0E47-481D-81AA-4706BCA17038}"/>
              </a:ext>
            </a:extLst>
          </p:cNvPr>
          <p:cNvPicPr>
            <a:picLocks noChangeAspect="1"/>
          </p:cNvPicPr>
          <p:nvPr/>
        </p:nvPicPr>
        <p:blipFill>
          <a:blip r:embed="rId5"/>
          <a:stretch>
            <a:fillRect/>
          </a:stretch>
        </p:blipFill>
        <p:spPr>
          <a:xfrm>
            <a:off x="1846693" y="2466810"/>
            <a:ext cx="8270462" cy="3811388"/>
          </a:xfrm>
          <a:prstGeom prst="rect">
            <a:avLst/>
          </a:prstGeom>
        </p:spPr>
      </p:pic>
    </p:spTree>
    <p:extLst>
      <p:ext uri="{BB962C8B-B14F-4D97-AF65-F5344CB8AC3E}">
        <p14:creationId xmlns:p14="http://schemas.microsoft.com/office/powerpoint/2010/main" val="2720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B70B4-0962-44B0-9266-1B3C7A13AF15}"/>
              </a:ext>
            </a:extLst>
          </p:cNvPr>
          <p:cNvSpPr>
            <a:spLocks noGrp="1"/>
          </p:cNvSpPr>
          <p:nvPr>
            <p:ph type="title"/>
          </p:nvPr>
        </p:nvSpPr>
        <p:spPr/>
        <p:txBody>
          <a:bodyPr/>
          <a:lstStyle/>
          <a:p>
            <a:r>
              <a:rPr lang="zh-CN" altLang="en-US" dirty="0"/>
              <a:t>具体流程</a:t>
            </a:r>
          </a:p>
        </p:txBody>
      </p:sp>
      <p:pic>
        <p:nvPicPr>
          <p:cNvPr id="8" name="Picture 2">
            <a:extLst>
              <a:ext uri="{FF2B5EF4-FFF2-40B4-BE49-F238E27FC236}">
                <a16:creationId xmlns:a16="http://schemas.microsoft.com/office/drawing/2014/main" id="{D4DB4E86-2F35-4E07-9BCC-B88A0110589A}"/>
              </a:ext>
            </a:extLst>
          </p:cNvPr>
          <p:cNvPicPr>
            <a:picLocks noChangeAspect="1" noChangeArrowheads="1"/>
          </p:cNvPicPr>
          <p:nvPr/>
        </p:nvPicPr>
        <p:blipFill>
          <a:blip r:embed="rId3"/>
          <a:srcRect/>
          <a:stretch>
            <a:fillRect/>
          </a:stretch>
        </p:blipFill>
        <p:spPr bwMode="auto">
          <a:xfrm>
            <a:off x="4428140" y="495686"/>
            <a:ext cx="7308720" cy="6107016"/>
          </a:xfrm>
          <a:prstGeom prst="rect">
            <a:avLst/>
          </a:prstGeom>
          <a:noFill/>
          <a:ln w="9525">
            <a:noFill/>
            <a:miter lim="800000"/>
            <a:headEnd/>
            <a:tailEnd/>
          </a:ln>
          <a:effectLst/>
        </p:spPr>
      </p:pic>
      <p:sp>
        <p:nvSpPr>
          <p:cNvPr id="9" name="内容占位符 2">
            <a:extLst>
              <a:ext uri="{FF2B5EF4-FFF2-40B4-BE49-F238E27FC236}">
                <a16:creationId xmlns:a16="http://schemas.microsoft.com/office/drawing/2014/main" id="{EE4AD4F7-4DC1-4B57-A336-3DB13971B84E}"/>
              </a:ext>
            </a:extLst>
          </p:cNvPr>
          <p:cNvSpPr>
            <a:spLocks noGrp="1"/>
          </p:cNvSpPr>
          <p:nvPr>
            <p:ph idx="1"/>
          </p:nvPr>
        </p:nvSpPr>
        <p:spPr>
          <a:xfrm>
            <a:off x="838201" y="1825624"/>
            <a:ext cx="3589940" cy="4056192"/>
          </a:xfrm>
        </p:spPr>
        <p:txBody>
          <a:bodyPr>
            <a:normAutofit/>
          </a:bodyPr>
          <a:lstStyle/>
          <a:p>
            <a:pPr marL="0" indent="0">
              <a:lnSpc>
                <a:spcPct val="170000"/>
              </a:lnSpc>
              <a:buNone/>
            </a:pPr>
            <a:r>
              <a:rPr lang="en-US" altLang="zh-CN" sz="1400" dirty="0"/>
              <a:t>1</a:t>
            </a:r>
            <a:r>
              <a:rPr lang="zh-CN" altLang="en-US" sz="1400" dirty="0"/>
              <a:t>、浏览器请求服务器端的</a:t>
            </a:r>
            <a:r>
              <a:rPr lang="en-US" altLang="zh-CN" sz="1400" dirty="0"/>
              <a:t>NodeJS</a:t>
            </a:r>
            <a:r>
              <a:rPr lang="zh-CN" altLang="en-US" sz="1400" dirty="0"/>
              <a:t>；      </a:t>
            </a:r>
          </a:p>
          <a:p>
            <a:pPr marL="0" indent="0">
              <a:lnSpc>
                <a:spcPct val="170000"/>
              </a:lnSpc>
              <a:buNone/>
            </a:pPr>
            <a:r>
              <a:rPr lang="en-US" altLang="zh-CN" sz="1400" dirty="0"/>
              <a:t>2</a:t>
            </a:r>
            <a:r>
              <a:rPr lang="zh-CN" altLang="en-US" sz="1400" dirty="0"/>
              <a:t>、</a:t>
            </a:r>
            <a:r>
              <a:rPr lang="en-US" altLang="zh-CN" sz="1400" dirty="0"/>
              <a:t>NodeJS</a:t>
            </a:r>
            <a:r>
              <a:rPr lang="zh-CN" altLang="en-US" sz="1400" dirty="0"/>
              <a:t>再发起</a:t>
            </a:r>
            <a:r>
              <a:rPr lang="en-US" altLang="zh-CN" sz="1400" dirty="0"/>
              <a:t>HTTP</a:t>
            </a:r>
            <a:r>
              <a:rPr lang="zh-CN" altLang="en-US" sz="1400" dirty="0"/>
              <a:t>去请求</a:t>
            </a:r>
            <a:r>
              <a:rPr lang="en-US" altLang="zh-CN" sz="1400" dirty="0"/>
              <a:t>JSP</a:t>
            </a:r>
            <a:r>
              <a:rPr lang="zh-CN" altLang="en-US" sz="1400" dirty="0"/>
              <a:t>（请求后端数据）；      </a:t>
            </a:r>
          </a:p>
          <a:p>
            <a:pPr marL="0" indent="0">
              <a:lnSpc>
                <a:spcPct val="170000"/>
              </a:lnSpc>
              <a:buNone/>
            </a:pPr>
            <a:r>
              <a:rPr lang="en-US" altLang="zh-CN" sz="1400" dirty="0"/>
              <a:t>3</a:t>
            </a:r>
            <a:r>
              <a:rPr lang="zh-CN" altLang="en-US" sz="1400" dirty="0"/>
              <a:t>、</a:t>
            </a:r>
            <a:r>
              <a:rPr lang="en-US" altLang="zh-CN" sz="1400" dirty="0"/>
              <a:t>JSP</a:t>
            </a:r>
            <a:r>
              <a:rPr lang="zh-CN" altLang="en-US" sz="1400" dirty="0"/>
              <a:t>依然原样</a:t>
            </a:r>
            <a:r>
              <a:rPr lang="en-US" altLang="zh-CN" sz="1400" dirty="0"/>
              <a:t>API</a:t>
            </a:r>
            <a:r>
              <a:rPr lang="zh-CN" altLang="en-US" sz="1400" dirty="0"/>
              <a:t>输出</a:t>
            </a:r>
            <a:r>
              <a:rPr lang="en-US" altLang="zh-CN" sz="1400" dirty="0"/>
              <a:t>JSON</a:t>
            </a:r>
            <a:r>
              <a:rPr lang="zh-CN" altLang="en-US" sz="1400" dirty="0"/>
              <a:t>给</a:t>
            </a:r>
            <a:r>
              <a:rPr lang="en-US" altLang="zh-CN" sz="1400" dirty="0"/>
              <a:t>NodeJS</a:t>
            </a:r>
            <a:r>
              <a:rPr lang="zh-CN" altLang="en-US" sz="1400" dirty="0"/>
              <a:t>（不是直接将页面返回给浏览器）；     </a:t>
            </a:r>
          </a:p>
          <a:p>
            <a:pPr marL="0" indent="0">
              <a:lnSpc>
                <a:spcPct val="170000"/>
              </a:lnSpc>
              <a:buNone/>
            </a:pPr>
            <a:r>
              <a:rPr lang="en-US" altLang="zh-CN" sz="1400" dirty="0"/>
              <a:t>4</a:t>
            </a:r>
            <a:r>
              <a:rPr lang="zh-CN" altLang="en-US" sz="1400" dirty="0"/>
              <a:t>、</a:t>
            </a:r>
            <a:r>
              <a:rPr lang="en-US" altLang="zh-CN" sz="1400" dirty="0"/>
              <a:t>NodeJS</a:t>
            </a:r>
            <a:r>
              <a:rPr lang="zh-CN" altLang="en-US" sz="1400" dirty="0"/>
              <a:t>收到</a:t>
            </a:r>
            <a:r>
              <a:rPr lang="en-US" altLang="zh-CN" sz="1400" dirty="0"/>
              <a:t>JSON</a:t>
            </a:r>
            <a:r>
              <a:rPr lang="zh-CN" altLang="en-US" sz="1400" dirty="0"/>
              <a:t>后再渲染出</a:t>
            </a:r>
            <a:r>
              <a:rPr lang="en-US" altLang="zh-CN" sz="1400" dirty="0"/>
              <a:t>HTML</a:t>
            </a:r>
            <a:r>
              <a:rPr lang="zh-CN" altLang="en-US" sz="1400" dirty="0"/>
              <a:t>页面；      </a:t>
            </a:r>
          </a:p>
          <a:p>
            <a:pPr marL="0" indent="0">
              <a:lnSpc>
                <a:spcPct val="170000"/>
              </a:lnSpc>
              <a:buNone/>
            </a:pPr>
            <a:r>
              <a:rPr lang="en-US" altLang="zh-CN" sz="1400" dirty="0"/>
              <a:t>5</a:t>
            </a:r>
            <a:r>
              <a:rPr lang="zh-CN" altLang="en-US" sz="1400" dirty="0"/>
              <a:t>、</a:t>
            </a:r>
            <a:r>
              <a:rPr lang="en-US" altLang="zh-CN" sz="1400" dirty="0"/>
              <a:t>NodeJS</a:t>
            </a:r>
            <a:r>
              <a:rPr lang="zh-CN" altLang="en-US" sz="1400" dirty="0"/>
              <a:t>直接将</a:t>
            </a:r>
            <a:r>
              <a:rPr lang="en-US" altLang="zh-CN" sz="1400" dirty="0"/>
              <a:t>HTML</a:t>
            </a:r>
            <a:r>
              <a:rPr lang="zh-CN" altLang="en-US" sz="1400" dirty="0"/>
              <a:t>页面</a:t>
            </a:r>
            <a:r>
              <a:rPr lang="en-US" altLang="zh-CN" sz="1400" dirty="0"/>
              <a:t>flush</a:t>
            </a:r>
            <a:r>
              <a:rPr lang="zh-CN" altLang="en-US" sz="1400" dirty="0"/>
              <a:t>到浏览器；</a:t>
            </a:r>
          </a:p>
          <a:p>
            <a:pPr marL="0" indent="0">
              <a:buNone/>
            </a:pPr>
            <a:endParaRPr lang="zh-CN" altLang="en-US" sz="1000" dirty="0"/>
          </a:p>
        </p:txBody>
      </p:sp>
    </p:spTree>
    <p:extLst>
      <p:ext uri="{BB962C8B-B14F-4D97-AF65-F5344CB8AC3E}">
        <p14:creationId xmlns:p14="http://schemas.microsoft.com/office/powerpoint/2010/main" val="9990376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2475</Words>
  <Application>Microsoft Office PowerPoint</Application>
  <PresentationFormat>宽屏</PresentationFormat>
  <Paragraphs>284</Paragraphs>
  <Slides>35</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等线</vt:lpstr>
      <vt:lpstr>等线 Light</vt:lpstr>
      <vt:lpstr>Arial</vt:lpstr>
      <vt:lpstr>Wingdings 2</vt:lpstr>
      <vt:lpstr>Office 主题​​</vt:lpstr>
      <vt:lpstr>前后端分离初探</vt:lpstr>
      <vt:lpstr>目录</vt:lpstr>
      <vt:lpstr>Web技术演进</vt:lpstr>
      <vt:lpstr>Web技术演进</vt:lpstr>
      <vt:lpstr>Web技术演进</vt:lpstr>
      <vt:lpstr>Web技术演进</vt:lpstr>
      <vt:lpstr>Web技术演进</vt:lpstr>
      <vt:lpstr>Web技术演进</vt:lpstr>
      <vt:lpstr>具体流程</vt:lpstr>
      <vt:lpstr>为什么要前后端分离？</vt:lpstr>
      <vt:lpstr>前端改造思路</vt:lpstr>
      <vt:lpstr>模块化：</vt:lpstr>
      <vt:lpstr>组件化：</vt:lpstr>
      <vt:lpstr>主流框架对比：</vt:lpstr>
      <vt:lpstr>对比Angular React</vt:lpstr>
      <vt:lpstr>对比Angular React</vt:lpstr>
      <vt:lpstr>Vue</vt:lpstr>
      <vt:lpstr>数据驱动</vt:lpstr>
      <vt:lpstr>组件化</vt:lpstr>
      <vt:lpstr>常用组件库</vt:lpstr>
      <vt:lpstr>风格对比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基于webpack+vue+element的后台管理系统</vt:lpstr>
      <vt:lpstr>基于webpack+vue+element的后台管理系统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前后端分离初探</dc:title>
  <dc:creator>weizejuan</dc:creator>
  <cp:lastModifiedBy>weizejuan</cp:lastModifiedBy>
  <cp:revision>91</cp:revision>
  <dcterms:created xsi:type="dcterms:W3CDTF">2018-12-11T07:51:51Z</dcterms:created>
  <dcterms:modified xsi:type="dcterms:W3CDTF">2018-12-14T09:03:27Z</dcterms:modified>
</cp:coreProperties>
</file>