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5"/>
  </p:notesMasterIdLst>
  <p:sldIdLst>
    <p:sldId id="256" r:id="rId3"/>
    <p:sldId id="258" r:id="rId4"/>
    <p:sldId id="667" r:id="rId5"/>
    <p:sldId id="666" r:id="rId6"/>
    <p:sldId id="278" r:id="rId7"/>
    <p:sldId id="267" r:id="rId8"/>
    <p:sldId id="268" r:id="rId9"/>
    <p:sldId id="676" r:id="rId10"/>
    <p:sldId id="261" r:id="rId11"/>
    <p:sldId id="273" r:id="rId12"/>
    <p:sldId id="693" r:id="rId13"/>
    <p:sldId id="274" r:id="rId14"/>
    <p:sldId id="276" r:id="rId15"/>
    <p:sldId id="670" r:id="rId16"/>
    <p:sldId id="669" r:id="rId17"/>
    <p:sldId id="272" r:id="rId18"/>
    <p:sldId id="672" r:id="rId19"/>
    <p:sldId id="280" r:id="rId20"/>
    <p:sldId id="281" r:id="rId21"/>
    <p:sldId id="282" r:id="rId22"/>
    <p:sldId id="678" r:id="rId23"/>
    <p:sldId id="679" r:id="rId24"/>
    <p:sldId id="681" r:id="rId25"/>
    <p:sldId id="682" r:id="rId26"/>
    <p:sldId id="660" r:id="rId27"/>
    <p:sldId id="683" r:id="rId28"/>
    <p:sldId id="688" r:id="rId29"/>
    <p:sldId id="690" r:id="rId30"/>
    <p:sldId id="691" r:id="rId31"/>
    <p:sldId id="686" r:id="rId32"/>
    <p:sldId id="661" r:id="rId33"/>
    <p:sldId id="657" r:id="rId34"/>
    <p:sldId id="285" r:id="rId35"/>
    <p:sldId id="634" r:id="rId36"/>
    <p:sldId id="292" r:id="rId37"/>
    <p:sldId id="293" r:id="rId38"/>
    <p:sldId id="665" r:id="rId39"/>
    <p:sldId id="663" r:id="rId40"/>
    <p:sldId id="664" r:id="rId41"/>
    <p:sldId id="290" r:id="rId42"/>
    <p:sldId id="288" r:id="rId43"/>
    <p:sldId id="630"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zejuan"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20" autoAdjust="0"/>
    <p:restoredTop sz="86944" autoAdjust="0"/>
  </p:normalViewPr>
  <p:slideViewPr>
    <p:cSldViewPr snapToGrid="0">
      <p:cViewPr varScale="1">
        <p:scale>
          <a:sx n="78" d="100"/>
          <a:sy n="7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57496-627A-418F-AB33-BCD8DBD33136}" type="datetimeFigureOut">
              <a:rPr lang="zh-CN" altLang="en-US" smtClean="0"/>
              <a:t>2018/12/15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FE79B1-D4B2-422A-B5C3-4CE0FAC25B1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ink.juejin.im/?target=https://angular.io/guide/cheatsheet"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link.juejin.im/?target=https://vuejs.org/v2/guide/single-file-components.html"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4</a:t>
            </a:fld>
            <a:endParaRPr lang="zh-CN" altLang="en-US"/>
          </a:p>
        </p:txBody>
      </p:sp>
    </p:spTree>
    <p:extLst>
      <p:ext uri="{BB962C8B-B14F-4D97-AF65-F5344CB8AC3E}">
        <p14:creationId xmlns:p14="http://schemas.microsoft.com/office/powerpoint/2010/main" val="3790220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模块化的标准是</a:t>
            </a:r>
            <a:r>
              <a:rPr lang="en-US" altLang="zh-CN" dirty="0" err="1"/>
              <a:t>commonjs</a:t>
            </a:r>
            <a:r>
              <a:rPr lang="zh-CN" altLang="en-US" dirty="0"/>
              <a:t>，他的两个实现，一个是</a:t>
            </a:r>
            <a:r>
              <a:rPr lang="en-US" altLang="zh-CN" dirty="0"/>
              <a:t>AMD </a:t>
            </a:r>
            <a:r>
              <a:rPr lang="zh-CN" altLang="en-US" dirty="0"/>
              <a:t>一个是</a:t>
            </a:r>
            <a:r>
              <a:rPr lang="en-US" altLang="zh-CN" dirty="0"/>
              <a:t>CMD</a:t>
            </a:r>
            <a:r>
              <a:rPr lang="zh-CN" altLang="en-US" dirty="0"/>
              <a:t>，</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如果你在用 </a:t>
            </a:r>
            <a:r>
              <a:rPr lang="en-US" altLang="zh-CN" sz="1200" b="0" i="0" kern="1200" dirty="0">
                <a:solidFill>
                  <a:schemeClr val="tx1"/>
                </a:solidFill>
                <a:effectLst/>
                <a:latin typeface="+mn-lt"/>
                <a:ea typeface="+mn-ea"/>
                <a:cs typeface="+mn-cs"/>
              </a:rPr>
              <a:t>TypeScript </a:t>
            </a:r>
            <a:r>
              <a:rPr lang="zh-CN" altLang="en-US" sz="1200" b="0" i="0" kern="1200" dirty="0">
                <a:solidFill>
                  <a:schemeClr val="tx1"/>
                </a:solidFill>
                <a:effectLst/>
                <a:latin typeface="+mn-lt"/>
                <a:ea typeface="+mn-ea"/>
                <a:cs typeface="+mn-cs"/>
              </a:rPr>
              <a:t>编写代码，那么你不需要再编写标准的 </a:t>
            </a:r>
            <a:r>
              <a:rPr lang="en-US" altLang="zh-CN" sz="1200" b="0" i="0" kern="1200" dirty="0">
                <a:solidFill>
                  <a:schemeClr val="tx1"/>
                </a:solidFill>
                <a:effectLst/>
                <a:latin typeface="+mn-lt"/>
                <a:ea typeface="+mn-ea"/>
                <a:cs typeface="+mn-cs"/>
              </a:rPr>
              <a:t>JavaScript </a:t>
            </a:r>
            <a:r>
              <a:rPr lang="zh-CN" altLang="en-US" sz="1200" b="0" i="0" kern="1200" dirty="0">
                <a:solidFill>
                  <a:schemeClr val="tx1"/>
                </a:solidFill>
                <a:effectLst/>
                <a:latin typeface="+mn-lt"/>
                <a:ea typeface="+mn-ea"/>
                <a:cs typeface="+mn-cs"/>
              </a:rPr>
              <a:t>了，</a:t>
            </a:r>
            <a:r>
              <a:rPr lang="en-US" altLang="zh-CN" sz="1200" b="0" i="0" kern="1200" dirty="0">
                <a:solidFill>
                  <a:schemeClr val="tx1"/>
                </a:solidFill>
                <a:effectLst/>
                <a:latin typeface="+mn-lt"/>
                <a:ea typeface="+mn-ea"/>
                <a:cs typeface="+mn-cs"/>
              </a:rPr>
              <a:t>TypeScript </a:t>
            </a:r>
            <a:r>
              <a:rPr lang="zh-CN" altLang="en-US" sz="1200" b="0" i="0" kern="1200" dirty="0">
                <a:solidFill>
                  <a:schemeClr val="tx1"/>
                </a:solidFill>
                <a:effectLst/>
                <a:latin typeface="+mn-lt"/>
                <a:ea typeface="+mn-ea"/>
                <a:cs typeface="+mn-cs"/>
              </a:rPr>
              <a:t>为项目增加了很多（学习）开销</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几十年来，开发人员试图分离 </a:t>
            </a:r>
            <a:r>
              <a:rPr lang="en-US" altLang="zh-CN" sz="1200" b="0" i="0" kern="1200" dirty="0">
                <a:solidFill>
                  <a:schemeClr val="tx1"/>
                </a:solidFill>
                <a:effectLst/>
                <a:latin typeface="+mn-lt"/>
                <a:ea typeface="+mn-ea"/>
                <a:cs typeface="+mn-cs"/>
              </a:rPr>
              <a:t>UI </a:t>
            </a:r>
            <a:r>
              <a:rPr lang="zh-CN" altLang="en-US" sz="1200" b="0" i="0" kern="1200" dirty="0">
                <a:solidFill>
                  <a:schemeClr val="tx1"/>
                </a:solidFill>
                <a:effectLst/>
                <a:latin typeface="+mn-lt"/>
                <a:ea typeface="+mn-ea"/>
                <a:cs typeface="+mn-cs"/>
              </a:rPr>
              <a:t>模板和内联的 </a:t>
            </a:r>
            <a:r>
              <a:rPr lang="en-US" altLang="zh-CN" sz="1200" b="0" i="0" kern="1200" dirty="0" err="1">
                <a:solidFill>
                  <a:schemeClr val="tx1"/>
                </a:solidFill>
                <a:effectLst/>
                <a:latin typeface="+mn-lt"/>
                <a:ea typeface="+mn-ea"/>
                <a:cs typeface="+mn-cs"/>
              </a:rPr>
              <a:t>Javascript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逻辑，但是使用 </a:t>
            </a:r>
            <a:r>
              <a:rPr lang="en-US" altLang="zh-CN" sz="1200" b="0" i="0" kern="1200" dirty="0">
                <a:solidFill>
                  <a:schemeClr val="tx1"/>
                </a:solidFill>
                <a:effectLst/>
                <a:latin typeface="+mn-lt"/>
                <a:ea typeface="+mn-ea"/>
                <a:cs typeface="+mn-cs"/>
              </a:rPr>
              <a:t>JSX</a:t>
            </a:r>
            <a:r>
              <a:rPr lang="zh-CN" altLang="en-US" sz="1200" b="0" i="0" kern="1200" dirty="0">
                <a:solidFill>
                  <a:schemeClr val="tx1"/>
                </a:solidFill>
                <a:effectLst/>
                <a:latin typeface="+mn-lt"/>
                <a:ea typeface="+mn-ea"/>
                <a:cs typeface="+mn-cs"/>
              </a:rPr>
              <a:t>，这些又被混合了，</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JSX </a:t>
            </a:r>
            <a:r>
              <a:rPr lang="zh-CN" altLang="en-US" sz="1200" b="0" i="0" kern="1200" dirty="0">
                <a:solidFill>
                  <a:schemeClr val="tx1"/>
                </a:solidFill>
                <a:effectLst/>
                <a:latin typeface="+mn-lt"/>
                <a:ea typeface="+mn-ea"/>
                <a:cs typeface="+mn-cs"/>
              </a:rPr>
              <a:t>是一个类似 </a:t>
            </a:r>
            <a:r>
              <a:rPr lang="en-US" altLang="zh-CN" sz="1200" b="0" i="0" kern="1200" dirty="0">
                <a:solidFill>
                  <a:schemeClr val="tx1"/>
                </a:solidFill>
                <a:effectLst/>
                <a:latin typeface="+mn-lt"/>
                <a:ea typeface="+mn-ea"/>
                <a:cs typeface="+mn-cs"/>
              </a:rPr>
              <a:t>HTML </a:t>
            </a:r>
            <a:r>
              <a:rPr lang="zh-CN" altLang="en-US" sz="1200" b="0" i="0" kern="1200" dirty="0">
                <a:solidFill>
                  <a:schemeClr val="tx1"/>
                </a:solidFill>
                <a:effectLst/>
                <a:latin typeface="+mn-lt"/>
                <a:ea typeface="+mn-ea"/>
                <a:cs typeface="+mn-cs"/>
              </a:rPr>
              <a:t>语法的可选预处理器，并随后在 </a:t>
            </a:r>
            <a:r>
              <a:rPr lang="en-US" altLang="zh-CN" sz="1200" b="0" i="0" kern="1200" dirty="0">
                <a:solidFill>
                  <a:schemeClr val="tx1"/>
                </a:solidFill>
                <a:effectLst/>
                <a:latin typeface="+mn-lt"/>
                <a:ea typeface="+mn-ea"/>
                <a:cs typeface="+mn-cs"/>
              </a:rPr>
              <a:t>JavaScript </a:t>
            </a:r>
            <a:r>
              <a:rPr lang="zh-CN" altLang="en-US" sz="1200" b="0" i="0" kern="1200" dirty="0">
                <a:solidFill>
                  <a:schemeClr val="tx1"/>
                </a:solidFill>
                <a:effectLst/>
                <a:latin typeface="+mn-lt"/>
                <a:ea typeface="+mn-ea"/>
                <a:cs typeface="+mn-cs"/>
              </a:rPr>
              <a:t>中进行编译</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JSX </a:t>
            </a:r>
            <a:r>
              <a:rPr lang="zh-CN" altLang="en-US" sz="1200" b="0" i="0" kern="1200" dirty="0">
                <a:solidFill>
                  <a:schemeClr val="tx1"/>
                </a:solidFill>
                <a:effectLst/>
                <a:latin typeface="+mn-lt"/>
                <a:ea typeface="+mn-ea"/>
                <a:cs typeface="+mn-cs"/>
              </a:rPr>
              <a:t>意味着 </a:t>
            </a:r>
            <a:r>
              <a:rPr lang="en-US" altLang="zh-CN" sz="1200" b="0" i="0" kern="1200" dirty="0">
                <a:solidFill>
                  <a:schemeClr val="tx1"/>
                </a:solidFill>
                <a:effectLst/>
                <a:latin typeface="+mn-lt"/>
                <a:ea typeface="+mn-ea"/>
                <a:cs typeface="+mn-cs"/>
              </a:rPr>
              <a:t>React </a:t>
            </a:r>
            <a:r>
              <a:rPr lang="zh-CN" altLang="en-US" sz="1200" b="0" i="0" kern="1200" dirty="0">
                <a:solidFill>
                  <a:schemeClr val="tx1"/>
                </a:solidFill>
                <a:effectLst/>
                <a:latin typeface="+mn-lt"/>
                <a:ea typeface="+mn-ea"/>
                <a:cs typeface="+mn-cs"/>
              </a:rPr>
              <a:t>中的所有内容都是 </a:t>
            </a:r>
            <a:r>
              <a:rPr lang="en-US" altLang="zh-CN" sz="1200" b="0" i="0" kern="1200" dirty="0" err="1">
                <a:solidFill>
                  <a:schemeClr val="tx1"/>
                </a:solidFill>
                <a:effectLst/>
                <a:latin typeface="+mn-lt"/>
                <a:ea typeface="+mn-ea"/>
                <a:cs typeface="+mn-cs"/>
              </a:rPr>
              <a:t>Javascript</a:t>
            </a:r>
            <a:r>
              <a:rPr lang="en-US" altLang="zh-CN" sz="1200" b="0" i="0" kern="1200" dirty="0">
                <a:solidFill>
                  <a:schemeClr val="tx1"/>
                </a:solidFill>
                <a:effectLst/>
                <a:latin typeface="+mn-lt"/>
                <a:ea typeface="+mn-ea"/>
                <a:cs typeface="+mn-cs"/>
              </a:rPr>
              <a:t> -- </a:t>
            </a:r>
            <a:r>
              <a:rPr lang="zh-CN" altLang="en-US" sz="1200" b="0" i="0" kern="1200" dirty="0">
                <a:solidFill>
                  <a:schemeClr val="tx1"/>
                </a:solidFill>
                <a:effectLst/>
                <a:latin typeface="+mn-lt"/>
                <a:ea typeface="+mn-ea"/>
                <a:cs typeface="+mn-cs"/>
              </a:rPr>
              <a:t>用于</a:t>
            </a:r>
            <a:r>
              <a:rPr lang="en-US" altLang="zh-CN" sz="1200" b="0" i="0" kern="1200" dirty="0">
                <a:solidFill>
                  <a:schemeClr val="tx1"/>
                </a:solidFill>
                <a:effectLst/>
                <a:latin typeface="+mn-lt"/>
                <a:ea typeface="+mn-ea"/>
                <a:cs typeface="+mn-cs"/>
              </a:rPr>
              <a:t>JSX</a:t>
            </a:r>
            <a:r>
              <a:rPr lang="zh-CN" altLang="en-US" sz="1200" b="0" i="0" kern="1200" dirty="0">
                <a:solidFill>
                  <a:schemeClr val="tx1"/>
                </a:solidFill>
                <a:effectLst/>
                <a:latin typeface="+mn-lt"/>
                <a:ea typeface="+mn-ea"/>
                <a:cs typeface="+mn-cs"/>
              </a:rPr>
              <a:t>模板和逻辑</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“Angular 2 </a:t>
            </a:r>
            <a:r>
              <a:rPr lang="zh-CN" altLang="en-US" sz="1200" b="0" i="0" kern="1200" dirty="0">
                <a:solidFill>
                  <a:schemeClr val="tx1"/>
                </a:solidFill>
                <a:effectLst/>
                <a:latin typeface="+mn-lt"/>
                <a:ea typeface="+mn-ea"/>
                <a:cs typeface="+mn-cs"/>
              </a:rPr>
              <a:t>继续把 </a:t>
            </a:r>
            <a:r>
              <a:rPr lang="en-US" altLang="zh-CN" sz="1200" b="0" i="0" kern="1200" dirty="0">
                <a:solidFill>
                  <a:schemeClr val="tx1"/>
                </a:solidFill>
                <a:effectLst/>
                <a:latin typeface="+mn-lt"/>
                <a:ea typeface="+mn-ea"/>
                <a:cs typeface="+mn-cs"/>
              </a:rPr>
              <a:t>‘JS’ </a:t>
            </a:r>
            <a:r>
              <a:rPr lang="zh-CN" altLang="en-US" sz="1200" b="0" i="0" kern="1200" dirty="0">
                <a:solidFill>
                  <a:schemeClr val="tx1"/>
                </a:solidFill>
                <a:effectLst/>
                <a:latin typeface="+mn-lt"/>
                <a:ea typeface="+mn-ea"/>
                <a:cs typeface="+mn-cs"/>
              </a:rPr>
              <a:t>放到 </a:t>
            </a:r>
            <a:r>
              <a:rPr lang="en-US" altLang="zh-CN" sz="1200" b="0" i="0" kern="1200" dirty="0">
                <a:solidFill>
                  <a:schemeClr val="tx1"/>
                </a:solidFill>
                <a:effectLst/>
                <a:latin typeface="+mn-lt"/>
                <a:ea typeface="+mn-ea"/>
                <a:cs typeface="+mn-cs"/>
              </a:rPr>
              <a:t>HTML </a:t>
            </a:r>
            <a:r>
              <a:rPr lang="zh-CN" altLang="en-US" sz="1200" b="0" i="0" kern="1200" dirty="0">
                <a:solidFill>
                  <a:schemeClr val="tx1"/>
                </a:solidFill>
                <a:effectLst/>
                <a:latin typeface="+mn-lt"/>
                <a:ea typeface="+mn-ea"/>
                <a:cs typeface="+mn-cs"/>
              </a:rPr>
              <a:t>中。</a:t>
            </a:r>
            <a:r>
              <a:rPr lang="en-US" altLang="zh-CN" sz="1200" b="0" i="0" kern="1200" dirty="0">
                <a:solidFill>
                  <a:schemeClr val="tx1"/>
                </a:solidFill>
                <a:effectLst/>
                <a:latin typeface="+mn-lt"/>
                <a:ea typeface="+mn-ea"/>
                <a:cs typeface="+mn-cs"/>
              </a:rPr>
              <a:t>React </a:t>
            </a:r>
            <a:r>
              <a:rPr lang="zh-CN" altLang="en-US" sz="1200" b="0" i="0" kern="1200" dirty="0">
                <a:solidFill>
                  <a:schemeClr val="tx1"/>
                </a:solidFill>
                <a:effectLst/>
                <a:latin typeface="+mn-lt"/>
                <a:ea typeface="+mn-ea"/>
                <a:cs typeface="+mn-cs"/>
              </a:rPr>
              <a:t>把 </a:t>
            </a:r>
            <a:r>
              <a:rPr lang="en-US" altLang="zh-CN" sz="1200" b="0" i="0" kern="1200" dirty="0">
                <a:solidFill>
                  <a:schemeClr val="tx1"/>
                </a:solidFill>
                <a:effectLst/>
                <a:latin typeface="+mn-lt"/>
                <a:ea typeface="+mn-ea"/>
                <a:cs typeface="+mn-cs"/>
              </a:rPr>
              <a:t>‘HTML’ </a:t>
            </a:r>
            <a:r>
              <a:rPr lang="zh-CN" altLang="en-US" sz="1200" b="0" i="0" kern="1200" dirty="0">
                <a:solidFill>
                  <a:schemeClr val="tx1"/>
                </a:solidFill>
                <a:effectLst/>
                <a:latin typeface="+mn-lt"/>
                <a:ea typeface="+mn-ea"/>
                <a:cs typeface="+mn-cs"/>
              </a:rPr>
              <a:t>放到 </a:t>
            </a:r>
            <a:r>
              <a:rPr lang="en-US" altLang="zh-CN" sz="1200" b="0" i="0" kern="1200" dirty="0">
                <a:solidFill>
                  <a:schemeClr val="tx1"/>
                </a:solidFill>
                <a:effectLst/>
                <a:latin typeface="+mn-lt"/>
                <a:ea typeface="+mn-ea"/>
                <a:cs typeface="+mn-cs"/>
              </a:rPr>
              <a:t>JS </a:t>
            </a:r>
            <a:r>
              <a:rPr lang="zh-CN" altLang="en-US" sz="1200" b="0" i="0" kern="1200" dirty="0">
                <a:solidFill>
                  <a:schemeClr val="tx1"/>
                </a:solidFill>
                <a:effectLst/>
                <a:latin typeface="+mn-lt"/>
                <a:ea typeface="+mn-ea"/>
                <a:cs typeface="+mn-cs"/>
              </a:rPr>
              <a:t>中，虽然 </a:t>
            </a:r>
            <a:r>
              <a:rPr lang="en-US" altLang="zh-CN" sz="1200" b="0" i="0" kern="1200" dirty="0">
                <a:solidFill>
                  <a:schemeClr val="tx1"/>
                </a:solidFill>
                <a:effectLst/>
                <a:latin typeface="+mn-lt"/>
                <a:ea typeface="+mn-ea"/>
                <a:cs typeface="+mn-cs"/>
              </a:rPr>
              <a:t>React </a:t>
            </a:r>
            <a:r>
              <a:rPr lang="zh-CN" altLang="en-US" sz="1200" b="0" i="0" kern="1200" dirty="0">
                <a:solidFill>
                  <a:schemeClr val="tx1"/>
                </a:solidFill>
                <a:effectLst/>
                <a:latin typeface="+mn-lt"/>
                <a:ea typeface="+mn-ea"/>
                <a:cs typeface="+mn-cs"/>
              </a:rPr>
              <a:t>需要 </a:t>
            </a:r>
            <a:r>
              <a:rPr lang="en-US" altLang="zh-CN" sz="1200" b="0" i="0" kern="1200" dirty="0">
                <a:solidFill>
                  <a:schemeClr val="tx1"/>
                </a:solidFill>
                <a:effectLst/>
                <a:latin typeface="+mn-lt"/>
                <a:ea typeface="+mn-ea"/>
                <a:cs typeface="+mn-cs"/>
              </a:rPr>
              <a:t>JavaScript </a:t>
            </a:r>
            <a:r>
              <a:rPr lang="zh-CN" altLang="en-US" sz="1200" b="0" i="0" kern="1200" dirty="0">
                <a:solidFill>
                  <a:schemeClr val="tx1"/>
                </a:solidFill>
                <a:effectLst/>
                <a:latin typeface="+mn-lt"/>
                <a:ea typeface="+mn-ea"/>
                <a:cs typeface="+mn-cs"/>
              </a:rPr>
              <a:t>的知识，但 </a:t>
            </a:r>
            <a:r>
              <a:rPr lang="en-US" altLang="zh-CN" sz="1200" b="0" i="0" kern="1200" dirty="0">
                <a:solidFill>
                  <a:schemeClr val="tx1"/>
                </a:solidFill>
                <a:effectLst/>
                <a:latin typeface="+mn-lt"/>
                <a:ea typeface="+mn-ea"/>
                <a:cs typeface="+mn-cs"/>
              </a:rPr>
              <a:t>Angular </a:t>
            </a:r>
            <a:r>
              <a:rPr lang="zh-CN" altLang="en-US" sz="1200" b="0" i="0" kern="1200" dirty="0">
                <a:solidFill>
                  <a:schemeClr val="tx1"/>
                </a:solidFill>
                <a:effectLst/>
                <a:latin typeface="+mn-lt"/>
                <a:ea typeface="+mn-ea"/>
                <a:cs typeface="+mn-cs"/>
              </a:rPr>
              <a:t>会迫使你学习 </a:t>
            </a:r>
            <a:r>
              <a:rPr lang="en-US" altLang="zh-CN" sz="1200" b="0" i="0" u="none" strike="noStrike" kern="1200" dirty="0">
                <a:solidFill>
                  <a:schemeClr val="tx1"/>
                </a:solidFill>
                <a:effectLst/>
                <a:latin typeface="+mn-lt"/>
                <a:ea typeface="+mn-ea"/>
                <a:cs typeface="+mn-cs"/>
                <a:hlinkClick r:id="rId3"/>
              </a:rPr>
              <a:t>Angular </a:t>
            </a:r>
            <a:r>
              <a:rPr lang="zh-CN" altLang="en-US" sz="1200" b="0" i="0" u="none" strike="noStrike" kern="1200" dirty="0">
                <a:solidFill>
                  <a:schemeClr val="tx1"/>
                </a:solidFill>
                <a:effectLst/>
                <a:latin typeface="+mn-lt"/>
                <a:ea typeface="+mn-ea"/>
                <a:cs typeface="+mn-cs"/>
                <a:hlinkClick r:id="rId3"/>
              </a:rPr>
              <a:t>特有的语法</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Vue </a:t>
            </a:r>
            <a:r>
              <a:rPr lang="zh-CN" altLang="en-US" sz="1200" b="0" i="0" kern="1200" dirty="0">
                <a:solidFill>
                  <a:schemeClr val="tx1"/>
                </a:solidFill>
                <a:effectLst/>
                <a:latin typeface="+mn-lt"/>
                <a:ea typeface="+mn-ea"/>
                <a:cs typeface="+mn-cs"/>
              </a:rPr>
              <a:t>具有“</a:t>
            </a:r>
            <a:r>
              <a:rPr lang="zh-CN" altLang="en-US" sz="1200" b="0" i="0" u="none" strike="noStrike" kern="1200" dirty="0">
                <a:solidFill>
                  <a:schemeClr val="tx1"/>
                </a:solidFill>
                <a:effectLst/>
                <a:latin typeface="+mn-lt"/>
                <a:ea typeface="+mn-ea"/>
                <a:cs typeface="+mn-cs"/>
                <a:hlinkClick r:id="rId4"/>
              </a:rPr>
              <a:t>单个文件组件</a:t>
            </a:r>
            <a:r>
              <a:rPr lang="zh-CN" altLang="en-US" sz="1200" b="0" i="0" kern="1200" dirty="0">
                <a:solidFill>
                  <a:schemeClr val="tx1"/>
                </a:solidFill>
                <a:effectLst/>
                <a:latin typeface="+mn-lt"/>
                <a:ea typeface="+mn-ea"/>
                <a:cs typeface="+mn-cs"/>
              </a:rPr>
              <a:t>”。这似乎是对于关注分离的权衡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模板，脚本和样式在一个文件中，但在三个不同的有序部分中。这意味着你可以获得语法高亮，</a:t>
            </a:r>
            <a:r>
              <a:rPr lang="en-US" altLang="zh-CN" sz="1200" b="0" i="0" kern="1200" dirty="0">
                <a:solidFill>
                  <a:schemeClr val="tx1"/>
                </a:solidFill>
                <a:effectLst/>
                <a:latin typeface="+mn-lt"/>
                <a:ea typeface="+mn-ea"/>
                <a:cs typeface="+mn-cs"/>
              </a:rPr>
              <a:t>CSS </a:t>
            </a:r>
            <a:r>
              <a:rPr lang="zh-CN" altLang="en-US" sz="1200" b="0" i="0" kern="1200" dirty="0">
                <a:solidFill>
                  <a:schemeClr val="tx1"/>
                </a:solidFill>
                <a:effectLst/>
                <a:latin typeface="+mn-lt"/>
                <a:ea typeface="+mn-ea"/>
                <a:cs typeface="+mn-cs"/>
              </a:rPr>
              <a:t>支持以及更容易使用预处理器（如 </a:t>
            </a:r>
            <a:r>
              <a:rPr lang="en-US" altLang="zh-CN" sz="1200" b="0" i="0" kern="1200" dirty="0">
                <a:solidFill>
                  <a:schemeClr val="tx1"/>
                </a:solidFill>
                <a:effectLst/>
                <a:latin typeface="+mn-lt"/>
                <a:ea typeface="+mn-ea"/>
                <a:cs typeface="+mn-cs"/>
              </a:rPr>
              <a:t>Jade </a:t>
            </a:r>
            <a:r>
              <a:rPr lang="zh-CN" altLang="en-US" sz="1200" b="0" i="0" kern="1200" dirty="0">
                <a:solidFill>
                  <a:schemeClr val="tx1"/>
                </a:solidFill>
                <a:effectLst/>
                <a:latin typeface="+mn-lt"/>
                <a:ea typeface="+mn-ea"/>
                <a:cs typeface="+mn-cs"/>
              </a:rPr>
              <a:t>或 </a:t>
            </a:r>
            <a:r>
              <a:rPr lang="en-US" altLang="zh-CN" sz="1200" b="0" i="0" kern="1200" dirty="0">
                <a:solidFill>
                  <a:schemeClr val="tx1"/>
                </a:solidFill>
                <a:effectLst/>
                <a:latin typeface="+mn-lt"/>
                <a:ea typeface="+mn-ea"/>
                <a:cs typeface="+mn-cs"/>
              </a:rPr>
              <a:t>SCSS</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15</a:t>
            </a:fld>
            <a:endParaRPr lang="zh-CN" altLang="en-US"/>
          </a:p>
        </p:txBody>
      </p:sp>
    </p:spTree>
    <p:extLst>
      <p:ext uri="{BB962C8B-B14F-4D97-AF65-F5344CB8AC3E}">
        <p14:creationId xmlns:p14="http://schemas.microsoft.com/office/powerpoint/2010/main" val="777507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webpack </a:t>
            </a:r>
            <a:r>
              <a:rPr lang="zh-CN" altLang="en-US" sz="1200" b="0" i="0" kern="1200" dirty="0">
                <a:solidFill>
                  <a:schemeClr val="tx1"/>
                </a:solidFill>
                <a:effectLst/>
                <a:latin typeface="+mn-lt"/>
                <a:ea typeface="+mn-ea"/>
                <a:cs typeface="+mn-cs"/>
              </a:rPr>
              <a:t>是当下最热门的</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前端资源模块化管理</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打包工具</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。它可以将许多</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松散的模块</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按照依赖和规则</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打包成符合生产环境部署的前端资源</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a:t>
            </a:r>
          </a:p>
          <a:p>
            <a:pPr fontAlgn="base"/>
            <a:r>
              <a:rPr lang="zh-CN" altLang="en-US" sz="1200" b="0" i="0" kern="1200" dirty="0">
                <a:solidFill>
                  <a:schemeClr val="tx1"/>
                </a:solidFill>
                <a:effectLst/>
                <a:latin typeface="+mn-lt"/>
                <a:ea typeface="+mn-ea"/>
                <a:cs typeface="+mn-cs"/>
              </a:rPr>
              <a:t>还可以将按需加载的模块进行代码分隔，等到实际需要的时候再异步加载。通过 </a:t>
            </a:r>
            <a:r>
              <a:rPr lang="en-US" altLang="zh-CN" sz="1200" b="0" i="0" kern="1200" dirty="0">
                <a:solidFill>
                  <a:schemeClr val="tx1"/>
                </a:solidFill>
                <a:effectLst/>
                <a:latin typeface="+mn-lt"/>
                <a:ea typeface="+mn-ea"/>
                <a:cs typeface="+mn-cs"/>
              </a:rPr>
              <a:t>loader </a:t>
            </a:r>
            <a:r>
              <a:rPr lang="zh-CN" altLang="en-US" sz="1200" b="0" i="0" kern="1200" dirty="0">
                <a:solidFill>
                  <a:schemeClr val="tx1"/>
                </a:solidFill>
                <a:effectLst/>
                <a:latin typeface="+mn-lt"/>
                <a:ea typeface="+mn-ea"/>
                <a:cs typeface="+mn-cs"/>
              </a:rPr>
              <a:t>的转换，</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任何形式的资源都可以视作模块</a:t>
            </a:r>
            <a:r>
              <a:rPr lang="en-US" altLang="zh-CN" sz="1200" b="0" i="0" kern="1200" dirty="0">
                <a:solidFill>
                  <a:schemeClr val="tx1"/>
                </a:solidFill>
                <a:effectLst/>
                <a:latin typeface="+mn-lt"/>
                <a:ea typeface="+mn-ea"/>
                <a:cs typeface="+mn-cs"/>
              </a:rPr>
              <a:t>.</a:t>
            </a:r>
          </a:p>
          <a:p>
            <a:pPr fontAlgn="base"/>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比如 </a:t>
            </a:r>
            <a:r>
              <a:rPr lang="en-US" altLang="zh-CN" sz="1200" b="0" i="0" kern="1200" dirty="0" err="1">
                <a:solidFill>
                  <a:schemeClr val="tx1"/>
                </a:solidFill>
                <a:effectLst/>
                <a:latin typeface="+mn-lt"/>
                <a:ea typeface="+mn-ea"/>
                <a:cs typeface="+mn-cs"/>
              </a:rPr>
              <a:t>CommonJs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模块、 </a:t>
            </a:r>
            <a:r>
              <a:rPr lang="en-US" altLang="zh-CN" sz="1200" b="0" i="0" kern="1200" dirty="0">
                <a:solidFill>
                  <a:schemeClr val="tx1"/>
                </a:solidFill>
                <a:effectLst/>
                <a:latin typeface="+mn-lt"/>
                <a:ea typeface="+mn-ea"/>
                <a:cs typeface="+mn-cs"/>
              </a:rPr>
              <a:t>AMD </a:t>
            </a:r>
            <a:r>
              <a:rPr lang="zh-CN" altLang="en-US" sz="1200" b="0" i="0" kern="1200" dirty="0">
                <a:solidFill>
                  <a:schemeClr val="tx1"/>
                </a:solidFill>
                <a:effectLst/>
                <a:latin typeface="+mn-lt"/>
                <a:ea typeface="+mn-ea"/>
                <a:cs typeface="+mn-cs"/>
              </a:rPr>
              <a:t>模块、 </a:t>
            </a:r>
            <a:r>
              <a:rPr lang="en-US" altLang="zh-CN" sz="1200" b="0" i="0" kern="1200" dirty="0">
                <a:solidFill>
                  <a:schemeClr val="tx1"/>
                </a:solidFill>
                <a:effectLst/>
                <a:latin typeface="+mn-lt"/>
                <a:ea typeface="+mn-ea"/>
                <a:cs typeface="+mn-cs"/>
              </a:rPr>
              <a:t>ES6 </a:t>
            </a:r>
            <a:r>
              <a:rPr lang="zh-CN" altLang="en-US" sz="1200" b="0" i="0" kern="1200" dirty="0">
                <a:solidFill>
                  <a:schemeClr val="tx1"/>
                </a:solidFill>
                <a:effectLst/>
                <a:latin typeface="+mn-lt"/>
                <a:ea typeface="+mn-ea"/>
                <a:cs typeface="+mn-cs"/>
              </a:rPr>
              <a:t>模块、</a:t>
            </a:r>
            <a:r>
              <a:rPr lang="en-US" altLang="zh-CN" sz="1200" b="0" i="0" kern="1200" dirty="0">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、图片、 </a:t>
            </a:r>
            <a:r>
              <a:rPr lang="en-US" altLang="zh-CN" sz="1200" b="0" i="0" kern="1200" dirty="0">
                <a:solidFill>
                  <a:schemeClr val="tx1"/>
                </a:solidFill>
                <a:effectLst/>
                <a:latin typeface="+mn-lt"/>
                <a:ea typeface="+mn-ea"/>
                <a:cs typeface="+mn-cs"/>
              </a:rPr>
              <a:t>JSON</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Coffeescript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LESS </a:t>
            </a:r>
            <a:r>
              <a:rPr lang="zh-CN" altLang="en-US" sz="1200" b="0" i="0" kern="1200" dirty="0">
                <a:solidFill>
                  <a:schemeClr val="tx1"/>
                </a:solidFill>
                <a:effectLst/>
                <a:latin typeface="+mn-lt"/>
                <a:ea typeface="+mn-ea"/>
                <a:cs typeface="+mn-cs"/>
              </a:rPr>
              <a:t>等</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18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了解数据驱动基本原理，怎么</a:t>
            </a:r>
            <a:r>
              <a:rPr lang="en-US" altLang="zh-CN" dirty="0"/>
              <a:t>watch</a:t>
            </a:r>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19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20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21</a:t>
            </a:fld>
            <a:endParaRPr lang="zh-CN" altLang="en-US"/>
          </a:p>
        </p:txBody>
      </p:sp>
    </p:spTree>
    <p:extLst>
      <p:ext uri="{BB962C8B-B14F-4D97-AF65-F5344CB8AC3E}">
        <p14:creationId xmlns:p14="http://schemas.microsoft.com/office/powerpoint/2010/main" val="382488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El</a:t>
            </a:r>
            <a:r>
              <a:rPr lang="zh-CN" altLang="en-US" sz="1200" dirty="0"/>
              <a:t>：上面的例子中将数据绑定给了</a:t>
            </a:r>
            <a:r>
              <a:rPr lang="en-US" altLang="zh-CN" sz="1200" dirty="0"/>
              <a:t>#app</a:t>
            </a:r>
          </a:p>
          <a:p>
            <a:endParaRPr lang="en-US" altLang="zh-CN" sz="1200" dirty="0"/>
          </a:p>
          <a:p>
            <a:r>
              <a:rPr lang="en-US" altLang="zh-CN" dirty="0"/>
              <a:t>https://www.cnblogs.com/zhengjialux/p/5871980.html</a:t>
            </a:r>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22</a:t>
            </a:fld>
            <a:endParaRPr lang="zh-CN" altLang="en-US"/>
          </a:p>
        </p:txBody>
      </p:sp>
    </p:spTree>
    <p:extLst>
      <p:ext uri="{BB962C8B-B14F-4D97-AF65-F5344CB8AC3E}">
        <p14:creationId xmlns:p14="http://schemas.microsoft.com/office/powerpoint/2010/main" val="1749169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23</a:t>
            </a:fld>
            <a:endParaRPr lang="zh-CN" altLang="en-US"/>
          </a:p>
        </p:txBody>
      </p:sp>
    </p:spTree>
    <p:extLst>
      <p:ext uri="{BB962C8B-B14F-4D97-AF65-F5344CB8AC3E}">
        <p14:creationId xmlns:p14="http://schemas.microsoft.com/office/powerpoint/2010/main" val="1676044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24</a:t>
            </a:fld>
            <a:endParaRPr lang="zh-CN" altLang="en-US"/>
          </a:p>
        </p:txBody>
      </p:sp>
    </p:spTree>
    <p:extLst>
      <p:ext uri="{BB962C8B-B14F-4D97-AF65-F5344CB8AC3E}">
        <p14:creationId xmlns:p14="http://schemas.microsoft.com/office/powerpoint/2010/main" val="1940312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Eslint</a:t>
            </a:r>
            <a:r>
              <a:rPr lang="zh-CN" altLang="en-US" dirty="0"/>
              <a:t>：检测代码格式</a:t>
            </a:r>
            <a:endParaRPr lang="en-US" altLang="zh-CN" dirty="0"/>
          </a:p>
          <a:p>
            <a:r>
              <a:rPr lang="en-US" altLang="zh-CN" dirty="0"/>
              <a:t>Git</a:t>
            </a:r>
            <a:r>
              <a:rPr lang="zh-CN" altLang="en-US" dirty="0"/>
              <a:t>：</a:t>
            </a:r>
            <a:r>
              <a:rPr lang="en-US" altLang="zh-CN" dirty="0"/>
              <a:t>git</a:t>
            </a:r>
            <a:r>
              <a:rPr lang="zh-CN" altLang="en-US" dirty="0"/>
              <a:t>上传需要忽略的文件格式</a:t>
            </a:r>
            <a:endParaRPr lang="en-US" altLang="zh-CN" dirty="0"/>
          </a:p>
          <a:p>
            <a:r>
              <a:rPr lang="en-US" altLang="zh-CN" dirty="0" err="1"/>
              <a:t>Css</a:t>
            </a:r>
            <a:r>
              <a:rPr lang="zh-CN" altLang="en-US" dirty="0"/>
              <a:t>：转换</a:t>
            </a:r>
            <a:r>
              <a:rPr lang="en-US" altLang="zh-CN" dirty="0" err="1"/>
              <a:t>css</a:t>
            </a:r>
            <a:r>
              <a:rPr lang="zh-CN" altLang="en-US" dirty="0"/>
              <a:t>工具</a:t>
            </a:r>
            <a:endParaRPr lang="en-US" altLang="zh-CN" dirty="0"/>
          </a:p>
          <a:p>
            <a:r>
              <a:rPr lang="en-US" altLang="zh-CN" dirty="0"/>
              <a:t>Readme</a:t>
            </a:r>
            <a:r>
              <a:rPr lang="zh-CN" altLang="en-US" dirty="0"/>
              <a:t>：项目说明</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25</a:t>
            </a:fld>
            <a:endParaRPr lang="zh-CN" altLang="en-US"/>
          </a:p>
        </p:txBody>
      </p:sp>
    </p:spTree>
    <p:extLst>
      <p:ext uri="{BB962C8B-B14F-4D97-AF65-F5344CB8AC3E}">
        <p14:creationId xmlns:p14="http://schemas.microsoft.com/office/powerpoint/2010/main" val="3662304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对比当前研发模式，进一步了解前后端分离</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5</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1</a:t>
            </a:r>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element-</a:t>
            </a:r>
            <a:r>
              <a:rPr lang="en-US" altLang="zh-CN" sz="1200" kern="1200" dirty="0" err="1">
                <a:solidFill>
                  <a:schemeClr val="tx1"/>
                </a:solidFill>
                <a:latin typeface="+mn-lt"/>
                <a:ea typeface="+mn-ea"/>
                <a:cs typeface="+mn-cs"/>
              </a:rPr>
              <a:t>ui</a:t>
            </a:r>
            <a:r>
              <a:rPr lang="zh-CN" altLang="en-US" sz="1200" kern="1200" dirty="0">
                <a:solidFill>
                  <a:schemeClr val="tx1"/>
                </a:solidFill>
                <a:latin typeface="+mn-lt"/>
                <a:ea typeface="+mn-ea"/>
                <a:cs typeface="+mn-cs"/>
              </a:rPr>
              <a:t>是饿了么前端团队推出的一款基于</a:t>
            </a:r>
            <a:r>
              <a:rPr lang="en-US" altLang="zh-CN" sz="1200" kern="1200" dirty="0">
                <a:solidFill>
                  <a:schemeClr val="tx1"/>
                </a:solidFill>
                <a:latin typeface="+mn-lt"/>
                <a:ea typeface="+mn-ea"/>
                <a:cs typeface="+mn-cs"/>
              </a:rPr>
              <a:t>Vue.js 2.0 </a:t>
            </a:r>
            <a:r>
              <a:rPr lang="zh-CN" altLang="en-US" sz="1200" kern="1200" dirty="0">
                <a:solidFill>
                  <a:schemeClr val="tx1"/>
                </a:solidFill>
                <a:latin typeface="+mn-lt"/>
                <a:ea typeface="+mn-ea"/>
                <a:cs typeface="+mn-cs"/>
              </a:rPr>
              <a:t>的桌面端</a:t>
            </a:r>
            <a:r>
              <a:rPr lang="en-US" altLang="zh-CN" sz="1200" kern="1200" dirty="0">
                <a:solidFill>
                  <a:schemeClr val="tx1"/>
                </a:solidFill>
                <a:latin typeface="+mn-lt"/>
                <a:ea typeface="+mn-ea"/>
                <a:cs typeface="+mn-cs"/>
              </a:rPr>
              <a:t>UI</a:t>
            </a:r>
            <a:r>
              <a:rPr lang="zh-CN" altLang="en-US" sz="1200" kern="1200" dirty="0">
                <a:solidFill>
                  <a:schemeClr val="tx1"/>
                </a:solidFill>
                <a:latin typeface="+mn-lt"/>
                <a:ea typeface="+mn-ea"/>
                <a:cs typeface="+mn-cs"/>
              </a:rPr>
              <a:t>框架，手机端有对应框架是 </a:t>
            </a:r>
            <a:r>
              <a:rPr lang="en-US" altLang="zh-CN" sz="1200" kern="1200" dirty="0">
                <a:solidFill>
                  <a:schemeClr val="tx1"/>
                </a:solidFill>
                <a:latin typeface="+mn-lt"/>
                <a:ea typeface="+mn-ea"/>
                <a:cs typeface="+mn-cs"/>
              </a:rPr>
              <a:t>Mint UI </a:t>
            </a:r>
            <a:r>
              <a:rPr lang="zh-CN" altLang="en-US" sz="1200" kern="1200" dirty="0">
                <a:solidFill>
                  <a:schemeClr val="tx1"/>
                </a:solidFill>
                <a:latin typeface="+mn-lt"/>
                <a:ea typeface="+mn-ea"/>
                <a:cs typeface="+mn-cs"/>
              </a:rPr>
              <a:t>，包含组件：带校验的表单，功能强大的表格，导航菜单，日历，进度条，面包屑等</a:t>
            </a:r>
          </a:p>
          <a:p>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26</a:t>
            </a:fld>
            <a:endParaRPr lang="zh-CN" altLang="en-US"/>
          </a:p>
        </p:txBody>
      </p:sp>
    </p:spTree>
    <p:extLst>
      <p:ext uri="{BB962C8B-B14F-4D97-AF65-F5344CB8AC3E}">
        <p14:creationId xmlns:p14="http://schemas.microsoft.com/office/powerpoint/2010/main" val="526190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Eslint</a:t>
            </a:r>
            <a:r>
              <a:rPr lang="zh-CN" altLang="en-US" dirty="0"/>
              <a:t>：检测代码格式</a:t>
            </a:r>
            <a:endParaRPr lang="en-US" altLang="zh-CN" dirty="0"/>
          </a:p>
          <a:p>
            <a:r>
              <a:rPr lang="en-US" altLang="zh-CN" dirty="0"/>
              <a:t>Git</a:t>
            </a:r>
            <a:r>
              <a:rPr lang="zh-CN" altLang="en-US" dirty="0"/>
              <a:t>：</a:t>
            </a:r>
            <a:r>
              <a:rPr lang="en-US" altLang="zh-CN" dirty="0"/>
              <a:t>git</a:t>
            </a:r>
            <a:r>
              <a:rPr lang="zh-CN" altLang="en-US" dirty="0"/>
              <a:t>上传需要忽略的文件格式</a:t>
            </a:r>
            <a:endParaRPr lang="en-US" altLang="zh-CN" dirty="0"/>
          </a:p>
          <a:p>
            <a:r>
              <a:rPr lang="en-US" altLang="zh-CN" dirty="0" err="1"/>
              <a:t>Css</a:t>
            </a:r>
            <a:r>
              <a:rPr lang="zh-CN" altLang="en-US" dirty="0"/>
              <a:t>：转换</a:t>
            </a:r>
            <a:r>
              <a:rPr lang="en-US" altLang="zh-CN" dirty="0" err="1"/>
              <a:t>css</a:t>
            </a:r>
            <a:r>
              <a:rPr lang="zh-CN" altLang="en-US" dirty="0"/>
              <a:t>工具</a:t>
            </a:r>
            <a:endParaRPr lang="en-US" altLang="zh-CN" dirty="0"/>
          </a:p>
          <a:p>
            <a:r>
              <a:rPr lang="en-US" altLang="zh-CN" dirty="0"/>
              <a:t>Readme</a:t>
            </a:r>
            <a:r>
              <a:rPr lang="zh-CN" altLang="en-US" dirty="0"/>
              <a:t>：项目说明</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27</a:t>
            </a:fld>
            <a:endParaRPr lang="zh-CN" altLang="en-US"/>
          </a:p>
        </p:txBody>
      </p:sp>
    </p:spTree>
    <p:extLst>
      <p:ext uri="{BB962C8B-B14F-4D97-AF65-F5344CB8AC3E}">
        <p14:creationId xmlns:p14="http://schemas.microsoft.com/office/powerpoint/2010/main" val="3226902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Eslint</a:t>
            </a:r>
            <a:r>
              <a:rPr lang="zh-CN" altLang="en-US" dirty="0"/>
              <a:t>：检测代码格式</a:t>
            </a:r>
            <a:endParaRPr lang="en-US" altLang="zh-CN" dirty="0"/>
          </a:p>
          <a:p>
            <a:r>
              <a:rPr lang="en-US" altLang="zh-CN" dirty="0"/>
              <a:t>Git</a:t>
            </a:r>
            <a:r>
              <a:rPr lang="zh-CN" altLang="en-US" dirty="0"/>
              <a:t>：</a:t>
            </a:r>
            <a:r>
              <a:rPr lang="en-US" altLang="zh-CN" dirty="0"/>
              <a:t>git</a:t>
            </a:r>
            <a:r>
              <a:rPr lang="zh-CN" altLang="en-US" dirty="0"/>
              <a:t>上传需要忽略的文件格式</a:t>
            </a:r>
            <a:endParaRPr lang="en-US" altLang="zh-CN" dirty="0"/>
          </a:p>
          <a:p>
            <a:r>
              <a:rPr lang="en-US" altLang="zh-CN" dirty="0" err="1"/>
              <a:t>Css</a:t>
            </a:r>
            <a:r>
              <a:rPr lang="zh-CN" altLang="en-US" dirty="0"/>
              <a:t>：转换</a:t>
            </a:r>
            <a:r>
              <a:rPr lang="en-US" altLang="zh-CN" dirty="0" err="1"/>
              <a:t>css</a:t>
            </a:r>
            <a:r>
              <a:rPr lang="zh-CN" altLang="en-US" dirty="0"/>
              <a:t>工具</a:t>
            </a:r>
            <a:endParaRPr lang="en-US" altLang="zh-CN" dirty="0"/>
          </a:p>
          <a:p>
            <a:r>
              <a:rPr lang="en-US" altLang="zh-CN" dirty="0"/>
              <a:t>Readme</a:t>
            </a:r>
            <a:r>
              <a:rPr lang="zh-CN" altLang="en-US" dirty="0"/>
              <a:t>：项目说明</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28</a:t>
            </a:fld>
            <a:endParaRPr lang="zh-CN" altLang="en-US"/>
          </a:p>
        </p:txBody>
      </p:sp>
    </p:spTree>
    <p:extLst>
      <p:ext uri="{BB962C8B-B14F-4D97-AF65-F5344CB8AC3E}">
        <p14:creationId xmlns:p14="http://schemas.microsoft.com/office/powerpoint/2010/main" val="1117259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Eslint</a:t>
            </a:r>
            <a:r>
              <a:rPr lang="zh-CN" altLang="en-US" dirty="0"/>
              <a:t>：检测代码格式</a:t>
            </a:r>
            <a:endParaRPr lang="en-US" altLang="zh-CN" dirty="0"/>
          </a:p>
          <a:p>
            <a:r>
              <a:rPr lang="en-US" altLang="zh-CN" dirty="0"/>
              <a:t>Git</a:t>
            </a:r>
            <a:r>
              <a:rPr lang="zh-CN" altLang="en-US" dirty="0"/>
              <a:t>：</a:t>
            </a:r>
            <a:r>
              <a:rPr lang="en-US" altLang="zh-CN" dirty="0"/>
              <a:t>git</a:t>
            </a:r>
            <a:r>
              <a:rPr lang="zh-CN" altLang="en-US" dirty="0"/>
              <a:t>上传需要忽略的文件格式</a:t>
            </a:r>
            <a:endParaRPr lang="en-US" altLang="zh-CN" dirty="0"/>
          </a:p>
          <a:p>
            <a:r>
              <a:rPr lang="en-US" altLang="zh-CN" dirty="0" err="1"/>
              <a:t>Css</a:t>
            </a:r>
            <a:r>
              <a:rPr lang="zh-CN" altLang="en-US" dirty="0"/>
              <a:t>：转换</a:t>
            </a:r>
            <a:r>
              <a:rPr lang="en-US" altLang="zh-CN" dirty="0" err="1"/>
              <a:t>css</a:t>
            </a:r>
            <a:r>
              <a:rPr lang="zh-CN" altLang="en-US" dirty="0"/>
              <a:t>工具</a:t>
            </a:r>
            <a:endParaRPr lang="en-US" altLang="zh-CN" dirty="0"/>
          </a:p>
          <a:p>
            <a:r>
              <a:rPr lang="en-US" altLang="zh-CN" dirty="0"/>
              <a:t>Readme</a:t>
            </a:r>
            <a:r>
              <a:rPr lang="zh-CN" altLang="en-US" dirty="0"/>
              <a:t>：项目说明</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29</a:t>
            </a:fld>
            <a:endParaRPr lang="zh-CN" altLang="en-US"/>
          </a:p>
        </p:txBody>
      </p:sp>
    </p:spTree>
    <p:extLst>
      <p:ext uri="{BB962C8B-B14F-4D97-AF65-F5344CB8AC3E}">
        <p14:creationId xmlns:p14="http://schemas.microsoft.com/office/powerpoint/2010/main" val="548033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1</a:t>
            </a:r>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element-</a:t>
            </a:r>
            <a:r>
              <a:rPr lang="en-US" altLang="zh-CN" sz="1200" kern="1200" dirty="0" err="1">
                <a:solidFill>
                  <a:schemeClr val="tx1"/>
                </a:solidFill>
                <a:latin typeface="+mn-lt"/>
                <a:ea typeface="+mn-ea"/>
                <a:cs typeface="+mn-cs"/>
              </a:rPr>
              <a:t>ui</a:t>
            </a:r>
            <a:r>
              <a:rPr lang="zh-CN" altLang="en-US" sz="1200" kern="1200" dirty="0">
                <a:solidFill>
                  <a:schemeClr val="tx1"/>
                </a:solidFill>
                <a:latin typeface="+mn-lt"/>
                <a:ea typeface="+mn-ea"/>
                <a:cs typeface="+mn-cs"/>
              </a:rPr>
              <a:t>是饿了么前端团队推出的一款基于</a:t>
            </a:r>
            <a:r>
              <a:rPr lang="en-US" altLang="zh-CN" sz="1200" kern="1200" dirty="0">
                <a:solidFill>
                  <a:schemeClr val="tx1"/>
                </a:solidFill>
                <a:latin typeface="+mn-lt"/>
                <a:ea typeface="+mn-ea"/>
                <a:cs typeface="+mn-cs"/>
              </a:rPr>
              <a:t>Vue.js 2.0 </a:t>
            </a:r>
            <a:r>
              <a:rPr lang="zh-CN" altLang="en-US" sz="1200" kern="1200" dirty="0">
                <a:solidFill>
                  <a:schemeClr val="tx1"/>
                </a:solidFill>
                <a:latin typeface="+mn-lt"/>
                <a:ea typeface="+mn-ea"/>
                <a:cs typeface="+mn-cs"/>
              </a:rPr>
              <a:t>的桌面端</a:t>
            </a:r>
            <a:r>
              <a:rPr lang="en-US" altLang="zh-CN" sz="1200" kern="1200" dirty="0">
                <a:solidFill>
                  <a:schemeClr val="tx1"/>
                </a:solidFill>
                <a:latin typeface="+mn-lt"/>
                <a:ea typeface="+mn-ea"/>
                <a:cs typeface="+mn-cs"/>
              </a:rPr>
              <a:t>UI</a:t>
            </a:r>
            <a:r>
              <a:rPr lang="zh-CN" altLang="en-US" sz="1200" kern="1200" dirty="0">
                <a:solidFill>
                  <a:schemeClr val="tx1"/>
                </a:solidFill>
                <a:latin typeface="+mn-lt"/>
                <a:ea typeface="+mn-ea"/>
                <a:cs typeface="+mn-cs"/>
              </a:rPr>
              <a:t>框架，手机端有对应框架是 </a:t>
            </a:r>
            <a:r>
              <a:rPr lang="en-US" altLang="zh-CN" sz="1200" kern="1200" dirty="0">
                <a:solidFill>
                  <a:schemeClr val="tx1"/>
                </a:solidFill>
                <a:latin typeface="+mn-lt"/>
                <a:ea typeface="+mn-ea"/>
                <a:cs typeface="+mn-cs"/>
              </a:rPr>
              <a:t>Mint UI </a:t>
            </a:r>
            <a:r>
              <a:rPr lang="zh-CN" altLang="en-US" sz="1200" kern="1200" dirty="0">
                <a:solidFill>
                  <a:schemeClr val="tx1"/>
                </a:solidFill>
                <a:latin typeface="+mn-lt"/>
                <a:ea typeface="+mn-ea"/>
                <a:cs typeface="+mn-cs"/>
              </a:rPr>
              <a:t>，包含组件：带校验的表单，功能强大的表格，导航菜单，日历，进度条，面包屑等</a:t>
            </a:r>
          </a:p>
          <a:p>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30</a:t>
            </a:fld>
            <a:endParaRPr lang="zh-CN" altLang="en-US"/>
          </a:p>
        </p:txBody>
      </p:sp>
    </p:spTree>
    <p:extLst>
      <p:ext uri="{BB962C8B-B14F-4D97-AF65-F5344CB8AC3E}">
        <p14:creationId xmlns:p14="http://schemas.microsoft.com/office/powerpoint/2010/main" val="1953861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Eslint</a:t>
            </a:r>
            <a:r>
              <a:rPr lang="zh-CN" altLang="en-US" dirty="0"/>
              <a:t>：检测代码格式</a:t>
            </a:r>
            <a:endParaRPr lang="en-US" altLang="zh-CN" dirty="0"/>
          </a:p>
          <a:p>
            <a:r>
              <a:rPr lang="en-US" altLang="zh-CN" dirty="0"/>
              <a:t>Git</a:t>
            </a:r>
            <a:r>
              <a:rPr lang="zh-CN" altLang="en-US" dirty="0"/>
              <a:t>：</a:t>
            </a:r>
            <a:r>
              <a:rPr lang="en-US" altLang="zh-CN" dirty="0"/>
              <a:t>git</a:t>
            </a:r>
            <a:r>
              <a:rPr lang="zh-CN" altLang="en-US" dirty="0"/>
              <a:t>上传需要忽略的文件格式</a:t>
            </a:r>
            <a:endParaRPr lang="en-US" altLang="zh-CN" dirty="0"/>
          </a:p>
          <a:p>
            <a:r>
              <a:rPr lang="en-US" altLang="zh-CN" dirty="0" err="1"/>
              <a:t>Css</a:t>
            </a:r>
            <a:r>
              <a:rPr lang="zh-CN" altLang="en-US" dirty="0"/>
              <a:t>：转换</a:t>
            </a:r>
            <a:r>
              <a:rPr lang="en-US" altLang="zh-CN" dirty="0" err="1"/>
              <a:t>css</a:t>
            </a:r>
            <a:r>
              <a:rPr lang="zh-CN" altLang="en-US" dirty="0"/>
              <a:t>工具</a:t>
            </a:r>
            <a:endParaRPr lang="en-US" altLang="zh-CN" dirty="0"/>
          </a:p>
          <a:p>
            <a:r>
              <a:rPr lang="en-US" altLang="zh-CN" dirty="0"/>
              <a:t>Readme</a:t>
            </a:r>
            <a:r>
              <a:rPr lang="zh-CN" altLang="en-US" dirty="0"/>
              <a:t>：项目说明</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31</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32</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背景</a:t>
            </a:r>
          </a:p>
          <a:p>
            <a:r>
              <a:rPr lang="zh-CN" altLang="en-US" dirty="0">
                <a:sym typeface="+mn-ea"/>
              </a:rPr>
              <a:t>前端模块加载</a:t>
            </a:r>
          </a:p>
          <a:p>
            <a:r>
              <a:rPr lang="zh-CN" altLang="en-US" dirty="0">
                <a:latin typeface="+mj-lt"/>
                <a:ea typeface="+mj-ea"/>
                <a:cs typeface="+mj-cs"/>
                <a:sym typeface="+mn-ea"/>
              </a:rPr>
              <a:t>前端模块分块传输， 按需进行懒加载， 在实际用到某些模块的时候再增量更新</a:t>
            </a:r>
            <a:br>
              <a:rPr lang="zh-CN" altLang="en-US" dirty="0">
                <a:latin typeface="+mj-lt"/>
                <a:ea typeface="+mj-ea"/>
                <a:cs typeface="+mj-cs"/>
                <a:sym typeface="+mn-ea"/>
              </a:rPr>
            </a:br>
            <a:r>
              <a:rPr lang="zh-CN" altLang="en-US" dirty="0">
                <a:latin typeface="+mj-lt"/>
                <a:ea typeface="+mj-ea"/>
                <a:cs typeface="+mj-cs"/>
                <a:sym typeface="+mn-ea"/>
              </a:rPr>
              <a:t>要实现模块的按需加载， 就需要一个对整个代码库中的模块进行静态分析、 编译打包，且希望所有资源都可以视作模块， 并且都可以通过 </a:t>
            </a:r>
            <a:r>
              <a:rPr lang="en-US" altLang="zh-CN" dirty="0">
                <a:latin typeface="+mj-lt"/>
                <a:ea typeface="+mj-ea"/>
                <a:cs typeface="+mj-cs"/>
                <a:sym typeface="+mn-ea"/>
              </a:rPr>
              <a:t>require </a:t>
            </a:r>
            <a:r>
              <a:rPr lang="zh-CN" altLang="en-US" dirty="0">
                <a:latin typeface="+mj-lt"/>
                <a:ea typeface="+mj-ea"/>
                <a:cs typeface="+mj-cs"/>
                <a:sym typeface="+mn-ea"/>
              </a:rPr>
              <a:t>的方式来加载</a:t>
            </a:r>
          </a:p>
          <a:p>
            <a:r>
              <a:rPr lang="zh-CN" altLang="en-US" dirty="0">
                <a:sym typeface="+mn-ea"/>
              </a:rPr>
              <a:t>静态分析</a:t>
            </a:r>
          </a:p>
          <a:p>
            <a:pPr marL="0" indent="0" eaLnBrk="0" fontAlgn="base" hangingPunct="0">
              <a:lnSpc>
                <a:spcPct val="150000"/>
              </a:lnSpc>
              <a:spcBef>
                <a:spcPct val="0"/>
              </a:spcBef>
              <a:spcAft>
                <a:spcPct val="0"/>
              </a:spcAft>
              <a:buNone/>
            </a:pPr>
            <a:r>
              <a:rPr lang="zh-CN" altLang="en-US" dirty="0">
                <a:latin typeface="+mj-lt"/>
                <a:ea typeface="+mj-ea"/>
                <a:cs typeface="+mj-cs"/>
                <a:sym typeface="+mn-ea"/>
              </a:rPr>
              <a:t>在编译的时候， 要对整个代码进行静态分析， 分析出各个模块的类型和它们依赖关系， 然后将不同类型的模块提交给适配的加载器来处理</a:t>
            </a:r>
            <a:endParaRPr lang="en-US" altLang="zh-CN" dirty="0">
              <a:latin typeface="+mj-lt"/>
              <a:ea typeface="+mj-ea"/>
              <a:cs typeface="+mj-cs"/>
            </a:endParaRPr>
          </a:p>
          <a:p>
            <a:pPr marL="0" indent="0" eaLnBrk="0" fontAlgn="base" hangingPunct="0">
              <a:lnSpc>
                <a:spcPct val="150000"/>
              </a:lnSpc>
              <a:spcBef>
                <a:spcPct val="0"/>
              </a:spcBef>
              <a:spcAft>
                <a:spcPct val="0"/>
              </a:spcAft>
              <a:buNone/>
            </a:pPr>
            <a:r>
              <a:rPr lang="zh-CN" altLang="en-US" dirty="0">
                <a:latin typeface="+mj-lt"/>
                <a:ea typeface="+mj-ea"/>
                <a:cs typeface="+mj-cs"/>
                <a:sym typeface="+mn-ea"/>
              </a:rPr>
              <a:t>同时， 为了能利用已经存在的各种框架、 库和已经写好的文件， 我们还需要一个模块加载的兼容策略， 来避免重写所有的模块</a:t>
            </a:r>
            <a:endParaRPr lang="zh-CN" altLang="en-US" dirty="0">
              <a:latin typeface="+mj-lt"/>
              <a:ea typeface="+mj-ea"/>
              <a:cs typeface="+mj-cs"/>
            </a:endParaRPr>
          </a:p>
          <a:p>
            <a:endParaRPr lang="zh-CN" altLang="en-US" dirty="0"/>
          </a:p>
          <a:p>
            <a:endParaRPr lang="en-US" altLang="zh-CN" dirty="0">
              <a:latin typeface="+mj-lt"/>
              <a:ea typeface="+mj-ea"/>
              <a:cs typeface="+mj-cs"/>
            </a:endParaRPr>
          </a:p>
          <a:p>
            <a:endParaRPr lang="zh-CN" altLang="en-US" dirty="0"/>
          </a:p>
          <a:p>
            <a:endParaRPr lang="en-US" altLang="zh-CN" dirty="0"/>
          </a:p>
          <a:p>
            <a:endParaRPr lang="en-US" altLang="zh-CN" dirty="0"/>
          </a:p>
          <a:p>
            <a:r>
              <a:rPr lang="en-US" altLang="zh-CN" dirty="0"/>
              <a:t>Webpack </a:t>
            </a:r>
            <a:r>
              <a:rPr lang="zh-CN" altLang="en-US" dirty="0"/>
              <a:t>可以把其他资源都打包成浏览器能够识别的语言，</a:t>
            </a:r>
            <a:r>
              <a:rPr lang="en-US" altLang="zh-CN" dirty="0"/>
              <a:t>html </a:t>
            </a:r>
            <a:r>
              <a:rPr lang="en-US" altLang="zh-CN" dirty="0" err="1"/>
              <a:t>js</a:t>
            </a:r>
            <a:r>
              <a:rPr lang="en-US" altLang="zh-CN" dirty="0"/>
              <a:t> </a:t>
            </a:r>
            <a:r>
              <a:rPr lang="en-US" altLang="zh-CN" dirty="0" err="1"/>
              <a:t>css</a:t>
            </a:r>
            <a:r>
              <a:rPr lang="en-US" altLang="zh-CN" dirty="0"/>
              <a:t> </a:t>
            </a:r>
            <a:r>
              <a:rPr lang="en-US" altLang="zh-CN" dirty="0" err="1"/>
              <a:t>png</a:t>
            </a:r>
            <a:endParaRPr lang="en-US" altLang="zh-CN" dirty="0"/>
          </a:p>
          <a:p>
            <a:r>
              <a:rPr lang="zh-CN" altLang="en-US" dirty="0"/>
              <a:t>当 webpack 处理应用程序时，它会递归地构建一个依赖关系图(dependency graph)，其中包含应用程序需要的每个模块，然后将所有这些模块打包成少量的bundle - 通常只有一个，由浏览器加载。最后页面只需要引用出口文件，打开页面时，会通过出口文件加载所有的资源，显示在页面上</a:t>
            </a:r>
            <a:endParaRPr lang="en-US" altLang="zh-CN" dirty="0"/>
          </a:p>
          <a:p>
            <a:pPr fontAlgn="base"/>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5FE79B1-D4B2-422A-B5C3-4CE0FAC25B12}" type="slidenum">
              <a:rPr lang="zh-CN" altLang="en-US" smtClean="0"/>
              <a:t>33</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webpack </a:t>
            </a:r>
            <a:r>
              <a:rPr lang="zh-CN" altLang="en-US" sz="1200" b="0" i="0" kern="1200" dirty="0">
                <a:solidFill>
                  <a:schemeClr val="tx1"/>
                </a:solidFill>
                <a:effectLst/>
                <a:latin typeface="+mn-lt"/>
                <a:ea typeface="+mn-ea"/>
                <a:cs typeface="+mn-cs"/>
              </a:rPr>
              <a:t>是当下最热门的</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前端资源模块化管理</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打包工具</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。它可以将许多</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松散的模块</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按照依赖和规则</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打包成符合生产环境部署的前端资源</a:t>
            </a:r>
            <a:r>
              <a:rPr lang="en-US" altLang="zh-CN" sz="1200" b="0" i="0" kern="1200" dirty="0">
                <a:solidFill>
                  <a:schemeClr val="tx1"/>
                </a:solidFill>
                <a:effectLst/>
                <a:latin typeface="+mn-lt"/>
                <a:ea typeface="+mn-ea"/>
                <a:cs typeface="+mn-cs"/>
              </a:rPr>
              <a:t>&lt;/strong&gt;</a:t>
            </a:r>
            <a:r>
              <a:rPr lang="zh-CN" altLang="en-US" sz="1200" b="0" i="0" kern="1200" dirty="0">
                <a:solidFill>
                  <a:schemeClr val="tx1"/>
                </a:solidFill>
                <a:effectLst/>
                <a:latin typeface="+mn-lt"/>
                <a:ea typeface="+mn-ea"/>
                <a:cs typeface="+mn-cs"/>
              </a:rPr>
              <a:t>。</a:t>
            </a:r>
          </a:p>
          <a:p>
            <a:pPr fontAlgn="base"/>
            <a:r>
              <a:rPr lang="zh-CN" altLang="en-US" sz="1200" b="0" i="0" kern="1200" dirty="0">
                <a:solidFill>
                  <a:schemeClr val="tx1"/>
                </a:solidFill>
                <a:effectLst/>
                <a:latin typeface="+mn-lt"/>
                <a:ea typeface="+mn-ea"/>
                <a:cs typeface="+mn-cs"/>
              </a:rPr>
              <a:t>还可以将按需加载的模块进行代码分隔，等到实际需要的时候再异步加载。</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34</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dirty="0" err="1">
                <a:sym typeface="Arial" panose="020B0604020202020204"/>
              </a:rPr>
              <a:t>dist</a:t>
            </a:r>
            <a:r>
              <a:rPr lang="zh-CN" altLang="en-US" sz="1200" dirty="0">
                <a:sym typeface="Arial" panose="020B0604020202020204"/>
              </a:rPr>
              <a:t>：</a:t>
            </a:r>
            <a:r>
              <a:rPr lang="en-US" altLang="zh-CN" sz="1200" dirty="0" err="1">
                <a:sym typeface="Arial" panose="020B0604020202020204"/>
              </a:rPr>
              <a:t>保存打包后的文件</a:t>
            </a:r>
            <a:endParaRPr lang="en-US" altLang="zh-CN" sz="1200" dirty="0">
              <a:sym typeface="Arial" panose="020B0604020202020204"/>
            </a:endParaRPr>
          </a:p>
          <a:p>
            <a:pPr marL="0" indent="0">
              <a:buNone/>
            </a:pPr>
            <a:r>
              <a:rPr lang="en-US" altLang="zh-CN" sz="1200" dirty="0" err="1">
                <a:sym typeface="Arial" panose="020B0604020202020204"/>
              </a:rPr>
              <a:t>package.json</a:t>
            </a:r>
            <a:r>
              <a:rPr lang="zh-CN" altLang="en-US" sz="1200" dirty="0">
                <a:sym typeface="Arial" panose="020B0604020202020204"/>
              </a:rPr>
              <a:t>：</a:t>
            </a:r>
            <a:r>
              <a:rPr lang="en-US" altLang="zh-CN" sz="1200" dirty="0" err="1">
                <a:sym typeface="Arial" panose="020B0604020202020204"/>
              </a:rPr>
              <a:t>配置文件主要是显示这个项目的名称、版本、作者、协议等信息</a:t>
            </a:r>
            <a:endParaRPr lang="en-US" altLang="zh-CN" sz="1200" dirty="0">
              <a:sym typeface="Arial" panose="020B0604020202020204"/>
            </a:endParaRPr>
          </a:p>
          <a:p>
            <a:pPr marL="0" indent="0">
              <a:buNone/>
            </a:pPr>
            <a:r>
              <a:rPr lang="en-US" altLang="zh-CN" sz="1200" dirty="0">
                <a:sym typeface="Arial" panose="020B0604020202020204"/>
              </a:rPr>
              <a:t>package-</a:t>
            </a:r>
            <a:r>
              <a:rPr lang="en-US" altLang="zh-CN" sz="1200" dirty="0" err="1">
                <a:sym typeface="Arial" panose="020B0604020202020204"/>
              </a:rPr>
              <a:t>lock.json</a:t>
            </a:r>
            <a:r>
              <a:rPr lang="zh-CN" altLang="en-US" sz="1200" dirty="0">
                <a:sym typeface="Arial" panose="020B0604020202020204"/>
              </a:rPr>
              <a:t>：</a:t>
            </a:r>
            <a:r>
              <a:rPr lang="en-US" altLang="zh-CN" sz="1200" dirty="0" err="1">
                <a:sym typeface="Arial" panose="020B0604020202020204"/>
              </a:rPr>
              <a:t>锁定安装时的包的版本号，以便后续重新安装的时候生成相同的依赖，忽略项目开发过程中有些依赖已经发生的更新</a:t>
            </a:r>
            <a:endParaRPr lang="en-US" altLang="zh-CN" sz="1200" dirty="0">
              <a:sym typeface="Arial" panose="020B0604020202020204"/>
            </a:endParaRPr>
          </a:p>
          <a:p>
            <a:pPr marL="0" indent="0">
              <a:buNone/>
            </a:pPr>
            <a:r>
              <a:rPr lang="en-US" altLang="zh-CN" sz="1200" dirty="0" err="1">
                <a:sym typeface="Arial" panose="020B0604020202020204"/>
              </a:rPr>
              <a:t>node_modules</a:t>
            </a:r>
            <a:r>
              <a:rPr lang="zh-CN" altLang="en-US" sz="1200" dirty="0">
                <a:sym typeface="Arial" panose="020B0604020202020204"/>
              </a:rPr>
              <a:t>：</a:t>
            </a:r>
            <a:r>
              <a:rPr lang="en-US" altLang="zh-CN" sz="1200" dirty="0" err="1">
                <a:sym typeface="Arial" panose="020B0604020202020204"/>
              </a:rPr>
              <a:t>存放依赖项的文件夹</a:t>
            </a:r>
            <a:r>
              <a:rPr lang="zh-CN" altLang="en-US" sz="1200" dirty="0">
                <a:sym typeface="Arial" panose="020B0604020202020204"/>
              </a:rPr>
              <a:t>（</a:t>
            </a:r>
            <a:r>
              <a:rPr lang="en-US" altLang="zh-CN" sz="1200" dirty="0">
                <a:sym typeface="Arial" panose="020B0604020202020204"/>
              </a:rPr>
              <a:t> webpack </a:t>
            </a:r>
            <a:r>
              <a:rPr lang="en-US" altLang="zh-CN" sz="1200" dirty="0" err="1">
                <a:sym typeface="Arial" panose="020B0604020202020204"/>
              </a:rPr>
              <a:t>库所有要用到的源码文件</a:t>
            </a:r>
            <a:r>
              <a:rPr lang="zh-CN" altLang="en-US" sz="1200" dirty="0">
                <a:sym typeface="Arial" panose="020B0604020202020204"/>
              </a:rPr>
              <a:t>）</a:t>
            </a:r>
            <a:endParaRPr lang="en-US" altLang="zh-CN" sz="1200" dirty="0">
              <a:sym typeface="Arial" panose="020B0604020202020204"/>
            </a:endParaRPr>
          </a:p>
          <a:p>
            <a:pPr marL="0" indent="0">
              <a:buNone/>
            </a:pPr>
            <a:r>
              <a:rPr lang="en-US" altLang="zh-CN" sz="1200" dirty="0">
                <a:sym typeface="Arial" panose="020B0604020202020204"/>
              </a:rPr>
              <a:t>webpack.config.js webpack </a:t>
            </a:r>
            <a:r>
              <a:rPr lang="zh-CN" altLang="en-US" sz="1200" dirty="0">
                <a:sym typeface="Arial" panose="020B0604020202020204"/>
              </a:rPr>
              <a:t>工程的配置文件，定义入口</a:t>
            </a:r>
            <a:r>
              <a:rPr lang="en-US" altLang="zh-CN" sz="1200" dirty="0" err="1">
                <a:sym typeface="Arial" panose="020B0604020202020204"/>
              </a:rPr>
              <a:t>js</a:t>
            </a:r>
            <a:r>
              <a:rPr lang="zh-CN" altLang="en-US" sz="1200" dirty="0">
                <a:sym typeface="Arial" panose="020B0604020202020204"/>
              </a:rPr>
              <a:t>文件，出口</a:t>
            </a:r>
            <a:r>
              <a:rPr lang="en-US" altLang="zh-CN" sz="1200" dirty="0" err="1">
                <a:sym typeface="Arial" panose="020B0604020202020204"/>
              </a:rPr>
              <a:t>js</a:t>
            </a:r>
            <a:r>
              <a:rPr lang="zh-CN" altLang="en-US" sz="1200" dirty="0">
                <a:sym typeface="Arial" panose="020B0604020202020204"/>
              </a:rPr>
              <a:t>文件，加载器，插件等</a:t>
            </a:r>
          </a:p>
          <a:p>
            <a:pPr marL="0" indent="0">
              <a:buNone/>
            </a:pPr>
            <a:r>
              <a:rPr lang="en-US" altLang="zh-CN" sz="1200" dirty="0" err="1">
                <a:sym typeface="Arial" panose="020B0604020202020204"/>
              </a:rPr>
              <a:t>src</a:t>
            </a:r>
            <a:r>
              <a:rPr lang="zh-CN" altLang="en-US" sz="1200" dirty="0">
                <a:sym typeface="Arial" panose="020B0604020202020204"/>
              </a:rPr>
              <a:t>：存放自己的文件，比如自己创建的</a:t>
            </a:r>
            <a:r>
              <a:rPr lang="en-US" altLang="zh-CN" sz="1200" dirty="0" err="1">
                <a:sym typeface="Arial" panose="020B0604020202020204"/>
              </a:rPr>
              <a:t>js</a:t>
            </a:r>
            <a:r>
              <a:rPr lang="zh-CN" altLang="en-US" sz="1200" dirty="0">
                <a:sym typeface="Arial" panose="020B0604020202020204"/>
              </a:rPr>
              <a:t>、</a:t>
            </a:r>
            <a:r>
              <a:rPr lang="en-US" altLang="zh-CN" sz="1200" dirty="0" err="1">
                <a:sym typeface="Arial" panose="020B0604020202020204"/>
              </a:rPr>
              <a:t>css</a:t>
            </a:r>
            <a:r>
              <a:rPr lang="zh-CN" altLang="en-US" sz="1200" dirty="0">
                <a:sym typeface="Arial" panose="020B0604020202020204"/>
              </a:rPr>
              <a:t>、</a:t>
            </a:r>
            <a:r>
              <a:rPr lang="en-US" altLang="zh-CN" sz="1200" dirty="0">
                <a:sym typeface="Arial" panose="020B0604020202020204"/>
              </a:rPr>
              <a:t>html</a:t>
            </a:r>
            <a:r>
              <a:rPr lang="zh-CN" altLang="en-US" sz="1200" dirty="0">
                <a:sym typeface="Arial" panose="020B0604020202020204"/>
              </a:rPr>
              <a:t>文件</a:t>
            </a:r>
            <a:endParaRPr lang="en-US" altLang="zh-CN" sz="1200" dirty="0">
              <a:sym typeface="Arial" panose="020B0604020202020204"/>
            </a:endParaRPr>
          </a:p>
        </p:txBody>
      </p:sp>
      <p:sp>
        <p:nvSpPr>
          <p:cNvPr id="4" name="灯片编号占位符 3"/>
          <p:cNvSpPr>
            <a:spLocks noGrp="1"/>
          </p:cNvSpPr>
          <p:nvPr>
            <p:ph type="sldNum" sz="quarter" idx="5"/>
          </p:nvPr>
        </p:nvSpPr>
        <p:spPr/>
        <p:txBody>
          <a:bodyPr/>
          <a:lstStyle/>
          <a:p>
            <a:fld id="{35FE79B1-D4B2-422A-B5C3-4CE0FAC25B12}" type="slidenum">
              <a:rPr lang="zh-CN" altLang="en-US" smtClean="0"/>
              <a:t>35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6</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5FE79B1-D4B2-422A-B5C3-4CE0FAC25B12}" type="slidenum">
              <a:rPr lang="zh-CN" altLang="en-US" smtClean="0"/>
              <a:t>36</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5FE79B1-D4B2-422A-B5C3-4CE0FAC25B12}" type="slidenum">
              <a:rPr lang="zh-CN" altLang="en-US" smtClean="0"/>
              <a:t>37</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5FE79B1-D4B2-422A-B5C3-4CE0FAC25B12}" type="slidenum">
              <a:rPr lang="zh-CN" altLang="en-US" smtClean="0"/>
              <a:t>38</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5FE79B1-D4B2-422A-B5C3-4CE0FAC25B12}" type="slidenum">
              <a:rPr lang="zh-CN" altLang="en-US" smtClean="0"/>
              <a:t>39</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5FE79B1-D4B2-422A-B5C3-4CE0FAC25B12}" type="slidenum">
              <a:rPr lang="zh-CN" altLang="en-US" smtClean="0"/>
              <a:t>40</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41</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42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演变：</a:t>
            </a:r>
            <a:r>
              <a:rPr lang="en-US" altLang="zh-CN" dirty="0"/>
              <a:t>Controller</a:t>
            </a:r>
            <a:r>
              <a:rPr lang="zh-CN" altLang="en-US" dirty="0"/>
              <a:t>层放在了前端</a:t>
            </a:r>
            <a:endParaRPr lang="en-US" altLang="zh-CN" dirty="0"/>
          </a:p>
          <a:p>
            <a:r>
              <a:rPr lang="en-US" altLang="zh-CN" dirty="0" err="1"/>
              <a:t>nodejs</a:t>
            </a:r>
            <a:r>
              <a:rPr lang="zh-CN" altLang="en-US" dirty="0"/>
              <a:t>作为与前端交互的</a:t>
            </a:r>
            <a:r>
              <a:rPr lang="en-US" altLang="zh-CN" dirty="0" err="1"/>
              <a:t>api</a:t>
            </a:r>
            <a:r>
              <a:rPr lang="zh-CN" altLang="en-US" dirty="0"/>
              <a:t>，作用相当于</a:t>
            </a:r>
            <a:r>
              <a:rPr lang="en-US" altLang="zh-CN" dirty="0" err="1"/>
              <a:t>mvc</a:t>
            </a:r>
            <a:r>
              <a:rPr lang="zh-CN" altLang="en-US" dirty="0"/>
              <a:t>中的</a:t>
            </a:r>
            <a:r>
              <a:rPr lang="en-US" altLang="zh-CN" dirty="0"/>
              <a:t>Controller</a:t>
            </a:r>
          </a:p>
          <a:p>
            <a:r>
              <a:rPr lang="zh-CN" altLang="en-US" dirty="0"/>
              <a:t>前端自己负责页面的生成和渲染，以及对数据的处理（</a:t>
            </a:r>
            <a:r>
              <a:rPr lang="zh-CN" altLang="en-US" sz="1200" b="0" i="0" kern="1200" dirty="0">
                <a:solidFill>
                  <a:schemeClr val="tx1"/>
                </a:solidFill>
                <a:effectLst/>
                <a:latin typeface="+mn-lt"/>
                <a:ea typeface="+mn-ea"/>
                <a:cs typeface="+mn-cs"/>
              </a:rPr>
              <a:t>前端所需的排序功能、筛选功能，可以放在</a:t>
            </a:r>
            <a:r>
              <a:rPr lang="en-US" altLang="zh-CN" sz="1200" b="0" i="0" kern="1200" dirty="0">
                <a:solidFill>
                  <a:schemeClr val="tx1"/>
                </a:solidFill>
                <a:effectLst/>
                <a:latin typeface="+mn-lt"/>
                <a:ea typeface="+mn-ea"/>
                <a:cs typeface="+mn-cs"/>
              </a:rPr>
              <a:t>controller</a:t>
            </a:r>
            <a:r>
              <a:rPr lang="zh-CN" altLang="en-US" sz="1200" b="0" i="0" kern="1200" dirty="0">
                <a:solidFill>
                  <a:schemeClr val="tx1"/>
                </a:solidFill>
                <a:effectLst/>
                <a:latin typeface="+mn-lt"/>
                <a:ea typeface="+mn-ea"/>
                <a:cs typeface="+mn-cs"/>
              </a:rPr>
              <a:t>层处理</a:t>
            </a:r>
            <a:r>
              <a:rPr lang="zh-CN" altLang="en-US" dirty="0"/>
              <a:t>）</a:t>
            </a:r>
            <a:endParaRPr lang="en-US" altLang="zh-CN" dirty="0"/>
          </a:p>
          <a:p>
            <a:r>
              <a:rPr lang="zh-CN" altLang="en-US" dirty="0"/>
              <a:t>后端只负责提供数据，更专注于业务</a:t>
            </a:r>
          </a:p>
          <a:p>
            <a:endParaRPr lang="zh-CN" altLang="en-US" dirty="0"/>
          </a:p>
          <a:p>
            <a:r>
              <a:rPr lang="zh-CN" altLang="en-US" dirty="0"/>
              <a:t>特点：前端自己也有</a:t>
            </a:r>
            <a:r>
              <a:rPr lang="en-US" altLang="zh-CN" dirty="0"/>
              <a:t>controller</a:t>
            </a:r>
            <a:r>
              <a:rPr lang="zh-CN" altLang="en-US" dirty="0"/>
              <a:t>，变成了前端响应浏览器</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演变：</a:t>
            </a:r>
            <a:r>
              <a:rPr lang="en-US" altLang="zh-CN" dirty="0"/>
              <a:t>Controller</a:t>
            </a:r>
            <a:r>
              <a:rPr lang="zh-CN" altLang="en-US" dirty="0"/>
              <a:t>层放在了前端</a:t>
            </a:r>
            <a:endParaRPr lang="en-US" altLang="zh-CN" dirty="0"/>
          </a:p>
          <a:p>
            <a:r>
              <a:rPr lang="en-US" altLang="zh-CN" dirty="0" err="1"/>
              <a:t>nodejs</a:t>
            </a:r>
            <a:r>
              <a:rPr lang="zh-CN" altLang="en-US" dirty="0"/>
              <a:t>作为与前端交互的</a:t>
            </a:r>
            <a:r>
              <a:rPr lang="en-US" altLang="zh-CN" dirty="0" err="1"/>
              <a:t>api</a:t>
            </a:r>
            <a:r>
              <a:rPr lang="zh-CN" altLang="en-US" dirty="0"/>
              <a:t>，作用相当于</a:t>
            </a:r>
            <a:r>
              <a:rPr lang="en-US" altLang="zh-CN" dirty="0" err="1"/>
              <a:t>mvc</a:t>
            </a:r>
            <a:r>
              <a:rPr lang="zh-CN" altLang="en-US" dirty="0"/>
              <a:t>中的</a:t>
            </a:r>
            <a:r>
              <a:rPr lang="en-US" altLang="zh-CN" dirty="0"/>
              <a:t>Controller</a:t>
            </a:r>
          </a:p>
          <a:p>
            <a:r>
              <a:rPr lang="zh-CN" altLang="en-US" dirty="0"/>
              <a:t>前端自己负责页面的生成和渲染，以及对数据的处理（</a:t>
            </a:r>
            <a:r>
              <a:rPr lang="zh-CN" altLang="en-US" sz="1200" b="0" i="0" kern="1200" dirty="0">
                <a:solidFill>
                  <a:schemeClr val="tx1"/>
                </a:solidFill>
                <a:effectLst/>
                <a:latin typeface="+mn-lt"/>
                <a:ea typeface="+mn-ea"/>
                <a:cs typeface="+mn-cs"/>
              </a:rPr>
              <a:t>前端所需的排序功能、筛选功能，可以放在</a:t>
            </a:r>
            <a:r>
              <a:rPr lang="en-US" altLang="zh-CN" sz="1200" b="0" i="0" kern="1200" dirty="0">
                <a:solidFill>
                  <a:schemeClr val="tx1"/>
                </a:solidFill>
                <a:effectLst/>
                <a:latin typeface="+mn-lt"/>
                <a:ea typeface="+mn-ea"/>
                <a:cs typeface="+mn-cs"/>
              </a:rPr>
              <a:t>controller</a:t>
            </a:r>
            <a:r>
              <a:rPr lang="zh-CN" altLang="en-US" sz="1200" b="0" i="0" kern="1200" dirty="0">
                <a:solidFill>
                  <a:schemeClr val="tx1"/>
                </a:solidFill>
                <a:effectLst/>
                <a:latin typeface="+mn-lt"/>
                <a:ea typeface="+mn-ea"/>
                <a:cs typeface="+mn-cs"/>
              </a:rPr>
              <a:t>层处理</a:t>
            </a:r>
            <a:r>
              <a:rPr lang="zh-CN" altLang="en-US" dirty="0"/>
              <a:t>）</a:t>
            </a:r>
            <a:endParaRPr lang="en-US" altLang="zh-CN" dirty="0"/>
          </a:p>
          <a:p>
            <a:r>
              <a:rPr lang="zh-CN" altLang="en-US" dirty="0"/>
              <a:t>后端只负责提供数据，更专注于业务</a:t>
            </a:r>
          </a:p>
          <a:p>
            <a:endParaRPr lang="zh-CN" altLang="en-US" dirty="0"/>
          </a:p>
          <a:p>
            <a:r>
              <a:rPr lang="zh-CN" altLang="en-US" dirty="0"/>
              <a:t>特点：前端自己也有</a:t>
            </a:r>
            <a:r>
              <a:rPr lang="en-US" altLang="zh-CN" dirty="0"/>
              <a:t>controller</a:t>
            </a:r>
            <a:r>
              <a:rPr lang="zh-CN" altLang="en-US" dirty="0"/>
              <a:t>，变成了前端响应浏览器</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8</a:t>
            </a:fld>
            <a:endParaRPr lang="zh-CN" altLang="en-US"/>
          </a:p>
        </p:txBody>
      </p:sp>
    </p:spTree>
    <p:extLst>
      <p:ext uri="{BB962C8B-B14F-4D97-AF65-F5344CB8AC3E}">
        <p14:creationId xmlns:p14="http://schemas.microsoft.com/office/powerpoint/2010/main" val="3116478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、对于</a:t>
            </a:r>
            <a:r>
              <a:rPr lang="en-US" altLang="zh-CN" dirty="0"/>
              <a:t>pc </a:t>
            </a:r>
            <a:r>
              <a:rPr lang="zh-CN" altLang="en-US" dirty="0"/>
              <a:t>端，移动端、客户端，大部分业务逻辑一样，交互展示逻辑不同，若</a:t>
            </a:r>
            <a:r>
              <a:rPr lang="en-US" altLang="zh-CN" dirty="0"/>
              <a:t>controller</a:t>
            </a:r>
            <a:r>
              <a:rPr lang="zh-CN" altLang="en-US" dirty="0"/>
              <a:t>在后端，会冗余展示逻辑，导致</a:t>
            </a:r>
            <a:r>
              <a:rPr lang="en-US" altLang="zh-CN" dirty="0"/>
              <a:t>controller</a:t>
            </a:r>
            <a:r>
              <a:rPr lang="zh-CN" altLang="en-US" dirty="0"/>
              <a:t>层不可重用，若前端维护，增加</a:t>
            </a:r>
            <a:r>
              <a:rPr lang="en-US" altLang="zh-CN" dirty="0" err="1"/>
              <a:t>nodejs</a:t>
            </a:r>
            <a:r>
              <a:rPr lang="zh-CN" altLang="en-US" dirty="0"/>
              <a:t>作为</a:t>
            </a:r>
            <a:r>
              <a:rPr lang="en-US" altLang="zh-CN" dirty="0"/>
              <a:t>controller</a:t>
            </a:r>
            <a:r>
              <a:rPr lang="zh-CN" altLang="en-US" dirty="0"/>
              <a:t>，可重用</a:t>
            </a:r>
            <a:r>
              <a:rPr lang="en-US" altLang="zh-CN" dirty="0"/>
              <a:t>controller</a:t>
            </a:r>
            <a:r>
              <a:rPr lang="zh-CN" altLang="en-US" dirty="0"/>
              <a:t>，修改不同端的交互逻辑，开发出不同产品</a:t>
            </a:r>
            <a:endParaRPr lang="en-US" altLang="zh-CN" dirty="0"/>
          </a:p>
          <a:p>
            <a:r>
              <a:rPr lang="en-US" altLang="zh-CN" dirty="0"/>
              <a:t>3</a:t>
            </a:r>
            <a:r>
              <a:rPr lang="zh-CN" altLang="en-US" dirty="0"/>
              <a:t>、</a:t>
            </a:r>
            <a:r>
              <a:rPr lang="en-US" altLang="zh-CN" dirty="0" err="1"/>
              <a:t>nodejs</a:t>
            </a:r>
            <a:r>
              <a:rPr lang="en-US" altLang="zh-CN" dirty="0"/>
              <a:t> </a:t>
            </a:r>
            <a:r>
              <a:rPr lang="zh-CN" altLang="en-US" dirty="0"/>
              <a:t>替后端分担简单逻辑，结合模板引擎控制前端输出，提高相应相应度，</a:t>
            </a:r>
            <a:endParaRPr lang="en-US" altLang="zh-CN" dirty="0"/>
          </a:p>
          <a:p>
            <a:r>
              <a:rPr lang="en-US" altLang="zh-CN" dirty="0"/>
              <a:t>4</a:t>
            </a:r>
            <a:r>
              <a:rPr lang="zh-CN" altLang="en-US" dirty="0"/>
              <a:t>、</a:t>
            </a:r>
            <a:r>
              <a:rPr lang="en-US" altLang="zh-CN" dirty="0"/>
              <a:t>node</a:t>
            </a:r>
            <a:r>
              <a:rPr lang="zh-CN" altLang="en-US" dirty="0"/>
              <a:t>可以实现异步加载，当一个页面有很多模板拼接，可以实现，读文件并行，哪个文件先加载完成先渲染</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9</a:t>
            </a:fld>
            <a:endParaRPr lang="zh-CN" altLang="en-US"/>
          </a:p>
        </p:txBody>
      </p:sp>
    </p:spTree>
    <p:extLst>
      <p:ext uri="{BB962C8B-B14F-4D97-AF65-F5344CB8AC3E}">
        <p14:creationId xmlns:p14="http://schemas.microsoft.com/office/powerpoint/2010/main" val="3097290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FE79B1-D4B2-422A-B5C3-4CE0FAC25B12}"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模块化的标准是</a:t>
            </a:r>
            <a:r>
              <a:rPr lang="en-US" altLang="zh-CN" dirty="0" err="1"/>
              <a:t>commonjs</a:t>
            </a:r>
            <a:r>
              <a:rPr lang="zh-CN" altLang="en-US" dirty="0"/>
              <a:t>，他的两个实现，一个是</a:t>
            </a:r>
            <a:r>
              <a:rPr lang="en-US" altLang="zh-CN" dirty="0"/>
              <a:t>AMD </a:t>
            </a:r>
            <a:r>
              <a:rPr lang="zh-CN" altLang="en-US" dirty="0"/>
              <a:t>一个是</a:t>
            </a:r>
            <a:r>
              <a:rPr lang="en-US" altLang="zh-CN" dirty="0"/>
              <a:t>CMD</a:t>
            </a:r>
            <a:r>
              <a:rPr lang="zh-CN" altLang="en-US" dirty="0"/>
              <a:t>，</a:t>
            </a:r>
          </a:p>
          <a:p>
            <a:endParaRPr lang="zh-CN" altLang="en-US" dirty="0"/>
          </a:p>
          <a:p>
            <a:r>
              <a:rPr lang="zh-CN" altLang="en-US" dirty="0"/>
              <a:t>支持</a:t>
            </a:r>
            <a:r>
              <a:rPr lang="en-US" altLang="zh-CN" dirty="0"/>
              <a:t>es6</a:t>
            </a:r>
            <a:r>
              <a:rPr lang="zh-CN" altLang="en-US" dirty="0"/>
              <a:t>的框架都能实现模块化，</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11</a:t>
            </a:fld>
            <a:endParaRPr lang="zh-CN" altLang="en-US"/>
          </a:p>
        </p:txBody>
      </p:sp>
    </p:spTree>
    <p:extLst>
      <p:ext uri="{BB962C8B-B14F-4D97-AF65-F5344CB8AC3E}">
        <p14:creationId xmlns:p14="http://schemas.microsoft.com/office/powerpoint/2010/main" val="2556897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模块化的标准是</a:t>
            </a:r>
            <a:r>
              <a:rPr lang="en-US" altLang="zh-CN" dirty="0" err="1"/>
              <a:t>commonjs</a:t>
            </a:r>
            <a:r>
              <a:rPr lang="zh-CN" altLang="en-US" dirty="0"/>
              <a:t>，他的两个实现，一个是</a:t>
            </a:r>
            <a:r>
              <a:rPr lang="en-US" altLang="zh-CN" dirty="0"/>
              <a:t>AMD </a:t>
            </a:r>
            <a:r>
              <a:rPr lang="zh-CN" altLang="en-US" dirty="0"/>
              <a:t>一个是</a:t>
            </a:r>
            <a:r>
              <a:rPr lang="en-US" altLang="zh-CN" dirty="0"/>
              <a:t>CMD</a:t>
            </a:r>
            <a:r>
              <a:rPr lang="zh-CN" altLang="en-US" dirty="0"/>
              <a:t>，</a:t>
            </a:r>
          </a:p>
          <a:p>
            <a:endParaRPr lang="zh-CN" altLang="en-US" dirty="0"/>
          </a:p>
          <a:p>
            <a:r>
              <a:rPr lang="zh-CN" altLang="en-US" dirty="0"/>
              <a:t>支持</a:t>
            </a:r>
            <a:r>
              <a:rPr lang="en-US" altLang="zh-CN" dirty="0"/>
              <a:t>es6</a:t>
            </a:r>
            <a:r>
              <a:rPr lang="zh-CN" altLang="en-US" dirty="0"/>
              <a:t>的框架都能实现模块化，</a:t>
            </a:r>
          </a:p>
        </p:txBody>
      </p:sp>
      <p:sp>
        <p:nvSpPr>
          <p:cNvPr id="4" name="灯片编号占位符 3"/>
          <p:cNvSpPr>
            <a:spLocks noGrp="1"/>
          </p:cNvSpPr>
          <p:nvPr>
            <p:ph type="sldNum" sz="quarter" idx="5"/>
          </p:nvPr>
        </p:nvSpPr>
        <p:spPr/>
        <p:txBody>
          <a:bodyPr/>
          <a:lstStyle/>
          <a:p>
            <a:fld id="{35FE79B1-D4B2-422A-B5C3-4CE0FAC25B12}"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51C2643-A31D-47E0-A415-A83F4543334B}" type="datetimeFigureOut">
              <a:rPr lang="zh-CN" altLang="en-US" smtClean="0"/>
              <a:t>2018/12/15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99A1FC-52DA-4A75-ADFA-CA6764EC80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1C2643-A31D-47E0-A415-A83F4543334B}" type="datetimeFigureOut">
              <a:rPr lang="zh-CN" altLang="en-US" smtClean="0"/>
              <a:t>2018/12/15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99A1FC-52DA-4A75-ADFA-CA6764EC80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1C2643-A31D-47E0-A415-A83F4543334B}" type="datetimeFigureOut">
              <a:rPr lang="zh-CN" altLang="en-US" smtClean="0"/>
              <a:t>2018/12/15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99A1FC-52DA-4A75-ADFA-CA6764EC801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51C2643-A31D-47E0-A415-A83F4543334B}" type="datetimeFigureOut">
              <a:rPr lang="zh-CN" altLang="en-US" smtClean="0"/>
              <a:t>2018/12/15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99A1FC-52DA-4A75-ADFA-CA6764EC801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1C2643-A31D-47E0-A415-A83F4543334B}" type="datetimeFigureOut">
              <a:rPr lang="zh-CN" altLang="en-US" smtClean="0"/>
              <a:t>2018/12/15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99A1FC-52DA-4A75-ADFA-CA6764EC801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51C2643-A31D-47E0-A415-A83F4543334B}" type="datetimeFigureOut">
              <a:rPr lang="zh-CN" altLang="en-US" smtClean="0"/>
              <a:t>2018/12/15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99A1FC-52DA-4A75-ADFA-CA6764EC801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51C2643-A31D-47E0-A415-A83F4543334B}" type="datetimeFigureOut">
              <a:rPr lang="zh-CN" altLang="en-US" smtClean="0"/>
              <a:t>2018/12/15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99A1FC-52DA-4A75-ADFA-CA6764EC801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51C2643-A31D-47E0-A415-A83F4543334B}" type="datetimeFigureOut">
              <a:rPr lang="zh-CN" altLang="en-US" smtClean="0"/>
              <a:t>2018/12/15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99A1FC-52DA-4A75-ADFA-CA6764EC801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51C2643-A31D-47E0-A415-A83F4543334B}" type="datetimeFigureOut">
              <a:rPr lang="zh-CN" altLang="en-US" smtClean="0"/>
              <a:t>2018/12/15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99A1FC-52DA-4A75-ADFA-CA6764EC801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1C2643-A31D-47E0-A415-A83F4543334B}" type="datetimeFigureOut">
              <a:rPr lang="zh-CN" altLang="en-US" smtClean="0"/>
              <a:t>2018/12/15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99A1FC-52DA-4A75-ADFA-CA6764EC801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51C2643-A31D-47E0-A415-A83F4543334B}" type="datetimeFigureOut">
              <a:rPr lang="zh-CN" altLang="en-US" smtClean="0"/>
              <a:t>2018/12/15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99A1FC-52DA-4A75-ADFA-CA6764EC80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1C2643-A31D-47E0-A415-A83F4543334B}" type="datetimeFigureOut">
              <a:rPr lang="zh-CN" altLang="en-US" smtClean="0"/>
              <a:t>2018/12/15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99A1FC-52DA-4A75-ADFA-CA6764EC801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51C2643-A31D-47E0-A415-A83F4543334B}" type="datetimeFigureOut">
              <a:rPr lang="zh-CN" altLang="en-US" smtClean="0"/>
              <a:t>2018/12/15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99A1FC-52DA-4A75-ADFA-CA6764EC801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1C2643-A31D-47E0-A415-A83F4543334B}" type="datetimeFigureOut">
              <a:rPr lang="zh-CN" altLang="en-US" smtClean="0"/>
              <a:t>2018/12/15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99A1FC-52DA-4A75-ADFA-CA6764EC801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1C2643-A31D-47E0-A415-A83F4543334B}" type="datetimeFigureOut">
              <a:rPr lang="zh-CN" altLang="en-US" smtClean="0"/>
              <a:t>2018/12/15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99A1FC-52DA-4A75-ADFA-CA6764EC80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51C2643-A31D-47E0-A415-A83F4543334B}" type="datetimeFigureOut">
              <a:rPr lang="zh-CN" altLang="en-US" smtClean="0"/>
              <a:t>2018/12/15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99A1FC-52DA-4A75-ADFA-CA6764EC80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51C2643-A31D-47E0-A415-A83F4543334B}" type="datetimeFigureOut">
              <a:rPr lang="zh-CN" altLang="en-US" smtClean="0"/>
              <a:t>2018/12/15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99A1FC-52DA-4A75-ADFA-CA6764EC80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51C2643-A31D-47E0-A415-A83F4543334B}" type="datetimeFigureOut">
              <a:rPr lang="zh-CN" altLang="en-US" smtClean="0"/>
              <a:t>2018/12/15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99A1FC-52DA-4A75-ADFA-CA6764EC80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51C2643-A31D-47E0-A415-A83F4543334B}" type="datetimeFigureOut">
              <a:rPr lang="zh-CN" altLang="en-US" smtClean="0"/>
              <a:t>2018/12/15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99A1FC-52DA-4A75-ADFA-CA6764EC80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1C2643-A31D-47E0-A415-A83F4543334B}" type="datetimeFigureOut">
              <a:rPr lang="zh-CN" altLang="en-US" smtClean="0"/>
              <a:t>2018/12/15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99A1FC-52DA-4A75-ADFA-CA6764EC80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51C2643-A31D-47E0-A415-A83F4543334B}" type="datetimeFigureOut">
              <a:rPr lang="zh-CN" altLang="en-US" smtClean="0"/>
              <a:t>2018/12/15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99A1FC-52DA-4A75-ADFA-CA6764EC80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51C2643-A31D-47E0-A415-A83F4543334B}" type="datetimeFigureOut">
              <a:rPr lang="zh-CN" altLang="en-US" smtClean="0"/>
              <a:t>2018/12/15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99A1FC-52DA-4A75-ADFA-CA6764EC80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C2643-A31D-47E0-A415-A83F4543334B}" type="datetimeFigureOut">
              <a:rPr lang="zh-CN" altLang="en-US" smtClean="0"/>
              <a:t>2018/12/15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99A1FC-52DA-4A75-ADFA-CA6764EC80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C2643-A31D-47E0-A415-A83F4543334B}" type="datetimeFigureOut">
              <a:rPr lang="zh-CN" altLang="en-US" smtClean="0"/>
              <a:t>2018/12/15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99A1FC-52DA-4A75-ADFA-CA6764EC80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前后端分离初探</a:t>
            </a:r>
          </a:p>
        </p:txBody>
      </p:sp>
      <p:sp>
        <p:nvSpPr>
          <p:cNvPr id="3" name="副标题 2"/>
          <p:cNvSpPr>
            <a:spLocks noGrp="1"/>
          </p:cNvSpPr>
          <p:nvPr>
            <p:ph type="subTitle" idx="1"/>
          </p:nvPr>
        </p:nvSpPr>
        <p:spPr/>
        <p:txBody>
          <a:bodyPr/>
          <a:lstStyle/>
          <a:p>
            <a:r>
              <a:rPr lang="en-US" altLang="zh-CN" dirty="0"/>
              <a:t>2018.12</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前后端分离改造核心</a:t>
            </a:r>
          </a:p>
        </p:txBody>
      </p:sp>
      <p:sp>
        <p:nvSpPr>
          <p:cNvPr id="4" name="Rectangle 1"/>
          <p:cNvSpPr>
            <a:spLocks noGrp="1" noChangeArrowheads="1"/>
          </p:cNvSpPr>
          <p:nvPr>
            <p:ph idx="1"/>
          </p:nvPr>
        </p:nvSpPr>
        <p:spPr bwMode="auto">
          <a:xfrm>
            <a:off x="1172031" y="2235896"/>
            <a:ext cx="9661622" cy="2646830"/>
          </a:xfrm>
          <a:prstGeom prst="rect">
            <a:avLst/>
          </a:prstGeom>
          <a:solidFill>
            <a:schemeClr val="bg1"/>
          </a:solidFill>
          <a:ln>
            <a:noFill/>
          </a:ln>
          <a:effectLst/>
        </p:spPr>
        <p:txBody>
          <a:bodyPr vert="horz" wrap="square" lIns="0" tIns="0" rIns="0" bIns="152352"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Char char="•"/>
            </a:pPr>
            <a:r>
              <a:rPr lang="en-US" altLang="zh-CN" sz="3200" dirty="0">
                <a:latin typeface="+mj-lt"/>
                <a:ea typeface="+mj-ea"/>
                <a:cs typeface="+mj-cs"/>
              </a:rPr>
              <a:t>  </a:t>
            </a:r>
            <a:r>
              <a:rPr lang="zh-CN" altLang="zh-CN" sz="3200" dirty="0">
                <a:latin typeface="+mj-lt"/>
                <a:ea typeface="+mj-ea"/>
                <a:cs typeface="+mj-cs"/>
              </a:rPr>
              <a:t>接口服务化</a:t>
            </a:r>
          </a:p>
          <a:p>
            <a:pPr marL="0" lvl="0" indent="0" eaLnBrk="0" fontAlgn="base" hangingPunct="0">
              <a:lnSpc>
                <a:spcPct val="150000"/>
              </a:lnSpc>
              <a:spcBef>
                <a:spcPct val="0"/>
              </a:spcBef>
              <a:spcAft>
                <a:spcPct val="0"/>
              </a:spcAft>
              <a:buFontTx/>
              <a:buChar char="•"/>
            </a:pPr>
            <a:r>
              <a:rPr lang="en-US" altLang="zh-CN" sz="3200" dirty="0">
                <a:latin typeface="+mj-lt"/>
                <a:ea typeface="+mj-ea"/>
                <a:cs typeface="+mj-cs"/>
              </a:rPr>
              <a:t>  </a:t>
            </a:r>
            <a:r>
              <a:rPr lang="zh-CN" altLang="zh-CN" sz="3200" dirty="0">
                <a:latin typeface="+mj-lt"/>
                <a:ea typeface="+mj-ea"/>
                <a:cs typeface="+mj-cs"/>
              </a:rPr>
              <a:t>代码模块化</a:t>
            </a:r>
          </a:p>
          <a:p>
            <a:pPr marL="0" marR="0" lvl="0" indent="0" algn="l" defTabSz="914400" rtl="0" eaLnBrk="0" fontAlgn="base" latinLnBrk="0" hangingPunct="0">
              <a:lnSpc>
                <a:spcPct val="150000"/>
              </a:lnSpc>
              <a:spcBef>
                <a:spcPct val="0"/>
              </a:spcBef>
              <a:spcAft>
                <a:spcPct val="0"/>
              </a:spcAft>
              <a:buClrTx/>
              <a:buSzTx/>
              <a:buFontTx/>
              <a:buChar char="•"/>
            </a:pPr>
            <a:r>
              <a:rPr lang="en-US" altLang="zh-CN" sz="3200" dirty="0">
                <a:latin typeface="+mj-lt"/>
                <a:ea typeface="+mj-ea"/>
                <a:cs typeface="+mj-cs"/>
              </a:rPr>
              <a:t>  </a:t>
            </a:r>
            <a:r>
              <a:rPr lang="zh-CN" altLang="zh-CN" sz="3200" dirty="0">
                <a:latin typeface="+mj-lt"/>
                <a:ea typeface="+mj-ea"/>
                <a:cs typeface="+mj-cs"/>
              </a:rPr>
              <a:t>功能组件化</a:t>
            </a: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接口服务化</a:t>
            </a:r>
          </a:p>
        </p:txBody>
      </p:sp>
      <p:sp>
        <p:nvSpPr>
          <p:cNvPr id="4" name="Rectangle 1"/>
          <p:cNvSpPr>
            <a:spLocks noGrp="1" noChangeArrowheads="1"/>
          </p:cNvSpPr>
          <p:nvPr>
            <p:ph idx="1"/>
          </p:nvPr>
        </p:nvSpPr>
        <p:spPr bwMode="auto">
          <a:xfrm>
            <a:off x="1052761" y="1581661"/>
            <a:ext cx="9661622" cy="1953628"/>
          </a:xfrm>
          <a:prstGeom prst="rect">
            <a:avLst/>
          </a:prstGeom>
          <a:solidFill>
            <a:schemeClr val="bg1"/>
          </a:solidFill>
          <a:ln>
            <a:noFill/>
          </a:ln>
          <a:effectLst/>
        </p:spPr>
        <p:txBody>
          <a:bodyPr vert="horz" wrap="square" lIns="0" tIns="0" rIns="0" bIns="152352" numCol="1" anchor="ctr" anchorCtr="0" compatLnSpc="1">
            <a:spAutoFit/>
          </a:bodyPr>
          <a:lstStyle/>
          <a:p>
            <a:pPr marL="0" lvl="0" indent="0" eaLnBrk="0" fontAlgn="base" hangingPunct="0">
              <a:lnSpc>
                <a:spcPct val="150000"/>
              </a:lnSpc>
              <a:spcBef>
                <a:spcPct val="0"/>
              </a:spcBef>
              <a:spcAft>
                <a:spcPct val="0"/>
              </a:spcAft>
              <a:buNone/>
            </a:pPr>
            <a:r>
              <a:rPr lang="zh-CN" altLang="en-US" sz="2000" dirty="0">
                <a:latin typeface="+mj-lt"/>
                <a:ea typeface="+mj-ea"/>
                <a:cs typeface="+mj-cs"/>
              </a:rPr>
              <a:t>在开发期间前后端共同商定好数据接口的交互形式和数据格式。然后实现前后端的并行开发，其中前端工程师再开发完成之后可以独自进行</a:t>
            </a:r>
            <a:r>
              <a:rPr lang="en-US" altLang="zh-CN" sz="2000" dirty="0">
                <a:latin typeface="+mj-lt"/>
                <a:ea typeface="+mj-ea"/>
                <a:cs typeface="+mj-cs"/>
              </a:rPr>
              <a:t>mock</a:t>
            </a:r>
            <a:r>
              <a:rPr lang="zh-CN" altLang="en-US" sz="2000" dirty="0">
                <a:latin typeface="+mj-lt"/>
                <a:ea typeface="+mj-ea"/>
                <a:cs typeface="+mj-cs"/>
              </a:rPr>
              <a:t>测试，而后端也可以使用接口测试平台进行接口自测，然后前后端一起进行功能联调并校验格式，最终进行自动化测试</a:t>
            </a:r>
            <a:endParaRPr lang="zh-CN" altLang="zh-CN" sz="2400" dirty="0">
              <a:latin typeface="+mj-lt"/>
              <a:ea typeface="+mj-ea"/>
              <a:cs typeface="+mj-cs"/>
            </a:endParaRPr>
          </a:p>
        </p:txBody>
      </p:sp>
      <p:pic>
        <p:nvPicPr>
          <p:cNvPr id="5" name="Picture 2">
            <a:extLst>
              <a:ext uri="{FF2B5EF4-FFF2-40B4-BE49-F238E27FC236}">
                <a16:creationId xmlns:a16="http://schemas.microsoft.com/office/drawing/2014/main" id="{22E07367-C3CB-4D1F-8554-B01A59891038}"/>
              </a:ext>
            </a:extLst>
          </p:cNvPr>
          <p:cNvPicPr>
            <a:picLocks noChangeAspect="1" noChangeArrowheads="1"/>
          </p:cNvPicPr>
          <p:nvPr/>
        </p:nvPicPr>
        <p:blipFill>
          <a:blip r:embed="rId3"/>
          <a:srcRect/>
          <a:stretch>
            <a:fillRect/>
          </a:stretch>
        </p:blipFill>
        <p:spPr bwMode="auto">
          <a:xfrm>
            <a:off x="2334198" y="3218315"/>
            <a:ext cx="6698778" cy="3422109"/>
          </a:xfrm>
          <a:prstGeom prst="rect">
            <a:avLst/>
          </a:prstGeom>
          <a:noFill/>
          <a:ln w="9525">
            <a:noFill/>
            <a:miter lim="800000"/>
            <a:headEnd/>
            <a:tailEnd/>
          </a:ln>
          <a:effectLst/>
        </p:spPr>
      </p:pic>
    </p:spTree>
    <p:extLst>
      <p:ext uri="{BB962C8B-B14F-4D97-AF65-F5344CB8AC3E}">
        <p14:creationId xmlns:p14="http://schemas.microsoft.com/office/powerpoint/2010/main" val="3541755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模块化</a:t>
            </a:r>
          </a:p>
        </p:txBody>
      </p:sp>
      <p:sp>
        <p:nvSpPr>
          <p:cNvPr id="4" name="Rectangle 1"/>
          <p:cNvSpPr>
            <a:spLocks noGrp="1" noChangeArrowheads="1"/>
          </p:cNvSpPr>
          <p:nvPr>
            <p:ph idx="1"/>
          </p:nvPr>
        </p:nvSpPr>
        <p:spPr bwMode="auto">
          <a:xfrm>
            <a:off x="1052761" y="1957019"/>
            <a:ext cx="9661622" cy="1202910"/>
          </a:xfrm>
          <a:prstGeom prst="rect">
            <a:avLst/>
          </a:prstGeom>
          <a:solidFill>
            <a:schemeClr val="bg1"/>
          </a:solidFill>
          <a:ln>
            <a:noFill/>
          </a:ln>
          <a:effectLst/>
        </p:spPr>
        <p:txBody>
          <a:bodyPr vert="horz" wrap="square" lIns="0" tIns="0" rIns="0" bIns="152352"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None/>
            </a:pPr>
            <a:r>
              <a:rPr lang="zh-CN" altLang="en-US" sz="2400" dirty="0">
                <a:latin typeface="+mj-lt"/>
                <a:ea typeface="+mj-ea"/>
                <a:cs typeface="+mj-cs"/>
              </a:rPr>
              <a:t>一个模块就是实现一个特定功能，有了模块我们就可以更方便的使用别人的代码，要用什么功能就加载什么模块</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8" name="矩形: 圆角 7"/>
          <p:cNvSpPr/>
          <p:nvPr/>
        </p:nvSpPr>
        <p:spPr>
          <a:xfrm>
            <a:off x="2007870" y="3610610"/>
            <a:ext cx="6424295" cy="2743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标准：</a:t>
            </a:r>
            <a:r>
              <a:rPr lang="en-US" altLang="zh-CN" sz="2400" dirty="0" err="1"/>
              <a:t>commonJS</a:t>
            </a:r>
            <a:br>
              <a:rPr lang="en-US" altLang="zh-CN" sz="2400" dirty="0"/>
            </a:br>
            <a:r>
              <a:rPr lang="zh-CN" altLang="en-US" sz="2400" dirty="0"/>
              <a:t>实现：</a:t>
            </a:r>
            <a:endParaRPr lang="en-US" altLang="zh-CN" sz="2400" dirty="0"/>
          </a:p>
          <a:p>
            <a:pPr lvl="1"/>
            <a:r>
              <a:rPr lang="en-US" altLang="zh-CN" sz="2400" dirty="0"/>
              <a:t>ES5</a:t>
            </a:r>
            <a:r>
              <a:rPr lang="zh-CN" altLang="en-US" sz="2400" dirty="0"/>
              <a:t>：</a:t>
            </a:r>
            <a:r>
              <a:rPr lang="en-US" altLang="zh-CN" sz="2400" dirty="0"/>
              <a:t>AMD</a:t>
            </a:r>
            <a:r>
              <a:rPr lang="zh-CN" altLang="en-US" sz="2400" dirty="0"/>
              <a:t>：</a:t>
            </a:r>
            <a:r>
              <a:rPr lang="en-US" altLang="zh-CN" sz="2400" dirty="0"/>
              <a:t>require.js</a:t>
            </a:r>
          </a:p>
          <a:p>
            <a:pPr lvl="1"/>
            <a:r>
              <a:rPr lang="en-US" altLang="zh-CN" sz="2400" dirty="0"/>
              <a:t>	    CMD</a:t>
            </a:r>
            <a:r>
              <a:rPr lang="zh-CN" altLang="en-US" sz="2400" dirty="0"/>
              <a:t>：</a:t>
            </a:r>
            <a:r>
              <a:rPr lang="en-US" altLang="zh-CN" sz="2400" dirty="0"/>
              <a:t>sea.js</a:t>
            </a:r>
          </a:p>
          <a:p>
            <a:pPr lvl="1"/>
            <a:r>
              <a:rPr lang="en-US" altLang="zh-CN" sz="2400" dirty="0"/>
              <a:t>ES6</a:t>
            </a:r>
            <a:r>
              <a:rPr lang="zh-CN" altLang="en-US" sz="2400" dirty="0"/>
              <a:t>：</a:t>
            </a:r>
            <a:r>
              <a:rPr lang="en-US" altLang="zh-CN" sz="2400" dirty="0"/>
              <a:t>export</a:t>
            </a:r>
            <a:r>
              <a:rPr lang="zh-CN" altLang="en-US" sz="2400" dirty="0"/>
              <a:t>、</a:t>
            </a:r>
            <a:r>
              <a:rPr lang="en-US" altLang="zh-CN" sz="2400" dirty="0"/>
              <a:t>import</a:t>
            </a:r>
            <a:r>
              <a:rPr lang="zh-CN" altLang="en-US" sz="2400" dirty="0"/>
              <a:t>（</a:t>
            </a:r>
            <a:r>
              <a:rPr lang="en-US" altLang="zh-CN" sz="2400" dirty="0"/>
              <a:t>react</a:t>
            </a:r>
            <a:r>
              <a:rPr lang="zh-CN" altLang="en-US" sz="2400" dirty="0"/>
              <a:t>、</a:t>
            </a:r>
            <a:r>
              <a:rPr lang="en-US" altLang="zh-CN" sz="2400" dirty="0"/>
              <a:t>vue</a:t>
            </a:r>
            <a:r>
              <a:rPr lang="zh-CN" altLang="en-US" sz="24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组件化</a:t>
            </a:r>
          </a:p>
        </p:txBody>
      </p:sp>
      <p:sp>
        <p:nvSpPr>
          <p:cNvPr id="4" name="Rectangle 1"/>
          <p:cNvSpPr>
            <a:spLocks noGrp="1" noChangeArrowheads="1"/>
          </p:cNvSpPr>
          <p:nvPr>
            <p:ph idx="1"/>
          </p:nvPr>
        </p:nvSpPr>
        <p:spPr bwMode="auto">
          <a:xfrm>
            <a:off x="1052760" y="1678707"/>
            <a:ext cx="7871793" cy="1759536"/>
          </a:xfrm>
          <a:prstGeom prst="rect">
            <a:avLst/>
          </a:prstGeom>
          <a:solidFill>
            <a:schemeClr val="bg1"/>
          </a:solidFill>
          <a:ln>
            <a:noFill/>
          </a:ln>
          <a:effectLst/>
        </p:spPr>
        <p:txBody>
          <a:bodyPr vert="horz" wrap="square" lIns="0" tIns="0" rIns="0" bIns="152352" numCol="1" anchor="ctr" anchorCtr="0" compatLnSpc="1">
            <a:spAutoFit/>
          </a:bodyPr>
          <a:lstStyle/>
          <a:p>
            <a:pPr marL="0" lvl="0" indent="0" eaLnBrk="0" fontAlgn="base" hangingPunct="0">
              <a:lnSpc>
                <a:spcPct val="150000"/>
              </a:lnSpc>
              <a:spcBef>
                <a:spcPct val="0"/>
              </a:spcBef>
              <a:spcAft>
                <a:spcPct val="0"/>
              </a:spcAft>
              <a:buNone/>
            </a:pPr>
            <a:r>
              <a:rPr lang="zh-CN" altLang="en-US" sz="2400" dirty="0">
                <a:latin typeface="+mj-lt"/>
                <a:ea typeface="+mj-ea"/>
                <a:cs typeface="+mj-cs"/>
              </a:rPr>
              <a:t>组件就是将一段</a:t>
            </a:r>
            <a:r>
              <a:rPr lang="en-US" altLang="zh-CN" sz="2400" dirty="0">
                <a:latin typeface="+mj-lt"/>
                <a:ea typeface="+mj-ea"/>
                <a:cs typeface="+mj-cs"/>
              </a:rPr>
              <a:t>UI</a:t>
            </a:r>
            <a:r>
              <a:rPr lang="zh-CN" altLang="en-US" sz="2400" dirty="0">
                <a:latin typeface="+mj-lt"/>
                <a:ea typeface="+mj-ea"/>
                <a:cs typeface="+mj-cs"/>
              </a:rPr>
              <a:t>样式和其对应的功能作为独立的整体去看待，无论这个整体放在哪里去使用，它都具有一样的功能和样式，从而实现复用，这种整体化的细想就是组件化</a:t>
            </a:r>
            <a:endParaRPr lang="zh-CN" altLang="zh-CN" sz="2400" dirty="0">
              <a:latin typeface="+mj-lt"/>
              <a:ea typeface="+mj-ea"/>
              <a:cs typeface="+mj-cs"/>
            </a:endParaRPr>
          </a:p>
        </p:txBody>
      </p:sp>
      <p:sp>
        <p:nvSpPr>
          <p:cNvPr id="8" name="矩形: 圆角 7"/>
          <p:cNvSpPr/>
          <p:nvPr/>
        </p:nvSpPr>
        <p:spPr>
          <a:xfrm>
            <a:off x="1343890" y="3807751"/>
            <a:ext cx="6927273" cy="23852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zh-CN" altLang="en-US" sz="2400" dirty="0"/>
              <a:t>实现：以模板驱动</a:t>
            </a:r>
            <a:r>
              <a:rPr lang="en-US" altLang="zh-CN" sz="2400" dirty="0"/>
              <a:t>JS</a:t>
            </a:r>
            <a:r>
              <a:rPr lang="zh-CN" altLang="en-US" sz="2400" dirty="0"/>
              <a:t>为代表的</a:t>
            </a:r>
            <a:r>
              <a:rPr lang="en-US" altLang="zh-CN" sz="2400" dirty="0"/>
              <a:t>Angular</a:t>
            </a:r>
            <a:r>
              <a:rPr lang="zh-CN" altLang="en-US" sz="2400" dirty="0"/>
              <a:t>、</a:t>
            </a:r>
            <a:r>
              <a:rPr lang="en-US" altLang="zh-CN" sz="2400" dirty="0"/>
              <a:t>Vue</a:t>
            </a:r>
          </a:p>
          <a:p>
            <a:pPr lvl="1"/>
            <a:r>
              <a:rPr lang="en-US" altLang="zh-CN" sz="2400" dirty="0"/>
              <a:t>	     </a:t>
            </a:r>
            <a:r>
              <a:rPr lang="zh-CN" altLang="en-US" sz="2400" dirty="0"/>
              <a:t>以</a:t>
            </a:r>
            <a:r>
              <a:rPr lang="en-US" altLang="zh-CN" sz="2400" dirty="0"/>
              <a:t>JS</a:t>
            </a:r>
            <a:r>
              <a:rPr lang="zh-CN" altLang="en-US" sz="2400" dirty="0"/>
              <a:t>驱动的</a:t>
            </a:r>
            <a:r>
              <a:rPr lang="en-US" altLang="zh-CN" sz="2400" dirty="0"/>
              <a:t>React</a:t>
            </a:r>
          </a:p>
          <a:p>
            <a:pPr lvl="1"/>
            <a:r>
              <a:rPr lang="zh-CN" altLang="en-US" sz="2400" dirty="0"/>
              <a:t>           以</a:t>
            </a:r>
            <a:r>
              <a:rPr lang="en-US" altLang="zh-CN" sz="2400" dirty="0"/>
              <a:t>Web Component</a:t>
            </a:r>
            <a:r>
              <a:rPr lang="zh-CN" altLang="en-US" sz="2400" dirty="0"/>
              <a:t>原生浏览器特性驱动的</a:t>
            </a:r>
            <a:r>
              <a:rPr lang="en-US" altLang="zh-CN" sz="2400" dirty="0"/>
              <a:t>Polymer</a:t>
            </a:r>
            <a:r>
              <a:rPr lang="zh-CN" altLang="en-US" sz="2400" dirty="0"/>
              <a:t>、</a:t>
            </a:r>
            <a:r>
              <a:rPr lang="en-US" altLang="zh-CN" sz="2400" dirty="0"/>
              <a:t>Nova</a:t>
            </a:r>
            <a:endParaRPr lang="zh-CN" altLang="en-US" sz="2400" dirty="0"/>
          </a:p>
        </p:txBody>
      </p:sp>
      <p:pic>
        <p:nvPicPr>
          <p:cNvPr id="3" name="图片 2"/>
          <p:cNvPicPr>
            <a:picLocks noChangeAspect="1"/>
          </p:cNvPicPr>
          <p:nvPr/>
        </p:nvPicPr>
        <p:blipFill>
          <a:blip r:embed="rId3"/>
          <a:stretch>
            <a:fillRect/>
          </a:stretch>
        </p:blipFill>
        <p:spPr>
          <a:xfrm>
            <a:off x="9248274" y="1678707"/>
            <a:ext cx="2523809" cy="36952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2</a:t>
            </a:r>
            <a:r>
              <a:rPr lang="zh-CN" altLang="en-US" dirty="0"/>
              <a:t>、前端框架对比</a:t>
            </a:r>
          </a:p>
        </p:txBody>
      </p:sp>
    </p:spTree>
    <p:extLst>
      <p:ext uri="{BB962C8B-B14F-4D97-AF65-F5344CB8AC3E}">
        <p14:creationId xmlns:p14="http://schemas.microsoft.com/office/powerpoint/2010/main" val="1333271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0"/>
            <a:ext cx="10515600" cy="1325563"/>
          </a:xfrm>
        </p:spPr>
        <p:txBody>
          <a:bodyPr/>
          <a:lstStyle/>
          <a:p>
            <a:r>
              <a:rPr lang="zh-CN" altLang="en-US" dirty="0"/>
              <a:t>前端框架对比</a:t>
            </a:r>
          </a:p>
        </p:txBody>
      </p:sp>
      <p:graphicFrame>
        <p:nvGraphicFramePr>
          <p:cNvPr id="3" name="表格 2"/>
          <p:cNvGraphicFramePr>
            <a:graphicFrameLocks noGrp="1"/>
          </p:cNvGraphicFramePr>
          <p:nvPr/>
        </p:nvGraphicFramePr>
        <p:xfrm>
          <a:off x="1229334" y="1102619"/>
          <a:ext cx="10260301" cy="5679178"/>
        </p:xfrm>
        <a:graphic>
          <a:graphicData uri="http://schemas.openxmlformats.org/drawingml/2006/table">
            <a:tbl>
              <a:tblPr firstRow="1" bandRow="1">
                <a:tableStyleId>{5C22544A-7EE6-4342-B048-85BDC9FD1C3A}</a:tableStyleId>
              </a:tblPr>
              <a:tblGrid>
                <a:gridCol w="1295694">
                  <a:extLst>
                    <a:ext uri="{9D8B030D-6E8A-4147-A177-3AD203B41FA5}">
                      <a16:colId xmlns:a16="http://schemas.microsoft.com/office/drawing/2014/main" val="20000"/>
                    </a:ext>
                  </a:extLst>
                </a:gridCol>
                <a:gridCol w="2696329">
                  <a:extLst>
                    <a:ext uri="{9D8B030D-6E8A-4147-A177-3AD203B41FA5}">
                      <a16:colId xmlns:a16="http://schemas.microsoft.com/office/drawing/2014/main" val="20001"/>
                    </a:ext>
                  </a:extLst>
                </a:gridCol>
                <a:gridCol w="3246782">
                  <a:extLst>
                    <a:ext uri="{9D8B030D-6E8A-4147-A177-3AD203B41FA5}">
                      <a16:colId xmlns:a16="http://schemas.microsoft.com/office/drawing/2014/main" val="20002"/>
                    </a:ext>
                  </a:extLst>
                </a:gridCol>
                <a:gridCol w="3021496">
                  <a:extLst>
                    <a:ext uri="{9D8B030D-6E8A-4147-A177-3AD203B41FA5}">
                      <a16:colId xmlns:a16="http://schemas.microsoft.com/office/drawing/2014/main" val="20003"/>
                    </a:ext>
                  </a:extLst>
                </a:gridCol>
              </a:tblGrid>
              <a:tr h="392614">
                <a:tc>
                  <a:txBody>
                    <a:bodyPr/>
                    <a:lstStyle/>
                    <a:p>
                      <a:endParaRPr lang="zh-CN" altLang="en-US" dirty="0"/>
                    </a:p>
                  </a:txBody>
                  <a:tcPr/>
                </a:tc>
                <a:tc>
                  <a:txBody>
                    <a:bodyPr/>
                    <a:lstStyle/>
                    <a:p>
                      <a:r>
                        <a:rPr lang="en-US" altLang="zh-CN" dirty="0"/>
                        <a:t>Angular</a:t>
                      </a:r>
                      <a:endParaRPr lang="zh-CN" altLang="en-US" dirty="0"/>
                    </a:p>
                  </a:txBody>
                  <a:tcPr/>
                </a:tc>
                <a:tc>
                  <a:txBody>
                    <a:bodyPr/>
                    <a:lstStyle/>
                    <a:p>
                      <a:r>
                        <a:rPr lang="en-US" altLang="zh-CN" dirty="0"/>
                        <a:t>React</a:t>
                      </a:r>
                      <a:endParaRPr lang="zh-CN" altLang="en-US" dirty="0"/>
                    </a:p>
                  </a:txBody>
                  <a:tcPr/>
                </a:tc>
                <a:tc>
                  <a:txBody>
                    <a:bodyPr/>
                    <a:lstStyle/>
                    <a:p>
                      <a:r>
                        <a:rPr lang="en-US" altLang="zh-CN" dirty="0"/>
                        <a:t>Vue</a:t>
                      </a:r>
                      <a:endParaRPr lang="zh-CN" altLang="en-US" dirty="0"/>
                    </a:p>
                  </a:txBody>
                  <a:tcPr/>
                </a:tc>
                <a:extLst>
                  <a:ext uri="{0D108BD9-81ED-4DB2-BD59-A6C34878D82A}">
                    <a16:rowId xmlns:a16="http://schemas.microsoft.com/office/drawing/2014/main" val="10000"/>
                  </a:ext>
                </a:extLst>
              </a:tr>
              <a:tr h="392614">
                <a:tc>
                  <a:txBody>
                    <a:bodyPr/>
                    <a:lstStyle/>
                    <a:p>
                      <a:r>
                        <a:rPr lang="zh-CN" altLang="en-US" dirty="0"/>
                        <a:t>创始人</a:t>
                      </a:r>
                    </a:p>
                  </a:txBody>
                  <a:tcPr/>
                </a:tc>
                <a:tc>
                  <a:txBody>
                    <a:bodyPr/>
                    <a:lstStyle/>
                    <a:p>
                      <a:r>
                        <a:rPr lang="zh-CN" altLang="en-US" dirty="0"/>
                        <a:t>由</a:t>
                      </a:r>
                      <a:r>
                        <a:rPr lang="en-US" altLang="zh-CN" dirty="0"/>
                        <a:t>Google</a:t>
                      </a:r>
                      <a:r>
                        <a:rPr lang="zh-CN" altLang="en-US" dirty="0"/>
                        <a:t>提供支持</a:t>
                      </a:r>
                    </a:p>
                  </a:txBody>
                  <a:tcPr/>
                </a:tc>
                <a:tc>
                  <a:txBody>
                    <a:bodyPr/>
                    <a:lstStyle/>
                    <a:p>
                      <a:r>
                        <a:rPr lang="zh-CN" altLang="en-US" dirty="0"/>
                        <a:t>由</a:t>
                      </a:r>
                      <a:r>
                        <a:rPr lang="en-US" altLang="zh-CN" dirty="0"/>
                        <a:t>Facebook</a:t>
                      </a:r>
                      <a:r>
                        <a:rPr lang="zh-CN" altLang="en-US" dirty="0"/>
                        <a:t>维护</a:t>
                      </a:r>
                    </a:p>
                  </a:txBody>
                  <a:tcPr/>
                </a:tc>
                <a:tc>
                  <a:txBody>
                    <a:bodyPr/>
                    <a:lstStyle/>
                    <a:p>
                      <a:r>
                        <a:rPr lang="en-US" altLang="zh-CN" dirty="0"/>
                        <a:t>Google</a:t>
                      </a:r>
                      <a:r>
                        <a:rPr lang="zh-CN" altLang="en-US" dirty="0"/>
                        <a:t>前员工</a:t>
                      </a:r>
                    </a:p>
                  </a:txBody>
                  <a:tcPr/>
                </a:tc>
                <a:extLst>
                  <a:ext uri="{0D108BD9-81ED-4DB2-BD59-A6C34878D82A}">
                    <a16:rowId xmlns:a16="http://schemas.microsoft.com/office/drawing/2014/main" val="10001"/>
                  </a:ext>
                </a:extLst>
              </a:tr>
              <a:tr h="392614">
                <a:tc>
                  <a:txBody>
                    <a:bodyPr/>
                    <a:lstStyle/>
                    <a:p>
                      <a:r>
                        <a:rPr lang="zh-CN" altLang="en-US" dirty="0"/>
                        <a:t>模型</a:t>
                      </a:r>
                    </a:p>
                  </a:txBody>
                  <a:tcPr/>
                </a:tc>
                <a:tc>
                  <a:txBody>
                    <a:bodyPr/>
                    <a:lstStyle/>
                    <a:p>
                      <a:r>
                        <a:rPr lang="zh-CN" altLang="en-US" dirty="0"/>
                        <a:t>基于</a:t>
                      </a:r>
                      <a:r>
                        <a:rPr lang="en-US" altLang="zh-CN" dirty="0"/>
                        <a:t>MVC</a:t>
                      </a:r>
                      <a:r>
                        <a:rPr lang="zh-CN" altLang="en-US" dirty="0"/>
                        <a:t>架构</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err="1"/>
                        <a:t>Virtrual</a:t>
                      </a:r>
                      <a:r>
                        <a:rPr lang="en-US" altLang="zh-CN" dirty="0"/>
                        <a:t> DOM</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err="1"/>
                        <a:t>Virtrual</a:t>
                      </a:r>
                      <a:r>
                        <a:rPr lang="en-US" altLang="zh-CN" dirty="0"/>
                        <a:t> DOM</a:t>
                      </a:r>
                      <a:endParaRPr lang="zh-CN" altLang="en-US" dirty="0"/>
                    </a:p>
                  </a:txBody>
                  <a:tcPr/>
                </a:tc>
                <a:extLst>
                  <a:ext uri="{0D108BD9-81ED-4DB2-BD59-A6C34878D82A}">
                    <a16:rowId xmlns:a16="http://schemas.microsoft.com/office/drawing/2014/main" val="10002"/>
                  </a:ext>
                </a:extLst>
              </a:tr>
              <a:tr h="392614">
                <a:tc>
                  <a:txBody>
                    <a:bodyPr/>
                    <a:lstStyle/>
                    <a:p>
                      <a:r>
                        <a:rPr lang="zh-CN" altLang="en-US" dirty="0"/>
                        <a:t>类型</a:t>
                      </a:r>
                    </a:p>
                  </a:txBody>
                  <a:tcPr/>
                </a:tc>
                <a:tc>
                  <a:txBody>
                    <a:bodyPr/>
                    <a:lstStyle/>
                    <a:p>
                      <a:r>
                        <a:rPr lang="zh-CN" altLang="en-US" dirty="0"/>
                        <a:t>框架，</a:t>
                      </a:r>
                      <a:r>
                        <a:rPr lang="zh-CN" altLang="en-US" sz="1800" b="0" i="0" kern="1200" dirty="0">
                          <a:solidFill>
                            <a:schemeClr val="dk1"/>
                          </a:solidFill>
                          <a:effectLst/>
                          <a:latin typeface="+mn-lt"/>
                          <a:ea typeface="+mn-ea"/>
                          <a:cs typeface="+mn-cs"/>
                        </a:rPr>
                        <a:t>提供了关于构建应用程序的强有力的约束</a:t>
                      </a:r>
                      <a:endParaRPr lang="zh-CN" altLang="en-US" dirty="0"/>
                    </a:p>
                  </a:txBody>
                  <a:tcPr/>
                </a:tc>
                <a:tc>
                  <a:txBody>
                    <a:bodyPr/>
                    <a:lstStyle/>
                    <a:p>
                      <a:r>
                        <a:rPr lang="zh-CN" altLang="en-US" dirty="0"/>
                        <a:t>库，专注于</a:t>
                      </a:r>
                      <a:r>
                        <a:rPr lang="en-US" altLang="zh-CN" dirty="0"/>
                        <a:t>UI</a:t>
                      </a:r>
                      <a:r>
                        <a:rPr lang="zh-CN" altLang="en-US" dirty="0"/>
                        <a:t>组件，完整的框架需要引入</a:t>
                      </a:r>
                      <a:r>
                        <a:rPr lang="en-US" altLang="zh-CN" dirty="0"/>
                        <a:t>Redux</a:t>
                      </a:r>
                      <a:r>
                        <a:rPr lang="zh-CN" altLang="en-US" dirty="0"/>
                        <a:t>和</a:t>
                      </a:r>
                      <a:r>
                        <a:rPr lang="en-US" altLang="zh-CN" dirty="0"/>
                        <a:t>route</a:t>
                      </a:r>
                      <a:r>
                        <a:rPr lang="zh-CN" altLang="en-US" dirty="0"/>
                        <a:t>等</a:t>
                      </a:r>
                    </a:p>
                  </a:txBody>
                  <a:tcPr/>
                </a:tc>
                <a:tc>
                  <a:txBody>
                    <a:bodyPr/>
                    <a:lstStyle/>
                    <a:p>
                      <a:r>
                        <a:rPr lang="zh-CN" altLang="en-US" dirty="0"/>
                        <a:t>库，构建方面需要使用</a:t>
                      </a:r>
                      <a:r>
                        <a:rPr lang="en-US" altLang="zh-CN" dirty="0" err="1"/>
                        <a:t>vuex</a:t>
                      </a:r>
                      <a:r>
                        <a:rPr lang="zh-CN" altLang="en-US" dirty="0"/>
                        <a:t>和</a:t>
                      </a:r>
                      <a:r>
                        <a:rPr lang="en-US" altLang="zh-CN" dirty="0" err="1"/>
                        <a:t>vue</a:t>
                      </a:r>
                      <a:r>
                        <a:rPr lang="en-US" altLang="zh-CN" dirty="0"/>
                        <a:t>-router</a:t>
                      </a:r>
                      <a:r>
                        <a:rPr lang="zh-CN" altLang="en-US" dirty="0"/>
                        <a:t>，轻量级</a:t>
                      </a:r>
                    </a:p>
                  </a:txBody>
                  <a:tcPr/>
                </a:tc>
                <a:extLst>
                  <a:ext uri="{0D108BD9-81ED-4DB2-BD59-A6C34878D82A}">
                    <a16:rowId xmlns:a16="http://schemas.microsoft.com/office/drawing/2014/main" val="10003"/>
                  </a:ext>
                </a:extLst>
              </a:tr>
              <a:tr h="392614">
                <a:tc>
                  <a:txBody>
                    <a:bodyPr/>
                    <a:lstStyle/>
                    <a:p>
                      <a:r>
                        <a:rPr lang="zh-CN" altLang="en-US" dirty="0"/>
                        <a:t>数据</a:t>
                      </a:r>
                    </a:p>
                  </a:txBody>
                  <a:tcPr/>
                </a:tc>
                <a:tc>
                  <a:txBody>
                    <a:bodyPr/>
                    <a:lstStyle/>
                    <a:p>
                      <a:r>
                        <a:rPr lang="zh-CN" altLang="en-US" dirty="0"/>
                        <a:t>双向绑定</a:t>
                      </a:r>
                    </a:p>
                  </a:txBody>
                  <a:tcPr/>
                </a:tc>
                <a:tc>
                  <a:txBody>
                    <a:bodyPr/>
                    <a:lstStyle/>
                    <a:p>
                      <a:r>
                        <a:rPr lang="zh-CN" altLang="en-US" dirty="0"/>
                        <a:t>单向绑定</a:t>
                      </a:r>
                    </a:p>
                  </a:txBody>
                  <a:tcPr/>
                </a:tc>
                <a:tc>
                  <a:txBody>
                    <a:bodyPr/>
                    <a:lstStyle/>
                    <a:p>
                      <a:r>
                        <a:rPr lang="zh-CN" altLang="en-US" dirty="0"/>
                        <a:t>支持单向和双向绑定</a:t>
                      </a:r>
                    </a:p>
                  </a:txBody>
                  <a:tcPr/>
                </a:tc>
                <a:extLst>
                  <a:ext uri="{0D108BD9-81ED-4DB2-BD59-A6C34878D82A}">
                    <a16:rowId xmlns:a16="http://schemas.microsoft.com/office/drawing/2014/main" val="10004"/>
                  </a:ext>
                </a:extLst>
              </a:tr>
              <a:tr h="392614">
                <a:tc>
                  <a:txBody>
                    <a:bodyPr/>
                    <a:lstStyle/>
                    <a:p>
                      <a:r>
                        <a:rPr lang="zh-CN" altLang="en-US" dirty="0"/>
                        <a:t>语言</a:t>
                      </a:r>
                    </a:p>
                  </a:txBody>
                  <a:tcPr/>
                </a:tc>
                <a:tc>
                  <a:txBody>
                    <a:bodyPr/>
                    <a:lstStyle/>
                    <a:p>
                      <a:r>
                        <a:rPr lang="en-US" altLang="zh-CN" dirty="0"/>
                        <a:t>TypeScript</a:t>
                      </a:r>
                      <a:endParaRPr lang="zh-CN" altLang="en-US" dirty="0"/>
                    </a:p>
                  </a:txBody>
                  <a:tcPr/>
                </a:tc>
                <a:tc>
                  <a:txBody>
                    <a:bodyPr/>
                    <a:lstStyle/>
                    <a:p>
                      <a:r>
                        <a:rPr lang="en-US" altLang="zh-CN" dirty="0"/>
                        <a:t>JSX(JavaScript XML)</a:t>
                      </a:r>
                      <a:r>
                        <a:rPr lang="zh-CN" altLang="en-US" dirty="0"/>
                        <a:t>，专注于使用</a:t>
                      </a:r>
                      <a:r>
                        <a:rPr lang="en-US" altLang="zh-CN" dirty="0"/>
                        <a:t>ES6</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HTML</a:t>
                      </a:r>
                      <a:r>
                        <a:rPr lang="zh-CN" altLang="en-US" dirty="0"/>
                        <a:t>模板和</a:t>
                      </a:r>
                      <a:r>
                        <a:rPr lang="en-US" altLang="zh-CN" dirty="0"/>
                        <a:t>JavaScript</a:t>
                      </a:r>
                      <a:r>
                        <a:rPr lang="zh-CN" altLang="en-US" dirty="0"/>
                        <a:t>，使用</a:t>
                      </a:r>
                      <a:r>
                        <a:rPr lang="en-US" altLang="zh-CN" dirty="0"/>
                        <a:t>ES5</a:t>
                      </a:r>
                      <a:r>
                        <a:rPr lang="zh-CN" altLang="en-US" dirty="0"/>
                        <a:t>或</a:t>
                      </a:r>
                      <a:r>
                        <a:rPr lang="en-US" altLang="zh-CN" dirty="0"/>
                        <a:t>ES6</a:t>
                      </a:r>
                      <a:endParaRPr lang="zh-CN" altLang="en-US" dirty="0"/>
                    </a:p>
                  </a:txBody>
                  <a:tcPr/>
                </a:tc>
                <a:extLst>
                  <a:ext uri="{0D108BD9-81ED-4DB2-BD59-A6C34878D82A}">
                    <a16:rowId xmlns:a16="http://schemas.microsoft.com/office/drawing/2014/main" val="10005"/>
                  </a:ext>
                </a:extLst>
              </a:tr>
              <a:tr h="781767">
                <a:tc>
                  <a:txBody>
                    <a:bodyPr/>
                    <a:lstStyle/>
                    <a:p>
                      <a:r>
                        <a:rPr lang="zh-CN" altLang="en-US" dirty="0"/>
                        <a:t>模板</a:t>
                      </a:r>
                    </a:p>
                  </a:txBody>
                  <a:tcPr/>
                </a:tc>
                <a:tc>
                  <a:txBody>
                    <a:bodyPr/>
                    <a:lstStyle/>
                    <a:p>
                      <a:r>
                        <a:rPr lang="zh-CN" altLang="en-US" dirty="0"/>
                        <a:t>使用</a:t>
                      </a:r>
                      <a:r>
                        <a:rPr lang="en-US" altLang="zh-CN" dirty="0"/>
                        <a:t>Angular</a:t>
                      </a:r>
                      <a:r>
                        <a:rPr lang="zh-CN" altLang="en-US" dirty="0"/>
                        <a:t>特有的语法：</a:t>
                      </a:r>
                      <a:r>
                        <a:rPr lang="en-US" altLang="zh-CN" dirty="0"/>
                        <a:t>TypeScript</a:t>
                      </a:r>
                      <a:endParaRPr lang="zh-CN" altLang="en-US" dirty="0"/>
                    </a:p>
                  </a:txBody>
                  <a:tcPr/>
                </a:tc>
                <a:tc>
                  <a:txBody>
                    <a:bodyPr/>
                    <a:lstStyle/>
                    <a:p>
                      <a:r>
                        <a:rPr lang="zh-CN" altLang="en-US" dirty="0"/>
                        <a:t>使用</a:t>
                      </a:r>
                      <a:r>
                        <a:rPr lang="en-US" altLang="zh-CN" dirty="0"/>
                        <a:t>JSX</a:t>
                      </a:r>
                      <a:r>
                        <a:rPr lang="zh-CN" altLang="en-US" dirty="0"/>
                        <a:t>实现</a:t>
                      </a:r>
                      <a:r>
                        <a:rPr lang="en-US" altLang="zh-CN" dirty="0"/>
                        <a:t>UI</a:t>
                      </a:r>
                      <a:r>
                        <a:rPr lang="zh-CN" altLang="en-US" dirty="0"/>
                        <a:t>模板和内联的</a:t>
                      </a:r>
                      <a:r>
                        <a:rPr lang="en-US" altLang="zh-CN" dirty="0"/>
                        <a:t>JS</a:t>
                      </a:r>
                      <a:r>
                        <a:rPr lang="zh-CN" altLang="en-US" dirty="0"/>
                        <a:t>逻辑，意味着一切皆为</a:t>
                      </a:r>
                      <a:r>
                        <a:rPr lang="en-US" altLang="zh-CN" dirty="0"/>
                        <a:t>JS</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单文件组件方式：模板，脚本，样式放在一个文件中</a:t>
                      </a:r>
                    </a:p>
                  </a:txBody>
                  <a:tcPr/>
                </a:tc>
                <a:extLst>
                  <a:ext uri="{0D108BD9-81ED-4DB2-BD59-A6C34878D82A}">
                    <a16:rowId xmlns:a16="http://schemas.microsoft.com/office/drawing/2014/main" val="10006"/>
                  </a:ext>
                </a:extLst>
              </a:tr>
              <a:tr h="392614">
                <a:tc>
                  <a:txBody>
                    <a:bodyPr/>
                    <a:lstStyle/>
                    <a:p>
                      <a:r>
                        <a:rPr lang="zh-CN" altLang="en-US" dirty="0"/>
                        <a:t>学习曲线</a:t>
                      </a:r>
                    </a:p>
                  </a:txBody>
                  <a:tcPr/>
                </a:tc>
                <a:tc>
                  <a:txBody>
                    <a:bodyPr/>
                    <a:lstStyle/>
                    <a:p>
                      <a:r>
                        <a:rPr lang="zh-CN" altLang="en-US" dirty="0"/>
                        <a:t>陡峭的学习曲线</a:t>
                      </a:r>
                    </a:p>
                  </a:txBody>
                  <a:tcPr/>
                </a:tc>
                <a:tc>
                  <a:txBody>
                    <a:bodyPr/>
                    <a:lstStyle/>
                    <a:p>
                      <a:r>
                        <a:rPr lang="zh-CN" altLang="en-US" dirty="0"/>
                        <a:t>较</a:t>
                      </a:r>
                      <a:r>
                        <a:rPr lang="en-US" altLang="zh-CN" dirty="0"/>
                        <a:t>Angular</a:t>
                      </a:r>
                      <a:r>
                        <a:rPr lang="zh-CN" altLang="en-US" dirty="0"/>
                        <a:t>容易一些</a:t>
                      </a:r>
                    </a:p>
                  </a:txBody>
                  <a:tcPr/>
                </a:tc>
                <a:tc>
                  <a:txBody>
                    <a:bodyPr/>
                    <a:lstStyle/>
                    <a:p>
                      <a:r>
                        <a:rPr lang="zh-CN" altLang="en-US" dirty="0"/>
                        <a:t>小的学习曲线</a:t>
                      </a:r>
                    </a:p>
                  </a:txBody>
                  <a:tcPr/>
                </a:tc>
                <a:extLst>
                  <a:ext uri="{0D108BD9-81ED-4DB2-BD59-A6C34878D82A}">
                    <a16:rowId xmlns:a16="http://schemas.microsoft.com/office/drawing/2014/main" val="10007"/>
                  </a:ext>
                </a:extLst>
              </a:tr>
              <a:tr h="702198">
                <a:tc>
                  <a:txBody>
                    <a:bodyPr/>
                    <a:lstStyle/>
                    <a:p>
                      <a:r>
                        <a:rPr lang="zh-CN" altLang="en-US" dirty="0"/>
                        <a:t>适用场景</a:t>
                      </a:r>
                    </a:p>
                  </a:txBody>
                  <a:tcPr/>
                </a:tc>
                <a:tc>
                  <a:txBody>
                    <a:bodyPr/>
                    <a:lstStyle/>
                    <a:p>
                      <a:r>
                        <a:rPr lang="zh-CN" altLang="en-US" dirty="0"/>
                        <a:t>专注大规模功能丰富的应用程序</a:t>
                      </a:r>
                    </a:p>
                  </a:txBody>
                  <a:tcPr/>
                </a:tc>
                <a:tc>
                  <a:txBody>
                    <a:bodyPr/>
                    <a:lstStyle/>
                    <a:p>
                      <a:r>
                        <a:rPr lang="zh-CN" altLang="en-US" dirty="0"/>
                        <a:t>适用于</a:t>
                      </a:r>
                      <a:r>
                        <a:rPr lang="en-US" altLang="zh-CN" dirty="0"/>
                        <a:t>IOS</a:t>
                      </a:r>
                      <a:r>
                        <a:rPr lang="zh-CN" altLang="en-US" dirty="0"/>
                        <a:t>和</a:t>
                      </a:r>
                      <a:r>
                        <a:rPr lang="en-US" altLang="zh-CN" dirty="0"/>
                        <a:t>Android</a:t>
                      </a:r>
                      <a:r>
                        <a:rPr lang="zh-CN" altLang="en-US" dirty="0"/>
                        <a:t>的现代</a:t>
                      </a:r>
                      <a:r>
                        <a:rPr lang="en-US" altLang="zh-CN" dirty="0"/>
                        <a:t>Web</a:t>
                      </a:r>
                      <a:r>
                        <a:rPr lang="zh-CN" altLang="en-US" dirty="0"/>
                        <a:t>开发和原生渲染应用</a:t>
                      </a:r>
                    </a:p>
                  </a:txBody>
                  <a:tcPr/>
                </a:tc>
                <a:tc>
                  <a:txBody>
                    <a:bodyPr/>
                    <a:lstStyle/>
                    <a:p>
                      <a:r>
                        <a:rPr lang="zh-CN" altLang="en-US" dirty="0"/>
                        <a:t>适用于</a:t>
                      </a:r>
                      <a:r>
                        <a:rPr lang="en-US" altLang="zh-CN" dirty="0"/>
                        <a:t>Web</a:t>
                      </a:r>
                      <a:r>
                        <a:rPr lang="zh-CN" altLang="en-US" dirty="0"/>
                        <a:t>开发和单页面引用程序</a:t>
                      </a:r>
                    </a:p>
                  </a:txBody>
                  <a:tcPr/>
                </a:tc>
                <a:extLst>
                  <a:ext uri="{0D108BD9-81ED-4DB2-BD59-A6C34878D82A}">
                    <a16:rowId xmlns:a16="http://schemas.microsoft.com/office/drawing/2014/main" val="10008"/>
                  </a:ext>
                </a:extLst>
              </a:tr>
              <a:tr h="677663">
                <a:tc>
                  <a:txBody>
                    <a:bodyPr/>
                    <a:lstStyle/>
                    <a:p>
                      <a:r>
                        <a:rPr lang="zh-CN" altLang="en-US" dirty="0"/>
                        <a:t>公司使用</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Google</a:t>
                      </a:r>
                      <a:r>
                        <a:rPr lang="zh-CN" altLang="en-US" dirty="0"/>
                        <a:t>，</a:t>
                      </a:r>
                      <a:r>
                        <a:rPr lang="en-US" altLang="zh-CN" dirty="0"/>
                        <a:t>Forbes</a:t>
                      </a:r>
                      <a:endParaRPr lang="zh-CN" altLang="en-US" dirty="0"/>
                    </a:p>
                  </a:txBody>
                  <a:tcPr/>
                </a:tc>
                <a:tc>
                  <a:txBody>
                    <a:bodyPr/>
                    <a:lstStyle/>
                    <a:p>
                      <a:r>
                        <a:rPr lang="en-US" altLang="zh-CN" dirty="0"/>
                        <a:t>Facebook</a:t>
                      </a:r>
                      <a:r>
                        <a:rPr lang="zh-CN" altLang="en-US" dirty="0"/>
                        <a:t>，</a:t>
                      </a:r>
                      <a:r>
                        <a:rPr lang="en-US" altLang="zh-CN" dirty="0"/>
                        <a:t>Uber</a:t>
                      </a:r>
                      <a:r>
                        <a:rPr lang="zh-CN" altLang="en-US" dirty="0"/>
                        <a:t>，</a:t>
                      </a:r>
                      <a:r>
                        <a:rPr lang="en-US" altLang="zh-CN" dirty="0"/>
                        <a:t>Twitter</a:t>
                      </a:r>
                      <a:r>
                        <a:rPr lang="zh-CN" altLang="en-US" dirty="0"/>
                        <a:t>，</a:t>
                      </a:r>
                      <a:r>
                        <a:rPr lang="en-US" altLang="zh-CN" dirty="0"/>
                        <a:t>Reddit</a:t>
                      </a:r>
                      <a:endParaRPr lang="zh-CN" altLang="en-US" dirty="0"/>
                    </a:p>
                  </a:txBody>
                  <a:tcPr/>
                </a:tc>
                <a:tc>
                  <a:txBody>
                    <a:bodyPr/>
                    <a:lstStyle/>
                    <a:p>
                      <a:r>
                        <a:rPr lang="zh-CN" altLang="en-US" dirty="0"/>
                        <a:t>阿里巴巴，百度，</a:t>
                      </a:r>
                      <a:r>
                        <a:rPr lang="en-US" altLang="zh-CN" dirty="0"/>
                        <a:t>GitLab</a:t>
                      </a:r>
                      <a:endParaRPr lang="zh-CN" alt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4476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前端框架对比</a:t>
            </a:r>
          </a:p>
        </p:txBody>
      </p:sp>
      <p:sp>
        <p:nvSpPr>
          <p:cNvPr id="9" name="思想气泡: 云 8"/>
          <p:cNvSpPr/>
          <p:nvPr/>
        </p:nvSpPr>
        <p:spPr>
          <a:xfrm>
            <a:off x="9040762" y="1027906"/>
            <a:ext cx="1799303" cy="197628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Vue</a:t>
            </a:r>
          </a:p>
        </p:txBody>
      </p:sp>
      <p:sp>
        <p:nvSpPr>
          <p:cNvPr id="5" name="Rectangle 1"/>
          <p:cNvSpPr txBox="1">
            <a:spLocks noChangeArrowheads="1"/>
          </p:cNvSpPr>
          <p:nvPr/>
        </p:nvSpPr>
        <p:spPr bwMode="auto">
          <a:xfrm>
            <a:off x="1144565" y="1690688"/>
            <a:ext cx="7194217" cy="3200828"/>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50000"/>
              </a:lnSpc>
              <a:spcBef>
                <a:spcPct val="0"/>
              </a:spcBef>
              <a:spcAft>
                <a:spcPct val="0"/>
              </a:spcAft>
              <a:buFontTx/>
              <a:buChar char="•"/>
            </a:pPr>
            <a:r>
              <a:rPr lang="en-US" altLang="zh-CN" sz="2400" dirty="0">
                <a:latin typeface="+mj-lt"/>
                <a:ea typeface="+mj-ea"/>
                <a:cs typeface="+mj-cs"/>
              </a:rPr>
              <a:t> Vue.js</a:t>
            </a:r>
            <a:r>
              <a:rPr lang="zh-CN" altLang="en-US" sz="2400" dirty="0">
                <a:latin typeface="+mj-lt"/>
                <a:ea typeface="+mj-ea"/>
                <a:cs typeface="+mj-cs"/>
              </a:rPr>
              <a:t>更轻量，</a:t>
            </a:r>
            <a:r>
              <a:rPr lang="en-US" altLang="zh-CN" sz="2400" dirty="0" err="1">
                <a:latin typeface="+mj-lt"/>
                <a:ea typeface="+mj-ea"/>
                <a:cs typeface="+mj-cs"/>
              </a:rPr>
              <a:t>gzip</a:t>
            </a:r>
            <a:r>
              <a:rPr lang="zh-CN" altLang="en-US" sz="2400" dirty="0">
                <a:latin typeface="+mj-lt"/>
                <a:ea typeface="+mj-ea"/>
                <a:cs typeface="+mj-cs"/>
              </a:rPr>
              <a:t>后大小只有</a:t>
            </a:r>
            <a:r>
              <a:rPr lang="en-US" altLang="zh-CN" sz="2400" dirty="0">
                <a:latin typeface="+mj-lt"/>
                <a:ea typeface="+mj-ea"/>
                <a:cs typeface="+mj-cs"/>
              </a:rPr>
              <a:t>26K </a:t>
            </a:r>
            <a:r>
              <a:rPr lang="zh-CN" altLang="en-US" sz="2400" dirty="0">
                <a:latin typeface="+mj-lt"/>
                <a:ea typeface="+mj-ea"/>
                <a:cs typeface="+mj-cs"/>
              </a:rPr>
              <a:t>（</a:t>
            </a:r>
            <a:r>
              <a:rPr lang="en-US" altLang="zh-CN" sz="2400" dirty="0">
                <a:latin typeface="+mj-lt"/>
                <a:ea typeface="+mj-ea"/>
                <a:cs typeface="+mj-cs"/>
              </a:rPr>
              <a:t>Angular 56K,React 44K</a:t>
            </a:r>
            <a:r>
              <a:rPr lang="zh-CN" altLang="en-US" sz="2400" dirty="0">
                <a:latin typeface="+mj-lt"/>
                <a:ea typeface="+mj-ea"/>
                <a:cs typeface="+mj-cs"/>
              </a:rPr>
              <a:t>）</a:t>
            </a:r>
            <a:endParaRPr lang="zh-CN" altLang="zh-CN" sz="2400" dirty="0">
              <a:latin typeface="+mj-lt"/>
              <a:ea typeface="+mj-ea"/>
              <a:cs typeface="+mj-cs"/>
            </a:endParaRPr>
          </a:p>
          <a:p>
            <a:pPr marL="0" indent="0" eaLnBrk="0" fontAlgn="base" hangingPunct="0">
              <a:lnSpc>
                <a:spcPct val="150000"/>
              </a:lnSpc>
              <a:spcBef>
                <a:spcPct val="0"/>
              </a:spcBef>
              <a:spcAft>
                <a:spcPct val="0"/>
              </a:spcAft>
              <a:buFontTx/>
              <a:buChar char="•"/>
            </a:pPr>
            <a:r>
              <a:rPr lang="zh-CN" altLang="en-US" sz="2400" dirty="0">
                <a:latin typeface="+mj-lt"/>
                <a:ea typeface="+mj-ea"/>
                <a:cs typeface="+mj-cs"/>
              </a:rPr>
              <a:t> 更易上手，学习曲线平稳</a:t>
            </a:r>
            <a:endParaRPr lang="zh-CN" altLang="zh-CN" sz="2400" dirty="0">
              <a:latin typeface="+mj-lt"/>
              <a:ea typeface="+mj-ea"/>
              <a:cs typeface="+mj-cs"/>
            </a:endParaRPr>
          </a:p>
          <a:p>
            <a:pPr marL="0" indent="0" eaLnBrk="0" fontAlgn="base" hangingPunct="0">
              <a:lnSpc>
                <a:spcPct val="150000"/>
              </a:lnSpc>
              <a:spcBef>
                <a:spcPct val="0"/>
              </a:spcBef>
              <a:spcAft>
                <a:spcPct val="0"/>
              </a:spcAft>
              <a:buFontTx/>
              <a:buChar char="•"/>
            </a:pPr>
            <a:r>
              <a:rPr lang="zh-CN" altLang="en-US" sz="2400" dirty="0">
                <a:latin typeface="+mj-lt"/>
                <a:ea typeface="+mj-ea"/>
                <a:cs typeface="+mj-cs"/>
              </a:rPr>
              <a:t> 吸收两家之长，借鉴了</a:t>
            </a:r>
            <a:r>
              <a:rPr lang="en-US" altLang="zh-CN" sz="2400" dirty="0">
                <a:latin typeface="+mj-lt"/>
                <a:ea typeface="+mj-ea"/>
                <a:cs typeface="+mj-cs"/>
              </a:rPr>
              <a:t>angular</a:t>
            </a:r>
            <a:r>
              <a:rPr lang="zh-CN" altLang="en-US" sz="2400" dirty="0">
                <a:latin typeface="+mj-lt"/>
                <a:ea typeface="+mj-ea"/>
                <a:cs typeface="+mj-cs"/>
              </a:rPr>
              <a:t>的指令和</a:t>
            </a:r>
            <a:r>
              <a:rPr lang="en-US" altLang="zh-CN" sz="2400" dirty="0">
                <a:latin typeface="+mj-lt"/>
                <a:ea typeface="+mj-ea"/>
                <a:cs typeface="+mj-cs"/>
              </a:rPr>
              <a:t>react</a:t>
            </a:r>
            <a:r>
              <a:rPr lang="zh-CN" altLang="en-US" sz="2400" dirty="0">
                <a:latin typeface="+mj-lt"/>
                <a:ea typeface="+mj-ea"/>
                <a:cs typeface="+mj-cs"/>
              </a:rPr>
              <a:t>的组件化</a:t>
            </a:r>
          </a:p>
          <a:p>
            <a:pPr marL="0" indent="0" eaLnBrk="0" fontAlgn="base" hangingPunct="0">
              <a:lnSpc>
                <a:spcPct val="100000"/>
              </a:lnSpc>
              <a:spcBef>
                <a:spcPct val="0"/>
              </a:spcBef>
              <a:spcAft>
                <a:spcPct val="0"/>
              </a:spcAft>
              <a:buFontTx/>
              <a:buNone/>
            </a:pPr>
            <a:endParaRPr lang="zh-CN" altLang="zh-CN" sz="1800" dirty="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3</a:t>
            </a:r>
            <a:r>
              <a:rPr lang="zh-CN" altLang="en-US" dirty="0"/>
              <a:t>、</a:t>
            </a:r>
            <a:r>
              <a:rPr lang="en-US" altLang="zh-CN" dirty="0"/>
              <a:t>VUE</a:t>
            </a:r>
            <a:endParaRPr lang="zh-CN" altLang="en-US" dirty="0"/>
          </a:p>
        </p:txBody>
      </p:sp>
    </p:spTree>
    <p:extLst>
      <p:ext uri="{BB962C8B-B14F-4D97-AF65-F5344CB8AC3E}">
        <p14:creationId xmlns:p14="http://schemas.microsoft.com/office/powerpoint/2010/main" val="396035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Vue</a:t>
            </a:r>
            <a:endParaRPr lang="zh-CN" altLang="en-US" dirty="0"/>
          </a:p>
        </p:txBody>
      </p:sp>
      <p:sp>
        <p:nvSpPr>
          <p:cNvPr id="4" name="Rectangle 1"/>
          <p:cNvSpPr>
            <a:spLocks noGrp="1" noChangeArrowheads="1"/>
          </p:cNvSpPr>
          <p:nvPr>
            <p:ph idx="1"/>
          </p:nvPr>
        </p:nvSpPr>
        <p:spPr bwMode="auto">
          <a:xfrm>
            <a:off x="1318231" y="2833954"/>
            <a:ext cx="8843408" cy="2036535"/>
          </a:xfrm>
          <a:prstGeom prst="rect">
            <a:avLst/>
          </a:prstGeom>
          <a:solidFill>
            <a:schemeClr val="bg1"/>
          </a:solidFill>
          <a:ln>
            <a:noFill/>
          </a:ln>
          <a:effectLst/>
        </p:spPr>
        <p:txBody>
          <a:bodyPr vert="horz" wrap="square" lIns="0" tIns="0" rIns="0" bIns="152352" numCol="1" anchor="ctr" anchorCtr="0" compatLnSpc="1">
            <a:spAutoFit/>
          </a:bodyPr>
          <a:lstStyle/>
          <a:p>
            <a:pPr marL="0" lvl="0" indent="0" eaLnBrk="0" fontAlgn="base" hangingPunct="0">
              <a:lnSpc>
                <a:spcPct val="150000"/>
              </a:lnSpc>
              <a:spcBef>
                <a:spcPct val="0"/>
              </a:spcBef>
              <a:spcAft>
                <a:spcPct val="0"/>
              </a:spcAft>
              <a:buNone/>
            </a:pPr>
            <a:r>
              <a:rPr lang="zh-CN" altLang="en-US" sz="2000" dirty="0">
                <a:latin typeface="+mj-lt"/>
                <a:ea typeface="+mj-ea"/>
                <a:cs typeface="+mj-cs"/>
              </a:rPr>
              <a:t>一套构建用户界面的渐进式框架，采用自底向上增量开发的设计，</a:t>
            </a:r>
            <a:r>
              <a:rPr lang="en-US" altLang="zh-CN" sz="2000" dirty="0">
                <a:latin typeface="+mj-lt"/>
                <a:ea typeface="+mj-ea"/>
                <a:cs typeface="+mj-cs"/>
              </a:rPr>
              <a:t>Vue </a:t>
            </a:r>
            <a:r>
              <a:rPr lang="zh-CN" altLang="en-US" sz="2000" dirty="0">
                <a:latin typeface="+mj-lt"/>
                <a:ea typeface="+mj-ea"/>
                <a:cs typeface="+mj-cs"/>
              </a:rPr>
              <a:t>的核心库只关注视图层。</a:t>
            </a:r>
            <a:r>
              <a:rPr lang="en-US" altLang="zh-CN" sz="2000" dirty="0">
                <a:latin typeface="+mj-lt"/>
                <a:ea typeface="+mj-ea"/>
                <a:cs typeface="+mj-cs"/>
              </a:rPr>
              <a:t>Vue</a:t>
            </a:r>
            <a:r>
              <a:rPr lang="zh-CN" altLang="en-US" sz="2000" dirty="0">
                <a:latin typeface="+mj-lt"/>
                <a:ea typeface="+mj-ea"/>
                <a:cs typeface="+mj-cs"/>
              </a:rPr>
              <a:t>配合其生态系统支持的库（如</a:t>
            </a:r>
            <a:r>
              <a:rPr lang="en-US" altLang="zh-CN" sz="2000" dirty="0" err="1">
                <a:latin typeface="+mj-lt"/>
                <a:ea typeface="+mj-ea"/>
                <a:cs typeface="+mj-cs"/>
              </a:rPr>
              <a:t>vue</a:t>
            </a:r>
            <a:r>
              <a:rPr lang="en-US" altLang="zh-CN" sz="2000" dirty="0">
                <a:latin typeface="+mj-lt"/>
                <a:ea typeface="+mj-ea"/>
                <a:cs typeface="+mj-cs"/>
              </a:rPr>
              <a:t>-router</a:t>
            </a:r>
            <a:r>
              <a:rPr lang="zh-CN" altLang="en-US" sz="2000" dirty="0">
                <a:latin typeface="+mj-lt"/>
                <a:ea typeface="+mj-ea"/>
                <a:cs typeface="+mj-cs"/>
              </a:rPr>
              <a:t>、</a:t>
            </a:r>
            <a:r>
              <a:rPr lang="en-US" altLang="zh-CN" sz="2000" dirty="0" err="1">
                <a:latin typeface="+mj-lt"/>
                <a:ea typeface="+mj-ea"/>
                <a:cs typeface="+mj-cs"/>
              </a:rPr>
              <a:t>vuex</a:t>
            </a:r>
            <a:r>
              <a:rPr lang="zh-CN" altLang="en-US" sz="2000" dirty="0">
                <a:latin typeface="+mj-lt"/>
                <a:ea typeface="+mj-ea"/>
                <a:cs typeface="+mj-cs"/>
              </a:rPr>
              <a:t>等），也可以为复杂的单页应用提供驱动。</a:t>
            </a:r>
          </a:p>
          <a:p>
            <a:pPr marL="0" lvl="0" indent="0" eaLnBrk="0" fontAlgn="base" hangingPunct="0">
              <a:lnSpc>
                <a:spcPct val="150000"/>
              </a:lnSpc>
              <a:spcBef>
                <a:spcPct val="0"/>
              </a:spcBef>
              <a:spcAft>
                <a:spcPct val="0"/>
              </a:spcAft>
              <a:buNone/>
            </a:pPr>
            <a:endParaRPr lang="zh-CN" altLang="zh-CN" sz="2400" dirty="0">
              <a:latin typeface="+mj-lt"/>
              <a:ea typeface="+mj-ea"/>
              <a:cs typeface="+mj-cs"/>
            </a:endParaRPr>
          </a:p>
        </p:txBody>
      </p:sp>
      <p:sp>
        <p:nvSpPr>
          <p:cNvPr id="7" name="内容占位符 2"/>
          <p:cNvSpPr txBox="1"/>
          <p:nvPr/>
        </p:nvSpPr>
        <p:spPr>
          <a:xfrm>
            <a:off x="838200" y="1825625"/>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Vue.js</a:t>
            </a:r>
            <a:r>
              <a:rPr lang="zh-CN" altLang="en-US" dirty="0"/>
              <a:t> 是什么</a:t>
            </a:r>
          </a:p>
        </p:txBody>
      </p:sp>
      <p:sp>
        <p:nvSpPr>
          <p:cNvPr id="9" name="内容占位符 2"/>
          <p:cNvSpPr txBox="1"/>
          <p:nvPr/>
        </p:nvSpPr>
        <p:spPr>
          <a:xfrm>
            <a:off x="838200" y="4674663"/>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核心</a:t>
            </a:r>
          </a:p>
        </p:txBody>
      </p:sp>
      <p:sp>
        <p:nvSpPr>
          <p:cNvPr id="12" name="Rectangle 1"/>
          <p:cNvSpPr txBox="1">
            <a:spLocks noChangeArrowheads="1"/>
          </p:cNvSpPr>
          <p:nvPr/>
        </p:nvSpPr>
        <p:spPr bwMode="auto">
          <a:xfrm>
            <a:off x="1522948" y="5532076"/>
            <a:ext cx="7871793" cy="568633"/>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50000"/>
              </a:lnSpc>
              <a:spcBef>
                <a:spcPct val="0"/>
              </a:spcBef>
              <a:spcAft>
                <a:spcPct val="0"/>
              </a:spcAft>
              <a:buFont typeface="Arial" panose="020B0604020202020204" pitchFamily="34" charset="0"/>
              <a:buNone/>
            </a:pPr>
            <a:r>
              <a:rPr lang="zh-CN" altLang="en-US" sz="2000" dirty="0">
                <a:latin typeface="+mj-lt"/>
                <a:ea typeface="+mj-ea"/>
                <a:cs typeface="+mj-cs"/>
              </a:rPr>
              <a:t>数据驱动，组件化</a:t>
            </a:r>
            <a:endParaRPr lang="zh-CN" altLang="zh-CN" sz="2000" dirty="0">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核心</a:t>
            </a:r>
            <a:r>
              <a:rPr lang="en-US" altLang="zh-CN" dirty="0"/>
              <a:t>--</a:t>
            </a:r>
            <a:r>
              <a:rPr lang="zh-CN" altLang="en-US" dirty="0"/>
              <a:t>数据驱动</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6128" y="2856774"/>
            <a:ext cx="5404154" cy="2870957"/>
          </a:xfrm>
          <a:prstGeom prst="rect">
            <a:avLst/>
          </a:prstGeom>
        </p:spPr>
      </p:pic>
      <p:sp>
        <p:nvSpPr>
          <p:cNvPr id="6" name="内容占位符 2"/>
          <p:cNvSpPr txBox="1"/>
          <p:nvPr/>
        </p:nvSpPr>
        <p:spPr>
          <a:xfrm>
            <a:off x="838200" y="1825625"/>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DOM</a:t>
            </a:r>
            <a:r>
              <a:rPr lang="zh-CN" altLang="en-US" dirty="0"/>
              <a:t>是数据的一种自然映射</a:t>
            </a:r>
          </a:p>
        </p:txBody>
      </p:sp>
      <p:pic>
        <p:nvPicPr>
          <p:cNvPr id="10" name="图片 9"/>
          <p:cNvPicPr>
            <a:picLocks noChangeAspect="1"/>
          </p:cNvPicPr>
          <p:nvPr/>
        </p:nvPicPr>
        <p:blipFill>
          <a:blip r:embed="rId4"/>
          <a:stretch>
            <a:fillRect/>
          </a:stretch>
        </p:blipFill>
        <p:spPr>
          <a:xfrm>
            <a:off x="7649038" y="2406350"/>
            <a:ext cx="3704762" cy="2933333"/>
          </a:xfrm>
          <a:prstGeom prst="rect">
            <a:avLst/>
          </a:prstGeom>
        </p:spPr>
      </p:pic>
      <p:pic>
        <p:nvPicPr>
          <p:cNvPr id="13" name="图片 12"/>
          <p:cNvPicPr>
            <a:picLocks noChangeAspect="1"/>
          </p:cNvPicPr>
          <p:nvPr/>
        </p:nvPicPr>
        <p:blipFill>
          <a:blip r:embed="rId5"/>
          <a:stretch>
            <a:fillRect/>
          </a:stretch>
        </p:blipFill>
        <p:spPr>
          <a:xfrm>
            <a:off x="7649038" y="5577551"/>
            <a:ext cx="2028571" cy="68571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txBox="1"/>
          <p:nvPr/>
        </p:nvSpPr>
        <p:spPr>
          <a:xfrm>
            <a:off x="838200" y="1825625"/>
            <a:ext cx="10515600" cy="46672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a:t>前后端分离初识</a:t>
            </a:r>
            <a:endParaRPr lang="en-US" altLang="zh-CN" dirty="0"/>
          </a:p>
          <a:p>
            <a:pPr>
              <a:lnSpc>
                <a:spcPct val="150000"/>
              </a:lnSpc>
            </a:pPr>
            <a:r>
              <a:rPr lang="zh-CN" altLang="en-US" dirty="0"/>
              <a:t>前端框架对比</a:t>
            </a:r>
            <a:endParaRPr lang="en-US" altLang="zh-CN" dirty="0"/>
          </a:p>
          <a:p>
            <a:pPr>
              <a:lnSpc>
                <a:spcPct val="150000"/>
              </a:lnSpc>
            </a:pPr>
            <a:r>
              <a:rPr lang="en-US" altLang="zh-CN" dirty="0" err="1"/>
              <a:t>vue</a:t>
            </a:r>
            <a:endParaRPr lang="en-US" altLang="zh-CN" dirty="0"/>
          </a:p>
          <a:p>
            <a:pPr>
              <a:lnSpc>
                <a:spcPct val="150000"/>
              </a:lnSpc>
            </a:pPr>
            <a:r>
              <a:rPr lang="en-US" altLang="zh-CN" dirty="0"/>
              <a:t>webpack</a:t>
            </a: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核心</a:t>
            </a:r>
            <a:r>
              <a:rPr lang="en-US" altLang="zh-CN" dirty="0"/>
              <a:t>--</a:t>
            </a:r>
            <a:r>
              <a:rPr lang="zh-CN" altLang="en-US" dirty="0"/>
              <a:t>组件化</a:t>
            </a:r>
          </a:p>
        </p:txBody>
      </p:sp>
      <p:sp>
        <p:nvSpPr>
          <p:cNvPr id="6" name="内容占位符 2"/>
          <p:cNvSpPr txBox="1"/>
          <p:nvPr/>
        </p:nvSpPr>
        <p:spPr>
          <a:xfrm>
            <a:off x="838200" y="1825625"/>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扩展</a:t>
            </a:r>
            <a:r>
              <a:rPr lang="en-US" altLang="zh-CN" dirty="0"/>
              <a:t>HTML</a:t>
            </a:r>
            <a:r>
              <a:rPr lang="zh-CN" altLang="en-US" dirty="0"/>
              <a:t>元素，封装可重用的代码</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392" y="2681232"/>
            <a:ext cx="7067215" cy="273439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p:nvPr/>
        </p:nvSpPr>
        <p:spPr>
          <a:xfrm>
            <a:off x="990600" y="1843088"/>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安装方式</a:t>
            </a:r>
          </a:p>
        </p:txBody>
      </p:sp>
      <p:sp>
        <p:nvSpPr>
          <p:cNvPr id="11" name="Rectangle 1"/>
          <p:cNvSpPr txBox="1">
            <a:spLocks noChangeArrowheads="1"/>
          </p:cNvSpPr>
          <p:nvPr/>
        </p:nvSpPr>
        <p:spPr bwMode="auto">
          <a:xfrm>
            <a:off x="1378356" y="3383703"/>
            <a:ext cx="10127844" cy="527147"/>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800" dirty="0"/>
              <a:t>2</a:t>
            </a:r>
            <a:r>
              <a:rPr lang="zh-CN" altLang="en-US" sz="1800" dirty="0"/>
              <a:t>、</a:t>
            </a:r>
            <a:r>
              <a:rPr lang="en-US" altLang="zh-CN" sz="1800" dirty="0" err="1"/>
              <a:t>vue</a:t>
            </a:r>
            <a:r>
              <a:rPr lang="en-US" altLang="zh-CN" sz="1800" dirty="0"/>
              <a:t>-cli</a:t>
            </a:r>
            <a:r>
              <a:rPr lang="zh-CN" altLang="en-US" sz="1800" dirty="0"/>
              <a:t>下载：</a:t>
            </a:r>
            <a:r>
              <a:rPr lang="en-US" altLang="zh-CN" sz="1800" dirty="0"/>
              <a:t>	 </a:t>
            </a:r>
            <a:r>
              <a:rPr lang="en-US" altLang="zh-CN" sz="1800" dirty="0" err="1"/>
              <a:t>vue</a:t>
            </a:r>
            <a:r>
              <a:rPr lang="en-US" altLang="zh-CN" sz="1800" dirty="0"/>
              <a:t>-cli </a:t>
            </a:r>
            <a:r>
              <a:rPr lang="zh-CN" altLang="en-US" sz="1800" dirty="0"/>
              <a:t>是</a:t>
            </a:r>
            <a:r>
              <a:rPr lang="en-US" altLang="zh-CN" sz="1800" dirty="0"/>
              <a:t>vue.js</a:t>
            </a:r>
            <a:r>
              <a:rPr lang="zh-CN" altLang="en-US" sz="1800" dirty="0"/>
              <a:t>的脚手架，用于自动生成</a:t>
            </a:r>
            <a:r>
              <a:rPr lang="en-US" altLang="zh-CN" sz="1800" dirty="0" err="1"/>
              <a:t>vue.js+webpack</a:t>
            </a:r>
            <a:r>
              <a:rPr lang="zh-CN" altLang="en-US" sz="1800" dirty="0"/>
              <a:t>的项目模板，</a:t>
            </a:r>
            <a:r>
              <a:rPr lang="en-US" altLang="zh-CN" sz="1800" dirty="0"/>
              <a:t>                            </a:t>
            </a:r>
          </a:p>
        </p:txBody>
      </p:sp>
      <p:sp>
        <p:nvSpPr>
          <p:cNvPr id="12" name="标题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vue</a:t>
            </a:r>
            <a:r>
              <a:rPr lang="zh-CN" altLang="en-US" dirty="0"/>
              <a:t>用法</a:t>
            </a:r>
          </a:p>
        </p:txBody>
      </p:sp>
      <p:sp>
        <p:nvSpPr>
          <p:cNvPr id="13" name="Rectangle 1">
            <a:extLst>
              <a:ext uri="{FF2B5EF4-FFF2-40B4-BE49-F238E27FC236}">
                <a16:creationId xmlns:a16="http://schemas.microsoft.com/office/drawing/2014/main" id="{693F0B23-3B92-4569-B112-A202D61A4139}"/>
              </a:ext>
            </a:extLst>
          </p:cNvPr>
          <p:cNvSpPr txBox="1">
            <a:spLocks noChangeArrowheads="1"/>
          </p:cNvSpPr>
          <p:nvPr/>
        </p:nvSpPr>
        <p:spPr bwMode="auto">
          <a:xfrm>
            <a:off x="1378356" y="2807585"/>
            <a:ext cx="9689977" cy="403139"/>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t>1</a:t>
            </a:r>
            <a:r>
              <a:rPr lang="zh-CN" altLang="en-US" sz="1800" dirty="0"/>
              <a:t>、直接引用：</a:t>
            </a:r>
            <a:r>
              <a:rPr lang="en-US" altLang="zh-CN" sz="1800" dirty="0"/>
              <a:t>&lt;script </a:t>
            </a:r>
            <a:r>
              <a:rPr lang="en-US" altLang="zh-CN" sz="1800" dirty="0" err="1"/>
              <a:t>src</a:t>
            </a:r>
            <a:r>
              <a:rPr lang="en-US" altLang="zh-CN" sz="1800" dirty="0"/>
              <a:t>="https://cdn.jsdelivr.net/</a:t>
            </a:r>
            <a:r>
              <a:rPr lang="en-US" altLang="zh-CN" sz="1800" dirty="0" err="1"/>
              <a:t>npm</a:t>
            </a:r>
            <a:r>
              <a:rPr lang="en-US" altLang="zh-CN" sz="1800" dirty="0"/>
              <a:t>/vue@2.5.17/</a:t>
            </a:r>
            <a:r>
              <a:rPr lang="en-US" altLang="zh-CN" sz="1800" dirty="0" err="1"/>
              <a:t>dist</a:t>
            </a:r>
            <a:r>
              <a:rPr lang="en-US" altLang="zh-CN" sz="1800" dirty="0"/>
              <a:t>/vue.js"&gt;&lt;/script&gt;</a:t>
            </a:r>
            <a:endParaRPr lang="en-US" altLang="zh-CN" sz="1800" dirty="0">
              <a:effectLst/>
            </a:endParaRPr>
          </a:p>
        </p:txBody>
      </p:sp>
      <p:sp>
        <p:nvSpPr>
          <p:cNvPr id="7" name="Rectangle 1">
            <a:extLst>
              <a:ext uri="{FF2B5EF4-FFF2-40B4-BE49-F238E27FC236}">
                <a16:creationId xmlns:a16="http://schemas.microsoft.com/office/drawing/2014/main" id="{B502B090-285E-411A-A210-7713C0500025}"/>
              </a:ext>
            </a:extLst>
          </p:cNvPr>
          <p:cNvSpPr txBox="1">
            <a:spLocks noChangeArrowheads="1"/>
          </p:cNvSpPr>
          <p:nvPr/>
        </p:nvSpPr>
        <p:spPr bwMode="auto">
          <a:xfrm>
            <a:off x="3264022" y="4077772"/>
            <a:ext cx="3778223" cy="2702102"/>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800" dirty="0" err="1"/>
              <a:t>npm</a:t>
            </a:r>
            <a:r>
              <a:rPr lang="en-US" altLang="zh-CN" sz="1800" dirty="0"/>
              <a:t> install --global </a:t>
            </a:r>
            <a:r>
              <a:rPr lang="en-US" altLang="zh-CN" sz="1800" dirty="0" err="1"/>
              <a:t>vue</a:t>
            </a:r>
            <a:r>
              <a:rPr lang="en-US" altLang="zh-CN" sz="1800" dirty="0"/>
              <a:t>-cli</a:t>
            </a:r>
          </a:p>
          <a:p>
            <a:pPr marL="0" indent="0">
              <a:lnSpc>
                <a:spcPct val="150000"/>
              </a:lnSpc>
              <a:buNone/>
            </a:pPr>
            <a:r>
              <a:rPr lang="en-US" altLang="zh-CN" sz="1800" dirty="0" err="1"/>
              <a:t>vue</a:t>
            </a:r>
            <a:r>
              <a:rPr lang="en-US" altLang="zh-CN" sz="1800" dirty="0"/>
              <a:t> </a:t>
            </a:r>
            <a:r>
              <a:rPr lang="en-US" altLang="zh-CN" sz="1800" dirty="0" err="1"/>
              <a:t>init</a:t>
            </a:r>
            <a:r>
              <a:rPr lang="en-US" altLang="zh-CN" sz="1800" dirty="0"/>
              <a:t> webpack name</a:t>
            </a:r>
          </a:p>
          <a:p>
            <a:pPr marL="0" indent="0">
              <a:lnSpc>
                <a:spcPct val="150000"/>
              </a:lnSpc>
              <a:buNone/>
            </a:pPr>
            <a:r>
              <a:rPr lang="en-US" altLang="zh-CN" sz="1800" dirty="0" err="1"/>
              <a:t>npm</a:t>
            </a:r>
            <a:r>
              <a:rPr lang="en-US" altLang="zh-CN" sz="1800" dirty="0"/>
              <a:t> install</a:t>
            </a:r>
          </a:p>
          <a:p>
            <a:pPr marL="0" indent="0">
              <a:lnSpc>
                <a:spcPct val="150000"/>
              </a:lnSpc>
              <a:buNone/>
            </a:pPr>
            <a:r>
              <a:rPr lang="en-US" altLang="zh-CN" sz="1800" dirty="0" err="1"/>
              <a:t>npm</a:t>
            </a:r>
            <a:r>
              <a:rPr lang="en-US" altLang="zh-CN" sz="1800" dirty="0"/>
              <a:t> run dev</a:t>
            </a:r>
            <a:endParaRPr lang="zh-CN" altLang="en-US" sz="1800" dirty="0"/>
          </a:p>
          <a:p>
            <a:pPr marL="0" indent="0">
              <a:lnSpc>
                <a:spcPct val="150000"/>
              </a:lnSpc>
              <a:buNone/>
            </a:pPr>
            <a:r>
              <a:rPr lang="en-US" altLang="zh-CN" sz="1800" dirty="0"/>
              <a:t>                            </a:t>
            </a:r>
          </a:p>
        </p:txBody>
      </p:sp>
    </p:spTree>
    <p:extLst>
      <p:ext uri="{BB962C8B-B14F-4D97-AF65-F5344CB8AC3E}">
        <p14:creationId xmlns:p14="http://schemas.microsoft.com/office/powerpoint/2010/main" val="1866005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p:nvPr/>
        </p:nvSpPr>
        <p:spPr>
          <a:xfrm>
            <a:off x="990600" y="1843088"/>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基本用法</a:t>
            </a:r>
          </a:p>
        </p:txBody>
      </p:sp>
      <p:sp>
        <p:nvSpPr>
          <p:cNvPr id="12" name="标题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vue</a:t>
            </a:r>
            <a:r>
              <a:rPr lang="zh-CN" altLang="en-US" dirty="0"/>
              <a:t>用法</a:t>
            </a:r>
          </a:p>
        </p:txBody>
      </p:sp>
      <p:sp>
        <p:nvSpPr>
          <p:cNvPr id="13" name="Rectangle 1">
            <a:extLst>
              <a:ext uri="{FF2B5EF4-FFF2-40B4-BE49-F238E27FC236}">
                <a16:creationId xmlns:a16="http://schemas.microsoft.com/office/drawing/2014/main" id="{693F0B23-3B92-4569-B112-A202D61A4139}"/>
              </a:ext>
            </a:extLst>
          </p:cNvPr>
          <p:cNvSpPr txBox="1">
            <a:spLocks noChangeArrowheads="1"/>
          </p:cNvSpPr>
          <p:nvPr/>
        </p:nvSpPr>
        <p:spPr bwMode="auto">
          <a:xfrm>
            <a:off x="1378356" y="2807585"/>
            <a:ext cx="9689977" cy="403139"/>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t>1</a:t>
            </a:r>
            <a:r>
              <a:rPr lang="zh-CN" altLang="en-US" sz="1800" dirty="0"/>
              <a:t>、需要先初始化一个实例</a:t>
            </a:r>
            <a:endParaRPr lang="en-US" altLang="zh-CN" sz="1800" dirty="0">
              <a:effectLst/>
            </a:endParaRPr>
          </a:p>
        </p:txBody>
      </p:sp>
      <p:pic>
        <p:nvPicPr>
          <p:cNvPr id="4" name="图片 3">
            <a:extLst>
              <a:ext uri="{FF2B5EF4-FFF2-40B4-BE49-F238E27FC236}">
                <a16:creationId xmlns:a16="http://schemas.microsoft.com/office/drawing/2014/main" id="{21D85A4A-562C-4B96-88A1-0E36C53EF2D5}"/>
              </a:ext>
            </a:extLst>
          </p:cNvPr>
          <p:cNvPicPr>
            <a:picLocks noChangeAspect="1"/>
          </p:cNvPicPr>
          <p:nvPr/>
        </p:nvPicPr>
        <p:blipFill>
          <a:blip r:embed="rId3"/>
          <a:stretch>
            <a:fillRect/>
          </a:stretch>
        </p:blipFill>
        <p:spPr>
          <a:xfrm>
            <a:off x="6063049" y="2643712"/>
            <a:ext cx="2914286" cy="3580952"/>
          </a:xfrm>
          <a:prstGeom prst="rect">
            <a:avLst/>
          </a:prstGeom>
        </p:spPr>
      </p:pic>
      <p:sp>
        <p:nvSpPr>
          <p:cNvPr id="10" name="Rectangle 1">
            <a:extLst>
              <a:ext uri="{FF2B5EF4-FFF2-40B4-BE49-F238E27FC236}">
                <a16:creationId xmlns:a16="http://schemas.microsoft.com/office/drawing/2014/main" id="{4281FB88-A3CC-4D93-861D-6974BB18F0D3}"/>
              </a:ext>
            </a:extLst>
          </p:cNvPr>
          <p:cNvSpPr txBox="1">
            <a:spLocks noChangeArrowheads="1"/>
          </p:cNvSpPr>
          <p:nvPr/>
        </p:nvSpPr>
        <p:spPr bwMode="auto">
          <a:xfrm>
            <a:off x="1595859" y="3210724"/>
            <a:ext cx="3778223" cy="2030123"/>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800" dirty="0"/>
              <a:t>var app= new Vue({}) </a:t>
            </a:r>
            <a:r>
              <a:rPr lang="zh-CN" altLang="en-US" sz="1800" dirty="0"/>
              <a:t>创建</a:t>
            </a:r>
            <a:r>
              <a:rPr lang="en-US" altLang="zh-CN" sz="1800" dirty="0" err="1"/>
              <a:t>vue</a:t>
            </a:r>
            <a:r>
              <a:rPr lang="zh-CN" altLang="en-US" sz="1800" dirty="0"/>
              <a:t>实例</a:t>
            </a:r>
            <a:endParaRPr lang="en-US" altLang="zh-CN" sz="1800" dirty="0"/>
          </a:p>
          <a:p>
            <a:pPr marL="0" indent="0">
              <a:lnSpc>
                <a:spcPct val="150000"/>
              </a:lnSpc>
              <a:buNone/>
            </a:pPr>
            <a:r>
              <a:rPr lang="en-US" altLang="zh-CN" sz="1800" dirty="0"/>
              <a:t>el</a:t>
            </a:r>
            <a:r>
              <a:rPr lang="zh-CN" altLang="en-US" sz="1800" dirty="0"/>
              <a:t>：声明</a:t>
            </a:r>
            <a:r>
              <a:rPr lang="en-US" altLang="zh-CN" sz="1800" dirty="0"/>
              <a:t>vue.js</a:t>
            </a:r>
            <a:r>
              <a:rPr lang="zh-CN" altLang="en-US" sz="1800" dirty="0"/>
              <a:t>管理的边界，把数据绑定给谁，即视图层</a:t>
            </a:r>
            <a:endParaRPr lang="en-US" altLang="zh-CN" sz="1800" dirty="0"/>
          </a:p>
          <a:p>
            <a:pPr marL="0" indent="0">
              <a:lnSpc>
                <a:spcPct val="150000"/>
              </a:lnSpc>
              <a:buNone/>
            </a:pPr>
            <a:r>
              <a:rPr lang="en-US" altLang="zh-CN" sz="1800" dirty="0"/>
              <a:t>data</a:t>
            </a:r>
            <a:r>
              <a:rPr lang="zh-CN" altLang="en-US" sz="1800" dirty="0"/>
              <a:t>：存储数据属性，即数据层</a:t>
            </a:r>
            <a:endParaRPr lang="en-US" altLang="zh-CN" sz="1800" dirty="0"/>
          </a:p>
        </p:txBody>
      </p:sp>
    </p:spTree>
    <p:extLst>
      <p:ext uri="{BB962C8B-B14F-4D97-AF65-F5344CB8AC3E}">
        <p14:creationId xmlns:p14="http://schemas.microsoft.com/office/powerpoint/2010/main" val="954988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p:nvPr/>
        </p:nvSpPr>
        <p:spPr>
          <a:xfrm>
            <a:off x="990600" y="1843088"/>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基本用法</a:t>
            </a:r>
            <a:r>
              <a:rPr lang="en-US" altLang="zh-CN" dirty="0"/>
              <a:t>—</a:t>
            </a:r>
            <a:r>
              <a:rPr lang="zh-CN" altLang="en-US" dirty="0"/>
              <a:t>组件基础</a:t>
            </a:r>
          </a:p>
        </p:txBody>
      </p:sp>
      <p:sp>
        <p:nvSpPr>
          <p:cNvPr id="12" name="标题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vue</a:t>
            </a:r>
            <a:r>
              <a:rPr lang="zh-CN" altLang="en-US" dirty="0"/>
              <a:t>用法</a:t>
            </a:r>
          </a:p>
        </p:txBody>
      </p:sp>
      <p:sp>
        <p:nvSpPr>
          <p:cNvPr id="13" name="Rectangle 1">
            <a:extLst>
              <a:ext uri="{FF2B5EF4-FFF2-40B4-BE49-F238E27FC236}">
                <a16:creationId xmlns:a16="http://schemas.microsoft.com/office/drawing/2014/main" id="{693F0B23-3B92-4569-B112-A202D61A4139}"/>
              </a:ext>
            </a:extLst>
          </p:cNvPr>
          <p:cNvSpPr txBox="1">
            <a:spLocks noChangeArrowheads="1"/>
          </p:cNvSpPr>
          <p:nvPr/>
        </p:nvSpPr>
        <p:spPr bwMode="auto">
          <a:xfrm>
            <a:off x="1378356" y="2807585"/>
            <a:ext cx="9689977" cy="403139"/>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t>1</a:t>
            </a:r>
            <a:r>
              <a:rPr lang="zh-CN" altLang="en-US" sz="1800" dirty="0"/>
              <a:t>、直接引用：</a:t>
            </a:r>
            <a:r>
              <a:rPr lang="en-US" altLang="zh-CN" sz="1800" dirty="0"/>
              <a:t>&lt;script </a:t>
            </a:r>
            <a:r>
              <a:rPr lang="en-US" altLang="zh-CN" sz="1800" dirty="0" err="1"/>
              <a:t>src</a:t>
            </a:r>
            <a:r>
              <a:rPr lang="en-US" altLang="zh-CN" sz="1800" dirty="0"/>
              <a:t>="https://cdn.jsdelivr.net/</a:t>
            </a:r>
            <a:r>
              <a:rPr lang="en-US" altLang="zh-CN" sz="1800" dirty="0" err="1"/>
              <a:t>npm</a:t>
            </a:r>
            <a:r>
              <a:rPr lang="en-US" altLang="zh-CN" sz="1800" dirty="0"/>
              <a:t>/vue@2.5.17/</a:t>
            </a:r>
            <a:r>
              <a:rPr lang="en-US" altLang="zh-CN" sz="1800" dirty="0" err="1"/>
              <a:t>dist</a:t>
            </a:r>
            <a:r>
              <a:rPr lang="en-US" altLang="zh-CN" sz="1800" dirty="0"/>
              <a:t>/vue.js"&gt;&lt;/script&gt;</a:t>
            </a:r>
            <a:endParaRPr lang="en-US" altLang="zh-CN" sz="1800" dirty="0">
              <a:effectLst/>
            </a:endParaRPr>
          </a:p>
        </p:txBody>
      </p:sp>
    </p:spTree>
    <p:extLst>
      <p:ext uri="{BB962C8B-B14F-4D97-AF65-F5344CB8AC3E}">
        <p14:creationId xmlns:p14="http://schemas.microsoft.com/office/powerpoint/2010/main" val="3994555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p:nvPr/>
        </p:nvSpPr>
        <p:spPr>
          <a:xfrm>
            <a:off x="990600" y="1843088"/>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基本用法</a:t>
            </a:r>
            <a:r>
              <a:rPr lang="en-US" altLang="zh-CN" dirty="0"/>
              <a:t>—</a:t>
            </a:r>
            <a:r>
              <a:rPr lang="zh-CN" altLang="en-US" dirty="0"/>
              <a:t>路由</a:t>
            </a:r>
          </a:p>
        </p:txBody>
      </p:sp>
      <p:sp>
        <p:nvSpPr>
          <p:cNvPr id="12" name="标题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vue</a:t>
            </a:r>
            <a:r>
              <a:rPr lang="zh-CN" altLang="en-US" dirty="0"/>
              <a:t>用法</a:t>
            </a:r>
          </a:p>
        </p:txBody>
      </p:sp>
      <p:sp>
        <p:nvSpPr>
          <p:cNvPr id="13" name="Rectangle 1">
            <a:extLst>
              <a:ext uri="{FF2B5EF4-FFF2-40B4-BE49-F238E27FC236}">
                <a16:creationId xmlns:a16="http://schemas.microsoft.com/office/drawing/2014/main" id="{693F0B23-3B92-4569-B112-A202D61A4139}"/>
              </a:ext>
            </a:extLst>
          </p:cNvPr>
          <p:cNvSpPr txBox="1">
            <a:spLocks noChangeArrowheads="1"/>
          </p:cNvSpPr>
          <p:nvPr/>
        </p:nvSpPr>
        <p:spPr bwMode="auto">
          <a:xfrm>
            <a:off x="1378356" y="2807585"/>
            <a:ext cx="9689977" cy="403139"/>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t>1</a:t>
            </a:r>
            <a:r>
              <a:rPr lang="zh-CN" altLang="en-US" sz="1800" dirty="0"/>
              <a:t>、直接引用：</a:t>
            </a:r>
            <a:r>
              <a:rPr lang="en-US" altLang="zh-CN" sz="1800" dirty="0"/>
              <a:t>&lt;script </a:t>
            </a:r>
            <a:r>
              <a:rPr lang="en-US" altLang="zh-CN" sz="1800" dirty="0" err="1"/>
              <a:t>src</a:t>
            </a:r>
            <a:r>
              <a:rPr lang="en-US" altLang="zh-CN" sz="1800" dirty="0"/>
              <a:t>="https://cdn.jsdelivr.net/</a:t>
            </a:r>
            <a:r>
              <a:rPr lang="en-US" altLang="zh-CN" sz="1800" dirty="0" err="1"/>
              <a:t>npm</a:t>
            </a:r>
            <a:r>
              <a:rPr lang="en-US" altLang="zh-CN" sz="1800" dirty="0"/>
              <a:t>/vue@2.5.17/</a:t>
            </a:r>
            <a:r>
              <a:rPr lang="en-US" altLang="zh-CN" sz="1800" dirty="0" err="1"/>
              <a:t>dist</a:t>
            </a:r>
            <a:r>
              <a:rPr lang="en-US" altLang="zh-CN" sz="1800" dirty="0"/>
              <a:t>/vue.js"&gt;&lt;/script&gt;</a:t>
            </a:r>
            <a:endParaRPr lang="en-US" altLang="zh-CN" sz="1800" dirty="0">
              <a:effectLst/>
            </a:endParaRPr>
          </a:p>
        </p:txBody>
      </p:sp>
    </p:spTree>
    <p:extLst>
      <p:ext uri="{BB962C8B-B14F-4D97-AF65-F5344CB8AC3E}">
        <p14:creationId xmlns:p14="http://schemas.microsoft.com/office/powerpoint/2010/main" val="1665205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内容占位符 2">
            <a:extLst>
              <a:ext uri="{FF2B5EF4-FFF2-40B4-BE49-F238E27FC236}">
                <a16:creationId xmlns:a16="http://schemas.microsoft.com/office/drawing/2014/main" id="{8C2A6E53-A978-4881-AFC3-1120548DF3C6}"/>
              </a:ext>
            </a:extLst>
          </p:cNvPr>
          <p:cNvSpPr txBox="1"/>
          <p:nvPr/>
        </p:nvSpPr>
        <p:spPr>
          <a:xfrm>
            <a:off x="990600" y="1843088"/>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vue</a:t>
            </a:r>
            <a:r>
              <a:rPr lang="en-US" altLang="zh-CN" dirty="0"/>
              <a:t>-cli</a:t>
            </a:r>
            <a:r>
              <a:rPr lang="zh-CN" altLang="en-US" dirty="0"/>
              <a:t> 实例</a:t>
            </a:r>
          </a:p>
        </p:txBody>
      </p:sp>
      <p:sp>
        <p:nvSpPr>
          <p:cNvPr id="30" name="标题 1">
            <a:extLst>
              <a:ext uri="{FF2B5EF4-FFF2-40B4-BE49-F238E27FC236}">
                <a16:creationId xmlns:a16="http://schemas.microsoft.com/office/drawing/2014/main" id="{86F1FCAE-9E04-48A7-A0F3-1455EA573C00}"/>
              </a:ext>
            </a:extLst>
          </p:cNvPr>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vue</a:t>
            </a:r>
            <a:r>
              <a:rPr lang="zh-CN" altLang="en-US" dirty="0"/>
              <a:t>用法</a:t>
            </a:r>
          </a:p>
        </p:txBody>
      </p:sp>
      <p:pic>
        <p:nvPicPr>
          <p:cNvPr id="8" name="图片 7">
            <a:extLst>
              <a:ext uri="{FF2B5EF4-FFF2-40B4-BE49-F238E27FC236}">
                <a16:creationId xmlns:a16="http://schemas.microsoft.com/office/drawing/2014/main" id="{C2D1EB60-E425-4679-82D2-B3423E27758F}"/>
              </a:ext>
            </a:extLst>
          </p:cNvPr>
          <p:cNvPicPr>
            <a:picLocks noChangeAspect="1"/>
          </p:cNvPicPr>
          <p:nvPr/>
        </p:nvPicPr>
        <p:blipFill>
          <a:blip r:embed="rId3"/>
          <a:stretch>
            <a:fillRect/>
          </a:stretch>
        </p:blipFill>
        <p:spPr>
          <a:xfrm>
            <a:off x="7776371" y="1942145"/>
            <a:ext cx="3514286" cy="4638095"/>
          </a:xfrm>
          <a:prstGeom prst="rect">
            <a:avLst/>
          </a:prstGeom>
        </p:spPr>
      </p:pic>
      <p:sp>
        <p:nvSpPr>
          <p:cNvPr id="57" name="Rectangle 1">
            <a:extLst>
              <a:ext uri="{FF2B5EF4-FFF2-40B4-BE49-F238E27FC236}">
                <a16:creationId xmlns:a16="http://schemas.microsoft.com/office/drawing/2014/main" id="{A44D7843-E3E5-49FC-865C-A96DA2169D87}"/>
              </a:ext>
            </a:extLst>
          </p:cNvPr>
          <p:cNvSpPr txBox="1">
            <a:spLocks noChangeArrowheads="1"/>
          </p:cNvSpPr>
          <p:nvPr/>
        </p:nvSpPr>
        <p:spPr bwMode="auto">
          <a:xfrm>
            <a:off x="1372259" y="2613200"/>
            <a:ext cx="6237995" cy="3641974"/>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600" dirty="0"/>
              <a:t>1</a:t>
            </a:r>
            <a:r>
              <a:rPr lang="zh-CN" altLang="en-US" sz="1600" dirty="0"/>
              <a:t>、</a:t>
            </a:r>
            <a:r>
              <a:rPr lang="en-US" altLang="zh-CN" sz="1600" dirty="0"/>
              <a:t>index.html</a:t>
            </a:r>
            <a:r>
              <a:rPr lang="zh-CN" altLang="en-US" sz="1600" dirty="0"/>
              <a:t>：页面入口，最外层的网站框架，载入了</a:t>
            </a:r>
            <a:r>
              <a:rPr lang="en-US" altLang="zh-CN" sz="1600" dirty="0" err="1"/>
              <a:t>App.vue</a:t>
            </a:r>
            <a:endParaRPr lang="en-US" altLang="zh-CN" sz="1600" dirty="0"/>
          </a:p>
          <a:p>
            <a:pPr marL="0" indent="0">
              <a:lnSpc>
                <a:spcPct val="100000"/>
              </a:lnSpc>
              <a:buNone/>
            </a:pPr>
            <a:r>
              <a:rPr lang="en-US" altLang="zh-CN" sz="1600" dirty="0"/>
              <a:t>2</a:t>
            </a:r>
            <a:r>
              <a:rPr lang="zh-CN" altLang="en-US" sz="1600" dirty="0"/>
              <a:t>、</a:t>
            </a:r>
            <a:r>
              <a:rPr lang="en-US" altLang="zh-CN" sz="1600" dirty="0"/>
              <a:t>main.js</a:t>
            </a:r>
            <a:r>
              <a:rPr lang="zh-CN" altLang="en-US" sz="1600" dirty="0"/>
              <a:t>：页面入口程序，引入各种公共组件</a:t>
            </a:r>
            <a:endParaRPr lang="en-US" altLang="zh-CN" sz="1600" dirty="0"/>
          </a:p>
          <a:p>
            <a:pPr marL="0" indent="0">
              <a:lnSpc>
                <a:spcPct val="100000"/>
              </a:lnSpc>
              <a:buNone/>
            </a:pPr>
            <a:r>
              <a:rPr lang="en-US" altLang="zh-CN" sz="1600" dirty="0"/>
              <a:t>3</a:t>
            </a:r>
            <a:r>
              <a:rPr lang="zh-CN" altLang="en-US" sz="1600" dirty="0">
                <a:effectLst/>
              </a:rPr>
              <a:t>、</a:t>
            </a:r>
            <a:r>
              <a:rPr lang="en-US" altLang="zh-CN" sz="1600" dirty="0" err="1"/>
              <a:t>A</a:t>
            </a:r>
            <a:r>
              <a:rPr lang="en-US" altLang="zh-CN" sz="1600" dirty="0" err="1">
                <a:effectLst/>
              </a:rPr>
              <a:t>pp.vue</a:t>
            </a:r>
            <a:r>
              <a:rPr lang="zh-CN" altLang="en-US" sz="1600" dirty="0"/>
              <a:t>：父组件，可通过定义路由载入子组件</a:t>
            </a:r>
            <a:endParaRPr lang="en-US" altLang="zh-CN" sz="1600" dirty="0"/>
          </a:p>
          <a:p>
            <a:pPr marL="0" indent="0">
              <a:lnSpc>
                <a:spcPct val="100000"/>
              </a:lnSpc>
              <a:buNone/>
            </a:pPr>
            <a:r>
              <a:rPr lang="en-US" altLang="zh-CN" sz="1600" dirty="0"/>
              <a:t>4</a:t>
            </a:r>
            <a:r>
              <a:rPr lang="zh-CN" altLang="en-US" sz="1600" dirty="0">
                <a:effectLst/>
              </a:rPr>
              <a:t>、</a:t>
            </a:r>
            <a:r>
              <a:rPr lang="en-US" altLang="zh-CN" sz="1600" dirty="0"/>
              <a:t> index.js </a:t>
            </a:r>
            <a:r>
              <a:rPr lang="zh-CN" altLang="en-US" sz="1600" dirty="0"/>
              <a:t>：在</a:t>
            </a:r>
            <a:r>
              <a:rPr lang="en-US" altLang="zh-CN" sz="1600" dirty="0"/>
              <a:t>router</a:t>
            </a:r>
            <a:r>
              <a:rPr lang="zh-CN" altLang="en-US" sz="1600" dirty="0"/>
              <a:t>中，登记组件名称以及对应的路径，控制路径跳转对应显示的组件、</a:t>
            </a:r>
            <a:endParaRPr lang="en-US" altLang="zh-CN" sz="1600" dirty="0"/>
          </a:p>
          <a:p>
            <a:pPr marL="0" indent="0">
              <a:lnSpc>
                <a:spcPct val="100000"/>
              </a:lnSpc>
              <a:buNone/>
            </a:pPr>
            <a:r>
              <a:rPr lang="en-US" altLang="zh-CN" sz="1600" dirty="0"/>
              <a:t>5</a:t>
            </a:r>
            <a:r>
              <a:rPr lang="zh-CN" altLang="en-US" sz="1600" dirty="0">
                <a:effectLst/>
              </a:rPr>
              <a:t>、</a:t>
            </a:r>
            <a:r>
              <a:rPr lang="en-US" altLang="zh-CN" sz="1600" dirty="0">
                <a:effectLst/>
              </a:rPr>
              <a:t>component</a:t>
            </a:r>
            <a:r>
              <a:rPr lang="zh-CN" altLang="en-US" sz="1600" dirty="0">
                <a:effectLst/>
              </a:rPr>
              <a:t>：公共组件</a:t>
            </a:r>
            <a:endParaRPr lang="en-US" altLang="zh-CN" sz="1600" dirty="0">
              <a:effectLst/>
            </a:endParaRPr>
          </a:p>
          <a:p>
            <a:pPr marL="0" indent="0">
              <a:lnSpc>
                <a:spcPct val="100000"/>
              </a:lnSpc>
              <a:buNone/>
            </a:pPr>
            <a:r>
              <a:rPr lang="en-US" altLang="zh-CN" sz="1600" dirty="0"/>
              <a:t>6</a:t>
            </a:r>
            <a:r>
              <a:rPr lang="zh-CN" altLang="en-US" sz="1600" dirty="0"/>
              <a:t>、</a:t>
            </a:r>
            <a:r>
              <a:rPr lang="en-US" altLang="zh-CN" sz="1600" dirty="0"/>
              <a:t>pages</a:t>
            </a:r>
            <a:r>
              <a:rPr lang="zh-CN" altLang="en-US" sz="1600" dirty="0"/>
              <a:t>：页面组件</a:t>
            </a:r>
            <a:endParaRPr lang="en-US" altLang="zh-CN" sz="1600" dirty="0"/>
          </a:p>
          <a:p>
            <a:pPr marL="0" indent="0">
              <a:lnSpc>
                <a:spcPct val="100000"/>
              </a:lnSpc>
              <a:buNone/>
            </a:pPr>
            <a:r>
              <a:rPr lang="en-US" altLang="zh-CN" sz="1600" dirty="0"/>
              <a:t>7</a:t>
            </a:r>
            <a:r>
              <a:rPr lang="zh-CN" altLang="en-US" sz="1600" dirty="0">
                <a:effectLst/>
              </a:rPr>
              <a:t>、</a:t>
            </a:r>
            <a:r>
              <a:rPr lang="en-US" altLang="zh-CN" sz="1600" dirty="0">
                <a:effectLst/>
              </a:rPr>
              <a:t>static</a:t>
            </a:r>
            <a:r>
              <a:rPr lang="zh-CN" altLang="en-US" sz="1600" dirty="0">
                <a:effectLst/>
              </a:rPr>
              <a:t>：存放静态资源</a:t>
            </a:r>
            <a:endParaRPr lang="en-US" altLang="zh-CN" sz="1600" dirty="0">
              <a:effectLst/>
            </a:endParaRPr>
          </a:p>
          <a:p>
            <a:pPr marL="0" indent="0">
              <a:lnSpc>
                <a:spcPct val="100000"/>
              </a:lnSpc>
              <a:buNone/>
            </a:pPr>
            <a:r>
              <a:rPr lang="en-US" altLang="zh-CN" sz="1600" dirty="0"/>
              <a:t>8</a:t>
            </a:r>
            <a:r>
              <a:rPr lang="zh-CN" altLang="en-US" sz="1600" dirty="0"/>
              <a:t>、</a:t>
            </a:r>
            <a:r>
              <a:rPr lang="en-US" altLang="zh-CN" sz="1600" dirty="0"/>
              <a:t>build</a:t>
            </a:r>
            <a:r>
              <a:rPr lang="zh-CN" altLang="en-US" sz="1600" dirty="0"/>
              <a:t>：</a:t>
            </a:r>
            <a:r>
              <a:rPr lang="en-US" altLang="zh-CN" sz="1600" dirty="0"/>
              <a:t>webpack</a:t>
            </a:r>
            <a:r>
              <a:rPr lang="zh-CN" altLang="en-US" sz="1600" dirty="0"/>
              <a:t>相关配置</a:t>
            </a:r>
            <a:endParaRPr lang="en-US" altLang="zh-CN" sz="1600" dirty="0"/>
          </a:p>
          <a:p>
            <a:pPr marL="0" indent="0">
              <a:lnSpc>
                <a:spcPct val="100000"/>
              </a:lnSpc>
              <a:buNone/>
            </a:pPr>
            <a:r>
              <a:rPr lang="en-US" altLang="zh-CN" sz="1600" dirty="0">
                <a:effectLst/>
              </a:rPr>
              <a:t>9</a:t>
            </a:r>
            <a:r>
              <a:rPr lang="zh-CN" altLang="en-US" sz="1600" dirty="0">
                <a:effectLst/>
              </a:rPr>
              <a:t>、</a:t>
            </a:r>
            <a:r>
              <a:rPr lang="en-US" altLang="zh-CN" sz="1600" dirty="0">
                <a:effectLst/>
              </a:rPr>
              <a:t>config</a:t>
            </a:r>
            <a:r>
              <a:rPr lang="zh-CN" altLang="en-US" sz="1600" dirty="0">
                <a:effectLst/>
              </a:rPr>
              <a:t>：</a:t>
            </a:r>
            <a:r>
              <a:rPr lang="en-US" altLang="zh-CN" sz="1600" dirty="0" err="1">
                <a:effectLst/>
              </a:rPr>
              <a:t>vue</a:t>
            </a:r>
            <a:r>
              <a:rPr lang="zh-CN" altLang="en-US" sz="1600" dirty="0">
                <a:effectLst/>
              </a:rPr>
              <a:t>基本配置</a:t>
            </a:r>
            <a:endParaRPr lang="en-US" altLang="zh-CN" sz="1600" dirty="0">
              <a:effectLst/>
            </a:endParaRPr>
          </a:p>
        </p:txBody>
      </p:sp>
    </p:spTree>
    <p:extLst>
      <p:ext uri="{BB962C8B-B14F-4D97-AF65-F5344CB8AC3E}">
        <p14:creationId xmlns:p14="http://schemas.microsoft.com/office/powerpoint/2010/main" val="691641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p:nvPr/>
        </p:nvSpPr>
        <p:spPr>
          <a:xfrm>
            <a:off x="990600" y="1843088"/>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引入组件库：</a:t>
            </a:r>
            <a:r>
              <a:rPr lang="en-US" altLang="zh-CN" dirty="0"/>
              <a:t>element-</a:t>
            </a:r>
            <a:r>
              <a:rPr lang="en-US" altLang="zh-CN" dirty="0" err="1"/>
              <a:t>ui</a:t>
            </a:r>
            <a:endParaRPr lang="zh-CN" altLang="en-US" dirty="0"/>
          </a:p>
        </p:txBody>
      </p:sp>
      <p:sp>
        <p:nvSpPr>
          <p:cNvPr id="12" name="标题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Vue</a:t>
            </a:r>
            <a:r>
              <a:rPr lang="zh-CN" altLang="en-US" dirty="0"/>
              <a:t>用法</a:t>
            </a:r>
          </a:p>
        </p:txBody>
      </p:sp>
      <p:sp>
        <p:nvSpPr>
          <p:cNvPr id="5" name="Rectangle 1">
            <a:extLst>
              <a:ext uri="{FF2B5EF4-FFF2-40B4-BE49-F238E27FC236}">
                <a16:creationId xmlns:a16="http://schemas.microsoft.com/office/drawing/2014/main" id="{448D7D01-4B97-4107-9EA8-B308ABA73D98}"/>
              </a:ext>
            </a:extLst>
          </p:cNvPr>
          <p:cNvSpPr txBox="1">
            <a:spLocks noChangeArrowheads="1"/>
          </p:cNvSpPr>
          <p:nvPr/>
        </p:nvSpPr>
        <p:spPr bwMode="auto">
          <a:xfrm>
            <a:off x="1645772" y="3258400"/>
            <a:ext cx="9656637" cy="568697"/>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endParaRPr lang="en-US" altLang="zh-CN" sz="1800" dirty="0">
              <a:latin typeface="+mj-lt"/>
              <a:ea typeface="+mj-ea"/>
              <a:cs typeface="+mj-cs"/>
            </a:endParaRPr>
          </a:p>
        </p:txBody>
      </p:sp>
      <p:sp>
        <p:nvSpPr>
          <p:cNvPr id="9" name="Rectangle 1">
            <a:extLst>
              <a:ext uri="{FF2B5EF4-FFF2-40B4-BE49-F238E27FC236}">
                <a16:creationId xmlns:a16="http://schemas.microsoft.com/office/drawing/2014/main" id="{D774722A-0AB2-48CC-942B-C9758B2FEC9C}"/>
              </a:ext>
            </a:extLst>
          </p:cNvPr>
          <p:cNvSpPr txBox="1">
            <a:spLocks noChangeArrowheads="1"/>
          </p:cNvSpPr>
          <p:nvPr/>
        </p:nvSpPr>
        <p:spPr bwMode="auto">
          <a:xfrm>
            <a:off x="1645772" y="2480620"/>
            <a:ext cx="9889490" cy="568697"/>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altLang="zh-CN" sz="1800" dirty="0">
                <a:latin typeface="+mj-lt"/>
                <a:ea typeface="+mj-ea"/>
                <a:cs typeface="+mj-cs"/>
              </a:rPr>
              <a:t>1</a:t>
            </a:r>
            <a:r>
              <a:rPr lang="zh-CN" altLang="en-US" sz="1800" dirty="0">
                <a:latin typeface="+mj-lt"/>
                <a:ea typeface="+mj-ea"/>
                <a:cs typeface="+mj-cs"/>
              </a:rPr>
              <a:t>、安装：</a:t>
            </a:r>
            <a:r>
              <a:rPr lang="en-US" altLang="zh-CN" sz="1800" dirty="0" err="1">
                <a:latin typeface="+mj-lt"/>
                <a:ea typeface="+mj-ea"/>
                <a:cs typeface="+mj-cs"/>
              </a:rPr>
              <a:t>npm</a:t>
            </a:r>
            <a:r>
              <a:rPr lang="en-US" altLang="zh-CN" sz="1800" dirty="0">
                <a:latin typeface="+mj-lt"/>
                <a:ea typeface="+mj-ea"/>
                <a:cs typeface="+mj-cs"/>
              </a:rPr>
              <a:t> install element-</a:t>
            </a:r>
            <a:r>
              <a:rPr lang="en-US" altLang="zh-CN" sz="1800" dirty="0" err="1">
                <a:latin typeface="+mj-lt"/>
                <a:ea typeface="+mj-ea"/>
                <a:cs typeface="+mj-cs"/>
              </a:rPr>
              <a:t>ui</a:t>
            </a:r>
            <a:endParaRPr lang="zh-CN" altLang="en-US" sz="1600" dirty="0"/>
          </a:p>
        </p:txBody>
      </p:sp>
      <p:pic>
        <p:nvPicPr>
          <p:cNvPr id="2" name="图片 1">
            <a:extLst>
              <a:ext uri="{FF2B5EF4-FFF2-40B4-BE49-F238E27FC236}">
                <a16:creationId xmlns:a16="http://schemas.microsoft.com/office/drawing/2014/main" id="{888CA65C-4310-467B-8315-9C5E07A047DF}"/>
              </a:ext>
            </a:extLst>
          </p:cNvPr>
          <p:cNvPicPr>
            <a:picLocks noChangeAspect="1"/>
          </p:cNvPicPr>
          <p:nvPr/>
        </p:nvPicPr>
        <p:blipFill>
          <a:blip r:embed="rId3"/>
          <a:stretch>
            <a:fillRect/>
          </a:stretch>
        </p:blipFill>
        <p:spPr>
          <a:xfrm>
            <a:off x="4172190" y="3113605"/>
            <a:ext cx="1923810" cy="571429"/>
          </a:xfrm>
          <a:prstGeom prst="rect">
            <a:avLst/>
          </a:prstGeom>
        </p:spPr>
      </p:pic>
      <p:sp>
        <p:nvSpPr>
          <p:cNvPr id="11" name="Rectangle 1">
            <a:extLst>
              <a:ext uri="{FF2B5EF4-FFF2-40B4-BE49-F238E27FC236}">
                <a16:creationId xmlns:a16="http://schemas.microsoft.com/office/drawing/2014/main" id="{DA35FA5B-1C4C-41D5-A008-E52EA8EB4DAA}"/>
              </a:ext>
            </a:extLst>
          </p:cNvPr>
          <p:cNvSpPr txBox="1">
            <a:spLocks noChangeArrowheads="1"/>
          </p:cNvSpPr>
          <p:nvPr/>
        </p:nvSpPr>
        <p:spPr bwMode="auto">
          <a:xfrm>
            <a:off x="1645772" y="4036482"/>
            <a:ext cx="6373763" cy="568697"/>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altLang="zh-CN" sz="1800" dirty="0">
                <a:latin typeface="+mj-lt"/>
                <a:ea typeface="+mj-ea"/>
                <a:cs typeface="+mj-cs"/>
              </a:rPr>
              <a:t>3</a:t>
            </a:r>
            <a:r>
              <a:rPr lang="zh-CN" altLang="en-US" sz="1800" dirty="0">
                <a:latin typeface="+mj-lt"/>
                <a:ea typeface="+mj-ea"/>
                <a:cs typeface="+mj-cs"/>
              </a:rPr>
              <a:t>、官网查询组件编写方式，使用</a:t>
            </a:r>
            <a:r>
              <a:rPr lang="en-US" altLang="zh-CN" sz="1800" dirty="0">
                <a:latin typeface="+mj-lt"/>
                <a:ea typeface="+mj-ea"/>
                <a:cs typeface="+mj-cs"/>
              </a:rPr>
              <a:t>element</a:t>
            </a:r>
            <a:r>
              <a:rPr lang="zh-CN" altLang="en-US" sz="1800" dirty="0">
                <a:latin typeface="+mj-lt"/>
                <a:ea typeface="+mj-ea"/>
                <a:cs typeface="+mj-cs"/>
              </a:rPr>
              <a:t>标签编写组件</a:t>
            </a:r>
            <a:endParaRPr lang="zh-CN" altLang="en-US" sz="1600" dirty="0"/>
          </a:p>
        </p:txBody>
      </p:sp>
      <p:sp>
        <p:nvSpPr>
          <p:cNvPr id="14" name="Rectangle 1">
            <a:extLst>
              <a:ext uri="{FF2B5EF4-FFF2-40B4-BE49-F238E27FC236}">
                <a16:creationId xmlns:a16="http://schemas.microsoft.com/office/drawing/2014/main" id="{6DCF2F24-4CA5-4BF9-A3C7-61973DD6F0AF}"/>
              </a:ext>
            </a:extLst>
          </p:cNvPr>
          <p:cNvSpPr txBox="1">
            <a:spLocks noChangeArrowheads="1"/>
          </p:cNvSpPr>
          <p:nvPr/>
        </p:nvSpPr>
        <p:spPr bwMode="auto">
          <a:xfrm>
            <a:off x="1645772" y="3105307"/>
            <a:ext cx="2209536" cy="568697"/>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altLang="zh-CN" sz="1800" dirty="0">
                <a:latin typeface="+mj-lt"/>
                <a:ea typeface="+mj-ea"/>
                <a:cs typeface="+mj-cs"/>
              </a:rPr>
              <a:t>2</a:t>
            </a:r>
            <a:r>
              <a:rPr lang="zh-CN" altLang="en-US" sz="1800" dirty="0">
                <a:latin typeface="+mj-lt"/>
                <a:ea typeface="+mj-ea"/>
                <a:cs typeface="+mj-cs"/>
              </a:rPr>
              <a:t>、</a:t>
            </a:r>
            <a:r>
              <a:rPr lang="en-US" altLang="zh-CN" sz="1800" dirty="0">
                <a:latin typeface="+mj-lt"/>
                <a:ea typeface="+mj-ea"/>
                <a:cs typeface="+mj-cs"/>
              </a:rPr>
              <a:t>main.js </a:t>
            </a:r>
            <a:r>
              <a:rPr lang="zh-CN" altLang="en-US" sz="1800" dirty="0">
                <a:latin typeface="+mj-lt"/>
                <a:ea typeface="+mj-ea"/>
                <a:cs typeface="+mj-cs"/>
              </a:rPr>
              <a:t>引入</a:t>
            </a:r>
            <a:endParaRPr lang="zh-CN" altLang="en-US" sz="1600" dirty="0"/>
          </a:p>
        </p:txBody>
      </p:sp>
      <p:pic>
        <p:nvPicPr>
          <p:cNvPr id="4" name="图片 3">
            <a:extLst>
              <a:ext uri="{FF2B5EF4-FFF2-40B4-BE49-F238E27FC236}">
                <a16:creationId xmlns:a16="http://schemas.microsoft.com/office/drawing/2014/main" id="{E870652A-0E93-4A40-934B-9F20847F3C1E}"/>
              </a:ext>
            </a:extLst>
          </p:cNvPr>
          <p:cNvPicPr>
            <a:picLocks noChangeAspect="1"/>
          </p:cNvPicPr>
          <p:nvPr/>
        </p:nvPicPr>
        <p:blipFill>
          <a:blip r:embed="rId4"/>
          <a:stretch>
            <a:fillRect/>
          </a:stretch>
        </p:blipFill>
        <p:spPr>
          <a:xfrm>
            <a:off x="2200762" y="4830968"/>
            <a:ext cx="3895238" cy="742857"/>
          </a:xfrm>
          <a:prstGeom prst="rect">
            <a:avLst/>
          </a:prstGeom>
        </p:spPr>
      </p:pic>
    </p:spTree>
    <p:extLst>
      <p:ext uri="{BB962C8B-B14F-4D97-AF65-F5344CB8AC3E}">
        <p14:creationId xmlns:p14="http://schemas.microsoft.com/office/powerpoint/2010/main" val="1904471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内容占位符 2">
            <a:extLst>
              <a:ext uri="{FF2B5EF4-FFF2-40B4-BE49-F238E27FC236}">
                <a16:creationId xmlns:a16="http://schemas.microsoft.com/office/drawing/2014/main" id="{8C2A6E53-A978-4881-AFC3-1120548DF3C6}"/>
              </a:ext>
            </a:extLst>
          </p:cNvPr>
          <p:cNvSpPr txBox="1"/>
          <p:nvPr/>
        </p:nvSpPr>
        <p:spPr>
          <a:xfrm>
            <a:off x="990600" y="1843088"/>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vue</a:t>
            </a:r>
            <a:r>
              <a:rPr lang="en-US" altLang="zh-CN" dirty="0"/>
              <a:t>-cli</a:t>
            </a:r>
            <a:r>
              <a:rPr lang="zh-CN" altLang="en-US" dirty="0"/>
              <a:t> 实例</a:t>
            </a:r>
          </a:p>
        </p:txBody>
      </p:sp>
      <p:sp>
        <p:nvSpPr>
          <p:cNvPr id="30" name="标题 1">
            <a:extLst>
              <a:ext uri="{FF2B5EF4-FFF2-40B4-BE49-F238E27FC236}">
                <a16:creationId xmlns:a16="http://schemas.microsoft.com/office/drawing/2014/main" id="{86F1FCAE-9E04-48A7-A0F3-1455EA573C00}"/>
              </a:ext>
            </a:extLst>
          </p:cNvPr>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vue</a:t>
            </a:r>
            <a:r>
              <a:rPr lang="zh-CN" altLang="en-US" dirty="0"/>
              <a:t>用法</a:t>
            </a:r>
          </a:p>
        </p:txBody>
      </p:sp>
      <p:sp>
        <p:nvSpPr>
          <p:cNvPr id="57" name="Rectangle 1">
            <a:extLst>
              <a:ext uri="{FF2B5EF4-FFF2-40B4-BE49-F238E27FC236}">
                <a16:creationId xmlns:a16="http://schemas.microsoft.com/office/drawing/2014/main" id="{A44D7843-E3E5-49FC-865C-A96DA2169D87}"/>
              </a:ext>
            </a:extLst>
          </p:cNvPr>
          <p:cNvSpPr txBox="1">
            <a:spLocks noChangeArrowheads="1"/>
          </p:cNvSpPr>
          <p:nvPr/>
        </p:nvSpPr>
        <p:spPr bwMode="auto">
          <a:xfrm>
            <a:off x="1296632" y="2677204"/>
            <a:ext cx="6237995" cy="400061"/>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600" dirty="0"/>
              <a:t>1</a:t>
            </a:r>
            <a:r>
              <a:rPr lang="zh-CN" altLang="en-US" sz="1600" dirty="0"/>
              <a:t>、</a:t>
            </a:r>
            <a:r>
              <a:rPr lang="en-US" altLang="zh-CN" sz="1600" dirty="0"/>
              <a:t>index.html</a:t>
            </a:r>
            <a:r>
              <a:rPr lang="zh-CN" altLang="en-US" sz="1600" dirty="0"/>
              <a:t>：页面入口，定义 </a:t>
            </a:r>
            <a:r>
              <a:rPr lang="en-US" altLang="zh-CN" sz="1600" dirty="0"/>
              <a:t>id = app</a:t>
            </a:r>
          </a:p>
        </p:txBody>
      </p:sp>
      <p:pic>
        <p:nvPicPr>
          <p:cNvPr id="2" name="图片 1">
            <a:extLst>
              <a:ext uri="{FF2B5EF4-FFF2-40B4-BE49-F238E27FC236}">
                <a16:creationId xmlns:a16="http://schemas.microsoft.com/office/drawing/2014/main" id="{12AC9231-C9AD-4D70-A971-4907952280D7}"/>
              </a:ext>
            </a:extLst>
          </p:cNvPr>
          <p:cNvPicPr>
            <a:picLocks noChangeAspect="1"/>
          </p:cNvPicPr>
          <p:nvPr/>
        </p:nvPicPr>
        <p:blipFill>
          <a:blip r:embed="rId3"/>
          <a:stretch>
            <a:fillRect/>
          </a:stretch>
        </p:blipFill>
        <p:spPr>
          <a:xfrm>
            <a:off x="1223946" y="3168651"/>
            <a:ext cx="5714286" cy="2009524"/>
          </a:xfrm>
          <a:prstGeom prst="rect">
            <a:avLst/>
          </a:prstGeom>
        </p:spPr>
      </p:pic>
      <p:pic>
        <p:nvPicPr>
          <p:cNvPr id="3" name="图片 2">
            <a:extLst>
              <a:ext uri="{FF2B5EF4-FFF2-40B4-BE49-F238E27FC236}">
                <a16:creationId xmlns:a16="http://schemas.microsoft.com/office/drawing/2014/main" id="{99E45CC0-456A-496D-8E9D-6655A946FF58}"/>
              </a:ext>
            </a:extLst>
          </p:cNvPr>
          <p:cNvPicPr>
            <a:picLocks noChangeAspect="1"/>
          </p:cNvPicPr>
          <p:nvPr/>
        </p:nvPicPr>
        <p:blipFill>
          <a:blip r:embed="rId4"/>
          <a:stretch>
            <a:fillRect/>
          </a:stretch>
        </p:blipFill>
        <p:spPr>
          <a:xfrm>
            <a:off x="7676063" y="2423813"/>
            <a:ext cx="3657143" cy="4342857"/>
          </a:xfrm>
          <a:prstGeom prst="rect">
            <a:avLst/>
          </a:prstGeom>
        </p:spPr>
      </p:pic>
      <p:sp>
        <p:nvSpPr>
          <p:cNvPr id="9" name="Rectangle 1">
            <a:extLst>
              <a:ext uri="{FF2B5EF4-FFF2-40B4-BE49-F238E27FC236}">
                <a16:creationId xmlns:a16="http://schemas.microsoft.com/office/drawing/2014/main" id="{0935C163-AEF0-4B6E-AFFB-89D28B971392}"/>
              </a:ext>
            </a:extLst>
          </p:cNvPr>
          <p:cNvSpPr txBox="1">
            <a:spLocks noChangeArrowheads="1"/>
          </p:cNvSpPr>
          <p:nvPr/>
        </p:nvSpPr>
        <p:spPr bwMode="auto">
          <a:xfrm>
            <a:off x="1223946" y="5820666"/>
            <a:ext cx="6237995" cy="400061"/>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600" dirty="0"/>
              <a:t>2</a:t>
            </a:r>
            <a:r>
              <a:rPr lang="zh-CN" altLang="en-US" sz="1600" dirty="0"/>
              <a:t>、</a:t>
            </a:r>
            <a:r>
              <a:rPr lang="en-US" altLang="zh-CN" sz="1600" dirty="0"/>
              <a:t>main.js</a:t>
            </a:r>
            <a:r>
              <a:rPr lang="zh-CN" altLang="en-US" sz="1600" dirty="0"/>
              <a:t>：入口程序，创建</a:t>
            </a:r>
            <a:r>
              <a:rPr lang="en-US" altLang="zh-CN" sz="1600" dirty="0" err="1"/>
              <a:t>vue</a:t>
            </a:r>
            <a:r>
              <a:rPr lang="zh-CN" altLang="en-US" sz="1600" dirty="0"/>
              <a:t>实例，引入父组件</a:t>
            </a:r>
            <a:endParaRPr lang="en-US" altLang="zh-CN" sz="1600" dirty="0"/>
          </a:p>
        </p:txBody>
      </p:sp>
    </p:spTree>
    <p:extLst>
      <p:ext uri="{BB962C8B-B14F-4D97-AF65-F5344CB8AC3E}">
        <p14:creationId xmlns:p14="http://schemas.microsoft.com/office/powerpoint/2010/main" val="2808259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内容占位符 2">
            <a:extLst>
              <a:ext uri="{FF2B5EF4-FFF2-40B4-BE49-F238E27FC236}">
                <a16:creationId xmlns:a16="http://schemas.microsoft.com/office/drawing/2014/main" id="{8C2A6E53-A978-4881-AFC3-1120548DF3C6}"/>
              </a:ext>
            </a:extLst>
          </p:cNvPr>
          <p:cNvSpPr txBox="1"/>
          <p:nvPr/>
        </p:nvSpPr>
        <p:spPr>
          <a:xfrm>
            <a:off x="990600" y="1843088"/>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vue</a:t>
            </a:r>
            <a:r>
              <a:rPr lang="en-US" altLang="zh-CN" dirty="0"/>
              <a:t>-cli</a:t>
            </a:r>
            <a:r>
              <a:rPr lang="zh-CN" altLang="en-US" dirty="0"/>
              <a:t> 实例</a:t>
            </a:r>
          </a:p>
        </p:txBody>
      </p:sp>
      <p:sp>
        <p:nvSpPr>
          <p:cNvPr id="30" name="标题 1">
            <a:extLst>
              <a:ext uri="{FF2B5EF4-FFF2-40B4-BE49-F238E27FC236}">
                <a16:creationId xmlns:a16="http://schemas.microsoft.com/office/drawing/2014/main" id="{86F1FCAE-9E04-48A7-A0F3-1455EA573C00}"/>
              </a:ext>
            </a:extLst>
          </p:cNvPr>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vue</a:t>
            </a:r>
            <a:r>
              <a:rPr lang="zh-CN" altLang="en-US" dirty="0"/>
              <a:t>用法</a:t>
            </a:r>
          </a:p>
        </p:txBody>
      </p:sp>
      <p:sp>
        <p:nvSpPr>
          <p:cNvPr id="57" name="Rectangle 1">
            <a:extLst>
              <a:ext uri="{FF2B5EF4-FFF2-40B4-BE49-F238E27FC236}">
                <a16:creationId xmlns:a16="http://schemas.microsoft.com/office/drawing/2014/main" id="{A44D7843-E3E5-49FC-865C-A96DA2169D87}"/>
              </a:ext>
            </a:extLst>
          </p:cNvPr>
          <p:cNvSpPr txBox="1">
            <a:spLocks noChangeArrowheads="1"/>
          </p:cNvSpPr>
          <p:nvPr/>
        </p:nvSpPr>
        <p:spPr bwMode="auto">
          <a:xfrm>
            <a:off x="1296632" y="2677204"/>
            <a:ext cx="6237995" cy="400061"/>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600" dirty="0"/>
              <a:t>3</a:t>
            </a:r>
            <a:r>
              <a:rPr lang="zh-CN" altLang="en-US" sz="1600" dirty="0"/>
              <a:t>、</a:t>
            </a:r>
            <a:r>
              <a:rPr lang="en-US" altLang="zh-CN" sz="1600" dirty="0" err="1"/>
              <a:t>App.vue</a:t>
            </a:r>
            <a:r>
              <a:rPr lang="zh-CN" altLang="en-US" sz="1600" dirty="0"/>
              <a:t>：引入子组件</a:t>
            </a:r>
            <a:endParaRPr lang="en-US" altLang="zh-CN" sz="1600" dirty="0"/>
          </a:p>
        </p:txBody>
      </p:sp>
      <p:sp>
        <p:nvSpPr>
          <p:cNvPr id="9" name="Rectangle 1">
            <a:extLst>
              <a:ext uri="{FF2B5EF4-FFF2-40B4-BE49-F238E27FC236}">
                <a16:creationId xmlns:a16="http://schemas.microsoft.com/office/drawing/2014/main" id="{0935C163-AEF0-4B6E-AFFB-89D28B971392}"/>
              </a:ext>
            </a:extLst>
          </p:cNvPr>
          <p:cNvSpPr txBox="1">
            <a:spLocks noChangeArrowheads="1"/>
          </p:cNvSpPr>
          <p:nvPr/>
        </p:nvSpPr>
        <p:spPr bwMode="auto">
          <a:xfrm>
            <a:off x="1296632" y="4657251"/>
            <a:ext cx="5225459" cy="774523"/>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600" dirty="0"/>
              <a:t>4</a:t>
            </a:r>
            <a:r>
              <a:rPr lang="zh-CN" altLang="en-US" sz="1600" dirty="0"/>
              <a:t>、</a:t>
            </a:r>
            <a:r>
              <a:rPr lang="en-US" altLang="zh-CN" sz="1600" dirty="0" err="1"/>
              <a:t>Hello.vue</a:t>
            </a:r>
            <a:r>
              <a:rPr lang="zh-CN" altLang="en-US" sz="1600" dirty="0"/>
              <a:t>：子组件，定义导航栏，侧边栏，</a:t>
            </a:r>
            <a:endParaRPr lang="en-US" altLang="zh-CN" sz="1600" dirty="0"/>
          </a:p>
          <a:p>
            <a:pPr marL="0" indent="0">
              <a:lnSpc>
                <a:spcPct val="100000"/>
              </a:lnSpc>
              <a:buNone/>
            </a:pPr>
            <a:r>
              <a:rPr lang="zh-CN" altLang="en-US" sz="1600" dirty="0"/>
              <a:t>组件显示位置</a:t>
            </a:r>
            <a:endParaRPr lang="en-US" altLang="zh-CN" sz="1600" dirty="0"/>
          </a:p>
        </p:txBody>
      </p:sp>
      <p:pic>
        <p:nvPicPr>
          <p:cNvPr id="4" name="图片 3">
            <a:extLst>
              <a:ext uri="{FF2B5EF4-FFF2-40B4-BE49-F238E27FC236}">
                <a16:creationId xmlns:a16="http://schemas.microsoft.com/office/drawing/2014/main" id="{C4BB615F-821D-422E-A72E-9AB22F42EBA3}"/>
              </a:ext>
            </a:extLst>
          </p:cNvPr>
          <p:cNvPicPr>
            <a:picLocks noChangeAspect="1"/>
          </p:cNvPicPr>
          <p:nvPr/>
        </p:nvPicPr>
        <p:blipFill>
          <a:blip r:embed="rId3"/>
          <a:stretch>
            <a:fillRect/>
          </a:stretch>
        </p:blipFill>
        <p:spPr>
          <a:xfrm>
            <a:off x="1546825" y="3168651"/>
            <a:ext cx="2619048" cy="1161905"/>
          </a:xfrm>
          <a:prstGeom prst="rect">
            <a:avLst/>
          </a:prstGeom>
        </p:spPr>
      </p:pic>
      <p:pic>
        <p:nvPicPr>
          <p:cNvPr id="3" name="图片 2">
            <a:extLst>
              <a:ext uri="{FF2B5EF4-FFF2-40B4-BE49-F238E27FC236}">
                <a16:creationId xmlns:a16="http://schemas.microsoft.com/office/drawing/2014/main" id="{59F475A2-6E4C-4BAF-9D8F-AE4FE6BA35CD}"/>
              </a:ext>
            </a:extLst>
          </p:cNvPr>
          <p:cNvPicPr>
            <a:picLocks noChangeAspect="1"/>
          </p:cNvPicPr>
          <p:nvPr/>
        </p:nvPicPr>
        <p:blipFill>
          <a:blip r:embed="rId4"/>
          <a:stretch>
            <a:fillRect/>
          </a:stretch>
        </p:blipFill>
        <p:spPr>
          <a:xfrm>
            <a:off x="6763265" y="2423813"/>
            <a:ext cx="2961905" cy="3809524"/>
          </a:xfrm>
          <a:prstGeom prst="rect">
            <a:avLst/>
          </a:prstGeom>
        </p:spPr>
      </p:pic>
    </p:spTree>
    <p:extLst>
      <p:ext uri="{BB962C8B-B14F-4D97-AF65-F5344CB8AC3E}">
        <p14:creationId xmlns:p14="http://schemas.microsoft.com/office/powerpoint/2010/main" val="4207908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内容占位符 2">
            <a:extLst>
              <a:ext uri="{FF2B5EF4-FFF2-40B4-BE49-F238E27FC236}">
                <a16:creationId xmlns:a16="http://schemas.microsoft.com/office/drawing/2014/main" id="{8C2A6E53-A978-4881-AFC3-1120548DF3C6}"/>
              </a:ext>
            </a:extLst>
          </p:cNvPr>
          <p:cNvSpPr txBox="1"/>
          <p:nvPr/>
        </p:nvSpPr>
        <p:spPr>
          <a:xfrm>
            <a:off x="990600" y="1843088"/>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vue</a:t>
            </a:r>
            <a:r>
              <a:rPr lang="en-US" altLang="zh-CN" dirty="0"/>
              <a:t>-cli</a:t>
            </a:r>
            <a:r>
              <a:rPr lang="zh-CN" altLang="en-US" dirty="0"/>
              <a:t> 实例</a:t>
            </a:r>
          </a:p>
        </p:txBody>
      </p:sp>
      <p:sp>
        <p:nvSpPr>
          <p:cNvPr id="30" name="标题 1">
            <a:extLst>
              <a:ext uri="{FF2B5EF4-FFF2-40B4-BE49-F238E27FC236}">
                <a16:creationId xmlns:a16="http://schemas.microsoft.com/office/drawing/2014/main" id="{86F1FCAE-9E04-48A7-A0F3-1455EA573C00}"/>
              </a:ext>
            </a:extLst>
          </p:cNvPr>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vue</a:t>
            </a:r>
            <a:r>
              <a:rPr lang="zh-CN" altLang="en-US" dirty="0"/>
              <a:t>用法</a:t>
            </a:r>
          </a:p>
        </p:txBody>
      </p:sp>
      <p:sp>
        <p:nvSpPr>
          <p:cNvPr id="57" name="Rectangle 1">
            <a:extLst>
              <a:ext uri="{FF2B5EF4-FFF2-40B4-BE49-F238E27FC236}">
                <a16:creationId xmlns:a16="http://schemas.microsoft.com/office/drawing/2014/main" id="{A44D7843-E3E5-49FC-865C-A96DA2169D87}"/>
              </a:ext>
            </a:extLst>
          </p:cNvPr>
          <p:cNvSpPr txBox="1">
            <a:spLocks noChangeArrowheads="1"/>
          </p:cNvSpPr>
          <p:nvPr/>
        </p:nvSpPr>
        <p:spPr bwMode="auto">
          <a:xfrm>
            <a:off x="1296632" y="2677204"/>
            <a:ext cx="6237995" cy="400061"/>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600" dirty="0"/>
              <a:t>5</a:t>
            </a:r>
            <a:r>
              <a:rPr lang="zh-CN" altLang="en-US" sz="1600" dirty="0"/>
              <a:t>、</a:t>
            </a:r>
            <a:r>
              <a:rPr lang="en-US" altLang="zh-CN" sz="1600" dirty="0" err="1"/>
              <a:t>FirstPart.vue</a:t>
            </a:r>
            <a:r>
              <a:rPr lang="zh-CN" altLang="en-US" sz="1600" dirty="0"/>
              <a:t>、</a:t>
            </a:r>
            <a:r>
              <a:rPr lang="en-US" altLang="zh-CN" sz="1600" dirty="0" err="1"/>
              <a:t>SecondPart.vue</a:t>
            </a:r>
            <a:r>
              <a:rPr lang="zh-CN" altLang="en-US" sz="1600" dirty="0"/>
              <a:t>：定义子组件</a:t>
            </a:r>
            <a:endParaRPr lang="en-US" altLang="zh-CN" sz="1600" dirty="0"/>
          </a:p>
        </p:txBody>
      </p:sp>
      <p:sp>
        <p:nvSpPr>
          <p:cNvPr id="9" name="Rectangle 1">
            <a:extLst>
              <a:ext uri="{FF2B5EF4-FFF2-40B4-BE49-F238E27FC236}">
                <a16:creationId xmlns:a16="http://schemas.microsoft.com/office/drawing/2014/main" id="{0935C163-AEF0-4B6E-AFFB-89D28B971392}"/>
              </a:ext>
            </a:extLst>
          </p:cNvPr>
          <p:cNvSpPr txBox="1">
            <a:spLocks noChangeArrowheads="1"/>
          </p:cNvSpPr>
          <p:nvPr/>
        </p:nvSpPr>
        <p:spPr bwMode="auto">
          <a:xfrm>
            <a:off x="1296632" y="5753183"/>
            <a:ext cx="4144243" cy="400061"/>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600" dirty="0"/>
              <a:t>6</a:t>
            </a:r>
            <a:r>
              <a:rPr lang="zh-CN" altLang="en-US" sz="1600" dirty="0"/>
              <a:t>、</a:t>
            </a:r>
            <a:r>
              <a:rPr lang="en-US" altLang="zh-CN" sz="1600" dirty="0"/>
              <a:t>index.js</a:t>
            </a:r>
            <a:r>
              <a:rPr lang="zh-CN" altLang="en-US" sz="1600" dirty="0"/>
              <a:t>：引入子组件，定义路由</a:t>
            </a:r>
            <a:endParaRPr lang="en-US" altLang="zh-CN" sz="1600" dirty="0"/>
          </a:p>
        </p:txBody>
      </p:sp>
      <p:pic>
        <p:nvPicPr>
          <p:cNvPr id="2" name="图片 1">
            <a:extLst>
              <a:ext uri="{FF2B5EF4-FFF2-40B4-BE49-F238E27FC236}">
                <a16:creationId xmlns:a16="http://schemas.microsoft.com/office/drawing/2014/main" id="{BB7033D0-2627-446A-A125-9D9F10CEEB43}"/>
              </a:ext>
            </a:extLst>
          </p:cNvPr>
          <p:cNvPicPr>
            <a:picLocks noChangeAspect="1"/>
          </p:cNvPicPr>
          <p:nvPr/>
        </p:nvPicPr>
        <p:blipFill>
          <a:blip r:embed="rId3"/>
          <a:stretch>
            <a:fillRect/>
          </a:stretch>
        </p:blipFill>
        <p:spPr>
          <a:xfrm>
            <a:off x="1296632" y="3077265"/>
            <a:ext cx="5474523" cy="2359708"/>
          </a:xfrm>
          <a:prstGeom prst="rect">
            <a:avLst/>
          </a:prstGeom>
        </p:spPr>
      </p:pic>
      <p:pic>
        <p:nvPicPr>
          <p:cNvPr id="5" name="图片 4">
            <a:extLst>
              <a:ext uri="{FF2B5EF4-FFF2-40B4-BE49-F238E27FC236}">
                <a16:creationId xmlns:a16="http://schemas.microsoft.com/office/drawing/2014/main" id="{AFB7A077-9835-4C6D-9A25-81878FA2F490}"/>
              </a:ext>
            </a:extLst>
          </p:cNvPr>
          <p:cNvPicPr>
            <a:picLocks noChangeAspect="1"/>
          </p:cNvPicPr>
          <p:nvPr/>
        </p:nvPicPr>
        <p:blipFill>
          <a:blip r:embed="rId4"/>
          <a:stretch>
            <a:fillRect/>
          </a:stretch>
        </p:blipFill>
        <p:spPr>
          <a:xfrm>
            <a:off x="6987103" y="1796788"/>
            <a:ext cx="4876190" cy="4809524"/>
          </a:xfrm>
          <a:prstGeom prst="rect">
            <a:avLst/>
          </a:prstGeom>
        </p:spPr>
      </p:pic>
    </p:spTree>
    <p:extLst>
      <p:ext uri="{BB962C8B-B14F-4D97-AF65-F5344CB8AC3E}">
        <p14:creationId xmlns:p14="http://schemas.microsoft.com/office/powerpoint/2010/main" val="2663964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1</a:t>
            </a:r>
            <a:r>
              <a:rPr lang="zh-CN" altLang="en-US" dirty="0"/>
              <a:t>、前后端分离初识</a:t>
            </a:r>
          </a:p>
        </p:txBody>
      </p:sp>
    </p:spTree>
    <p:extLst>
      <p:ext uri="{BB962C8B-B14F-4D97-AF65-F5344CB8AC3E}">
        <p14:creationId xmlns:p14="http://schemas.microsoft.com/office/powerpoint/2010/main" val="2430867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p:nvPr/>
        </p:nvSpPr>
        <p:spPr>
          <a:xfrm>
            <a:off x="990600" y="1843088"/>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mock</a:t>
            </a:r>
            <a:r>
              <a:rPr lang="zh-CN" altLang="en-US" dirty="0"/>
              <a:t>数据</a:t>
            </a:r>
          </a:p>
        </p:txBody>
      </p:sp>
      <p:sp>
        <p:nvSpPr>
          <p:cNvPr id="12" name="标题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vue</a:t>
            </a:r>
            <a:r>
              <a:rPr lang="zh-CN" altLang="en-US" dirty="0"/>
              <a:t>用法</a:t>
            </a:r>
          </a:p>
        </p:txBody>
      </p:sp>
      <p:sp>
        <p:nvSpPr>
          <p:cNvPr id="5" name="Rectangle 1">
            <a:extLst>
              <a:ext uri="{FF2B5EF4-FFF2-40B4-BE49-F238E27FC236}">
                <a16:creationId xmlns:a16="http://schemas.microsoft.com/office/drawing/2014/main" id="{448D7D01-4B97-4107-9EA8-B308ABA73D98}"/>
              </a:ext>
            </a:extLst>
          </p:cNvPr>
          <p:cNvSpPr txBox="1">
            <a:spLocks noChangeArrowheads="1"/>
          </p:cNvSpPr>
          <p:nvPr/>
        </p:nvSpPr>
        <p:spPr bwMode="auto">
          <a:xfrm>
            <a:off x="1645772" y="3258400"/>
            <a:ext cx="9656637" cy="568697"/>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endParaRPr lang="en-US" altLang="zh-CN" sz="1800" dirty="0">
              <a:latin typeface="+mj-lt"/>
              <a:ea typeface="+mj-ea"/>
              <a:cs typeface="+mj-cs"/>
            </a:endParaRPr>
          </a:p>
        </p:txBody>
      </p:sp>
      <p:sp>
        <p:nvSpPr>
          <p:cNvPr id="9" name="Rectangle 1">
            <a:extLst>
              <a:ext uri="{FF2B5EF4-FFF2-40B4-BE49-F238E27FC236}">
                <a16:creationId xmlns:a16="http://schemas.microsoft.com/office/drawing/2014/main" id="{D774722A-0AB2-48CC-942B-C9758B2FEC9C}"/>
              </a:ext>
            </a:extLst>
          </p:cNvPr>
          <p:cNvSpPr txBox="1">
            <a:spLocks noChangeArrowheads="1"/>
          </p:cNvSpPr>
          <p:nvPr/>
        </p:nvSpPr>
        <p:spPr bwMode="auto">
          <a:xfrm>
            <a:off x="1645772" y="2480620"/>
            <a:ext cx="9889490" cy="568697"/>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altLang="zh-CN" sz="1800" dirty="0">
                <a:latin typeface="+mj-lt"/>
                <a:ea typeface="+mj-ea"/>
                <a:cs typeface="+mj-cs"/>
              </a:rPr>
              <a:t>1</a:t>
            </a:r>
            <a:r>
              <a:rPr lang="zh-CN" altLang="en-US" sz="1800" dirty="0">
                <a:latin typeface="+mj-lt"/>
                <a:ea typeface="+mj-ea"/>
                <a:cs typeface="+mj-cs"/>
              </a:rPr>
              <a:t>、安装：</a:t>
            </a:r>
            <a:r>
              <a:rPr lang="en-US" altLang="zh-CN" sz="1800" dirty="0" err="1">
                <a:latin typeface="+mj-lt"/>
                <a:ea typeface="+mj-ea"/>
                <a:cs typeface="+mj-cs"/>
              </a:rPr>
              <a:t>npm</a:t>
            </a:r>
            <a:r>
              <a:rPr lang="en-US" altLang="zh-CN" sz="1800" dirty="0">
                <a:latin typeface="+mj-lt"/>
                <a:ea typeface="+mj-ea"/>
                <a:cs typeface="+mj-cs"/>
              </a:rPr>
              <a:t> install </a:t>
            </a:r>
            <a:r>
              <a:rPr lang="en-US" altLang="zh-CN" sz="1800" dirty="0" err="1">
                <a:latin typeface="+mj-lt"/>
                <a:ea typeface="+mj-ea"/>
                <a:cs typeface="+mj-cs"/>
              </a:rPr>
              <a:t>mockjs</a:t>
            </a:r>
            <a:endParaRPr lang="zh-CN" altLang="en-US" sz="1600" dirty="0"/>
          </a:p>
        </p:txBody>
      </p:sp>
      <p:sp>
        <p:nvSpPr>
          <p:cNvPr id="11" name="Rectangle 1">
            <a:extLst>
              <a:ext uri="{FF2B5EF4-FFF2-40B4-BE49-F238E27FC236}">
                <a16:creationId xmlns:a16="http://schemas.microsoft.com/office/drawing/2014/main" id="{DA35FA5B-1C4C-41D5-A008-E52EA8EB4DAA}"/>
              </a:ext>
            </a:extLst>
          </p:cNvPr>
          <p:cNvSpPr txBox="1">
            <a:spLocks noChangeArrowheads="1"/>
          </p:cNvSpPr>
          <p:nvPr/>
        </p:nvSpPr>
        <p:spPr bwMode="auto">
          <a:xfrm>
            <a:off x="1645772" y="3565584"/>
            <a:ext cx="2357817" cy="1510493"/>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altLang="zh-CN" sz="1800" dirty="0">
                <a:latin typeface="+mj-lt"/>
                <a:ea typeface="+mj-ea"/>
                <a:cs typeface="+mj-cs"/>
              </a:rPr>
              <a:t>3</a:t>
            </a:r>
            <a:r>
              <a:rPr lang="zh-CN" altLang="en-US" sz="1800" dirty="0">
                <a:latin typeface="+mj-lt"/>
                <a:ea typeface="+mj-ea"/>
                <a:cs typeface="+mj-cs"/>
              </a:rPr>
              <a:t>、创建</a:t>
            </a:r>
            <a:r>
              <a:rPr lang="en-US" altLang="zh-CN" sz="1800" dirty="0">
                <a:latin typeface="+mj-lt"/>
                <a:ea typeface="+mj-ea"/>
                <a:cs typeface="+mj-cs"/>
              </a:rPr>
              <a:t>mock.js</a:t>
            </a:r>
            <a:r>
              <a:rPr lang="zh-CN" altLang="en-US" sz="1800" dirty="0">
                <a:latin typeface="+mj-lt"/>
                <a:ea typeface="+mj-ea"/>
                <a:cs typeface="+mj-cs"/>
              </a:rPr>
              <a:t>，官网查询数据编写方式，编写数据</a:t>
            </a:r>
            <a:endParaRPr lang="zh-CN" altLang="en-US" sz="1600" dirty="0"/>
          </a:p>
        </p:txBody>
      </p:sp>
      <p:sp>
        <p:nvSpPr>
          <p:cNvPr id="14" name="Rectangle 1">
            <a:extLst>
              <a:ext uri="{FF2B5EF4-FFF2-40B4-BE49-F238E27FC236}">
                <a16:creationId xmlns:a16="http://schemas.microsoft.com/office/drawing/2014/main" id="{6DCF2F24-4CA5-4BF9-A3C7-61973DD6F0AF}"/>
              </a:ext>
            </a:extLst>
          </p:cNvPr>
          <p:cNvSpPr txBox="1">
            <a:spLocks noChangeArrowheads="1"/>
          </p:cNvSpPr>
          <p:nvPr/>
        </p:nvSpPr>
        <p:spPr bwMode="auto">
          <a:xfrm>
            <a:off x="1645772" y="3015114"/>
            <a:ext cx="2209536" cy="568697"/>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altLang="zh-CN" sz="1800" dirty="0">
                <a:latin typeface="+mj-lt"/>
                <a:ea typeface="+mj-ea"/>
                <a:cs typeface="+mj-cs"/>
              </a:rPr>
              <a:t>2</a:t>
            </a:r>
            <a:r>
              <a:rPr lang="zh-CN" altLang="en-US" sz="1800" dirty="0">
                <a:latin typeface="+mj-lt"/>
                <a:ea typeface="+mj-ea"/>
                <a:cs typeface="+mj-cs"/>
              </a:rPr>
              <a:t>、</a:t>
            </a:r>
            <a:r>
              <a:rPr lang="en-US" altLang="zh-CN" sz="1800" dirty="0">
                <a:latin typeface="+mj-lt"/>
                <a:ea typeface="+mj-ea"/>
                <a:cs typeface="+mj-cs"/>
              </a:rPr>
              <a:t>main.js </a:t>
            </a:r>
            <a:r>
              <a:rPr lang="zh-CN" altLang="en-US" sz="1800" dirty="0">
                <a:latin typeface="+mj-lt"/>
                <a:ea typeface="+mj-ea"/>
                <a:cs typeface="+mj-cs"/>
              </a:rPr>
              <a:t>引入</a:t>
            </a:r>
            <a:endParaRPr lang="zh-CN" altLang="en-US" sz="1600" dirty="0"/>
          </a:p>
        </p:txBody>
      </p:sp>
      <p:sp>
        <p:nvSpPr>
          <p:cNvPr id="15" name="Rectangle 1">
            <a:extLst>
              <a:ext uri="{FF2B5EF4-FFF2-40B4-BE49-F238E27FC236}">
                <a16:creationId xmlns:a16="http://schemas.microsoft.com/office/drawing/2014/main" id="{DEE6CB23-F887-43DC-8743-9A921FE72CF7}"/>
              </a:ext>
            </a:extLst>
          </p:cNvPr>
          <p:cNvSpPr txBox="1">
            <a:spLocks noChangeArrowheads="1"/>
          </p:cNvSpPr>
          <p:nvPr/>
        </p:nvSpPr>
        <p:spPr bwMode="auto">
          <a:xfrm>
            <a:off x="8195829" y="2980911"/>
            <a:ext cx="3296931" cy="568697"/>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altLang="zh-CN" sz="1800" dirty="0">
                <a:latin typeface="+mj-lt"/>
                <a:ea typeface="+mj-ea"/>
                <a:cs typeface="+mj-cs"/>
              </a:rPr>
              <a:t>4</a:t>
            </a:r>
            <a:r>
              <a:rPr lang="zh-CN" altLang="en-US" sz="1800" dirty="0">
                <a:latin typeface="+mj-lt"/>
                <a:ea typeface="+mj-ea"/>
                <a:cs typeface="+mj-cs"/>
              </a:rPr>
              <a:t>、</a:t>
            </a:r>
            <a:r>
              <a:rPr lang="en-US" altLang="zh-CN" sz="1800" dirty="0" err="1">
                <a:latin typeface="+mj-lt"/>
                <a:ea typeface="+mj-ea"/>
                <a:cs typeface="+mj-cs"/>
              </a:rPr>
              <a:t>vue</a:t>
            </a:r>
            <a:r>
              <a:rPr lang="en-US" altLang="zh-CN" sz="1800" dirty="0">
                <a:latin typeface="+mj-lt"/>
                <a:ea typeface="+mj-ea"/>
                <a:cs typeface="+mj-cs"/>
              </a:rPr>
              <a:t> </a:t>
            </a:r>
            <a:r>
              <a:rPr lang="zh-CN" altLang="en-US" sz="1800" dirty="0">
                <a:latin typeface="+mj-lt"/>
                <a:ea typeface="+mj-ea"/>
                <a:cs typeface="+mj-cs"/>
              </a:rPr>
              <a:t>组件中</a:t>
            </a:r>
            <a:r>
              <a:rPr lang="en-US" altLang="zh-CN" sz="1800" dirty="0">
                <a:latin typeface="+mj-lt"/>
                <a:ea typeface="+mj-ea"/>
                <a:cs typeface="+mj-cs"/>
              </a:rPr>
              <a:t>ajax </a:t>
            </a:r>
            <a:r>
              <a:rPr lang="zh-CN" altLang="en-US" sz="1800" dirty="0">
                <a:latin typeface="+mj-lt"/>
                <a:ea typeface="+mj-ea"/>
                <a:cs typeface="+mj-cs"/>
              </a:rPr>
              <a:t>请求数据</a:t>
            </a:r>
            <a:endParaRPr lang="zh-CN" altLang="en-US" sz="1600" dirty="0"/>
          </a:p>
        </p:txBody>
      </p:sp>
      <p:pic>
        <p:nvPicPr>
          <p:cNvPr id="4" name="图片 3">
            <a:extLst>
              <a:ext uri="{FF2B5EF4-FFF2-40B4-BE49-F238E27FC236}">
                <a16:creationId xmlns:a16="http://schemas.microsoft.com/office/drawing/2014/main" id="{6E6B3541-C3F2-45E0-A2D9-135A2D9A80EC}"/>
              </a:ext>
            </a:extLst>
          </p:cNvPr>
          <p:cNvPicPr>
            <a:picLocks noChangeAspect="1"/>
          </p:cNvPicPr>
          <p:nvPr/>
        </p:nvPicPr>
        <p:blipFill>
          <a:blip r:embed="rId3"/>
          <a:stretch>
            <a:fillRect/>
          </a:stretch>
        </p:blipFill>
        <p:spPr>
          <a:xfrm>
            <a:off x="4250724" y="3105307"/>
            <a:ext cx="1647619" cy="371429"/>
          </a:xfrm>
          <a:prstGeom prst="rect">
            <a:avLst/>
          </a:prstGeom>
        </p:spPr>
      </p:pic>
      <p:pic>
        <p:nvPicPr>
          <p:cNvPr id="7" name="图片 6">
            <a:extLst>
              <a:ext uri="{FF2B5EF4-FFF2-40B4-BE49-F238E27FC236}">
                <a16:creationId xmlns:a16="http://schemas.microsoft.com/office/drawing/2014/main" id="{79A0AC63-7339-46FA-8B6B-9BB4A31AC08A}"/>
              </a:ext>
            </a:extLst>
          </p:cNvPr>
          <p:cNvPicPr>
            <a:picLocks noChangeAspect="1"/>
          </p:cNvPicPr>
          <p:nvPr/>
        </p:nvPicPr>
        <p:blipFill>
          <a:blip r:embed="rId4"/>
          <a:stretch>
            <a:fillRect/>
          </a:stretch>
        </p:blipFill>
        <p:spPr>
          <a:xfrm>
            <a:off x="4250724" y="3706227"/>
            <a:ext cx="3504762" cy="2980952"/>
          </a:xfrm>
          <a:prstGeom prst="rect">
            <a:avLst/>
          </a:prstGeom>
        </p:spPr>
      </p:pic>
      <p:pic>
        <p:nvPicPr>
          <p:cNvPr id="8" name="图片 7">
            <a:extLst>
              <a:ext uri="{FF2B5EF4-FFF2-40B4-BE49-F238E27FC236}">
                <a16:creationId xmlns:a16="http://schemas.microsoft.com/office/drawing/2014/main" id="{E6FC9F2B-90AE-4A03-98D0-AE9D356C0D03}"/>
              </a:ext>
            </a:extLst>
          </p:cNvPr>
          <p:cNvPicPr>
            <a:picLocks noChangeAspect="1"/>
          </p:cNvPicPr>
          <p:nvPr/>
        </p:nvPicPr>
        <p:blipFill>
          <a:blip r:embed="rId5"/>
          <a:stretch>
            <a:fillRect/>
          </a:stretch>
        </p:blipFill>
        <p:spPr>
          <a:xfrm>
            <a:off x="8182391" y="3734187"/>
            <a:ext cx="3323809" cy="2600000"/>
          </a:xfrm>
          <a:prstGeom prst="rect">
            <a:avLst/>
          </a:prstGeom>
        </p:spPr>
      </p:pic>
    </p:spTree>
    <p:extLst>
      <p:ext uri="{BB962C8B-B14F-4D97-AF65-F5344CB8AC3E}">
        <p14:creationId xmlns:p14="http://schemas.microsoft.com/office/powerpoint/2010/main" val="2355538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
          <p:cNvSpPr txBox="1">
            <a:spLocks noChangeArrowheads="1"/>
          </p:cNvSpPr>
          <p:nvPr/>
        </p:nvSpPr>
        <p:spPr bwMode="auto">
          <a:xfrm>
            <a:off x="1552516" y="2129408"/>
            <a:ext cx="4123809" cy="1527870"/>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800" dirty="0" err="1">
                <a:latin typeface="+mj-lt"/>
                <a:ea typeface="+mj-ea"/>
                <a:cs typeface="+mj-cs"/>
              </a:rPr>
              <a:t>npm</a:t>
            </a:r>
            <a:r>
              <a:rPr lang="en-US" altLang="zh-CN" sz="1800" dirty="0">
                <a:latin typeface="+mj-lt"/>
                <a:ea typeface="+mj-ea"/>
                <a:cs typeface="+mj-cs"/>
              </a:rPr>
              <a:t> run build</a:t>
            </a:r>
          </a:p>
          <a:p>
            <a:pPr marL="0" indent="0">
              <a:lnSpc>
                <a:spcPct val="150000"/>
              </a:lnSpc>
              <a:buNone/>
            </a:pPr>
            <a:r>
              <a:rPr lang="zh-CN" altLang="en-US" sz="1800" dirty="0">
                <a:latin typeface="+mj-lt"/>
                <a:ea typeface="+mj-ea"/>
                <a:cs typeface="+mj-cs"/>
              </a:rPr>
              <a:t>打包后的静态资源</a:t>
            </a:r>
            <a:r>
              <a:rPr lang="en-US" altLang="zh-CN" sz="1800" dirty="0">
                <a:latin typeface="+mj-lt"/>
                <a:ea typeface="+mj-ea"/>
                <a:cs typeface="+mj-cs"/>
              </a:rPr>
              <a:t>static</a:t>
            </a:r>
            <a:r>
              <a:rPr lang="zh-CN" altLang="en-US" sz="1800" dirty="0">
                <a:latin typeface="+mj-lt"/>
                <a:ea typeface="+mj-ea"/>
                <a:cs typeface="+mj-cs"/>
              </a:rPr>
              <a:t>文件夹</a:t>
            </a:r>
            <a:r>
              <a:rPr lang="en-US" altLang="zh-CN" sz="1800" dirty="0">
                <a:latin typeface="+mj-lt"/>
                <a:ea typeface="+mj-ea"/>
                <a:cs typeface="+mj-cs"/>
              </a:rPr>
              <a:t> + </a:t>
            </a:r>
            <a:r>
              <a:rPr lang="zh-CN" altLang="en-US" sz="1800" dirty="0">
                <a:latin typeface="+mj-lt"/>
                <a:ea typeface="+mj-ea"/>
                <a:cs typeface="+mj-cs"/>
              </a:rPr>
              <a:t>入口文件</a:t>
            </a:r>
            <a:r>
              <a:rPr lang="en-US" altLang="zh-CN" sz="1800" dirty="0">
                <a:latin typeface="+mj-lt"/>
                <a:ea typeface="+mj-ea"/>
                <a:cs typeface="+mj-cs"/>
              </a:rPr>
              <a:t> index.html </a:t>
            </a:r>
            <a:r>
              <a:rPr lang="zh-CN" altLang="en-US" sz="1800" dirty="0">
                <a:latin typeface="+mj-lt"/>
                <a:ea typeface="+mj-ea"/>
                <a:cs typeface="+mj-cs"/>
              </a:rPr>
              <a:t>放到服务器</a:t>
            </a:r>
            <a:r>
              <a:rPr lang="zh-CN" altLang="en-US" sz="2000" dirty="0">
                <a:latin typeface="+mj-lt"/>
                <a:ea typeface="+mj-ea"/>
                <a:cs typeface="+mj-cs"/>
              </a:rPr>
              <a:t>上</a:t>
            </a:r>
            <a:endParaRPr lang="en-US" altLang="zh-CN" sz="2000" dirty="0">
              <a:latin typeface="+mj-lt"/>
              <a:ea typeface="+mj-ea"/>
              <a:cs typeface="+mj-cs"/>
            </a:endParaRPr>
          </a:p>
        </p:txBody>
      </p:sp>
      <p:sp>
        <p:nvSpPr>
          <p:cNvPr id="25" name="内容占位符 2"/>
          <p:cNvSpPr txBox="1"/>
          <p:nvPr/>
        </p:nvSpPr>
        <p:spPr>
          <a:xfrm>
            <a:off x="838200" y="2522505"/>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35" name="标题 1"/>
          <p:cNvSpPr txBox="1"/>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ym typeface="+mn-ea"/>
              </a:rPr>
              <a:t>打包部署</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9F8EE04-5246-409A-8048-095C3CDC781B}"/>
              </a:ext>
            </a:extLst>
          </p:cNvPr>
          <p:cNvPicPr>
            <a:picLocks noChangeAspect="1"/>
          </p:cNvPicPr>
          <p:nvPr/>
        </p:nvPicPr>
        <p:blipFill>
          <a:blip r:embed="rId3"/>
          <a:stretch>
            <a:fillRect/>
          </a:stretch>
        </p:blipFill>
        <p:spPr>
          <a:xfrm>
            <a:off x="1109694" y="1681586"/>
            <a:ext cx="9590476" cy="4504762"/>
          </a:xfrm>
          <a:prstGeom prst="rect">
            <a:avLst/>
          </a:prstGeom>
        </p:spPr>
      </p:pic>
      <p:sp>
        <p:nvSpPr>
          <p:cNvPr id="5" name="标题 1">
            <a:extLst>
              <a:ext uri="{FF2B5EF4-FFF2-40B4-BE49-F238E27FC236}">
                <a16:creationId xmlns:a16="http://schemas.microsoft.com/office/drawing/2014/main" id="{487FED30-A734-40B7-BD12-947500934A37}"/>
              </a:ext>
            </a:extLst>
          </p:cNvPr>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最终效果</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497457" y="2421782"/>
            <a:ext cx="8977181" cy="4234736"/>
          </a:xfrm>
          <a:prstGeom prst="rect">
            <a:avLst/>
          </a:prstGeom>
        </p:spPr>
      </p:pic>
      <p:sp>
        <p:nvSpPr>
          <p:cNvPr id="9" name="TextBox 32"/>
          <p:cNvSpPr txBox="1">
            <a:spLocks noChangeArrowheads="1"/>
          </p:cNvSpPr>
          <p:nvPr/>
        </p:nvSpPr>
        <p:spPr bwMode="auto">
          <a:xfrm>
            <a:off x="3233420" y="5551010"/>
            <a:ext cx="5725160" cy="922020"/>
          </a:xfrm>
          <a:prstGeom prst="rect">
            <a:avLst/>
          </a:prstGeom>
          <a:noFill/>
          <a:ln w="9525">
            <a:noFill/>
            <a:miter lim="800000"/>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50000"/>
              </a:lnSpc>
            </a:pPr>
            <a:r>
              <a:rPr lang="zh-CN" altLang="en-US" sz="1200" dirty="0">
                <a:solidFill>
                  <a:schemeClr val="bg1"/>
                </a:solidFill>
                <a:latin typeface="Arial" panose="020B0604020202020204"/>
                <a:ea typeface="微软雅黑" panose="020B0503020204020204" charset="-122"/>
                <a:sym typeface="Arial" panose="020B0604020202020204"/>
              </a:rPr>
              <a:t>分析你的项目结构，找到JavaScript模块以及其它的一些浏览器不能直接运行的拓展语言（Scss，TypeScript等），并将其转换和打包为合适的格式供浏览器使用</a:t>
            </a:r>
            <a:endParaRPr lang="zh-CN" altLang="en-US" sz="1200" b="0" dirty="0">
              <a:solidFill>
                <a:srgbClr val="0C4F83"/>
              </a:solidFill>
              <a:latin typeface="Arial" panose="020B0604020202020204"/>
              <a:ea typeface="微软雅黑" panose="020B0503020204020204" charset="-122"/>
              <a:sym typeface="Arial" panose="020B0604020202020204"/>
            </a:endParaRPr>
          </a:p>
          <a:p>
            <a:pPr algn="ctr" eaLnBrk="1" hangingPunct="1">
              <a:lnSpc>
                <a:spcPct val="150000"/>
              </a:lnSpc>
            </a:pPr>
            <a:endParaRPr lang="zh-CN" altLang="en-US" sz="1200" b="0" dirty="0">
              <a:solidFill>
                <a:srgbClr val="0C4F83"/>
              </a:solidFill>
              <a:latin typeface="Arial" panose="020B0604020202020204"/>
              <a:ea typeface="微软雅黑" panose="020B0503020204020204" charset="-122"/>
              <a:sym typeface="Arial" panose="020B0604020202020204"/>
            </a:endParaRPr>
          </a:p>
        </p:txBody>
      </p:sp>
      <p:sp>
        <p:nvSpPr>
          <p:cNvPr id="12" name="内容占位符 2"/>
          <p:cNvSpPr txBox="1"/>
          <p:nvPr/>
        </p:nvSpPr>
        <p:spPr>
          <a:xfrm>
            <a:off x="838200" y="1820361"/>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Webpack</a:t>
            </a:r>
            <a:r>
              <a:rPr lang="zh-CN" altLang="en-US" dirty="0"/>
              <a:t> 是什么</a:t>
            </a:r>
          </a:p>
        </p:txBody>
      </p:sp>
      <p:sp>
        <p:nvSpPr>
          <p:cNvPr id="13" name="标题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Webpack</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p:nvPr/>
        </p:nvSpPr>
        <p:spPr>
          <a:xfrm>
            <a:off x="838200" y="1820361"/>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Webpack</a:t>
            </a:r>
            <a:r>
              <a:rPr lang="zh-CN" altLang="en-US" dirty="0"/>
              <a:t> 是什么</a:t>
            </a:r>
          </a:p>
        </p:txBody>
      </p:sp>
      <p:sp>
        <p:nvSpPr>
          <p:cNvPr id="5" name="Rectangle 1"/>
          <p:cNvSpPr txBox="1">
            <a:spLocks noChangeArrowheads="1"/>
          </p:cNvSpPr>
          <p:nvPr/>
        </p:nvSpPr>
        <p:spPr bwMode="auto">
          <a:xfrm>
            <a:off x="1349025" y="2497540"/>
            <a:ext cx="8843408" cy="1030298"/>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50000"/>
              </a:lnSpc>
              <a:spcBef>
                <a:spcPct val="0"/>
              </a:spcBef>
              <a:spcAft>
                <a:spcPct val="0"/>
              </a:spcAft>
              <a:buFont typeface="Arial" panose="020B0604020202020204" pitchFamily="34" charset="0"/>
              <a:buNone/>
            </a:pPr>
            <a:r>
              <a:rPr lang="zh-CN" altLang="en-US" sz="2000" dirty="0">
                <a:latin typeface="+mj-lt"/>
                <a:ea typeface="+mj-ea"/>
                <a:cs typeface="+mj-cs"/>
              </a:rPr>
              <a:t>模块化打包机，可以将许多松散的模块按照依赖和规则打包成符合生产环境部署的前端资源</a:t>
            </a:r>
            <a:endParaRPr lang="en-US" altLang="zh-CN" sz="2000" dirty="0">
              <a:latin typeface="+mj-lt"/>
              <a:ea typeface="+mj-ea"/>
              <a:cs typeface="+mj-cs"/>
            </a:endParaRPr>
          </a:p>
        </p:txBody>
      </p:sp>
      <p:sp>
        <p:nvSpPr>
          <p:cNvPr id="8" name="内容占位符 2"/>
          <p:cNvSpPr txBox="1"/>
          <p:nvPr/>
        </p:nvSpPr>
        <p:spPr>
          <a:xfrm>
            <a:off x="838200" y="3795474"/>
            <a:ext cx="10515600" cy="58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模块化</a:t>
            </a:r>
          </a:p>
        </p:txBody>
      </p:sp>
      <p:sp>
        <p:nvSpPr>
          <p:cNvPr id="9" name="Rectangle 1"/>
          <p:cNvSpPr txBox="1">
            <a:spLocks noChangeArrowheads="1"/>
          </p:cNvSpPr>
          <p:nvPr/>
        </p:nvSpPr>
        <p:spPr bwMode="auto">
          <a:xfrm>
            <a:off x="1349025" y="4539247"/>
            <a:ext cx="8843408" cy="1953628"/>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50000"/>
              </a:lnSpc>
              <a:spcBef>
                <a:spcPct val="0"/>
              </a:spcBef>
              <a:spcAft>
                <a:spcPct val="0"/>
              </a:spcAft>
              <a:buNone/>
            </a:pPr>
            <a:r>
              <a:rPr lang="zh-CN" altLang="en-US" sz="2000" dirty="0">
                <a:latin typeface="+mj-lt"/>
                <a:ea typeface="+mj-ea"/>
                <a:cs typeface="+mj-cs"/>
              </a:rPr>
              <a:t>通过 </a:t>
            </a:r>
            <a:r>
              <a:rPr lang="en-US" altLang="zh-CN" sz="2000" dirty="0">
                <a:latin typeface="+mj-lt"/>
                <a:ea typeface="+mj-ea"/>
                <a:cs typeface="+mj-cs"/>
              </a:rPr>
              <a:t>loader </a:t>
            </a:r>
            <a:r>
              <a:rPr lang="zh-CN" altLang="en-US" sz="2000" dirty="0">
                <a:latin typeface="+mj-lt"/>
                <a:ea typeface="+mj-ea"/>
                <a:cs typeface="+mj-cs"/>
              </a:rPr>
              <a:t>的转换，任何形式的资源都可以视作模块，</a:t>
            </a:r>
            <a:endParaRPr lang="en-US" altLang="zh-CN" sz="2000" dirty="0">
              <a:latin typeface="+mj-lt"/>
              <a:ea typeface="+mj-ea"/>
              <a:cs typeface="+mj-cs"/>
            </a:endParaRPr>
          </a:p>
          <a:p>
            <a:pPr marL="0" indent="0" eaLnBrk="0" fontAlgn="base" hangingPunct="0">
              <a:lnSpc>
                <a:spcPct val="150000"/>
              </a:lnSpc>
              <a:spcBef>
                <a:spcPct val="0"/>
              </a:spcBef>
              <a:spcAft>
                <a:spcPct val="0"/>
              </a:spcAft>
              <a:buNone/>
            </a:pPr>
            <a:r>
              <a:rPr lang="zh-CN" altLang="en-US" sz="2000" dirty="0">
                <a:latin typeface="+mj-lt"/>
                <a:ea typeface="+mj-ea"/>
                <a:cs typeface="+mj-cs"/>
              </a:rPr>
              <a:t>比如 </a:t>
            </a:r>
            <a:r>
              <a:rPr lang="en-US" altLang="zh-CN" sz="2000" dirty="0" err="1">
                <a:latin typeface="+mj-lt"/>
                <a:ea typeface="+mj-ea"/>
                <a:cs typeface="+mj-cs"/>
              </a:rPr>
              <a:t>CommonJs</a:t>
            </a:r>
            <a:r>
              <a:rPr lang="en-US" altLang="zh-CN" sz="2000" dirty="0">
                <a:latin typeface="+mj-lt"/>
                <a:ea typeface="+mj-ea"/>
                <a:cs typeface="+mj-cs"/>
              </a:rPr>
              <a:t> </a:t>
            </a:r>
            <a:r>
              <a:rPr lang="zh-CN" altLang="en-US" sz="2000" dirty="0">
                <a:latin typeface="+mj-lt"/>
                <a:ea typeface="+mj-ea"/>
                <a:cs typeface="+mj-cs"/>
              </a:rPr>
              <a:t>模块、 </a:t>
            </a:r>
            <a:r>
              <a:rPr lang="en-US" altLang="zh-CN" sz="2000" dirty="0">
                <a:latin typeface="+mj-lt"/>
                <a:ea typeface="+mj-ea"/>
                <a:cs typeface="+mj-cs"/>
              </a:rPr>
              <a:t>AMD </a:t>
            </a:r>
            <a:r>
              <a:rPr lang="zh-CN" altLang="en-US" sz="2000" dirty="0">
                <a:latin typeface="+mj-lt"/>
                <a:ea typeface="+mj-ea"/>
                <a:cs typeface="+mj-cs"/>
              </a:rPr>
              <a:t>模块、 </a:t>
            </a:r>
            <a:r>
              <a:rPr lang="en-US" altLang="zh-CN" sz="2000" dirty="0">
                <a:latin typeface="+mj-lt"/>
                <a:ea typeface="+mj-ea"/>
                <a:cs typeface="+mj-cs"/>
              </a:rPr>
              <a:t>ES6 </a:t>
            </a:r>
            <a:r>
              <a:rPr lang="zh-CN" altLang="en-US" sz="2000" dirty="0">
                <a:latin typeface="+mj-lt"/>
                <a:ea typeface="+mj-ea"/>
                <a:cs typeface="+mj-cs"/>
              </a:rPr>
              <a:t>模块、</a:t>
            </a:r>
            <a:r>
              <a:rPr lang="en-US" altLang="zh-CN" sz="2000" dirty="0">
                <a:latin typeface="+mj-lt"/>
                <a:ea typeface="+mj-ea"/>
                <a:cs typeface="+mj-cs"/>
              </a:rPr>
              <a:t>CSS</a:t>
            </a:r>
            <a:r>
              <a:rPr lang="zh-CN" altLang="en-US" sz="2000" dirty="0">
                <a:latin typeface="+mj-lt"/>
                <a:ea typeface="+mj-ea"/>
                <a:cs typeface="+mj-cs"/>
              </a:rPr>
              <a:t>、图片、 </a:t>
            </a:r>
            <a:r>
              <a:rPr lang="en-US" altLang="zh-CN" sz="2000" dirty="0">
                <a:latin typeface="+mj-lt"/>
                <a:ea typeface="+mj-ea"/>
                <a:cs typeface="+mj-cs"/>
              </a:rPr>
              <a:t>JSON</a:t>
            </a:r>
            <a:r>
              <a:rPr lang="zh-CN" altLang="en-US" sz="2000" dirty="0">
                <a:latin typeface="+mj-lt"/>
                <a:ea typeface="+mj-ea"/>
                <a:cs typeface="+mj-cs"/>
              </a:rPr>
              <a:t>、</a:t>
            </a:r>
            <a:r>
              <a:rPr lang="en-US" altLang="zh-CN" sz="2000" dirty="0" err="1">
                <a:latin typeface="+mj-lt"/>
                <a:ea typeface="+mj-ea"/>
                <a:cs typeface="+mj-cs"/>
              </a:rPr>
              <a:t>Coffeescript</a:t>
            </a:r>
            <a:r>
              <a:rPr lang="zh-CN" altLang="en-US" sz="2000" dirty="0">
                <a:latin typeface="+mj-lt"/>
                <a:ea typeface="+mj-ea"/>
                <a:cs typeface="+mj-cs"/>
              </a:rPr>
              <a:t>、 </a:t>
            </a:r>
            <a:r>
              <a:rPr lang="en-US" altLang="zh-CN" sz="2000" dirty="0">
                <a:latin typeface="+mj-lt"/>
                <a:ea typeface="+mj-ea"/>
                <a:cs typeface="+mj-cs"/>
              </a:rPr>
              <a:t>LESS </a:t>
            </a:r>
            <a:r>
              <a:rPr lang="zh-CN" altLang="en-US" sz="2000" dirty="0">
                <a:latin typeface="+mj-lt"/>
                <a:ea typeface="+mj-ea"/>
                <a:cs typeface="+mj-cs"/>
              </a:rPr>
              <a:t>等，</a:t>
            </a:r>
            <a:r>
              <a:rPr lang="en-US" altLang="zh-CN" sz="2000" dirty="0" err="1">
                <a:latin typeface="+mj-lt"/>
                <a:ea typeface="+mj-ea"/>
                <a:cs typeface="+mj-cs"/>
              </a:rPr>
              <a:t>webapck</a:t>
            </a:r>
            <a:r>
              <a:rPr lang="zh-CN" altLang="en-US" sz="2000" dirty="0">
                <a:latin typeface="+mj-lt"/>
                <a:ea typeface="+mj-ea"/>
                <a:cs typeface="+mj-cs"/>
              </a:rPr>
              <a:t>可以把以上的这些文件进行打包压缩成一个</a:t>
            </a:r>
            <a:r>
              <a:rPr lang="en-US" altLang="zh-CN" sz="2000" dirty="0">
                <a:latin typeface="+mj-lt"/>
                <a:ea typeface="+mj-ea"/>
                <a:cs typeface="+mj-cs"/>
              </a:rPr>
              <a:t>JS</a:t>
            </a:r>
            <a:r>
              <a:rPr lang="zh-CN" altLang="en-US" sz="2000" dirty="0">
                <a:latin typeface="+mj-lt"/>
                <a:ea typeface="+mj-ea"/>
                <a:cs typeface="+mj-cs"/>
              </a:rPr>
              <a:t>文件，减少了</a:t>
            </a:r>
            <a:r>
              <a:rPr lang="en-US" altLang="zh-CN" sz="2000" dirty="0">
                <a:latin typeface="+mj-lt"/>
                <a:ea typeface="+mj-ea"/>
                <a:cs typeface="+mj-cs"/>
              </a:rPr>
              <a:t>HTTP</a:t>
            </a:r>
            <a:r>
              <a:rPr lang="zh-CN" altLang="en-US" sz="2000" dirty="0">
                <a:latin typeface="+mj-lt"/>
                <a:ea typeface="+mj-ea"/>
                <a:cs typeface="+mj-cs"/>
              </a:rPr>
              <a:t>的请求</a:t>
            </a:r>
          </a:p>
        </p:txBody>
      </p:sp>
      <p:sp>
        <p:nvSpPr>
          <p:cNvPr id="10" name="标题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Webpack</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srcRect r="57335"/>
          <a:stretch>
            <a:fillRect/>
          </a:stretch>
        </p:blipFill>
        <p:spPr>
          <a:xfrm>
            <a:off x="1126321" y="3685314"/>
            <a:ext cx="3786873" cy="2759799"/>
          </a:xfrm>
          <a:prstGeom prst="rect">
            <a:avLst/>
          </a:prstGeom>
        </p:spPr>
      </p:pic>
      <p:sp>
        <p:nvSpPr>
          <p:cNvPr id="9" name="Rectangle 1"/>
          <p:cNvSpPr txBox="1">
            <a:spLocks noChangeArrowheads="1"/>
          </p:cNvSpPr>
          <p:nvPr/>
        </p:nvSpPr>
        <p:spPr bwMode="auto">
          <a:xfrm>
            <a:off x="1126321" y="1861929"/>
            <a:ext cx="4761132" cy="1867258"/>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j-lt"/>
                <a:ea typeface="+mj-ea"/>
                <a:cs typeface="+mj-cs"/>
                <a:sym typeface="Arial" panose="020B0604020202020204"/>
              </a:rPr>
              <a:t>全局安装：npm install webpack -g </a:t>
            </a:r>
          </a:p>
          <a:p>
            <a:pPr marL="0" indent="0">
              <a:buNone/>
            </a:pPr>
            <a:r>
              <a:rPr lang="zh-CN" altLang="en-US" sz="2000" dirty="0">
                <a:latin typeface="+mj-lt"/>
                <a:ea typeface="+mj-ea"/>
                <a:cs typeface="+mj-cs"/>
                <a:sym typeface="Arial" panose="020B0604020202020204"/>
              </a:rPr>
              <a:t>目录中安装：npm init</a:t>
            </a:r>
          </a:p>
          <a:p>
            <a:pPr marL="0" indent="0">
              <a:buNone/>
            </a:pPr>
            <a:r>
              <a:rPr lang="en-US" altLang="zh-CN" sz="2000" dirty="0">
                <a:latin typeface="+mj-lt"/>
                <a:ea typeface="+mj-ea"/>
                <a:cs typeface="+mj-cs"/>
                <a:sym typeface="Arial" panose="020B0604020202020204"/>
              </a:rPr>
              <a:t>	    </a:t>
            </a:r>
            <a:r>
              <a:rPr lang="zh-CN" altLang="en-US" sz="2000" dirty="0">
                <a:latin typeface="+mj-lt"/>
                <a:ea typeface="+mj-ea"/>
                <a:cs typeface="+mj-cs"/>
                <a:sym typeface="Arial" panose="020B0604020202020204"/>
              </a:rPr>
              <a:t>npm install webpack --save-dev</a:t>
            </a:r>
          </a:p>
          <a:p>
            <a:pPr marL="0" indent="0">
              <a:lnSpc>
                <a:spcPct val="150000"/>
              </a:lnSpc>
              <a:buNone/>
            </a:pPr>
            <a:endParaRPr lang="en-US" altLang="zh-CN" sz="2400" dirty="0">
              <a:latin typeface="+mj-lt"/>
              <a:ea typeface="+mj-ea"/>
              <a:cs typeface="+mj-cs"/>
            </a:endParaRPr>
          </a:p>
        </p:txBody>
      </p:sp>
      <p:sp>
        <p:nvSpPr>
          <p:cNvPr id="11" name="Rectangle 1"/>
          <p:cNvSpPr txBox="1">
            <a:spLocks noChangeArrowheads="1"/>
          </p:cNvSpPr>
          <p:nvPr/>
        </p:nvSpPr>
        <p:spPr bwMode="auto">
          <a:xfrm>
            <a:off x="1126321" y="3279355"/>
            <a:ext cx="4761132" cy="430839"/>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j-lt"/>
                <a:ea typeface="+mj-ea"/>
                <a:cs typeface="+mj-cs"/>
                <a:sym typeface="Arial" panose="020B0604020202020204"/>
              </a:rPr>
              <a:t>项目目录</a:t>
            </a:r>
            <a:endParaRPr lang="en-US" altLang="zh-CN" sz="2400" dirty="0">
              <a:latin typeface="+mj-lt"/>
              <a:ea typeface="+mj-ea"/>
              <a:cs typeface="+mj-cs"/>
            </a:endParaRPr>
          </a:p>
        </p:txBody>
      </p:sp>
      <p:sp>
        <p:nvSpPr>
          <p:cNvPr id="12" name="矩形 11"/>
          <p:cNvSpPr/>
          <p:nvPr/>
        </p:nvSpPr>
        <p:spPr>
          <a:xfrm>
            <a:off x="3213075" y="4608018"/>
            <a:ext cx="7964441" cy="376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存放配置文件</a:t>
            </a:r>
            <a:r>
              <a:rPr lang="en-US" altLang="zh-CN" sz="1600" dirty="0">
                <a:solidFill>
                  <a:srgbClr val="FF0000"/>
                </a:solidFill>
              </a:rPr>
              <a:t>webpack.config.js</a:t>
            </a:r>
            <a:r>
              <a:rPr lang="zh-CN" altLang="en-US" sz="1600" dirty="0">
                <a:solidFill>
                  <a:srgbClr val="FF0000"/>
                </a:solidFill>
              </a:rPr>
              <a:t>，定义入口</a:t>
            </a:r>
            <a:r>
              <a:rPr lang="en-US" altLang="zh-CN" sz="1600" dirty="0" err="1">
                <a:solidFill>
                  <a:srgbClr val="FF0000"/>
                </a:solidFill>
              </a:rPr>
              <a:t>js</a:t>
            </a:r>
            <a:r>
              <a:rPr lang="zh-CN" altLang="en-US" sz="1600" dirty="0">
                <a:solidFill>
                  <a:srgbClr val="FF0000"/>
                </a:solidFill>
              </a:rPr>
              <a:t>文件，出口</a:t>
            </a:r>
            <a:r>
              <a:rPr lang="en-US" altLang="zh-CN" sz="1600" dirty="0" err="1">
                <a:solidFill>
                  <a:srgbClr val="FF0000"/>
                </a:solidFill>
              </a:rPr>
              <a:t>js</a:t>
            </a:r>
            <a:r>
              <a:rPr lang="zh-CN" altLang="en-US" sz="1600" dirty="0">
                <a:solidFill>
                  <a:srgbClr val="FF0000"/>
                </a:solidFill>
              </a:rPr>
              <a:t>文件，加载器，插件等</a:t>
            </a:r>
          </a:p>
          <a:p>
            <a:endParaRPr lang="zh-CN" altLang="en-US" sz="1600" dirty="0">
              <a:solidFill>
                <a:srgbClr val="FF0000"/>
              </a:solidFill>
            </a:endParaRPr>
          </a:p>
        </p:txBody>
      </p:sp>
      <p:sp>
        <p:nvSpPr>
          <p:cNvPr id="13" name="矩形 12"/>
          <p:cNvSpPr/>
          <p:nvPr/>
        </p:nvSpPr>
        <p:spPr>
          <a:xfrm>
            <a:off x="3775375" y="4796130"/>
            <a:ext cx="6583552" cy="2839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保存打包后的文件</a:t>
            </a:r>
          </a:p>
        </p:txBody>
      </p:sp>
      <p:sp>
        <p:nvSpPr>
          <p:cNvPr id="14" name="矩形 13"/>
          <p:cNvSpPr/>
          <p:nvPr/>
        </p:nvSpPr>
        <p:spPr>
          <a:xfrm>
            <a:off x="3775375" y="5006525"/>
            <a:ext cx="6583552" cy="4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存放依赖项，</a:t>
            </a:r>
            <a:r>
              <a:rPr lang="en-US" altLang="zh-CN" sz="1600" dirty="0">
                <a:solidFill>
                  <a:srgbClr val="FF0000"/>
                </a:solidFill>
              </a:rPr>
              <a:t>webpack</a:t>
            </a:r>
            <a:r>
              <a:rPr lang="zh-CN" altLang="en-US" sz="1600" dirty="0">
                <a:solidFill>
                  <a:srgbClr val="FF0000"/>
                </a:solidFill>
              </a:rPr>
              <a:t>要用到的源码文件</a:t>
            </a:r>
          </a:p>
        </p:txBody>
      </p:sp>
      <p:sp>
        <p:nvSpPr>
          <p:cNvPr id="16" name="矩形 15"/>
          <p:cNvSpPr/>
          <p:nvPr/>
        </p:nvSpPr>
        <p:spPr>
          <a:xfrm>
            <a:off x="3775375" y="5346709"/>
            <a:ext cx="6583552" cy="4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存放项目文件，比如自己创建的</a:t>
            </a:r>
            <a:r>
              <a:rPr lang="en-US" altLang="zh-CN" sz="1600" dirty="0" err="1">
                <a:solidFill>
                  <a:srgbClr val="FF0000"/>
                </a:solidFill>
              </a:rPr>
              <a:t>js</a:t>
            </a:r>
            <a:r>
              <a:rPr lang="zh-CN" altLang="en-US" sz="1600" dirty="0">
                <a:solidFill>
                  <a:srgbClr val="FF0000"/>
                </a:solidFill>
              </a:rPr>
              <a:t>、</a:t>
            </a:r>
            <a:r>
              <a:rPr lang="en-US" altLang="zh-CN" sz="1600" dirty="0" err="1">
                <a:solidFill>
                  <a:srgbClr val="FF0000"/>
                </a:solidFill>
              </a:rPr>
              <a:t>css</a:t>
            </a:r>
            <a:r>
              <a:rPr lang="zh-CN" altLang="en-US" sz="1600" dirty="0">
                <a:solidFill>
                  <a:srgbClr val="FF0000"/>
                </a:solidFill>
              </a:rPr>
              <a:t>、</a:t>
            </a:r>
            <a:r>
              <a:rPr lang="en-US" altLang="zh-CN" sz="1600" dirty="0">
                <a:solidFill>
                  <a:srgbClr val="FF0000"/>
                </a:solidFill>
              </a:rPr>
              <a:t>html</a:t>
            </a:r>
            <a:r>
              <a:rPr lang="zh-CN" altLang="en-US" sz="1600" dirty="0">
                <a:solidFill>
                  <a:srgbClr val="FF0000"/>
                </a:solidFill>
              </a:rPr>
              <a:t>文件</a:t>
            </a:r>
          </a:p>
        </p:txBody>
      </p:sp>
      <p:sp>
        <p:nvSpPr>
          <p:cNvPr id="17" name="矩形 16"/>
          <p:cNvSpPr/>
          <p:nvPr/>
        </p:nvSpPr>
        <p:spPr>
          <a:xfrm>
            <a:off x="3775375" y="5681490"/>
            <a:ext cx="6583552" cy="4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显示项目的名称、版本作者、协议等信息</a:t>
            </a:r>
          </a:p>
        </p:txBody>
      </p:sp>
      <p:sp>
        <p:nvSpPr>
          <p:cNvPr id="18" name="矩形 17"/>
          <p:cNvSpPr/>
          <p:nvPr/>
        </p:nvSpPr>
        <p:spPr>
          <a:xfrm>
            <a:off x="3775375" y="6021674"/>
            <a:ext cx="6583552" cy="4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锁定安装时的包的版本号</a:t>
            </a:r>
          </a:p>
        </p:txBody>
      </p:sp>
      <p:sp>
        <p:nvSpPr>
          <p:cNvPr id="19" name="标题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Webpack</a:t>
            </a:r>
            <a:r>
              <a:rPr lang="zh-CN" altLang="en-US" dirty="0"/>
              <a:t>安装</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6096000" y="204688"/>
            <a:ext cx="5609524" cy="6600000"/>
          </a:xfrm>
          <a:prstGeom prst="rect">
            <a:avLst/>
          </a:prstGeom>
        </p:spPr>
      </p:pic>
      <p:sp>
        <p:nvSpPr>
          <p:cNvPr id="4" name="矩形 3"/>
          <p:cNvSpPr/>
          <p:nvPr/>
        </p:nvSpPr>
        <p:spPr>
          <a:xfrm>
            <a:off x="708460" y="1578393"/>
            <a:ext cx="5035816" cy="4620624"/>
          </a:xfrm>
          <a:prstGeom prst="rect">
            <a:avLst/>
          </a:prstGeom>
        </p:spPr>
        <p:txBody>
          <a:bodyPr wrap="square">
            <a:spAutoFit/>
          </a:bodyPr>
          <a:lstStyle/>
          <a:p>
            <a:pPr lvl="1">
              <a:lnSpc>
                <a:spcPct val="150000"/>
              </a:lnSpc>
            </a:pPr>
            <a:r>
              <a:rPr lang="zh-CN" altLang="en-US" dirty="0">
                <a:latin typeface="+mj-lt"/>
                <a:ea typeface="+mj-ea"/>
                <a:cs typeface="+mj-cs"/>
              </a:rPr>
              <a:t> entry：入口</a:t>
            </a:r>
            <a:endParaRPr lang="en-US" altLang="zh-CN" dirty="0">
              <a:latin typeface="+mj-lt"/>
              <a:ea typeface="+mj-ea"/>
              <a:cs typeface="+mj-cs"/>
            </a:endParaRPr>
          </a:p>
          <a:p>
            <a:pPr lvl="1">
              <a:lnSpc>
                <a:spcPct val="150000"/>
              </a:lnSpc>
            </a:pPr>
            <a:r>
              <a:rPr lang="en-US" altLang="zh-CN" dirty="0">
                <a:latin typeface="+mj-lt"/>
                <a:ea typeface="+mj-ea"/>
                <a:cs typeface="+mj-cs"/>
              </a:rPr>
              <a:t>	</a:t>
            </a:r>
            <a:r>
              <a:rPr lang="zh-CN" altLang="en-US" dirty="0">
                <a:latin typeface="+mj-lt"/>
                <a:ea typeface="+mj-ea"/>
                <a:cs typeface="+mj-cs"/>
              </a:rPr>
              <a:t>定义整个编译过程的起点</a:t>
            </a:r>
          </a:p>
          <a:p>
            <a:pPr lvl="1">
              <a:lnSpc>
                <a:spcPct val="150000"/>
              </a:lnSpc>
            </a:pPr>
            <a:r>
              <a:rPr lang="zh-CN" altLang="en-US" dirty="0">
                <a:latin typeface="+mj-lt"/>
                <a:ea typeface="+mj-ea"/>
                <a:cs typeface="+mj-cs"/>
              </a:rPr>
              <a:t> output：输出</a:t>
            </a:r>
            <a:endParaRPr lang="en-US" altLang="zh-CN" dirty="0">
              <a:latin typeface="+mj-lt"/>
              <a:ea typeface="+mj-ea"/>
              <a:cs typeface="+mj-cs"/>
            </a:endParaRPr>
          </a:p>
          <a:p>
            <a:pPr lvl="1">
              <a:lnSpc>
                <a:spcPct val="150000"/>
              </a:lnSpc>
            </a:pPr>
            <a:r>
              <a:rPr lang="en-US" altLang="zh-CN" dirty="0">
                <a:latin typeface="+mj-lt"/>
                <a:ea typeface="+mj-ea"/>
                <a:cs typeface="+mj-cs"/>
              </a:rPr>
              <a:t>	</a:t>
            </a:r>
            <a:r>
              <a:rPr lang="zh-CN" altLang="en-US" dirty="0">
                <a:latin typeface="+mj-lt"/>
                <a:ea typeface="+mj-ea"/>
                <a:cs typeface="+mj-cs"/>
              </a:rPr>
              <a:t>定义整个编译过程的终点</a:t>
            </a:r>
          </a:p>
          <a:p>
            <a:pPr lvl="1">
              <a:lnSpc>
                <a:spcPct val="150000"/>
              </a:lnSpc>
            </a:pPr>
            <a:r>
              <a:rPr lang="zh-CN" altLang="en-US" dirty="0">
                <a:latin typeface="+mj-lt"/>
                <a:ea typeface="+mj-ea"/>
                <a:cs typeface="+mj-cs"/>
              </a:rPr>
              <a:t> </a:t>
            </a:r>
            <a:r>
              <a:rPr lang="en-US" altLang="zh-CN" dirty="0">
                <a:latin typeface="+mj-lt"/>
                <a:ea typeface="+mj-ea"/>
                <a:cs typeface="+mj-cs"/>
              </a:rPr>
              <a:t>loader</a:t>
            </a:r>
            <a:r>
              <a:rPr lang="zh-CN" altLang="en-US" dirty="0">
                <a:latin typeface="+mj-lt"/>
                <a:ea typeface="+mj-ea"/>
                <a:cs typeface="+mj-cs"/>
              </a:rPr>
              <a:t>：加载器</a:t>
            </a:r>
            <a:endParaRPr lang="en-US" altLang="zh-CN" dirty="0">
              <a:latin typeface="+mj-lt"/>
              <a:ea typeface="+mj-ea"/>
              <a:cs typeface="+mj-cs"/>
            </a:endParaRPr>
          </a:p>
          <a:p>
            <a:pPr lvl="1">
              <a:lnSpc>
                <a:spcPct val="150000"/>
              </a:lnSpc>
            </a:pPr>
            <a:r>
              <a:rPr lang="en-US" altLang="zh-CN" dirty="0">
                <a:latin typeface="+mj-lt"/>
                <a:ea typeface="+mj-ea"/>
                <a:cs typeface="+mj-cs"/>
              </a:rPr>
              <a:t>	</a:t>
            </a:r>
            <a:r>
              <a:rPr lang="zh-CN" altLang="en-US" dirty="0">
                <a:latin typeface="+mj-lt"/>
                <a:ea typeface="+mj-ea"/>
                <a:cs typeface="+mj-cs"/>
              </a:rPr>
              <a:t>对文件源代码进行预处理，转换为模块（</a:t>
            </a:r>
            <a:r>
              <a:rPr lang="en-US" altLang="zh-CN" dirty="0">
                <a:latin typeface="+mj-lt"/>
                <a:ea typeface="+mj-ea"/>
                <a:cs typeface="+mj-cs"/>
              </a:rPr>
              <a:t>es5 es6</a:t>
            </a:r>
            <a:r>
              <a:rPr lang="zh-CN" altLang="en-US" dirty="0">
                <a:latin typeface="+mj-lt"/>
                <a:ea typeface="+mj-ea"/>
                <a:cs typeface="+mj-cs"/>
              </a:rPr>
              <a:t>转换，</a:t>
            </a:r>
            <a:r>
              <a:rPr lang="en-US" altLang="zh-CN" dirty="0" err="1">
                <a:latin typeface="+mj-lt"/>
                <a:ea typeface="+mj-ea"/>
                <a:cs typeface="+mj-cs"/>
              </a:rPr>
              <a:t>css</a:t>
            </a:r>
            <a:r>
              <a:rPr lang="zh-CN" altLang="en-US" dirty="0">
                <a:latin typeface="+mj-lt"/>
                <a:ea typeface="+mj-ea"/>
                <a:cs typeface="+mj-cs"/>
              </a:rPr>
              <a:t>预处理）</a:t>
            </a:r>
            <a:endParaRPr lang="en-US" altLang="zh-CN" dirty="0">
              <a:latin typeface="+mj-lt"/>
              <a:ea typeface="+mj-ea"/>
              <a:cs typeface="+mj-cs"/>
            </a:endParaRPr>
          </a:p>
          <a:p>
            <a:pPr lvl="1">
              <a:lnSpc>
                <a:spcPct val="150000"/>
              </a:lnSpc>
            </a:pPr>
            <a:r>
              <a:rPr lang="en-US" altLang="zh-CN" dirty="0">
                <a:latin typeface="+mj-lt"/>
                <a:ea typeface="+mj-ea"/>
                <a:cs typeface="+mj-cs"/>
              </a:rPr>
              <a:t> </a:t>
            </a:r>
            <a:r>
              <a:rPr lang="zh-CN" altLang="en-US" dirty="0">
                <a:latin typeface="+mj-lt"/>
                <a:ea typeface="+mj-ea"/>
                <a:cs typeface="+mj-cs"/>
              </a:rPr>
              <a:t>plugins：插件</a:t>
            </a:r>
            <a:endParaRPr lang="en-US" altLang="zh-CN" dirty="0">
              <a:latin typeface="+mj-lt"/>
              <a:ea typeface="+mj-ea"/>
              <a:cs typeface="+mj-cs"/>
            </a:endParaRPr>
          </a:p>
          <a:p>
            <a:pPr lvl="1">
              <a:lnSpc>
                <a:spcPct val="150000"/>
              </a:lnSpc>
            </a:pPr>
            <a:r>
              <a:rPr lang="en-US" altLang="zh-CN" dirty="0">
                <a:latin typeface="+mj-lt"/>
                <a:ea typeface="+mj-ea"/>
                <a:cs typeface="+mj-cs"/>
              </a:rPr>
              <a:t>	</a:t>
            </a:r>
            <a:r>
              <a:rPr lang="zh-CN" altLang="en-US" dirty="0">
                <a:latin typeface="+mj-lt"/>
                <a:ea typeface="+mj-ea"/>
                <a:cs typeface="+mj-cs"/>
              </a:rPr>
              <a:t>对编译完成后的内容进行二度加工（分离</a:t>
            </a:r>
            <a:r>
              <a:rPr lang="en-US" altLang="zh-CN" dirty="0" err="1">
                <a:latin typeface="+mj-lt"/>
                <a:ea typeface="+mj-ea"/>
                <a:cs typeface="+mj-cs"/>
              </a:rPr>
              <a:t>css</a:t>
            </a:r>
            <a:r>
              <a:rPr lang="zh-CN" altLang="en-US" dirty="0">
                <a:latin typeface="+mj-lt"/>
                <a:ea typeface="+mj-ea"/>
                <a:cs typeface="+mj-cs"/>
              </a:rPr>
              <a:t>，输出</a:t>
            </a:r>
            <a:r>
              <a:rPr lang="en-US" altLang="zh-CN" dirty="0">
                <a:latin typeface="+mj-lt"/>
                <a:ea typeface="+mj-ea"/>
                <a:cs typeface="+mj-cs"/>
              </a:rPr>
              <a:t>html</a:t>
            </a:r>
            <a:r>
              <a:rPr lang="zh-CN" altLang="en-US" dirty="0">
                <a:latin typeface="+mj-lt"/>
                <a:ea typeface="+mj-ea"/>
                <a:cs typeface="+mj-cs"/>
              </a:rPr>
              <a:t>，压缩图片）</a:t>
            </a:r>
          </a:p>
          <a:p>
            <a:pPr lvl="1">
              <a:lnSpc>
                <a:spcPct val="150000"/>
              </a:lnSpc>
            </a:pPr>
            <a:r>
              <a:rPr lang="zh-CN" altLang="en-US" dirty="0">
                <a:latin typeface="+mj-lt"/>
                <a:ea typeface="+mj-ea"/>
                <a:cs typeface="+mj-cs"/>
              </a:rPr>
              <a:t> resolve.alias：定义模块的别名</a:t>
            </a:r>
            <a:endParaRPr lang="zh-CN" altLang="en-US" sz="2000" dirty="0">
              <a:latin typeface="+mj-lt"/>
              <a:ea typeface="+mj-ea"/>
              <a:cs typeface="+mj-cs"/>
            </a:endParaRPr>
          </a:p>
        </p:txBody>
      </p:sp>
      <p:sp>
        <p:nvSpPr>
          <p:cNvPr id="8" name="标题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配置文件</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txBox="1">
            <a:spLocks noChangeArrowheads="1"/>
          </p:cNvSpPr>
          <p:nvPr/>
        </p:nvSpPr>
        <p:spPr bwMode="auto">
          <a:xfrm>
            <a:off x="1318231" y="4036097"/>
            <a:ext cx="8843408" cy="651540"/>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50000"/>
              </a:lnSpc>
              <a:spcBef>
                <a:spcPct val="0"/>
              </a:spcBef>
              <a:spcAft>
                <a:spcPct val="0"/>
              </a:spcAft>
              <a:buFont typeface="Arial" panose="020B0604020202020204" pitchFamily="34" charset="0"/>
              <a:buNone/>
            </a:pPr>
            <a:endParaRPr lang="zh-CN" altLang="zh-CN" sz="2400" dirty="0">
              <a:latin typeface="+mj-lt"/>
              <a:ea typeface="+mj-ea"/>
              <a:cs typeface="+mj-cs"/>
            </a:endParaRPr>
          </a:p>
        </p:txBody>
      </p:sp>
      <p:sp>
        <p:nvSpPr>
          <p:cNvPr id="12" name="标题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Webpack</a:t>
            </a:r>
            <a:r>
              <a:rPr lang="zh-CN" altLang="en-US" dirty="0"/>
              <a:t>运行、启动</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txBox="1">
            <a:spLocks noChangeArrowheads="1"/>
          </p:cNvSpPr>
          <p:nvPr/>
        </p:nvSpPr>
        <p:spPr bwMode="auto">
          <a:xfrm>
            <a:off x="1318231" y="4036097"/>
            <a:ext cx="8843408" cy="651540"/>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50000"/>
              </a:lnSpc>
              <a:spcBef>
                <a:spcPct val="0"/>
              </a:spcBef>
              <a:spcAft>
                <a:spcPct val="0"/>
              </a:spcAft>
              <a:buFont typeface="Arial" panose="020B0604020202020204" pitchFamily="34" charset="0"/>
              <a:buNone/>
            </a:pPr>
            <a:endParaRPr lang="zh-CN" altLang="zh-CN" sz="2400" dirty="0">
              <a:latin typeface="+mj-lt"/>
              <a:ea typeface="+mj-ea"/>
              <a:cs typeface="+mj-cs"/>
            </a:endParaRPr>
          </a:p>
        </p:txBody>
      </p:sp>
      <p:pic>
        <p:nvPicPr>
          <p:cNvPr id="9" name="图片 8"/>
          <p:cNvPicPr>
            <a:picLocks noChangeAspect="1"/>
          </p:cNvPicPr>
          <p:nvPr/>
        </p:nvPicPr>
        <p:blipFill>
          <a:blip r:embed="rId3"/>
          <a:stretch>
            <a:fillRect/>
          </a:stretch>
        </p:blipFill>
        <p:spPr>
          <a:xfrm>
            <a:off x="2030361" y="2017034"/>
            <a:ext cx="6197600" cy="2546350"/>
          </a:xfrm>
          <a:prstGeom prst="rect">
            <a:avLst/>
          </a:prstGeom>
        </p:spPr>
      </p:pic>
      <p:pic>
        <p:nvPicPr>
          <p:cNvPr id="10" name="图片 9"/>
          <p:cNvPicPr>
            <a:picLocks noChangeAspect="1"/>
          </p:cNvPicPr>
          <p:nvPr/>
        </p:nvPicPr>
        <p:blipFill>
          <a:blip r:embed="rId4"/>
          <a:stretch>
            <a:fillRect/>
          </a:stretch>
        </p:blipFill>
        <p:spPr>
          <a:xfrm>
            <a:off x="1327998" y="4065270"/>
            <a:ext cx="10006330" cy="2460625"/>
          </a:xfrm>
          <a:prstGeom prst="rect">
            <a:avLst/>
          </a:prstGeom>
        </p:spPr>
      </p:pic>
      <p:sp>
        <p:nvSpPr>
          <p:cNvPr id="12" name="标题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Webpack</a:t>
            </a:r>
            <a:r>
              <a:rPr lang="zh-CN" altLang="en-US" dirty="0"/>
              <a:t>实例</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txBox="1">
            <a:spLocks noChangeArrowheads="1"/>
          </p:cNvSpPr>
          <p:nvPr/>
        </p:nvSpPr>
        <p:spPr bwMode="auto">
          <a:xfrm>
            <a:off x="1318231" y="4036097"/>
            <a:ext cx="8843408" cy="651540"/>
          </a:xfrm>
          <a:prstGeom prst="rect">
            <a:avLst/>
          </a:prstGeom>
          <a:solidFill>
            <a:schemeClr val="bg1"/>
          </a:solidFill>
          <a:ln>
            <a:noFill/>
          </a:ln>
          <a:effectLst/>
        </p:spPr>
        <p:txBody>
          <a:bodyPr vert="horz" wrap="square" lIns="0" tIns="0" rIns="0" bIns="152352" numCol="1" rtlCol="0" anchor="ctr" anchorCtr="0" compatLnSpc="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50000"/>
              </a:lnSpc>
              <a:spcBef>
                <a:spcPct val="0"/>
              </a:spcBef>
              <a:spcAft>
                <a:spcPct val="0"/>
              </a:spcAft>
              <a:buFont typeface="Arial" panose="020B0604020202020204" pitchFamily="34" charset="0"/>
              <a:buNone/>
            </a:pPr>
            <a:endParaRPr lang="zh-CN" altLang="zh-CN" sz="2400" dirty="0">
              <a:latin typeface="+mj-lt"/>
              <a:ea typeface="+mj-ea"/>
              <a:cs typeface="+mj-cs"/>
            </a:endParaRPr>
          </a:p>
        </p:txBody>
      </p:sp>
      <p:pic>
        <p:nvPicPr>
          <p:cNvPr id="7" name="图片 6"/>
          <p:cNvPicPr>
            <a:picLocks noChangeAspect="1"/>
          </p:cNvPicPr>
          <p:nvPr/>
        </p:nvPicPr>
        <p:blipFill>
          <a:blip r:embed="rId3"/>
          <a:stretch>
            <a:fillRect/>
          </a:stretch>
        </p:blipFill>
        <p:spPr>
          <a:xfrm>
            <a:off x="7657465" y="2466340"/>
            <a:ext cx="4322445" cy="2526030"/>
          </a:xfrm>
          <a:prstGeom prst="rect">
            <a:avLst/>
          </a:prstGeom>
        </p:spPr>
      </p:pic>
      <p:pic>
        <p:nvPicPr>
          <p:cNvPr id="8" name="图片 7"/>
          <p:cNvPicPr>
            <a:picLocks noChangeAspect="1"/>
          </p:cNvPicPr>
          <p:nvPr/>
        </p:nvPicPr>
        <p:blipFill>
          <a:blip r:embed="rId4"/>
          <a:stretch>
            <a:fillRect/>
          </a:stretch>
        </p:blipFill>
        <p:spPr>
          <a:xfrm>
            <a:off x="1068705" y="2466340"/>
            <a:ext cx="6473825" cy="3361690"/>
          </a:xfrm>
          <a:prstGeom prst="rect">
            <a:avLst/>
          </a:prstGeom>
        </p:spPr>
      </p:pic>
      <p:sp>
        <p:nvSpPr>
          <p:cNvPr id="11" name="标题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Webpack</a:t>
            </a:r>
            <a:r>
              <a:rPr lang="zh-CN" altLang="en-US" dirty="0"/>
              <a:t>实例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认识前后端分离</a:t>
            </a:r>
          </a:p>
        </p:txBody>
      </p:sp>
      <p:sp>
        <p:nvSpPr>
          <p:cNvPr id="6" name="内容占位符 2"/>
          <p:cNvSpPr txBox="1"/>
          <p:nvPr/>
        </p:nvSpPr>
        <p:spPr>
          <a:xfrm>
            <a:off x="1159505" y="1986897"/>
            <a:ext cx="8161915" cy="347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buNone/>
            </a:pPr>
            <a:r>
              <a:rPr lang="zh-CN" altLang="en-US" sz="1800" dirty="0"/>
              <a:t>在传统的</a:t>
            </a:r>
            <a:r>
              <a:rPr lang="en-US" altLang="zh-CN" sz="1800" dirty="0"/>
              <a:t>web</a:t>
            </a:r>
            <a:r>
              <a:rPr lang="zh-CN" altLang="en-US" sz="1800" dirty="0"/>
              <a:t>应用开发中，大多数的程序员会将浏览器作为前后端的分界线。将浏览器中为用户进行页面展示的部分称之为前端，而将运行在服务器，为前端提供业务逻辑和数据准备的所有代码统称为后端</a:t>
            </a:r>
            <a:endParaRPr lang="en-US" altLang="zh-CN" sz="1800" dirty="0"/>
          </a:p>
          <a:p>
            <a:pPr marL="0" indent="0">
              <a:lnSpc>
                <a:spcPct val="160000"/>
              </a:lnSpc>
              <a:buNone/>
            </a:pPr>
            <a:r>
              <a:rPr lang="zh-CN" altLang="en-US" sz="1800" dirty="0"/>
              <a:t>其实前后端分离并不只是开发模式，而是</a:t>
            </a:r>
            <a:r>
              <a:rPr lang="en-US" altLang="zh-CN" sz="1800" dirty="0"/>
              <a:t>web</a:t>
            </a:r>
            <a:r>
              <a:rPr lang="zh-CN" altLang="en-US" sz="1800" dirty="0"/>
              <a:t>应用的一种架构模式。在开发阶段，前后端工程师约定好数据交互接口，实现并行开发和测试；在运行阶段前后端分离模式需要对</a:t>
            </a:r>
            <a:r>
              <a:rPr lang="en-US" altLang="zh-CN" sz="1800" dirty="0"/>
              <a:t>web</a:t>
            </a:r>
            <a:r>
              <a:rPr lang="zh-CN" altLang="en-US" sz="1800" dirty="0"/>
              <a:t>应用进行分离部署，前后端之前使用</a:t>
            </a:r>
            <a:r>
              <a:rPr lang="en-US" altLang="zh-CN" sz="1800" dirty="0"/>
              <a:t>HTTP</a:t>
            </a:r>
            <a:r>
              <a:rPr lang="zh-CN" altLang="en-US" sz="1800" dirty="0"/>
              <a:t>或者其他协议进行交互请求。</a:t>
            </a:r>
            <a:endParaRPr lang="en-US" altLang="zh-CN" sz="1800" dirty="0"/>
          </a:p>
        </p:txBody>
      </p:sp>
    </p:spTree>
    <p:extLst>
      <p:ext uri="{BB962C8B-B14F-4D97-AF65-F5344CB8AC3E}">
        <p14:creationId xmlns:p14="http://schemas.microsoft.com/office/powerpoint/2010/main" val="150617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p:nvPr/>
        </p:nvSpPr>
        <p:spPr>
          <a:xfrm>
            <a:off x="974678" y="2284460"/>
            <a:ext cx="8401333" cy="343395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latin typeface="+mj-lt"/>
                <a:ea typeface="+mj-ea"/>
                <a:cs typeface="+mj-cs"/>
              </a:rPr>
              <a:t>代码压缩：压缩插件 </a:t>
            </a:r>
            <a:r>
              <a:rPr lang="en-US" altLang="zh-CN" sz="2400" dirty="0" err="1">
                <a:latin typeface="+mj-lt"/>
                <a:ea typeface="+mj-ea"/>
                <a:cs typeface="+mj-cs"/>
              </a:rPr>
              <a:t>UglifyJsPlugin</a:t>
            </a:r>
            <a:endParaRPr lang="en-US" altLang="zh-CN" sz="2400" dirty="0">
              <a:latin typeface="+mj-lt"/>
              <a:ea typeface="+mj-ea"/>
              <a:cs typeface="+mj-cs"/>
            </a:endParaRPr>
          </a:p>
          <a:p>
            <a:pPr>
              <a:lnSpc>
                <a:spcPct val="150000"/>
              </a:lnSpc>
            </a:pPr>
            <a:r>
              <a:rPr lang="zh-CN" altLang="en-US" sz="2400" dirty="0">
                <a:latin typeface="+mj-lt"/>
                <a:ea typeface="+mj-ea"/>
                <a:cs typeface="+mj-cs"/>
              </a:rPr>
              <a:t>提取第三方库，减小出口文件体积</a:t>
            </a:r>
            <a:endParaRPr lang="en-US" altLang="zh-CN" sz="2400" dirty="0">
              <a:latin typeface="+mj-lt"/>
              <a:ea typeface="+mj-ea"/>
              <a:cs typeface="+mj-cs"/>
            </a:endParaRPr>
          </a:p>
          <a:p>
            <a:pPr>
              <a:lnSpc>
                <a:spcPct val="150000"/>
              </a:lnSpc>
            </a:pPr>
            <a:r>
              <a:rPr lang="zh-CN" altLang="en-US" sz="2400" dirty="0">
                <a:latin typeface="+mj-lt"/>
                <a:ea typeface="+mj-ea"/>
                <a:cs typeface="+mj-cs"/>
              </a:rPr>
              <a:t>代码分割：将按需加载的模块进行代码分隔，仅加载当前页面需要的代码，等到实际需要的时候再异步加载</a:t>
            </a:r>
            <a:endParaRPr lang="en-US" altLang="zh-CN" sz="2400" dirty="0">
              <a:latin typeface="+mj-lt"/>
              <a:ea typeface="+mj-ea"/>
              <a:cs typeface="+mj-cs"/>
            </a:endParaRPr>
          </a:p>
          <a:p>
            <a:pPr>
              <a:lnSpc>
                <a:spcPct val="150000"/>
              </a:lnSpc>
            </a:pPr>
            <a:r>
              <a:rPr lang="zh-CN" altLang="en-US" sz="2400" dirty="0">
                <a:latin typeface="+mj-lt"/>
                <a:ea typeface="+mj-ea"/>
                <a:cs typeface="+mj-cs"/>
              </a:rPr>
              <a:t>设置缓存：对于静态文件，以文件内容的</a:t>
            </a:r>
            <a:r>
              <a:rPr lang="en-US" altLang="zh-CN" sz="2400" dirty="0">
                <a:latin typeface="+mj-lt"/>
                <a:ea typeface="+mj-ea"/>
                <a:cs typeface="+mj-cs"/>
              </a:rPr>
              <a:t>MD5</a:t>
            </a:r>
            <a:r>
              <a:rPr lang="zh-CN" altLang="en-US" sz="2400" dirty="0">
                <a:latin typeface="+mj-lt"/>
                <a:ea typeface="+mj-ea"/>
                <a:cs typeface="+mj-cs"/>
              </a:rPr>
              <a:t>值作为文件名，当文件内容不更新时，浏览器直接读取缓存文件</a:t>
            </a:r>
            <a:endParaRPr lang="zh-CN" altLang="zh-CN" sz="2400" dirty="0">
              <a:latin typeface="+mj-lt"/>
              <a:ea typeface="+mj-ea"/>
              <a:cs typeface="+mj-cs"/>
            </a:endParaRPr>
          </a:p>
          <a:p>
            <a:endParaRPr lang="zh-CN" altLang="en-US" dirty="0"/>
          </a:p>
        </p:txBody>
      </p:sp>
      <p:sp>
        <p:nvSpPr>
          <p:cNvPr id="10" name="标题 1"/>
          <p:cNvSpPr txBox="1"/>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通过</a:t>
            </a:r>
            <a:r>
              <a:rPr lang="en-US" altLang="zh-CN" dirty="0"/>
              <a:t>Webpack</a:t>
            </a:r>
            <a:r>
              <a:rPr lang="zh-CN" altLang="en-US" dirty="0"/>
              <a:t>进行性能优化</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38200" y="1690688"/>
            <a:ext cx="6096000" cy="646331"/>
          </a:xfrm>
          <a:prstGeom prst="rect">
            <a:avLst/>
          </a:prstGeom>
        </p:spPr>
        <p:txBody>
          <a:bodyPr>
            <a:spAutoFit/>
          </a:bodyPr>
          <a:lstStyle/>
          <a:p>
            <a:r>
              <a:rPr lang="zh-CN" altLang="en-US" dirty="0"/>
              <a:t>https://panjiachen.github.io/vue-element-admin/#/example/create</a:t>
            </a:r>
          </a:p>
        </p:txBody>
      </p:sp>
      <p:pic>
        <p:nvPicPr>
          <p:cNvPr id="6" name="图片 5"/>
          <p:cNvPicPr>
            <a:picLocks noChangeAspect="1"/>
          </p:cNvPicPr>
          <p:nvPr/>
        </p:nvPicPr>
        <p:blipFill>
          <a:blip r:embed="rId3"/>
          <a:stretch>
            <a:fillRect/>
          </a:stretch>
        </p:blipFill>
        <p:spPr>
          <a:xfrm>
            <a:off x="126414" y="1449509"/>
            <a:ext cx="11939171" cy="5205599"/>
          </a:xfrm>
          <a:prstGeom prst="rect">
            <a:avLst/>
          </a:prstGeom>
        </p:spPr>
      </p:pic>
      <p:sp>
        <p:nvSpPr>
          <p:cNvPr id="8" name="标题 1"/>
          <p:cNvSpPr>
            <a:spLocks noGrp="1"/>
          </p:cNvSpPr>
          <p:nvPr>
            <p:ph type="title"/>
          </p:nvPr>
        </p:nvSpPr>
        <p:spPr>
          <a:xfrm>
            <a:off x="838199" y="202892"/>
            <a:ext cx="10515600" cy="1325563"/>
          </a:xfrm>
        </p:spPr>
        <p:txBody>
          <a:bodyPr>
            <a:normAutofit/>
          </a:bodyPr>
          <a:lstStyle/>
          <a:p>
            <a:r>
              <a:rPr lang="zh-CN" altLang="en-US" sz="4000" dirty="0"/>
              <a:t>基于</a:t>
            </a:r>
            <a:r>
              <a:rPr lang="en-US" altLang="zh-CN" sz="4000" dirty="0" err="1"/>
              <a:t>webpack+vue+element</a:t>
            </a:r>
            <a:r>
              <a:rPr lang="zh-CN" altLang="en-US" sz="4000" dirty="0"/>
              <a:t>的后台管理系统</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202892"/>
            <a:ext cx="10515600" cy="1325563"/>
          </a:xfrm>
        </p:spPr>
        <p:txBody>
          <a:bodyPr>
            <a:normAutofit/>
          </a:bodyPr>
          <a:lstStyle/>
          <a:p>
            <a:r>
              <a:rPr lang="zh-CN" altLang="en-US" sz="4000" dirty="0"/>
              <a:t>基于</a:t>
            </a:r>
            <a:r>
              <a:rPr lang="en-US" altLang="zh-CN" sz="4000" dirty="0" err="1"/>
              <a:t>webpack+vue+element</a:t>
            </a:r>
            <a:r>
              <a:rPr lang="zh-CN" altLang="en-US" sz="4000" dirty="0"/>
              <a:t>的后台管理系统</a:t>
            </a:r>
          </a:p>
        </p:txBody>
      </p:sp>
      <p:sp>
        <p:nvSpPr>
          <p:cNvPr id="5" name="矩形 4"/>
          <p:cNvSpPr/>
          <p:nvPr/>
        </p:nvSpPr>
        <p:spPr>
          <a:xfrm>
            <a:off x="838200" y="1690688"/>
            <a:ext cx="6096000" cy="646331"/>
          </a:xfrm>
          <a:prstGeom prst="rect">
            <a:avLst/>
          </a:prstGeom>
        </p:spPr>
        <p:txBody>
          <a:bodyPr>
            <a:spAutoFit/>
          </a:bodyPr>
          <a:lstStyle/>
          <a:p>
            <a:r>
              <a:rPr lang="zh-CN" altLang="en-US" dirty="0"/>
              <a:t>https://panjiachen.github.io/vue-element-admin/#/example/create</a:t>
            </a:r>
          </a:p>
        </p:txBody>
      </p:sp>
      <p:pic>
        <p:nvPicPr>
          <p:cNvPr id="7" name="图片 6"/>
          <p:cNvPicPr>
            <a:picLocks noChangeAspect="1"/>
          </p:cNvPicPr>
          <p:nvPr/>
        </p:nvPicPr>
        <p:blipFill>
          <a:blip r:embed="rId3"/>
          <a:stretch>
            <a:fillRect/>
          </a:stretch>
        </p:blipFill>
        <p:spPr>
          <a:xfrm>
            <a:off x="126414" y="1449509"/>
            <a:ext cx="11939171" cy="52055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为什么要前后端分离</a:t>
            </a:r>
          </a:p>
        </p:txBody>
      </p:sp>
      <p:sp>
        <p:nvSpPr>
          <p:cNvPr id="3" name="内容占位符 2"/>
          <p:cNvSpPr>
            <a:spLocks noGrp="1"/>
          </p:cNvSpPr>
          <p:nvPr>
            <p:ph idx="1"/>
          </p:nvPr>
        </p:nvSpPr>
        <p:spPr>
          <a:xfrm>
            <a:off x="838200" y="1825625"/>
            <a:ext cx="10515600" cy="558406"/>
          </a:xfrm>
        </p:spPr>
        <p:txBody>
          <a:bodyPr/>
          <a:lstStyle/>
          <a:p>
            <a:r>
              <a:rPr lang="en-US" altLang="zh-CN" dirty="0"/>
              <a:t>MVC</a:t>
            </a:r>
            <a:r>
              <a:rPr lang="zh-CN" altLang="en-US" dirty="0"/>
              <a:t>方式</a:t>
            </a:r>
          </a:p>
        </p:txBody>
      </p:sp>
      <p:sp>
        <p:nvSpPr>
          <p:cNvPr id="6" name="内容占位符 2"/>
          <p:cNvSpPr txBox="1"/>
          <p:nvPr/>
        </p:nvSpPr>
        <p:spPr>
          <a:xfrm>
            <a:off x="1050324" y="2628341"/>
            <a:ext cx="5045676" cy="347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buNone/>
            </a:pPr>
            <a:r>
              <a:rPr lang="en-US" altLang="zh-CN" sz="1800" dirty="0"/>
              <a:t>1</a:t>
            </a:r>
            <a:r>
              <a:rPr lang="zh-CN" altLang="en-US" sz="1800" dirty="0"/>
              <a:t>、所有的请求都被发送给作为控制器的</a:t>
            </a:r>
            <a:r>
              <a:rPr lang="en-US" altLang="zh-CN" sz="1800" dirty="0"/>
              <a:t>Servlet</a:t>
            </a:r>
            <a:r>
              <a:rPr lang="zh-CN" altLang="en-US" sz="1800" dirty="0"/>
              <a:t>，</a:t>
            </a:r>
            <a:r>
              <a:rPr lang="en-US" altLang="zh-CN" sz="1800" dirty="0"/>
              <a:t>Servlet</a:t>
            </a:r>
            <a:r>
              <a:rPr lang="zh-CN" altLang="en-US" sz="1800" dirty="0"/>
              <a:t>根据请求信息将它们分发给适当的</a:t>
            </a:r>
            <a:r>
              <a:rPr lang="en-US" altLang="zh-CN" sz="1800" dirty="0"/>
              <a:t>JSP</a:t>
            </a:r>
            <a:r>
              <a:rPr lang="zh-CN" altLang="en-US" sz="1800" dirty="0"/>
              <a:t>来响应。</a:t>
            </a:r>
            <a:endParaRPr lang="en-US" altLang="zh-CN" sz="1800" dirty="0"/>
          </a:p>
          <a:p>
            <a:pPr marL="0" indent="0">
              <a:lnSpc>
                <a:spcPct val="160000"/>
              </a:lnSpc>
              <a:buNone/>
            </a:pPr>
            <a:r>
              <a:rPr lang="en-US" altLang="zh-CN" sz="1800" dirty="0"/>
              <a:t>2</a:t>
            </a:r>
            <a:r>
              <a:rPr lang="zh-CN" altLang="en-US" sz="1800" dirty="0"/>
              <a:t>、</a:t>
            </a:r>
            <a:r>
              <a:rPr lang="en-US" altLang="zh-CN" sz="1800" dirty="0"/>
              <a:t>Servlet</a:t>
            </a:r>
            <a:r>
              <a:rPr lang="zh-CN" altLang="en-US" sz="1800" dirty="0"/>
              <a:t>还需根据</a:t>
            </a:r>
            <a:r>
              <a:rPr lang="en-US" altLang="zh-CN" sz="1800" dirty="0"/>
              <a:t>JSP</a:t>
            </a:r>
            <a:r>
              <a:rPr lang="zh-CN" altLang="en-US" sz="1800" dirty="0"/>
              <a:t>的需求生成</a:t>
            </a:r>
            <a:r>
              <a:rPr lang="en-US" altLang="zh-CN" sz="1800" dirty="0"/>
              <a:t>JavaBeans</a:t>
            </a:r>
            <a:r>
              <a:rPr lang="zh-CN" altLang="en-US" sz="1800" dirty="0"/>
              <a:t>的实例，</a:t>
            </a:r>
            <a:r>
              <a:rPr lang="en-US" altLang="zh-CN" sz="1800" dirty="0"/>
              <a:t>JSP</a:t>
            </a:r>
            <a:r>
              <a:rPr lang="zh-CN" altLang="en-US" sz="1800" dirty="0"/>
              <a:t>可以通过直接调用方法得到</a:t>
            </a:r>
            <a:r>
              <a:rPr lang="en-US" altLang="zh-CN" sz="1800" dirty="0"/>
              <a:t>JAVA</a:t>
            </a:r>
            <a:r>
              <a:rPr lang="zh-CN" altLang="en-US" sz="1800" dirty="0"/>
              <a:t>后台中的数据</a:t>
            </a:r>
            <a:endParaRPr lang="en-US" altLang="zh-CN" sz="1800" dirty="0"/>
          </a:p>
        </p:txBody>
      </p:sp>
      <p:pic>
        <p:nvPicPr>
          <p:cNvPr id="5" name="图片 4"/>
          <p:cNvPicPr>
            <a:picLocks noChangeAspect="1"/>
          </p:cNvPicPr>
          <p:nvPr/>
        </p:nvPicPr>
        <p:blipFill>
          <a:blip r:embed="rId3"/>
          <a:stretch>
            <a:fillRect/>
          </a:stretch>
        </p:blipFill>
        <p:spPr>
          <a:xfrm>
            <a:off x="6356616" y="2565997"/>
            <a:ext cx="5657143" cy="26571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为什么要前后端分离</a:t>
            </a:r>
            <a:endParaRPr lang="zh-CN" altLang="en-US" dirty="0">
              <a:sym typeface="+mn-ea"/>
            </a:endParaRPr>
          </a:p>
        </p:txBody>
      </p:sp>
      <p:sp>
        <p:nvSpPr>
          <p:cNvPr id="3" name="内容占位符 2"/>
          <p:cNvSpPr>
            <a:spLocks noGrp="1"/>
          </p:cNvSpPr>
          <p:nvPr>
            <p:ph idx="1"/>
          </p:nvPr>
        </p:nvSpPr>
        <p:spPr>
          <a:xfrm>
            <a:off x="838200" y="1825625"/>
            <a:ext cx="10515600" cy="598920"/>
          </a:xfrm>
        </p:spPr>
        <p:txBody>
          <a:bodyPr/>
          <a:lstStyle/>
          <a:p>
            <a:r>
              <a:rPr lang="zh-CN" altLang="en-US" dirty="0"/>
              <a:t>局限性</a:t>
            </a:r>
          </a:p>
        </p:txBody>
      </p:sp>
      <p:sp>
        <p:nvSpPr>
          <p:cNvPr id="6" name="内容占位符 2"/>
          <p:cNvSpPr txBox="1"/>
          <p:nvPr/>
        </p:nvSpPr>
        <p:spPr>
          <a:xfrm>
            <a:off x="1050324" y="2628342"/>
            <a:ext cx="7922740" cy="23504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altLang="zh-CN" sz="2000" dirty="0"/>
              <a:t>1</a:t>
            </a:r>
            <a:r>
              <a:rPr lang="zh-CN" altLang="en-US" sz="2000" dirty="0"/>
              <a:t>、前端无法单独调试，开发效率低；</a:t>
            </a:r>
            <a:br>
              <a:rPr lang="zh-CN" altLang="en-US" sz="2000" dirty="0"/>
            </a:br>
            <a:r>
              <a:rPr lang="en-US" altLang="zh-CN" sz="2000" dirty="0"/>
              <a:t>2</a:t>
            </a:r>
            <a:r>
              <a:rPr lang="zh-CN" altLang="en-US" sz="2000" dirty="0"/>
              <a:t>、前后端职责不清，前端不可避免会遇到后台代码，不易维护；</a:t>
            </a:r>
            <a:endParaRPr lang="en-US" altLang="zh-C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803049"/>
            <a:ext cx="3774743" cy="2577465"/>
          </a:xfrm>
        </p:spPr>
        <p:txBody>
          <a:bodyPr>
            <a:normAutofit/>
          </a:bodyPr>
          <a:lstStyle/>
          <a:p>
            <a:pPr marL="0" indent="0">
              <a:lnSpc>
                <a:spcPct val="150000"/>
              </a:lnSpc>
              <a:buNone/>
            </a:pPr>
            <a:r>
              <a:rPr lang="zh-CN" altLang="en-US" sz="2000" dirty="0"/>
              <a:t>交互方式</a:t>
            </a:r>
            <a:endParaRPr lang="en-US" altLang="zh-CN" sz="2000" dirty="0"/>
          </a:p>
          <a:p>
            <a:pPr marL="0" indent="0">
              <a:lnSpc>
                <a:spcPct val="150000"/>
              </a:lnSpc>
              <a:buNone/>
            </a:pPr>
            <a:r>
              <a:rPr lang="zh-CN" altLang="en-US" sz="2000" dirty="0"/>
              <a:t>前端：负责</a:t>
            </a:r>
            <a:r>
              <a:rPr lang="en-US" altLang="zh-CN" sz="2000" dirty="0"/>
              <a:t>View</a:t>
            </a:r>
            <a:r>
              <a:rPr lang="zh-CN" altLang="en-US" sz="2000" dirty="0"/>
              <a:t>和</a:t>
            </a:r>
            <a:r>
              <a:rPr lang="en-US" altLang="zh-CN" sz="2000" dirty="0"/>
              <a:t>Controller</a:t>
            </a:r>
            <a:r>
              <a:rPr lang="zh-CN" altLang="en-US" sz="2000" dirty="0"/>
              <a:t>层</a:t>
            </a:r>
            <a:br>
              <a:rPr lang="zh-CN" altLang="en-US" sz="2000" dirty="0"/>
            </a:br>
            <a:r>
              <a:rPr lang="zh-CN" altLang="en-US" sz="2000" dirty="0"/>
              <a:t>后端：只负责</a:t>
            </a:r>
            <a:r>
              <a:rPr lang="en-US" altLang="zh-CN" sz="2000" dirty="0"/>
              <a:t>Model</a:t>
            </a:r>
            <a:r>
              <a:rPr lang="zh-CN" altLang="en-US" sz="2000" dirty="0"/>
              <a:t>层，业务</a:t>
            </a:r>
            <a:r>
              <a:rPr lang="en-US" altLang="zh-CN" sz="2000" dirty="0"/>
              <a:t>/</a:t>
            </a:r>
            <a:r>
              <a:rPr lang="zh-CN" altLang="en-US" sz="2000" dirty="0"/>
              <a:t>数据处理等</a:t>
            </a:r>
          </a:p>
          <a:p>
            <a:pPr marL="0" indent="0">
              <a:buNone/>
            </a:pPr>
            <a:endParaRPr lang="zh-CN" altLang="en-US" dirty="0"/>
          </a:p>
        </p:txBody>
      </p:sp>
      <p:pic>
        <p:nvPicPr>
          <p:cNvPr id="8" name="Picture 2"/>
          <p:cNvPicPr>
            <a:picLocks noChangeAspect="1" noChangeArrowheads="1"/>
          </p:cNvPicPr>
          <p:nvPr/>
        </p:nvPicPr>
        <p:blipFill rotWithShape="1">
          <a:blip r:embed="rId3"/>
          <a:srcRect t="13713" b="3035"/>
          <a:stretch/>
        </p:blipFill>
        <p:spPr bwMode="auto">
          <a:xfrm>
            <a:off x="5237784" y="1444032"/>
            <a:ext cx="6571955" cy="5084205"/>
          </a:xfrm>
          <a:prstGeom prst="rect">
            <a:avLst/>
          </a:prstGeom>
          <a:noFill/>
          <a:ln w="9525">
            <a:noFill/>
            <a:miter lim="800000"/>
            <a:headEnd/>
            <a:tailEnd/>
          </a:ln>
          <a:effectLst/>
        </p:spPr>
      </p:pic>
      <p:sp>
        <p:nvSpPr>
          <p:cNvPr id="9" name="内容占位符 2">
            <a:extLst>
              <a:ext uri="{FF2B5EF4-FFF2-40B4-BE49-F238E27FC236}">
                <a16:creationId xmlns:a16="http://schemas.microsoft.com/office/drawing/2014/main" id="{E8647332-0917-4C47-8B1E-4D01049E6F1A}"/>
              </a:ext>
            </a:extLst>
          </p:cNvPr>
          <p:cNvSpPr txBox="1">
            <a:spLocks/>
          </p:cNvSpPr>
          <p:nvPr/>
        </p:nvSpPr>
        <p:spPr>
          <a:xfrm>
            <a:off x="838200" y="1825626"/>
            <a:ext cx="3774743" cy="6036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前后端分离方式</a:t>
            </a:r>
            <a:endParaRPr lang="en-US" altLang="zh-CN" dirty="0"/>
          </a:p>
        </p:txBody>
      </p:sp>
      <p:sp>
        <p:nvSpPr>
          <p:cNvPr id="10" name="标题 1">
            <a:extLst>
              <a:ext uri="{FF2B5EF4-FFF2-40B4-BE49-F238E27FC236}">
                <a16:creationId xmlns:a16="http://schemas.microsoft.com/office/drawing/2014/main" id="{78B97071-CCD2-4890-8455-4F68093A4594}"/>
              </a:ext>
            </a:extLst>
          </p:cNvPr>
          <p:cNvSpPr>
            <a:spLocks noGrp="1"/>
          </p:cNvSpPr>
          <p:nvPr>
            <p:ph type="title"/>
          </p:nvPr>
        </p:nvSpPr>
        <p:spPr>
          <a:xfrm>
            <a:off x="838200" y="365125"/>
            <a:ext cx="10515600" cy="1325563"/>
          </a:xfrm>
        </p:spPr>
        <p:txBody>
          <a:bodyPr/>
          <a:lstStyle/>
          <a:p>
            <a:r>
              <a:rPr lang="zh-CN" altLang="en-US" dirty="0"/>
              <a:t>为什么要前后端分离</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为什么要前后端分离</a:t>
            </a:r>
          </a:p>
        </p:txBody>
      </p:sp>
      <p:sp>
        <p:nvSpPr>
          <p:cNvPr id="3" name="内容占位符 2"/>
          <p:cNvSpPr>
            <a:spLocks noGrp="1"/>
          </p:cNvSpPr>
          <p:nvPr>
            <p:ph idx="1"/>
          </p:nvPr>
        </p:nvSpPr>
        <p:spPr>
          <a:xfrm>
            <a:off x="838200" y="1825626"/>
            <a:ext cx="3774743" cy="603676"/>
          </a:xfrm>
        </p:spPr>
        <p:txBody>
          <a:bodyPr>
            <a:normAutofit/>
          </a:bodyPr>
          <a:lstStyle/>
          <a:p>
            <a:r>
              <a:rPr lang="zh-CN" altLang="en-US" dirty="0"/>
              <a:t>前后端分离方式</a:t>
            </a:r>
            <a:endParaRPr lang="en-US" altLang="zh-CN" dirty="0"/>
          </a:p>
        </p:txBody>
      </p:sp>
      <p:pic>
        <p:nvPicPr>
          <p:cNvPr id="8" name="Picture 2">
            <a:extLst>
              <a:ext uri="{FF2B5EF4-FFF2-40B4-BE49-F238E27FC236}">
                <a16:creationId xmlns:a16="http://schemas.microsoft.com/office/drawing/2014/main" id="{4664F354-91AF-460B-9BEF-24D1ACD63555}"/>
              </a:ext>
            </a:extLst>
          </p:cNvPr>
          <p:cNvPicPr>
            <a:picLocks noGrp="1" noChangeAspect="1" noChangeArrowheads="1"/>
          </p:cNvPicPr>
          <p:nvPr/>
        </p:nvPicPr>
        <p:blipFill>
          <a:blip r:embed="rId3"/>
          <a:srcRect/>
          <a:stretch>
            <a:fillRect/>
          </a:stretch>
        </p:blipFill>
        <p:spPr bwMode="auto">
          <a:xfrm>
            <a:off x="2533350" y="3564924"/>
            <a:ext cx="7467600" cy="2725816"/>
          </a:xfrm>
          <a:prstGeom prst="rect">
            <a:avLst/>
          </a:prstGeom>
          <a:noFill/>
          <a:ln w="9525">
            <a:noFill/>
            <a:miter lim="800000"/>
            <a:headEnd/>
            <a:tailEnd/>
          </a:ln>
          <a:effectLst/>
        </p:spPr>
      </p:pic>
      <p:sp>
        <p:nvSpPr>
          <p:cNvPr id="9" name="内容占位符 2">
            <a:extLst>
              <a:ext uri="{FF2B5EF4-FFF2-40B4-BE49-F238E27FC236}">
                <a16:creationId xmlns:a16="http://schemas.microsoft.com/office/drawing/2014/main" id="{F3D7C5E3-78AC-4935-BA84-FCE262C77DA5}"/>
              </a:ext>
            </a:extLst>
          </p:cNvPr>
          <p:cNvSpPr txBox="1">
            <a:spLocks/>
          </p:cNvSpPr>
          <p:nvPr/>
        </p:nvSpPr>
        <p:spPr>
          <a:xfrm>
            <a:off x="1134763" y="2564240"/>
            <a:ext cx="2596978" cy="6259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a:t>开发模式</a:t>
            </a:r>
          </a:p>
        </p:txBody>
      </p:sp>
    </p:spTree>
    <p:extLst>
      <p:ext uri="{BB962C8B-B14F-4D97-AF65-F5344CB8AC3E}">
        <p14:creationId xmlns:p14="http://schemas.microsoft.com/office/powerpoint/2010/main" val="346391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前后端分离优点</a:t>
            </a:r>
          </a:p>
        </p:txBody>
      </p:sp>
      <p:sp>
        <p:nvSpPr>
          <p:cNvPr id="5" name="内容占位符 2">
            <a:extLst>
              <a:ext uri="{FF2B5EF4-FFF2-40B4-BE49-F238E27FC236}">
                <a16:creationId xmlns:a16="http://schemas.microsoft.com/office/drawing/2014/main" id="{E16816B9-DEF9-4458-93B3-D2220D52CC0B}"/>
              </a:ext>
            </a:extLst>
          </p:cNvPr>
          <p:cNvSpPr txBox="1">
            <a:spLocks/>
          </p:cNvSpPr>
          <p:nvPr/>
        </p:nvSpPr>
        <p:spPr>
          <a:xfrm>
            <a:off x="838200" y="1825625"/>
            <a:ext cx="10515600" cy="598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前后端分离优点</a:t>
            </a:r>
          </a:p>
        </p:txBody>
      </p:sp>
      <p:sp>
        <p:nvSpPr>
          <p:cNvPr id="7" name="内容占位符 2">
            <a:extLst>
              <a:ext uri="{FF2B5EF4-FFF2-40B4-BE49-F238E27FC236}">
                <a16:creationId xmlns:a16="http://schemas.microsoft.com/office/drawing/2014/main" id="{2C07309D-F1AD-4890-88FF-987AB1E6B77A}"/>
              </a:ext>
            </a:extLst>
          </p:cNvPr>
          <p:cNvSpPr txBox="1"/>
          <p:nvPr/>
        </p:nvSpPr>
        <p:spPr>
          <a:xfrm>
            <a:off x="1050324" y="2628342"/>
            <a:ext cx="7922740" cy="23504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a:t>1</a:t>
            </a:r>
            <a:r>
              <a:rPr lang="zh-CN" altLang="en-US" sz="2000" dirty="0"/>
              <a:t>、前后端可并行开发；</a:t>
            </a:r>
            <a:br>
              <a:rPr lang="zh-CN" altLang="en-US" sz="2000" dirty="0"/>
            </a:br>
            <a:r>
              <a:rPr lang="en-US" altLang="zh-CN" sz="2000" dirty="0"/>
              <a:t>2</a:t>
            </a:r>
            <a:r>
              <a:rPr lang="zh-CN" altLang="en-US" sz="2000" dirty="0"/>
              <a:t>、</a:t>
            </a:r>
            <a:r>
              <a:rPr lang="zh-CN" altLang="en-US" sz="2000" dirty="0">
                <a:sym typeface="+mn-ea"/>
              </a:rPr>
              <a:t>前端页面可单独调试，可复用</a:t>
            </a:r>
            <a:endParaRPr lang="en-US" altLang="zh-CN" sz="2000" dirty="0"/>
          </a:p>
        </p:txBody>
      </p:sp>
      <p:sp>
        <p:nvSpPr>
          <p:cNvPr id="8" name="内容占位符 2">
            <a:extLst>
              <a:ext uri="{FF2B5EF4-FFF2-40B4-BE49-F238E27FC236}">
                <a16:creationId xmlns:a16="http://schemas.microsoft.com/office/drawing/2014/main" id="{23565844-1CCE-4A55-8099-0D620D92A9B9}"/>
              </a:ext>
            </a:extLst>
          </p:cNvPr>
          <p:cNvSpPr txBox="1"/>
          <p:nvPr/>
        </p:nvSpPr>
        <p:spPr>
          <a:xfrm>
            <a:off x="1050324" y="3599607"/>
            <a:ext cx="7922740" cy="23504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a:t>3</a:t>
            </a:r>
            <a:r>
              <a:rPr lang="zh-CN" altLang="en-US" sz="2000" dirty="0"/>
              <a:t>、前端项目可扩展；</a:t>
            </a:r>
            <a:br>
              <a:rPr lang="zh-CN" altLang="en-US" sz="2000" dirty="0"/>
            </a:br>
            <a:r>
              <a:rPr lang="en-US" altLang="zh-CN" sz="2000" dirty="0"/>
              <a:t>4</a:t>
            </a:r>
            <a:r>
              <a:rPr lang="zh-CN" altLang="en-US" sz="2000" dirty="0"/>
              <a:t>、</a:t>
            </a:r>
            <a:r>
              <a:rPr lang="zh-CN" altLang="en-US" sz="2000" dirty="0">
                <a:sym typeface="+mn-ea"/>
              </a:rPr>
              <a:t>异步加载</a:t>
            </a:r>
            <a:endParaRPr lang="en-US" altLang="zh-CN" sz="2000" dirty="0"/>
          </a:p>
        </p:txBody>
      </p:sp>
      <p:pic>
        <p:nvPicPr>
          <p:cNvPr id="9" name="图片 8">
            <a:extLst>
              <a:ext uri="{FF2B5EF4-FFF2-40B4-BE49-F238E27FC236}">
                <a16:creationId xmlns:a16="http://schemas.microsoft.com/office/drawing/2014/main" id="{074BE526-4141-4183-8AB3-A8E4253948AF}"/>
              </a:ext>
            </a:extLst>
          </p:cNvPr>
          <p:cNvPicPr>
            <a:picLocks noChangeAspect="1"/>
          </p:cNvPicPr>
          <p:nvPr/>
        </p:nvPicPr>
        <p:blipFill>
          <a:blip r:embed="rId3"/>
          <a:stretch>
            <a:fillRect/>
          </a:stretch>
        </p:blipFill>
        <p:spPr>
          <a:xfrm>
            <a:off x="5760724" y="2661953"/>
            <a:ext cx="5380952" cy="2400000"/>
          </a:xfrm>
          <a:prstGeom prst="rect">
            <a:avLst/>
          </a:prstGeom>
        </p:spPr>
      </p:pic>
    </p:spTree>
    <p:extLst>
      <p:ext uri="{BB962C8B-B14F-4D97-AF65-F5344CB8AC3E}">
        <p14:creationId xmlns:p14="http://schemas.microsoft.com/office/powerpoint/2010/main" val="28099464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2713</Words>
  <Application>Microsoft Office PowerPoint</Application>
  <PresentationFormat>宽屏</PresentationFormat>
  <Paragraphs>322</Paragraphs>
  <Slides>42</Slides>
  <Notes>36</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42</vt:i4>
      </vt:variant>
    </vt:vector>
  </HeadingPairs>
  <TitlesOfParts>
    <vt:vector size="47" baseType="lpstr">
      <vt:lpstr>等线</vt:lpstr>
      <vt:lpstr>等线 Light</vt:lpstr>
      <vt:lpstr>Arial</vt:lpstr>
      <vt:lpstr>Office 主题​​</vt:lpstr>
      <vt:lpstr>1_Office 主题​​</vt:lpstr>
      <vt:lpstr>前后端分离初探</vt:lpstr>
      <vt:lpstr>目录</vt:lpstr>
      <vt:lpstr>1、前后端分离初识</vt:lpstr>
      <vt:lpstr>认识前后端分离</vt:lpstr>
      <vt:lpstr>为什么要前后端分离</vt:lpstr>
      <vt:lpstr>为什么要前后端分离</vt:lpstr>
      <vt:lpstr>为什么要前后端分离</vt:lpstr>
      <vt:lpstr>为什么要前后端分离</vt:lpstr>
      <vt:lpstr>前后端分离优点</vt:lpstr>
      <vt:lpstr>前后端分离改造核心</vt:lpstr>
      <vt:lpstr>接口服务化</vt:lpstr>
      <vt:lpstr>模块化</vt:lpstr>
      <vt:lpstr>组件化</vt:lpstr>
      <vt:lpstr>2、前端框架对比</vt:lpstr>
      <vt:lpstr>前端框架对比</vt:lpstr>
      <vt:lpstr>前端框架对比</vt:lpstr>
      <vt:lpstr>3、VUE</vt:lpstr>
      <vt:lpstr>Vue</vt:lpstr>
      <vt:lpstr>核心--数据驱动</vt:lpstr>
      <vt:lpstr>核心--组件化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基于webpack+vue+element的后台管理系统</vt:lpstr>
      <vt:lpstr>基于webpack+vue+element的后台管理系统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前后端分离初探</dc:title>
  <dc:creator>weizejuan</dc:creator>
  <cp:lastModifiedBy>weizejuan</cp:lastModifiedBy>
  <cp:revision>119</cp:revision>
  <dcterms:created xsi:type="dcterms:W3CDTF">2018-12-11T07:51:00Z</dcterms:created>
  <dcterms:modified xsi:type="dcterms:W3CDTF">2018-12-15T08:30:10Z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2052-10.1.0.7670</vt:lpwstr>
  </property>
</Properties>
</file>