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8" r:id="rId5"/>
    <p:sldId id="667" r:id="rId6"/>
    <p:sldId id="666" r:id="rId7"/>
    <p:sldId id="728" r:id="rId9"/>
    <p:sldId id="730" r:id="rId10"/>
    <p:sldId id="729" r:id="rId11"/>
    <p:sldId id="278" r:id="rId12"/>
    <p:sldId id="267" r:id="rId13"/>
    <p:sldId id="268" r:id="rId14"/>
    <p:sldId id="727" r:id="rId15"/>
    <p:sldId id="273" r:id="rId16"/>
    <p:sldId id="693" r:id="rId17"/>
    <p:sldId id="274" r:id="rId18"/>
    <p:sldId id="276" r:id="rId19"/>
    <p:sldId id="670" r:id="rId20"/>
    <p:sldId id="669" r:id="rId21"/>
    <p:sldId id="272" r:id="rId22"/>
    <p:sldId id="672" r:id="rId23"/>
    <p:sldId id="280" r:id="rId24"/>
    <p:sldId id="281" r:id="rId25"/>
    <p:sldId id="282" r:id="rId26"/>
    <p:sldId id="678" r:id="rId27"/>
    <p:sldId id="679" r:id="rId28"/>
    <p:sldId id="731" r:id="rId29"/>
    <p:sldId id="732" r:id="rId30"/>
    <p:sldId id="741" r:id="rId31"/>
    <p:sldId id="733" r:id="rId32"/>
    <p:sldId id="660" r:id="rId33"/>
    <p:sldId id="688" r:id="rId34"/>
    <p:sldId id="690" r:id="rId35"/>
    <p:sldId id="691" r:id="rId36"/>
    <p:sldId id="686" r:id="rId37"/>
    <p:sldId id="661" r:id="rId38"/>
    <p:sldId id="657" r:id="rId39"/>
    <p:sldId id="739" r:id="rId40"/>
    <p:sldId id="738" r:id="rId41"/>
    <p:sldId id="634" r:id="rId42"/>
    <p:sldId id="292" r:id="rId43"/>
    <p:sldId id="740" r:id="rId44"/>
    <p:sldId id="293" r:id="rId45"/>
    <p:sldId id="663" r:id="rId46"/>
    <p:sldId id="664" r:id="rId47"/>
    <p:sldId id="290" r:id="rId48"/>
    <p:sldId id="288" r:id="rId49"/>
    <p:sldId id="63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zejuan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0" autoAdjust="0"/>
    <p:restoredTop sz="86944" autoAdjust="0"/>
  </p:normalViewPr>
  <p:slideViewPr>
    <p:cSldViewPr snapToGrid="0">
      <p:cViewPr varScale="1">
        <p:scale>
          <a:sx n="78" d="100"/>
          <a:sy n="7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7496-627A-418F-AB33-BCD8DBD33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4" Type="http://schemas.openxmlformats.org/officeDocument/2006/relationships/hyperlink" Target="https://link.juejin.im/?target=https://vuejs.org/v2/guide/single-file-components.html" TargetMode="External"/><Relationship Id="rId3" Type="http://schemas.openxmlformats.org/officeDocument/2006/relationships/hyperlink" Target="https://link.juejin.im/?target=https://angular.io/guide/cheatsheet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的框架都能实现模块化，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的框架都能实现模块化，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模块化的标准是</a:t>
            </a:r>
            <a:r>
              <a:rPr lang="en-US" altLang="zh-CN" dirty="0" err="1"/>
              <a:t>commonjs</a:t>
            </a:r>
            <a:r>
              <a:rPr lang="zh-CN" altLang="en-US" dirty="0"/>
              <a:t>，他的两个实现，一个是</a:t>
            </a:r>
            <a:r>
              <a:rPr lang="en-US" altLang="zh-CN" dirty="0"/>
              <a:t>AMD </a:t>
            </a:r>
            <a:r>
              <a:rPr lang="zh-CN" altLang="en-US" dirty="0"/>
              <a:t>一个是</a:t>
            </a:r>
            <a:r>
              <a:rPr lang="en-US" altLang="zh-CN" dirty="0"/>
              <a:t>CMD</a:t>
            </a:r>
            <a:r>
              <a:rPr lang="zh-CN" altLang="en-US" dirty="0"/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如果你在用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编写代码，那么你不需要再编写标准的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为项目增加了很多（学习）开销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几十年来，开发人员试图分离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模板和内联的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逻辑，但是使用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，这些又被混合了，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是一个类似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语法的可选预处理器，并随后在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中进行编译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意味着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中的所有内容都是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模板和逻辑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“Angular 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‘JS’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‘HTML’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中，虽然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的知识，但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会迫使你学习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Angular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特有的语法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单个文件组件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”。这似乎是对于关注分离的权衡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模板，脚本和样式在一个文件中，但在三个不同的有序部分中。这意味着你可以获得语法高亮，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支持以及更容易使用预处理器（如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的转换，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任何形式的资源都可以视作模块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CommonJs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、图片、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了解数据驱动基本原理，怎么</a:t>
            </a:r>
            <a:r>
              <a:rPr lang="en-US" altLang="zh-CN" dirty="0"/>
              <a:t>watch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1200" dirty="0"/>
          </a:p>
          <a:p>
            <a:endParaRPr lang="zh-CN" sz="1200" dirty="0"/>
          </a:p>
          <a:p>
            <a:endParaRPr lang="zh-CN" sz="1200" dirty="0"/>
          </a:p>
          <a:p>
            <a:r>
              <a:rPr lang="zh-CN" sz="1200" dirty="0"/>
              <a:t>完成数据绑定后，</a:t>
            </a:r>
            <a:r>
              <a:rPr sz="1200" dirty="0"/>
              <a:t>&lt;div&gt;标签里的{{</a:t>
            </a:r>
            <a:r>
              <a:rPr lang="en-US" sz="1200" dirty="0"/>
              <a:t>data</a:t>
            </a:r>
            <a:r>
              <a:rPr sz="1200" dirty="0"/>
              <a:t>}}数据会随着myVue实例里的myData数据的变动而变动</a:t>
            </a:r>
            <a:endParaRPr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v-if如果条件不成立，那么vue不会把你的标签渲染到页面上。</a:t>
            </a:r>
            <a:endParaRPr lang="zh-CN" altLang="en-US" dirty="0"/>
          </a:p>
          <a:p>
            <a:r>
              <a:rPr lang="zh-CN" altLang="en-US" dirty="0"/>
              <a:t>同样，</a:t>
            </a:r>
            <a:r>
              <a:rPr lang="en-US" altLang="zh-CN" dirty="0"/>
              <a:t>class</a:t>
            </a:r>
            <a:r>
              <a:rPr lang="zh-CN" altLang="en-US" dirty="0"/>
              <a:t>也可以通过这种方式绑定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还有事件绑定，</a:t>
            </a:r>
            <a:r>
              <a:rPr lang="en-US" altLang="zh-CN" dirty="0"/>
              <a:t>v-model </a:t>
            </a:r>
            <a:r>
              <a:rPr lang="zh-CN" altLang="en-US" dirty="0"/>
              <a:t>表单元素的双向绑定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全局注册，注册的组件需要在初始化根实例之前注册了组件；</a:t>
            </a:r>
            <a:endParaRPr lang="zh-CN" altLang="en-US" dirty="0"/>
          </a:p>
          <a:p>
            <a:r>
              <a:rPr lang="zh-CN" altLang="en-US" dirty="0"/>
              <a:t>局部注册的好处 就是当你使用的是webpack这样的构建系统时，如果是用全局注册的这种方法注册的组件，那么当你不使用某一个组件的时候，它仍然会存在最终的构建结果之中，这就增加的无谓的js下载。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https://blog.csdn.net/feilzhang/article/details/81014072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El</a:t>
            </a:r>
            <a:r>
              <a:rPr lang="zh-CN" altLang="en-US" sz="1200" dirty="0"/>
              <a:t>：上面的例子中将数据绑定给了</a:t>
            </a:r>
            <a:r>
              <a:rPr lang="en-US" altLang="zh-CN" sz="1200" dirty="0"/>
              <a:t>#app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dirty="0"/>
              <a:t>https://www.cnblogs.com/zhengjialux/p/5871980.html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如安装 </a:t>
            </a:r>
            <a:r>
              <a:rPr lang="en-US" altLang="zh-CN" dirty="0"/>
              <a:t>element ui </a:t>
            </a:r>
            <a:r>
              <a:rPr lang="zh-CN" altLang="en-US" dirty="0"/>
              <a:t>就用 </a:t>
            </a:r>
            <a:r>
              <a:rPr lang="en-US" altLang="zh-CN" dirty="0"/>
              <a:t>npm install element-ui</a:t>
            </a:r>
            <a:endParaRPr lang="en-US" altLang="zh-CN" dirty="0"/>
          </a:p>
          <a:p>
            <a:r>
              <a:rPr lang="zh-CN" altLang="en-US" dirty="0"/>
              <a:t>安装 </a:t>
            </a:r>
            <a:r>
              <a:rPr lang="en-US" altLang="zh-CN" dirty="0"/>
              <a:t>mock </a:t>
            </a:r>
            <a:r>
              <a:rPr lang="zh-CN" altLang="en-US" dirty="0"/>
              <a:t>就用 </a:t>
            </a:r>
            <a:r>
              <a:rPr lang="en-US" altLang="zh-CN" dirty="0"/>
              <a:t>npm install mockjs</a:t>
            </a:r>
            <a:endParaRPr lang="en-US" altLang="zh-CN" dirty="0"/>
          </a:p>
          <a:p>
            <a:r>
              <a:rPr lang="zh-CN" altLang="en-US" dirty="0"/>
              <a:t>然后就可以在项目中使用了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是饿了么前端团队推出的一款基于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Vue.js 2.0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的桌面端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框架，手机端有对应框架是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 UI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，包含组件：带校验的表单，功能强大的表格，导航菜单，日历，进度条，面包屑等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zh-CN" altLang="en-US" dirty="0"/>
              <a:t>：检测代码格式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  <a:r>
              <a:rPr lang="zh-CN" altLang="en-US" dirty="0"/>
              <a:t>上传需要忽略的文件格式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：转换</a:t>
            </a:r>
            <a:r>
              <a:rPr lang="en-US" altLang="zh-CN" dirty="0" err="1"/>
              <a:t>css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en-US" altLang="zh-CN" dirty="0"/>
              <a:t>Readme</a:t>
            </a:r>
            <a:r>
              <a:rPr lang="zh-CN" altLang="en-US" dirty="0"/>
              <a:t>：项目说明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Webpack </a:t>
            </a:r>
            <a:r>
              <a:rPr lang="zh-CN" altLang="en-US" dirty="0"/>
              <a:t>可以把其他资源都打包成浏览器能够识别的语言，</a:t>
            </a:r>
            <a:r>
              <a:rPr lang="en-US" altLang="zh-CN" dirty="0"/>
              <a:t>html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en-US" altLang="zh-CN" dirty="0" err="1"/>
              <a:t>png</a:t>
            </a:r>
            <a:endParaRPr lang="en-US" altLang="zh-CN" dirty="0"/>
          </a:p>
          <a:p>
            <a:r>
              <a:rPr lang="zh-CN" altLang="en-US" dirty="0"/>
              <a:t>当 webpack 处理应用程序时，它会递归地构建一个依赖关系图(dependency graph)，其中包含应用程序需要的每个模块，然后将所有这些模块打包成少量的bundle - 通常只有一个，由浏览器加载。最后页面只需要引用出口文件，打开页面时，会通过出口文件加载所有的资源，显示在页面上</a:t>
            </a:r>
            <a:endParaRPr lang="en-US" altLang="zh-CN" dirty="0"/>
          </a:p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是当下最热门的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前端资源模块化管理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。它可以将许多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松散的模块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按照依赖和规则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打包成符合生产环境部署的前端资源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&lt;/strong&gt;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还可以将按需加载的模块进行代码分隔，等到实际需要的时候再异步加载。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dist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保存打包后的文件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package.json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配置文件主要是显示这个项目的名称、版本、作者、协议等信息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package-</a:t>
            </a:r>
            <a:r>
              <a:rPr lang="en-US" altLang="zh-CN" sz="1200" dirty="0" err="1">
                <a:sym typeface="Arial" panose="020B0604020202020204"/>
              </a:rPr>
              <a:t>lock.json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锁定安装时的包的版本号，以便后续重新安装的时候生成相同的依赖，忽略项目开发过程中有些依赖已经发生的更新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node_modules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存放依赖项的文件夹</a:t>
            </a:r>
            <a:r>
              <a:rPr lang="zh-CN" altLang="en-US" sz="1200" dirty="0">
                <a:sym typeface="Arial" panose="020B0604020202020204"/>
              </a:rPr>
              <a:t>（</a:t>
            </a:r>
            <a:r>
              <a:rPr lang="en-US" altLang="zh-CN" sz="1200" dirty="0">
                <a:sym typeface="Arial" panose="020B0604020202020204"/>
              </a:rPr>
              <a:t> webpack </a:t>
            </a:r>
            <a:r>
              <a:rPr lang="en-US" altLang="zh-CN" sz="1200" dirty="0" err="1">
                <a:sym typeface="Arial" panose="020B0604020202020204"/>
              </a:rPr>
              <a:t>库所有要用到的源码文件</a:t>
            </a:r>
            <a:r>
              <a:rPr lang="zh-CN" altLang="en-US" sz="1200" dirty="0">
                <a:sym typeface="Arial" panose="020B0604020202020204"/>
              </a:rPr>
              <a:t>）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webpack.config.js webpack </a:t>
            </a:r>
            <a:r>
              <a:rPr lang="zh-CN" altLang="en-US" sz="1200" dirty="0">
                <a:sym typeface="Arial" panose="020B0604020202020204"/>
              </a:rPr>
              <a:t>工程的配置文件，定义入口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文件，出口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文件，加载器，插件等</a:t>
            </a:r>
            <a:endParaRPr lang="zh-CN" altLang="en-US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src</a:t>
            </a:r>
            <a:r>
              <a:rPr lang="zh-CN" altLang="en-US" sz="1200" dirty="0">
                <a:sym typeface="Arial" panose="020B0604020202020204"/>
              </a:rPr>
              <a:t>：存放自己的文件，比如自己创建的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 err="1">
                <a:sym typeface="Arial" panose="020B0604020202020204"/>
              </a:rPr>
              <a:t>css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>
                <a:sym typeface="Arial" panose="020B0604020202020204"/>
              </a:rPr>
              <a:t>html</a:t>
            </a:r>
            <a:r>
              <a:rPr lang="zh-CN" altLang="en-US" sz="1200" dirty="0">
                <a:sym typeface="Arial" panose="020B0604020202020204"/>
              </a:rPr>
              <a:t>文件</a:t>
            </a:r>
            <a:endParaRPr lang="en-US" altLang="zh-CN" sz="1200" dirty="0">
              <a:sym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dist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保存打包后的文件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package.json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配置文件主要是显示这个项目的名称、版本、作者、协议等信息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package-</a:t>
            </a:r>
            <a:r>
              <a:rPr lang="en-US" altLang="zh-CN" sz="1200" dirty="0" err="1">
                <a:sym typeface="Arial" panose="020B0604020202020204"/>
              </a:rPr>
              <a:t>lock.json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锁定安装时的包的版本号，以便后续重新安装的时候生成相同的依赖，忽略项目开发过程中有些依赖已经发生的更新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node_modules</a:t>
            </a:r>
            <a:r>
              <a:rPr lang="zh-CN" altLang="en-US" sz="1200" dirty="0">
                <a:sym typeface="Arial" panose="020B0604020202020204"/>
              </a:rPr>
              <a:t>：</a:t>
            </a:r>
            <a:r>
              <a:rPr lang="en-US" altLang="zh-CN" sz="1200" dirty="0" err="1">
                <a:sym typeface="Arial" panose="020B0604020202020204"/>
              </a:rPr>
              <a:t>存放依赖项的文件夹</a:t>
            </a:r>
            <a:r>
              <a:rPr lang="zh-CN" altLang="en-US" sz="1200" dirty="0">
                <a:sym typeface="Arial" panose="020B0604020202020204"/>
              </a:rPr>
              <a:t>（</a:t>
            </a:r>
            <a:r>
              <a:rPr lang="en-US" altLang="zh-CN" sz="1200" dirty="0">
                <a:sym typeface="Arial" panose="020B0604020202020204"/>
              </a:rPr>
              <a:t> webpack </a:t>
            </a:r>
            <a:r>
              <a:rPr lang="en-US" altLang="zh-CN" sz="1200" dirty="0" err="1">
                <a:sym typeface="Arial" panose="020B0604020202020204"/>
              </a:rPr>
              <a:t>库所有要用到的源码文件</a:t>
            </a:r>
            <a:r>
              <a:rPr lang="zh-CN" altLang="en-US" sz="1200" dirty="0">
                <a:sym typeface="Arial" panose="020B0604020202020204"/>
              </a:rPr>
              <a:t>）</a:t>
            </a:r>
            <a:endParaRPr lang="en-US" altLang="zh-CN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>
                <a:sym typeface="Arial" panose="020B0604020202020204"/>
              </a:rPr>
              <a:t>webpack.config.js webpack </a:t>
            </a:r>
            <a:r>
              <a:rPr lang="zh-CN" altLang="en-US" sz="1200" dirty="0">
                <a:sym typeface="Arial" panose="020B0604020202020204"/>
              </a:rPr>
              <a:t>工程的配置文件，定义入口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文件，出口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文件，加载器，插件等</a:t>
            </a:r>
            <a:endParaRPr lang="zh-CN" altLang="en-US" sz="1200" dirty="0"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1200" dirty="0" err="1">
                <a:sym typeface="Arial" panose="020B0604020202020204"/>
              </a:rPr>
              <a:t>src</a:t>
            </a:r>
            <a:r>
              <a:rPr lang="zh-CN" altLang="en-US" sz="1200" dirty="0">
                <a:sym typeface="Arial" panose="020B0604020202020204"/>
              </a:rPr>
              <a:t>：存放自己的文件，比如自己创建的</a:t>
            </a:r>
            <a:r>
              <a:rPr lang="en-US" altLang="zh-CN" sz="1200" dirty="0" err="1">
                <a:sym typeface="Arial" panose="020B0604020202020204"/>
              </a:rPr>
              <a:t>js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 err="1">
                <a:sym typeface="Arial" panose="020B0604020202020204"/>
              </a:rPr>
              <a:t>css</a:t>
            </a:r>
            <a:r>
              <a:rPr lang="zh-CN" altLang="en-US" sz="1200" dirty="0">
                <a:sym typeface="Arial" panose="020B0604020202020204"/>
              </a:rPr>
              <a:t>、</a:t>
            </a:r>
            <a:r>
              <a:rPr lang="en-US" altLang="zh-CN" sz="1200" dirty="0">
                <a:sym typeface="Arial" panose="020B0604020202020204"/>
              </a:rPr>
              <a:t>html</a:t>
            </a:r>
            <a:r>
              <a:rPr lang="zh-CN" altLang="en-US" sz="1200" dirty="0">
                <a:sym typeface="Arial" panose="020B0604020202020204"/>
              </a:rPr>
              <a:t>文件</a:t>
            </a:r>
            <a:endParaRPr lang="en-US" altLang="zh-CN" sz="1200" dirty="0">
              <a:sym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对比当前研发模式，进一步了解前后端分离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演变：</a:t>
            </a:r>
            <a:r>
              <a:rPr lang="en-US" altLang="zh-CN" dirty="0"/>
              <a:t>Controller</a:t>
            </a:r>
            <a:r>
              <a:rPr lang="zh-CN" altLang="en-US" dirty="0"/>
              <a:t>层放在了前端</a:t>
            </a:r>
            <a:endParaRPr lang="en-US" altLang="zh-CN" dirty="0"/>
          </a:p>
          <a:p>
            <a:r>
              <a:rPr lang="en-US" altLang="zh-CN" dirty="0" err="1"/>
              <a:t>nodejs</a:t>
            </a:r>
            <a:r>
              <a:rPr lang="zh-CN" altLang="en-US" dirty="0"/>
              <a:t>作为与前端交互的</a:t>
            </a:r>
            <a:r>
              <a:rPr lang="en-US" altLang="zh-CN" dirty="0" err="1"/>
              <a:t>api</a:t>
            </a:r>
            <a:r>
              <a:rPr lang="zh-CN" altLang="en-US" dirty="0"/>
              <a:t>，作用相当于</a:t>
            </a:r>
            <a:r>
              <a:rPr lang="en-US" altLang="zh-CN" dirty="0" err="1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前端自己负责页面的生成和渲染，以及对数据的处理（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前端所需的排序功能、筛选功能，可以放在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层处理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后端只负责提供数据，更专注于业务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特点：前端自己也有</a:t>
            </a:r>
            <a:r>
              <a:rPr lang="en-US" altLang="zh-CN" dirty="0"/>
              <a:t>controller</a:t>
            </a:r>
            <a:r>
              <a:rPr lang="zh-CN" altLang="en-US" dirty="0"/>
              <a:t>，变成了前端响应浏览器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、对于</a:t>
            </a:r>
            <a:r>
              <a:rPr lang="en-US" altLang="zh-CN" dirty="0"/>
              <a:t>pc </a:t>
            </a:r>
            <a:r>
              <a:rPr lang="zh-CN" altLang="en-US" dirty="0"/>
              <a:t>端，移动端、客户端，大部分业务逻辑一样，交互展示逻辑不同，若</a:t>
            </a:r>
            <a:r>
              <a:rPr lang="en-US" altLang="zh-CN" dirty="0"/>
              <a:t>controller</a:t>
            </a:r>
            <a:r>
              <a:rPr lang="zh-CN" altLang="en-US" dirty="0"/>
              <a:t>在后端，会冗余展示逻辑，导致</a:t>
            </a:r>
            <a:r>
              <a:rPr lang="en-US" altLang="zh-CN" dirty="0"/>
              <a:t>controller</a:t>
            </a:r>
            <a:r>
              <a:rPr lang="zh-CN" altLang="en-US" dirty="0"/>
              <a:t>层不可重用，若前端维护，增加</a:t>
            </a:r>
            <a:r>
              <a:rPr lang="en-US" altLang="zh-CN" dirty="0" err="1"/>
              <a:t>nodejs</a:t>
            </a:r>
            <a:r>
              <a:rPr lang="zh-CN" altLang="en-US" dirty="0"/>
              <a:t>作为</a:t>
            </a:r>
            <a:r>
              <a:rPr lang="en-US" altLang="zh-CN" dirty="0"/>
              <a:t>controller</a:t>
            </a:r>
            <a:r>
              <a:rPr lang="zh-CN" altLang="en-US" dirty="0"/>
              <a:t>，可重用</a:t>
            </a:r>
            <a:r>
              <a:rPr lang="en-US" altLang="zh-CN" dirty="0"/>
              <a:t>controller</a:t>
            </a:r>
            <a:r>
              <a:rPr lang="zh-CN" altLang="en-US" dirty="0"/>
              <a:t>，修改不同端的交互逻辑，开发出不同产品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zh-CN" altLang="en-US" dirty="0"/>
              <a:t>替后端分担简单逻辑，结合模板引擎控制前端输出，提高相应相应度，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node</a:t>
            </a:r>
            <a:r>
              <a:rPr lang="zh-CN" altLang="en-US" dirty="0"/>
              <a:t>可以实现异步加载，当一个页面有很多模板拼接，可以实现，读文件并行，哪个文件先加载完成先渲染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E79B1-D4B2-422A-B5C3-4CE0FAC25B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643-A31D-47E0-A415-A83F45433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1FC-52DA-4A75-ADFA-CA6764EC80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前后端分离初探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2018.12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03049"/>
            <a:ext cx="3774743" cy="2577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交互方式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前端：负责</a:t>
            </a:r>
            <a:r>
              <a:rPr lang="en-US" altLang="zh-CN" sz="2000" dirty="0"/>
              <a:t>View</a:t>
            </a:r>
            <a:r>
              <a:rPr lang="zh-CN" altLang="en-US" sz="2000" dirty="0"/>
              <a:t>和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层</a:t>
            </a:r>
            <a:br>
              <a:rPr lang="zh-CN" altLang="en-US" sz="2000" dirty="0"/>
            </a:br>
            <a:r>
              <a:rPr lang="zh-CN" altLang="en-US" sz="2000" dirty="0"/>
              <a:t>后端：只负责</a:t>
            </a:r>
            <a:r>
              <a:rPr lang="en-US" altLang="zh-CN" sz="2000" dirty="0"/>
              <a:t>Model</a:t>
            </a:r>
            <a:r>
              <a:rPr lang="zh-CN" altLang="en-US" sz="2000" dirty="0"/>
              <a:t>层，业务</a:t>
            </a:r>
            <a:r>
              <a:rPr lang="en-US" altLang="zh-CN" sz="2000" dirty="0"/>
              <a:t>/</a:t>
            </a:r>
            <a:r>
              <a:rPr lang="zh-CN" altLang="en-US" sz="2000" dirty="0"/>
              <a:t>数据处理等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825626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前后端分离方式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5134" y="2900680"/>
            <a:ext cx="5352381" cy="2380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为什么要前后端分离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1825625"/>
            <a:ext cx="10515600" cy="59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前后端分离优点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1050324" y="2628342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、前后端可并行开发；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前端页面可单独调试，可复用</a:t>
            </a:r>
            <a:endParaRPr lang="en-US" altLang="zh-CN" sz="20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050324" y="3599607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、前端项目可扩展；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zh-CN" altLang="en-US" sz="2000" dirty="0">
                <a:sym typeface="+mn-ea"/>
              </a:rPr>
              <a:t>异步加载</a:t>
            </a: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724" y="2661953"/>
            <a:ext cx="5380952" cy="24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前后端分离改造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2031" y="2235896"/>
            <a:ext cx="9661622" cy="2646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接口服务化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代码模块化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 </a:t>
            </a:r>
            <a:r>
              <a:rPr lang="zh-CN" altLang="zh-CN" sz="3200" dirty="0">
                <a:latin typeface="+mj-lt"/>
                <a:ea typeface="+mj-ea"/>
                <a:cs typeface="+mj-cs"/>
              </a:rPr>
              <a:t>功能组件化</a:t>
            </a:r>
            <a:endParaRPr lang="zh-CN" altLang="zh-CN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接口服务化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1" y="1581661"/>
            <a:ext cx="9661622" cy="19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在开发期间前后端共同商定好数据接口的交互形式和数据格式。然后实现前后端的并行开发，其中前端工程师再开发完成之后可以独自进行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mock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测试，而后端也可以使用接口测试平台进行接口自测，然后前后端一起进行功能联调并校验格式，最终进行自动化测试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34198" y="3218315"/>
            <a:ext cx="6698778" cy="342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1" y="1957019"/>
            <a:ext cx="9661622" cy="1202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一个模块就是实现一个特定功能，有了模块我们就可以更方便的使用别人的代码，要用什么功能就加载什么模块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007870" y="3610610"/>
            <a:ext cx="6424295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标准：</a:t>
            </a:r>
            <a:r>
              <a:rPr lang="en-US" altLang="zh-CN" sz="2400" dirty="0" err="1"/>
              <a:t>commonJS</a:t>
            </a:r>
            <a:br>
              <a:rPr lang="en-US" altLang="zh-CN" sz="2400" dirty="0"/>
            </a:br>
            <a:r>
              <a:rPr lang="zh-CN" altLang="en-US" sz="2400" dirty="0"/>
              <a:t>实现：</a:t>
            </a:r>
            <a:endParaRPr lang="en-US" altLang="zh-CN" sz="2400" dirty="0"/>
          </a:p>
          <a:p>
            <a:pPr lvl="1"/>
            <a:r>
              <a:rPr lang="en-US" altLang="zh-CN" sz="2400" dirty="0"/>
              <a:t>ES5</a:t>
            </a:r>
            <a:r>
              <a:rPr lang="zh-CN" altLang="en-US" sz="2400" dirty="0"/>
              <a:t>：</a:t>
            </a:r>
            <a:r>
              <a:rPr lang="en-US" altLang="zh-CN" sz="2400" dirty="0"/>
              <a:t>AMD</a:t>
            </a:r>
            <a:r>
              <a:rPr lang="zh-CN" altLang="en-US" sz="2400" dirty="0"/>
              <a:t>：</a:t>
            </a:r>
            <a:r>
              <a:rPr lang="en-US" altLang="zh-CN" sz="2400" dirty="0"/>
              <a:t>require.js</a:t>
            </a:r>
            <a:endParaRPr lang="en-US" altLang="zh-CN" sz="2400" dirty="0"/>
          </a:p>
          <a:p>
            <a:pPr lvl="1"/>
            <a:r>
              <a:rPr lang="en-US" altLang="zh-CN" sz="2400" dirty="0"/>
              <a:t>	    CMD</a:t>
            </a:r>
            <a:r>
              <a:rPr lang="zh-CN" altLang="en-US" sz="2400" dirty="0"/>
              <a:t>：</a:t>
            </a:r>
            <a:r>
              <a:rPr lang="en-US" altLang="zh-CN" sz="2400" dirty="0"/>
              <a:t>sea.js</a:t>
            </a:r>
            <a:endParaRPr lang="en-US" altLang="zh-CN" sz="2400" dirty="0"/>
          </a:p>
          <a:p>
            <a:pPr lvl="1"/>
            <a:r>
              <a:rPr lang="en-US" altLang="zh-CN" sz="2400" dirty="0"/>
              <a:t>ES6</a:t>
            </a:r>
            <a:r>
              <a:rPr lang="zh-CN" altLang="en-US" sz="2400" dirty="0"/>
              <a:t>：</a:t>
            </a:r>
            <a:r>
              <a:rPr lang="en-US" altLang="zh-CN" sz="2400" dirty="0"/>
              <a:t>export</a:t>
            </a:r>
            <a:r>
              <a:rPr lang="zh-CN" altLang="en-US" sz="2400" dirty="0"/>
              <a:t>、</a:t>
            </a:r>
            <a:r>
              <a:rPr lang="en-US" altLang="zh-CN" sz="2400" dirty="0"/>
              <a:t>import</a:t>
            </a:r>
            <a:r>
              <a:rPr lang="zh-CN" altLang="en-US" sz="2400" dirty="0"/>
              <a:t>（</a:t>
            </a:r>
            <a:r>
              <a:rPr lang="en-US" altLang="zh-CN" sz="2400" dirty="0"/>
              <a:t>react</a:t>
            </a:r>
            <a:r>
              <a:rPr lang="zh-CN" altLang="en-US" sz="2400" dirty="0"/>
              <a:t>、</a:t>
            </a:r>
            <a:r>
              <a:rPr lang="en-US" altLang="zh-CN" sz="2400" dirty="0"/>
              <a:t>vue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组件化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2760" y="1678707"/>
            <a:ext cx="7871793" cy="1759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组件就是将一段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UI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样式和其对应的功能作为独立的整体去看待，无论这个整体放在哪里去使用，它都具有一样的功能和样式，从而实现复用，这种整体化的细想就是组件化</a:t>
            </a: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343890" y="3807751"/>
            <a:ext cx="6927273" cy="238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2400" dirty="0"/>
              <a:t>实现：以模板驱动</a:t>
            </a:r>
            <a:r>
              <a:rPr lang="en-US" altLang="zh-CN" sz="2400" dirty="0"/>
              <a:t>JS</a:t>
            </a:r>
            <a:r>
              <a:rPr lang="zh-CN" altLang="en-US" sz="2400" dirty="0"/>
              <a:t>为代表的</a:t>
            </a:r>
            <a:r>
              <a:rPr lang="en-US" altLang="zh-CN" sz="2400" dirty="0"/>
              <a:t>Angular</a:t>
            </a:r>
            <a:r>
              <a:rPr lang="zh-CN" altLang="en-US" sz="2400" dirty="0"/>
              <a:t>、</a:t>
            </a:r>
            <a:r>
              <a:rPr lang="en-US" altLang="zh-CN" sz="2400" dirty="0"/>
              <a:t>Vue</a:t>
            </a:r>
            <a:endParaRPr lang="en-US" altLang="zh-CN" sz="2400" dirty="0"/>
          </a:p>
          <a:p>
            <a:pPr lvl="1"/>
            <a:r>
              <a:rPr lang="en-US" altLang="zh-CN" sz="2400" dirty="0"/>
              <a:t>	     </a:t>
            </a:r>
            <a:r>
              <a:rPr lang="zh-CN" altLang="en-US" sz="2400" dirty="0"/>
              <a:t>以</a:t>
            </a:r>
            <a:r>
              <a:rPr lang="en-US" altLang="zh-CN" sz="2400" dirty="0"/>
              <a:t>JS</a:t>
            </a:r>
            <a:r>
              <a:rPr lang="zh-CN" altLang="en-US" sz="2400" dirty="0"/>
              <a:t>驱动的</a:t>
            </a:r>
            <a:r>
              <a:rPr lang="en-US" altLang="zh-CN" sz="2400" dirty="0"/>
              <a:t>React</a:t>
            </a:r>
            <a:endParaRPr lang="en-US" altLang="zh-CN" sz="2400" dirty="0"/>
          </a:p>
          <a:p>
            <a:pPr lvl="1"/>
            <a:r>
              <a:rPr lang="zh-CN" altLang="en-US" sz="2400" dirty="0"/>
              <a:t>           以</a:t>
            </a:r>
            <a:r>
              <a:rPr lang="en-US" altLang="zh-CN" sz="2400" dirty="0"/>
              <a:t>Web Component</a:t>
            </a:r>
            <a:r>
              <a:rPr lang="zh-CN" altLang="en-US" sz="2400" dirty="0"/>
              <a:t>原生浏览器特性驱动的</a:t>
            </a:r>
            <a:r>
              <a:rPr lang="en-US" altLang="zh-CN" sz="2400" dirty="0"/>
              <a:t>Polymer</a:t>
            </a:r>
            <a:r>
              <a:rPr lang="zh-CN" altLang="en-US" sz="2400" dirty="0"/>
              <a:t>、</a:t>
            </a:r>
            <a:r>
              <a:rPr lang="en-US" altLang="zh-CN" sz="2400" dirty="0"/>
              <a:t>Nova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8274" y="1678707"/>
            <a:ext cx="2523809" cy="36952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、前端框架对比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zh-CN" altLang="en-US" dirty="0"/>
              <a:t>前端框架对比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29334" y="1102619"/>
          <a:ext cx="10260301" cy="567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94"/>
                <a:gridCol w="2696329"/>
                <a:gridCol w="3246782"/>
                <a:gridCol w="3021496"/>
              </a:tblGrid>
              <a:tr h="3926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Angular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创始人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提供支持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</a:t>
                      </a:r>
                      <a:r>
                        <a:rPr lang="en-US" altLang="zh-CN" dirty="0"/>
                        <a:t>Facebook</a:t>
                      </a:r>
                      <a:r>
                        <a:rPr lang="zh-CN" altLang="en-US" dirty="0"/>
                        <a:t>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前员工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</a:t>
                      </a:r>
                      <a:r>
                        <a:rPr lang="en-US" altLang="zh-CN" dirty="0"/>
                        <a:t>MVC</a:t>
                      </a:r>
                      <a:r>
                        <a:rPr lang="zh-CN" altLang="en-US" dirty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Virtrual</a:t>
                      </a:r>
                      <a:r>
                        <a:rPr lang="en-US" altLang="zh-CN" dirty="0"/>
                        <a:t> 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Virtrual</a:t>
                      </a:r>
                      <a:r>
                        <a:rPr lang="en-US" altLang="zh-CN" dirty="0"/>
                        <a:t> DOM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提供了关于构建应用程序的强有力的约束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库，专注于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组件，完整的框架需要引入</a:t>
                      </a:r>
                      <a:r>
                        <a:rPr lang="en-US" altLang="zh-CN" dirty="0"/>
                        <a:t>Redux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route</a:t>
                      </a:r>
                      <a:r>
                        <a:rPr lang="zh-CN" altLang="en-US" dirty="0"/>
                        <a:t>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库，构建方面需要使用</a:t>
                      </a:r>
                      <a:r>
                        <a:rPr lang="en-US" altLang="zh-CN" dirty="0" err="1"/>
                        <a:t>vuex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vue</a:t>
                      </a:r>
                      <a:r>
                        <a:rPr lang="en-US" altLang="zh-CN" dirty="0"/>
                        <a:t>-router</a:t>
                      </a:r>
                      <a:r>
                        <a:rPr lang="zh-CN" altLang="en-US" dirty="0"/>
                        <a:t>，轻量级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双向绑定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单向绑定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支持单向和双向绑定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JSX(JavaScript XML)</a:t>
                      </a:r>
                      <a:r>
                        <a:rPr lang="zh-CN" altLang="en-US" dirty="0"/>
                        <a:t>，专注于使用</a:t>
                      </a:r>
                      <a:r>
                        <a:rPr lang="en-US" altLang="zh-CN" dirty="0"/>
                        <a:t>ES6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模板和</a:t>
                      </a:r>
                      <a:r>
                        <a:rPr lang="en-US" altLang="zh-CN" dirty="0"/>
                        <a:t>JavaScript</a:t>
                      </a:r>
                      <a:r>
                        <a:rPr lang="zh-CN" altLang="en-US" dirty="0"/>
                        <a:t>，使用</a:t>
                      </a:r>
                      <a:r>
                        <a:rPr lang="en-US" altLang="zh-CN" dirty="0"/>
                        <a:t>ES5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ES6</a:t>
                      </a:r>
                      <a:endParaRPr lang="zh-CN" altLang="en-US" dirty="0"/>
                    </a:p>
                  </a:txBody>
                  <a:tcPr/>
                </a:tc>
              </a:tr>
              <a:tr h="781767">
                <a:tc>
                  <a:txBody>
                    <a:bodyPr/>
                    <a:lstStyle/>
                    <a:p>
                      <a:r>
                        <a:rPr lang="zh-CN" altLang="en-US" dirty="0"/>
                        <a:t>模板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Angular</a:t>
                      </a:r>
                      <a:r>
                        <a:rPr lang="zh-CN" altLang="en-US" dirty="0"/>
                        <a:t>特有的语法：</a:t>
                      </a:r>
                      <a:r>
                        <a:rPr lang="en-US" altLang="zh-CN" dirty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JSX</a:t>
                      </a:r>
                      <a:r>
                        <a:rPr lang="zh-CN" altLang="en-US" dirty="0"/>
                        <a:t>实现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模板和内联的</a:t>
                      </a:r>
                      <a:r>
                        <a:rPr lang="en-US" altLang="zh-CN" dirty="0"/>
                        <a:t>JS</a:t>
                      </a:r>
                      <a:r>
                        <a:rPr lang="zh-CN" altLang="en-US" dirty="0"/>
                        <a:t>逻辑，意味着一切皆为</a:t>
                      </a:r>
                      <a:r>
                        <a:rPr lang="en-US" altLang="zh-CN" dirty="0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单文件组件方式：模板，脚本，样式放在一个文件中</a:t>
                      </a:r>
                      <a:endParaRPr lang="zh-CN" altLang="en-US" dirty="0"/>
                    </a:p>
                  </a:txBody>
                  <a:tcPr/>
                </a:tc>
              </a:tr>
              <a:tr h="39261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陡峭的学习曲线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</a:t>
                      </a:r>
                      <a:r>
                        <a:rPr lang="en-US" altLang="zh-CN" dirty="0"/>
                        <a:t>Angular</a:t>
                      </a:r>
                      <a:r>
                        <a:rPr lang="zh-CN" altLang="en-US" dirty="0"/>
                        <a:t>容易一些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小的学习曲线</a:t>
                      </a:r>
                      <a:endParaRPr lang="zh-CN" altLang="en-US" dirty="0"/>
                    </a:p>
                  </a:txBody>
                  <a:tcPr/>
                </a:tc>
              </a:tr>
              <a:tr h="702198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专注大规模功能丰富的应用程序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  <a:r>
                        <a:rPr lang="en-US" altLang="zh-CN" dirty="0"/>
                        <a:t>IOS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的现代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开发和原生渲染应用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适用于</a:t>
                      </a: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开发和单页面引用程序</a:t>
                      </a:r>
                      <a:endParaRPr lang="zh-CN" altLang="en-US" dirty="0"/>
                    </a:p>
                  </a:txBody>
                  <a:tcPr/>
                </a:tc>
              </a:tr>
              <a:tr h="677663"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Google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Forbes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Facebook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Uber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Twitter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Reddit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阿里巴巴，百度，</a:t>
                      </a:r>
                      <a:r>
                        <a:rPr lang="en-US" altLang="zh-CN" dirty="0"/>
                        <a:t>GitLab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前端框架对比</a:t>
            </a:r>
            <a:endParaRPr lang="zh-CN" altLang="en-US" dirty="0"/>
          </a:p>
        </p:txBody>
      </p:sp>
      <p:sp>
        <p:nvSpPr>
          <p:cNvPr id="9" name="思想气泡: 云 8"/>
          <p:cNvSpPr/>
          <p:nvPr/>
        </p:nvSpPr>
        <p:spPr>
          <a:xfrm>
            <a:off x="9040762" y="1027906"/>
            <a:ext cx="1799303" cy="197628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endParaRPr lang="en-US" altLang="zh-CN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44565" y="1690688"/>
            <a:ext cx="7194217" cy="3200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 Vue.js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更轻量，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gzip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后大小只有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26K 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（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Angular 56K,React 44K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）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 更易上手，学习曲线平稳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 吸收两家之长，借鉴了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angular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的指令和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react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的组件化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VUE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前后端分离介绍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前端框架对比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vue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webpack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8231" y="2833954"/>
            <a:ext cx="8843408" cy="2036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一套构建用户界面的渐进式框架，采用自底向上增量开发的设计，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Vue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的核心库只关注视图层。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Vue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配合其生态系统支持的库（如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-router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vuex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等），也可以为复杂的单页应用提供驱动。</a:t>
            </a:r>
            <a:endParaRPr lang="zh-CN" altLang="en-US" sz="2000" dirty="0">
              <a:latin typeface="+mj-lt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Vue.js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4674663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核心</a:t>
            </a:r>
            <a:endParaRPr lang="zh-CN" altLang="en-US" dirty="0"/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1522948" y="5532076"/>
            <a:ext cx="7871793" cy="568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数据驱动，组件化</a:t>
            </a:r>
            <a:endParaRPr lang="zh-CN" altLang="zh-CN" sz="2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--</a:t>
            </a:r>
            <a:r>
              <a:rPr lang="zh-CN" altLang="en-US" dirty="0"/>
              <a:t>数据驱动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28" y="2856774"/>
            <a:ext cx="5404154" cy="287095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DOM</a:t>
            </a:r>
            <a:r>
              <a:rPr lang="zh-CN" altLang="en-US" dirty="0"/>
              <a:t>是数据的一种自然映射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38" y="2406350"/>
            <a:ext cx="3704762" cy="29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38" y="5577551"/>
            <a:ext cx="2028571" cy="6857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/>
              <a:t>--</a:t>
            </a:r>
            <a:r>
              <a:rPr lang="zh-CN" altLang="en-US" dirty="0"/>
              <a:t>组件化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38200" y="182562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扩展</a:t>
            </a:r>
            <a:r>
              <a:rPr lang="en-US" altLang="zh-CN" dirty="0"/>
              <a:t>HTML</a:t>
            </a:r>
            <a:r>
              <a:rPr lang="zh-CN" altLang="en-US" dirty="0"/>
              <a:t>元素，封装可重用的代码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92" y="2681232"/>
            <a:ext cx="7067215" cy="27343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安装方式</a:t>
            </a:r>
            <a:endParaRPr lang="zh-CN" altLang="en-US" dirty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378356" y="3383703"/>
            <a:ext cx="10127844" cy="527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</a:t>
            </a:r>
            <a:r>
              <a:rPr lang="zh-CN" altLang="en-US" sz="1800" dirty="0"/>
              <a:t>下载：</a:t>
            </a:r>
            <a:r>
              <a:rPr lang="en-US" altLang="zh-CN" sz="1800" dirty="0"/>
              <a:t>	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 </a:t>
            </a:r>
            <a:r>
              <a:rPr lang="zh-CN" altLang="en-US" sz="1800" dirty="0"/>
              <a:t>是</a:t>
            </a:r>
            <a:r>
              <a:rPr lang="en-US" altLang="zh-CN" sz="1800" dirty="0"/>
              <a:t>vue.js</a:t>
            </a:r>
            <a:r>
              <a:rPr lang="zh-CN" altLang="en-US" sz="1800" dirty="0"/>
              <a:t>的脚手架，用于自动生成</a:t>
            </a:r>
            <a:r>
              <a:rPr lang="en-US" altLang="zh-CN" sz="1800" dirty="0" err="1"/>
              <a:t>vue.js+webpack</a:t>
            </a:r>
            <a:r>
              <a:rPr lang="zh-CN" altLang="en-US" sz="1800" dirty="0"/>
              <a:t>的项目模板，</a:t>
            </a:r>
            <a:r>
              <a:rPr lang="en-US" altLang="zh-CN" sz="1800" dirty="0"/>
              <a:t>                            </a:t>
            </a:r>
            <a:endParaRPr lang="en-US" altLang="zh-CN" sz="1800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7585"/>
            <a:ext cx="9689977" cy="403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、直接引用：</a:t>
            </a:r>
            <a:r>
              <a:rPr lang="en-US" altLang="zh-CN" sz="1800" dirty="0"/>
              <a:t>&lt;script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="https://cdn.jsdelivr.net/</a:t>
            </a:r>
            <a:r>
              <a:rPr lang="en-US" altLang="zh-CN" sz="1800" dirty="0" err="1"/>
              <a:t>npm</a:t>
            </a:r>
            <a:r>
              <a:rPr lang="en-US" altLang="zh-CN" sz="1800" dirty="0"/>
              <a:t>/vue@2.5.17/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/vue.js"&gt;&lt;/script&gt;</a:t>
            </a:r>
            <a:endParaRPr lang="en-US" altLang="zh-CN" sz="1800" dirty="0">
              <a:effectLst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3264022" y="4077772"/>
            <a:ext cx="3778223" cy="2702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install --global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-cli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webpack name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install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/>
              <a:t>npm</a:t>
            </a:r>
            <a:r>
              <a:rPr lang="en-US" altLang="zh-CN" sz="1800" dirty="0"/>
              <a:t> run dev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                       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7585"/>
            <a:ext cx="9689977" cy="4031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、需要先初始化一个实例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555750" y="3210560"/>
            <a:ext cx="4436745" cy="302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var app= new Vue({}) </a:t>
            </a:r>
            <a:r>
              <a:rPr lang="zh-CN" altLang="en-US" sz="1800" dirty="0"/>
              <a:t>创建</a:t>
            </a:r>
            <a:r>
              <a:rPr lang="en-US" altLang="zh-CN" sz="1800" dirty="0" err="1"/>
              <a:t>vue</a:t>
            </a:r>
            <a:r>
              <a:rPr lang="zh-CN" altLang="en-US" sz="1800" dirty="0"/>
              <a:t>实例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el</a:t>
            </a:r>
            <a:r>
              <a:rPr lang="zh-CN" altLang="en-US" sz="1800" dirty="0"/>
              <a:t>：声明</a:t>
            </a:r>
            <a:r>
              <a:rPr lang="en-US" altLang="zh-CN" sz="1800" dirty="0"/>
              <a:t>vue.js</a:t>
            </a:r>
            <a:r>
              <a:rPr lang="zh-CN" altLang="en-US" sz="1800" dirty="0"/>
              <a:t>管理的边界，指定实例化的DOM的</a:t>
            </a:r>
            <a:r>
              <a:rPr lang="en-US" altLang="zh-CN" sz="1800" dirty="0"/>
              <a:t>id</a:t>
            </a:r>
            <a:r>
              <a:rPr lang="zh-CN" altLang="en-US" sz="1800" dirty="0"/>
              <a:t>号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data</a:t>
            </a:r>
            <a:r>
              <a:rPr lang="zh-CN" altLang="en-US" sz="1800" dirty="0"/>
              <a:t>：来绑定VUE实例的数据变量，每个不同变量之间用逗号分隔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2495" y="1208405"/>
            <a:ext cx="5375275" cy="50920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、数据绑定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660525" y="3186430"/>
            <a:ext cx="7919720" cy="890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使用了基于 HTML 的模板语法，允许开发者声明式地将 DOM 绑定至底层 Vue 实例的数据，底层上，</a:t>
            </a:r>
            <a:r>
              <a:rPr lang="en-US" altLang="zh-CN" sz="1600" dirty="0">
                <a:sym typeface="+mn-ea"/>
              </a:rPr>
              <a:t>vue</a:t>
            </a:r>
            <a:r>
              <a:rPr lang="zh-CN" altLang="en-US" sz="1600" dirty="0">
                <a:sym typeface="+mn-ea"/>
              </a:rPr>
              <a:t>将模板编译成虚拟</a:t>
            </a:r>
            <a:r>
              <a:rPr lang="en-US" altLang="zh-CN" sz="1600" dirty="0">
                <a:sym typeface="+mn-ea"/>
              </a:rPr>
              <a:t>DOM</a:t>
            </a:r>
            <a:r>
              <a:rPr lang="zh-CN" altLang="en-US" sz="1600" dirty="0">
                <a:sym typeface="+mn-ea"/>
              </a:rPr>
              <a:t>，实现了数据的绑定</a:t>
            </a:r>
            <a:r>
              <a:rPr lang="en-US" altLang="zh-CN" sz="1600" dirty="0"/>
              <a:t>	</a:t>
            </a:r>
            <a:endParaRPr lang="en-US" altLang="zh-CN" sz="16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660525" y="4192270"/>
            <a:ext cx="8719820" cy="2511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文本绑定：双括号语法，</a:t>
            </a:r>
            <a:r>
              <a:rPr lang="en-US" altLang="zh-CN" sz="1600" dirty="0"/>
              <a:t>{{title}}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属性绑定：</a:t>
            </a:r>
            <a:r>
              <a:rPr lang="en-US" altLang="zh-CN" sz="1600" dirty="0"/>
              <a:t>v-bind</a:t>
            </a:r>
            <a:r>
              <a:rPr lang="zh-CN" altLang="en-US" sz="1600" dirty="0"/>
              <a:t>指令：&lt;div v-bind:id="dynamicId"&gt;&lt;/div&gt;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指令绑定：</a:t>
            </a:r>
            <a:r>
              <a:rPr lang="zh-CN" altLang="en-US" sz="1600" dirty="0">
                <a:sym typeface="+mn-ea"/>
              </a:rPr>
              <a:t>&lt;p v-if="</a:t>
            </a:r>
            <a:r>
              <a:rPr lang="en-US" altLang="zh-CN" sz="1600" dirty="0">
                <a:sym typeface="+mn-ea"/>
              </a:rPr>
              <a:t>show</a:t>
            </a:r>
            <a:r>
              <a:rPr lang="zh-CN" altLang="en-US" sz="1600" dirty="0">
                <a:sym typeface="+mn-ea"/>
              </a:rPr>
              <a:t>"&gt;决定</a:t>
            </a:r>
            <a:r>
              <a:rPr lang="en-US" altLang="zh-CN" sz="1600" dirty="0">
                <a:sym typeface="+mn-ea"/>
              </a:rPr>
              <a:t>dom</a:t>
            </a:r>
            <a:r>
              <a:rPr lang="zh-CN" altLang="en-US" sz="1600" dirty="0">
                <a:sym typeface="+mn-ea"/>
              </a:rPr>
              <a:t>是否渲染/p&gt;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绑定之后，当表达式值发生改变，其产生的连带影响，会响应式地作用于 DOM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绑定</a:t>
            </a:r>
            <a:r>
              <a:rPr lang="en-US" altLang="zh-CN" sz="1600" dirty="0"/>
              <a:t>style</a:t>
            </a:r>
            <a:r>
              <a:rPr lang="zh-CN" altLang="en-US" sz="1600" dirty="0"/>
              <a:t>：向</a:t>
            </a:r>
            <a:r>
              <a:rPr lang="en-US" altLang="zh-CN" sz="1600" dirty="0">
                <a:sym typeface="+mn-ea"/>
              </a:rPr>
              <a:t>v-bind</a:t>
            </a:r>
            <a:r>
              <a:rPr lang="zh-CN" altLang="en-US" sz="1600" dirty="0">
                <a:sym typeface="+mn-ea"/>
              </a:rPr>
              <a:t>:style传递对象：</a:t>
            </a:r>
            <a:r>
              <a:rPr sz="1600" dirty="0"/>
              <a:t>&lt;span v-bind:style='{color:color}'&gt;{{ title }}&lt;/span&gt;</a:t>
            </a:r>
            <a:endParaRPr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、组件的简单使用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757045" y="3421698"/>
            <a:ext cx="3991610" cy="1526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全局注册：Vue.component('component-name',{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/* ... */  })</a:t>
            </a:r>
            <a:endParaRPr lang="en-US" altLang="zh-CN" sz="1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757045" y="5171123"/>
            <a:ext cx="5003800" cy="111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调用：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&lt;</a:t>
            </a:r>
            <a:r>
              <a:rPr lang="zh-CN" altLang="en-US" sz="1800" dirty="0">
                <a:sym typeface="+mn-ea"/>
              </a:rPr>
              <a:t>component-name</a:t>
            </a:r>
            <a:r>
              <a:rPr lang="en-US" altLang="zh-CN" sz="1800" dirty="0"/>
              <a:t>&gt;&lt;/</a:t>
            </a:r>
            <a:r>
              <a:rPr lang="zh-CN" altLang="en-US" sz="1800" dirty="0">
                <a:sym typeface="+mn-ea"/>
              </a:rPr>
              <a:t>component-name</a:t>
            </a:r>
            <a:r>
              <a:rPr lang="en-US" altLang="zh-CN" sz="1800" dirty="0"/>
              <a:t>&gt;</a:t>
            </a:r>
            <a:endParaRPr lang="zh-CN" altLang="en-US" sz="1800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312535" y="3422015"/>
            <a:ext cx="5683250" cy="28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局部注册：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var ComponentA = { /* ... */ 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根实例中定义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new Vue({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el: '#app'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components: { 'component-</a:t>
            </a:r>
            <a:r>
              <a:rPr lang="en-US" altLang="zh-CN" sz="1800" dirty="0"/>
              <a:t>n</a:t>
            </a:r>
            <a:r>
              <a:rPr lang="zh-CN" altLang="en-US" sz="1800" dirty="0"/>
              <a:t>a</a:t>
            </a:r>
            <a:r>
              <a:rPr lang="en-US" altLang="zh-CN" sz="1800" dirty="0"/>
              <a:t>m</a:t>
            </a:r>
            <a:r>
              <a:rPr lang="zh-CN" altLang="en-US" sz="1800" dirty="0"/>
              <a:t>': ComponentA  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})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、组件的简单使用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777365" y="4078923"/>
            <a:ext cx="3991610" cy="2454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定义组件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&lt;template&gt;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  &lt;div&gt;</a:t>
            </a:r>
            <a:r>
              <a:rPr lang="en-US" altLang="zh-CN" sz="1800" dirty="0"/>
              <a:t>...</a:t>
            </a:r>
            <a:r>
              <a:rPr lang="zh-CN" altLang="en-US" sz="1800" dirty="0"/>
              <a:t>&lt;/div&gt;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>
                <a:sym typeface="+mn-ea"/>
              </a:rPr>
              <a:t>&lt;</a:t>
            </a:r>
            <a:r>
              <a:rPr lang="en-US" altLang="zh-CN" sz="1800" dirty="0">
                <a:sym typeface="+mn-ea"/>
              </a:rPr>
              <a:t>/</a:t>
            </a:r>
            <a:r>
              <a:rPr lang="zh-CN" altLang="en-US" sz="1800" dirty="0">
                <a:sym typeface="+mn-ea"/>
              </a:rPr>
              <a:t>template&gt;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/>
              <a:t>&lt;style&gt;&lt;/style&gt;</a:t>
            </a:r>
            <a:endParaRPr lang="en-US" altLang="zh-CN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 dirty="0"/>
              <a:t>&lt;script&gt;&lt;/script&gt;</a:t>
            </a:r>
            <a:endParaRPr lang="en-US" altLang="zh-CN" sz="1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995" y="4078923"/>
            <a:ext cx="6736080" cy="2326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调用前需要引入组件：import </a:t>
            </a:r>
            <a:r>
              <a:rPr lang="zh-CN" altLang="en-US" sz="1800" dirty="0">
                <a:sym typeface="+mn-ea"/>
              </a:rPr>
              <a:t>com </a:t>
            </a:r>
            <a:r>
              <a:rPr lang="zh-CN" altLang="en-US" sz="1800" dirty="0"/>
              <a:t>from '</a:t>
            </a:r>
            <a:r>
              <a:rPr lang="en-US" altLang="zh-CN" sz="1800" dirty="0"/>
              <a:t>.</a:t>
            </a:r>
            <a:r>
              <a:rPr lang="zh-CN" altLang="en-US" sz="1800" dirty="0"/>
              <a:t>/components/co</a:t>
            </a:r>
            <a:r>
              <a:rPr lang="en-US" altLang="zh-CN" sz="1800" dirty="0"/>
              <a:t>m</a:t>
            </a:r>
            <a:r>
              <a:rPr lang="zh-CN" altLang="en-US" sz="1800" dirty="0"/>
              <a:t>'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注册组件：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export default 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   components: {co</a:t>
            </a:r>
            <a:r>
              <a:rPr lang="en-US" altLang="zh-CN" sz="1800" dirty="0"/>
              <a:t>m}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 dirty="0"/>
              <a:t> }</a:t>
            </a:r>
            <a:endParaRPr lang="en-US" altLang="zh-CN" sz="18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1777365" y="3364230"/>
            <a:ext cx="6796405" cy="567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单页面组件：组件单独放在一个</a:t>
            </a:r>
            <a:r>
              <a:rPr lang="en-US" altLang="zh-CN" sz="1800" dirty="0"/>
              <a:t>vue</a:t>
            </a:r>
            <a:r>
              <a:rPr lang="zh-CN" altLang="en-US" sz="1800" dirty="0"/>
              <a:t>页面中，实现特定的功能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直接引用</a:t>
            </a: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1378356" y="2809130"/>
            <a:ext cx="9689977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、路由的简单使用</a:t>
            </a:r>
            <a:endParaRPr lang="en-US" altLang="zh-CN" sz="1800" dirty="0">
              <a:effectLst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474470" y="3353435"/>
            <a:ext cx="7079615" cy="2613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en-US" sz="1800" dirty="0"/>
              <a:t>引入路由：&lt;script src="https://unpkg.com/vue-router/dist/vue-router.js"&gt;&lt;/script&gt;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）视图中使用 </a:t>
            </a:r>
            <a:r>
              <a:rPr lang="en-US" altLang="zh-CN" sz="1800" dirty="0"/>
              <a:t>router-link </a:t>
            </a:r>
            <a:r>
              <a:rPr lang="zh-CN" altLang="en-US" sz="1800" dirty="0"/>
              <a:t>定义路跳转链接，</a:t>
            </a:r>
            <a:r>
              <a:rPr lang="en-US" altLang="zh-CN" sz="1800" dirty="0"/>
              <a:t>router-view</a:t>
            </a:r>
            <a:r>
              <a:rPr lang="zh-CN" altLang="en-US" sz="1800" dirty="0"/>
              <a:t>定义渲染位置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）const routes = {</a:t>
            </a:r>
            <a:r>
              <a:rPr lang="en-US" altLang="zh-CN" sz="1800" dirty="0"/>
              <a:t>} </a:t>
            </a:r>
            <a:r>
              <a:rPr lang="zh-CN" altLang="en-US" sz="1800" dirty="0"/>
              <a:t>定义</a:t>
            </a:r>
            <a:r>
              <a:rPr lang="en-US" altLang="zh-CN" sz="1800" dirty="0"/>
              <a:t>path name component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/>
              <a:t>new Vue({}) </a:t>
            </a:r>
            <a:r>
              <a:rPr lang="zh-CN" altLang="en-US" sz="1800" dirty="0"/>
              <a:t>中通过</a:t>
            </a:r>
            <a:r>
              <a:rPr lang="en-US" altLang="zh-CN" sz="1800" dirty="0"/>
              <a:t>router </a:t>
            </a:r>
            <a:r>
              <a:rPr lang="zh-CN" altLang="en-US" sz="1800" dirty="0"/>
              <a:t>注入路由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-cli+webpack </a:t>
            </a:r>
            <a:r>
              <a:rPr lang="zh-CN" altLang="en-US" dirty="0"/>
              <a:t>创建项目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371" y="1942145"/>
            <a:ext cx="3514286" cy="4638095"/>
          </a:xfrm>
          <a:prstGeom prst="rect">
            <a:avLst/>
          </a:prstGeom>
        </p:spPr>
      </p:pic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372259" y="2613200"/>
            <a:ext cx="6237995" cy="364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index.html</a:t>
            </a:r>
            <a:r>
              <a:rPr lang="zh-CN" altLang="en-US" sz="1600" dirty="0"/>
              <a:t>：页面入口，最外层的网站框架，载入了</a:t>
            </a:r>
            <a:r>
              <a:rPr lang="en-US" altLang="zh-CN" sz="1600" dirty="0" err="1"/>
              <a:t>App.vue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main.js</a:t>
            </a:r>
            <a:r>
              <a:rPr lang="zh-CN" altLang="en-US" sz="1600" dirty="0"/>
              <a:t>：页面入口程序，引入各种公共组件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 err="1"/>
              <a:t>A</a:t>
            </a:r>
            <a:r>
              <a:rPr lang="en-US" altLang="zh-CN" sz="1600" dirty="0" err="1">
                <a:effectLst/>
              </a:rPr>
              <a:t>pp.vue</a:t>
            </a:r>
            <a:r>
              <a:rPr lang="zh-CN" altLang="en-US" sz="1600" dirty="0"/>
              <a:t>：父组件，可通过定义路由载入子组件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/>
              <a:t> index.js </a:t>
            </a:r>
            <a:r>
              <a:rPr lang="zh-CN" altLang="en-US" sz="1600" dirty="0"/>
              <a:t>：在</a:t>
            </a:r>
            <a:r>
              <a:rPr lang="en-US" altLang="zh-CN" sz="1600" dirty="0"/>
              <a:t>router</a:t>
            </a:r>
            <a:r>
              <a:rPr lang="zh-CN" altLang="en-US" sz="1600" dirty="0"/>
              <a:t>中，登记组件名称以及对应的路径，控制路径跳转对应显示的组件、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component</a:t>
            </a:r>
            <a:r>
              <a:rPr lang="zh-CN" altLang="en-US" sz="1600" dirty="0">
                <a:effectLst/>
              </a:rPr>
              <a:t>：公共组件</a:t>
            </a:r>
            <a:endParaRPr lang="en-US" altLang="zh-CN" sz="1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pages</a:t>
            </a:r>
            <a:r>
              <a:rPr lang="zh-CN" altLang="en-US" sz="1600" dirty="0"/>
              <a:t>：页面组件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static</a:t>
            </a:r>
            <a:r>
              <a:rPr lang="zh-CN" altLang="en-US" sz="1600" dirty="0">
                <a:effectLst/>
              </a:rPr>
              <a:t>：存放静态资源</a:t>
            </a:r>
            <a:endParaRPr lang="en-US" altLang="zh-CN" sz="1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build</a:t>
            </a:r>
            <a:r>
              <a:rPr lang="zh-CN" altLang="en-US" sz="1600" dirty="0"/>
              <a:t>：</a:t>
            </a:r>
            <a:r>
              <a:rPr lang="en-US" altLang="zh-CN" sz="1600" dirty="0"/>
              <a:t>webpack</a:t>
            </a:r>
            <a:r>
              <a:rPr lang="zh-CN" altLang="en-US" sz="1600" dirty="0"/>
              <a:t>相关配置</a:t>
            </a: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effectLst/>
              </a:rPr>
              <a:t>9</a:t>
            </a:r>
            <a:r>
              <a:rPr lang="zh-CN" altLang="en-US" sz="1600" dirty="0">
                <a:effectLst/>
              </a:rPr>
              <a:t>、</a:t>
            </a:r>
            <a:r>
              <a:rPr lang="en-US" altLang="zh-CN" sz="1600" dirty="0">
                <a:effectLst/>
              </a:rPr>
              <a:t>config</a:t>
            </a:r>
            <a:r>
              <a:rPr lang="zh-CN" altLang="en-US" sz="1600" dirty="0">
                <a:effectLst/>
              </a:rPr>
              <a:t>：</a:t>
            </a:r>
            <a:r>
              <a:rPr lang="en-US" altLang="zh-CN" sz="1600" dirty="0" err="1">
                <a:effectLst/>
              </a:rPr>
              <a:t>vue</a:t>
            </a:r>
            <a:r>
              <a:rPr lang="zh-CN" altLang="en-US" sz="1600" dirty="0">
                <a:effectLst/>
              </a:rPr>
              <a:t>基本配置</a:t>
            </a:r>
            <a:endParaRPr lang="en-US" altLang="zh-CN" sz="16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、前后端分离初识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7204"/>
            <a:ext cx="6237995" cy="400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index.html</a:t>
            </a:r>
            <a:r>
              <a:rPr lang="zh-CN" altLang="en-US" sz="1600" dirty="0"/>
              <a:t>：页面入口，定义 </a:t>
            </a:r>
            <a:r>
              <a:rPr lang="en-US" altLang="zh-CN" sz="1600" dirty="0"/>
              <a:t>id = app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946" y="3168651"/>
            <a:ext cx="5714286" cy="20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063" y="2423813"/>
            <a:ext cx="3657143" cy="4342857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33471" y="5447292"/>
            <a:ext cx="6237995" cy="11468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main.js</a:t>
            </a:r>
            <a:r>
              <a:rPr lang="zh-CN" altLang="en-US" sz="1600" dirty="0"/>
              <a:t>：入口程序，创建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实例，引入父组件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引入第三方组件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注意，引用前需要用 </a:t>
            </a:r>
            <a:r>
              <a:rPr lang="en-US" altLang="zh-CN" sz="1600" dirty="0"/>
              <a:t>npm install </a:t>
            </a:r>
            <a:r>
              <a:rPr lang="zh-CN" altLang="en-US" sz="1600" dirty="0"/>
              <a:t>安装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App.vue</a:t>
            </a:r>
            <a:r>
              <a:rPr lang="zh-CN" altLang="en-US" sz="1600" dirty="0"/>
              <a:t>：</a:t>
            </a:r>
            <a:r>
              <a:rPr lang="zh-CN" altLang="en-US" sz="1600" dirty="0">
                <a:sym typeface="+mn-ea"/>
              </a:rPr>
              <a:t>定义组件显示位置</a:t>
            </a:r>
            <a:endParaRPr lang="en-US" altLang="zh-CN" sz="1600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96632" y="5129603"/>
            <a:ext cx="5225459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>
                <a:sym typeface="+mn-ea"/>
              </a:rPr>
              <a:t>index.js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import</a:t>
            </a:r>
            <a:r>
              <a:rPr lang="zh-CN" altLang="en-US" sz="1600" dirty="0">
                <a:sym typeface="+mn-ea"/>
              </a:rPr>
              <a:t>引入组件，注册</a:t>
            </a:r>
            <a:r>
              <a:rPr lang="zh-CN" altLang="en-US" sz="1600" dirty="0">
                <a:sym typeface="+mn-ea"/>
              </a:rPr>
              <a:t>组件以及子组件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25" y="3168651"/>
            <a:ext cx="2619048" cy="1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03" y="1796788"/>
            <a:ext cx="4876190" cy="48095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/>
          <p:nvPr/>
        </p:nvSpPr>
        <p:spPr>
          <a:xfrm>
            <a:off x="990600" y="1843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</a:t>
            </a:r>
            <a:endParaRPr lang="zh-CN" altLang="en-US" dirty="0"/>
          </a:p>
        </p:txBody>
      </p:sp>
      <p:sp>
        <p:nvSpPr>
          <p:cNvPr id="3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357592" y="3387775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FirstPart.vue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SecondPart.vue</a:t>
            </a:r>
            <a:r>
              <a:rPr lang="zh-CN" altLang="en-US" sz="1600" dirty="0"/>
              <a:t>：新建</a:t>
            </a:r>
            <a:r>
              <a:rPr lang="en-US" altLang="zh-CN" sz="1600" dirty="0"/>
              <a:t>vue</a:t>
            </a:r>
            <a:r>
              <a:rPr lang="zh-CN" altLang="en-US" sz="1600" dirty="0"/>
              <a:t>文件，</a:t>
            </a:r>
            <a:r>
              <a:rPr lang="zh-CN" altLang="en-US" sz="1600" dirty="0"/>
              <a:t>定义组件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592" y="3948485"/>
            <a:ext cx="5474523" cy="23597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70" y="2498743"/>
            <a:ext cx="2961905" cy="3809524"/>
          </a:xfrm>
          <a:prstGeom prst="rect">
            <a:avLst/>
          </a:prstGeom>
        </p:spPr>
      </p:pic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357630" y="2649855"/>
            <a:ext cx="5075555" cy="643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 err="1">
                <a:sym typeface="+mn-ea"/>
              </a:rPr>
              <a:t>Hello.vue</a:t>
            </a:r>
            <a:r>
              <a:rPr lang="zh-CN" altLang="en-US" sz="1600" dirty="0">
                <a:sym typeface="+mn-ea"/>
              </a:rPr>
              <a:t>：作为</a:t>
            </a:r>
            <a:r>
              <a:rPr lang="en-US" altLang="zh-CN" sz="1600" dirty="0">
                <a:sym typeface="+mn-ea"/>
              </a:rPr>
              <a:t>App.vue</a:t>
            </a:r>
            <a:r>
              <a:rPr lang="zh-CN" altLang="en-US" sz="1600" dirty="0">
                <a:sym typeface="+mn-ea"/>
              </a:rPr>
              <a:t>的子组件，定义导航栏，侧边栏，定义自己的子组件显示位置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645772" y="3258400"/>
            <a:ext cx="9656637" cy="5686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endParaRPr lang="en-US" altLang="zh-CN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645772" y="3137396"/>
            <a:ext cx="9889490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）安装：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install 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mockjs</a:t>
            </a:r>
            <a:endParaRPr lang="en-US" altLang="zh-CN" sz="16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645920" y="4512945"/>
            <a:ext cx="2834005" cy="987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）创建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mock.js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，根据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mock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语法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，创建数据模板即接口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1645920" y="3827145"/>
            <a:ext cx="3739515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2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main.js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引入：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require('/mock');</a:t>
            </a:r>
            <a:endParaRPr lang="en-US" altLang="zh-CN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1645804" y="5736997"/>
            <a:ext cx="3296931" cy="56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）</a:t>
            </a:r>
            <a:r>
              <a:rPr lang="en-US" altLang="zh-CN" sz="1600" dirty="0" err="1">
                <a:latin typeface="+mj-lt"/>
                <a:ea typeface="+mj-ea"/>
                <a:cs typeface="+mj-cs"/>
              </a:rPr>
              <a:t>vue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组件中</a:t>
            </a:r>
            <a:r>
              <a:rPr lang="en-US" altLang="zh-CN" sz="1600" dirty="0">
                <a:latin typeface="+mj-lt"/>
                <a:ea typeface="+mj-ea"/>
                <a:cs typeface="+mj-cs"/>
              </a:rPr>
              <a:t>ajax </a:t>
            </a:r>
            <a:r>
              <a:rPr lang="zh-CN" altLang="en-US" sz="1600" dirty="0">
                <a:latin typeface="+mj-lt"/>
                <a:ea typeface="+mj-ea"/>
                <a:cs typeface="+mj-cs"/>
              </a:rPr>
              <a:t>请求数据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065" y="3137535"/>
            <a:ext cx="3504565" cy="3112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396" y="3514477"/>
            <a:ext cx="3323809" cy="2600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 实例 </a:t>
            </a:r>
            <a:endParaRPr lang="en-US" altLang="zh-CN" dirty="0"/>
          </a:p>
        </p:txBody>
      </p:sp>
      <p:sp>
        <p:nvSpPr>
          <p:cNvPr id="57" name="Rectangle 1"/>
          <p:cNvSpPr txBox="1">
            <a:spLocks noChangeArrowheads="1"/>
          </p:cNvSpPr>
          <p:nvPr/>
        </p:nvSpPr>
        <p:spPr bwMode="auto">
          <a:xfrm>
            <a:off x="1296632" y="2678480"/>
            <a:ext cx="6237995" cy="397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en-US" altLang="zh-CN" sz="1600" dirty="0"/>
              <a:t>mock</a:t>
            </a:r>
            <a:r>
              <a:rPr lang="zh-CN" altLang="en-US" sz="1600" dirty="0"/>
              <a:t>数据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370271" y="2876833"/>
            <a:ext cx="4123809" cy="1572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+mj-lt"/>
                <a:ea typeface="+mj-ea"/>
                <a:cs typeface="+mj-cs"/>
              </a:rPr>
              <a:t>8</a:t>
            </a:r>
            <a:r>
              <a:rPr lang="zh-CN" altLang="en-US" sz="1800" dirty="0" err="1">
                <a:latin typeface="+mj-lt"/>
                <a:ea typeface="+mj-ea"/>
                <a:cs typeface="+mj-cs"/>
              </a:rPr>
              <a:t>、</a:t>
            </a:r>
            <a:r>
              <a:rPr lang="en-US" altLang="zh-CN" sz="1800" dirty="0" err="1">
                <a:latin typeface="+mj-lt"/>
                <a:ea typeface="+mj-ea"/>
                <a:cs typeface="+mj-cs"/>
              </a:rPr>
              <a:t>npm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run build</a:t>
            </a:r>
            <a:endParaRPr lang="en-US" altLang="zh-CN" sz="18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</a:rPr>
              <a:t>打包后的静态资源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static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文件夹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+ 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入口文件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 index.html 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放到服务器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上</a:t>
            </a:r>
            <a:endParaRPr lang="en-US" altLang="zh-C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838200" y="2522505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2" name="内容占位符 2"/>
          <p:cNvSpPr txBox="1"/>
          <p:nvPr/>
        </p:nvSpPr>
        <p:spPr>
          <a:xfrm>
            <a:off x="1117600" y="1970088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打包部署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694" y="1681586"/>
            <a:ext cx="9590476" cy="4504762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最终效果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49025" y="3619316"/>
            <a:ext cx="8843408" cy="153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通过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loader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的转换，任何形式的资源都可以视作模块，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</a:rPr>
              <a:t>比如 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CommonJs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AMD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ES6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模块、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CSS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、图片、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JSON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000" dirty="0" err="1">
                <a:latin typeface="+mj-lt"/>
                <a:ea typeface="+mj-ea"/>
                <a:cs typeface="+mj-cs"/>
              </a:rPr>
              <a:t>Coffeescript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、 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LESS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等，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1349025" y="5054849"/>
            <a:ext cx="8843408" cy="1536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+mj-lt"/>
                <a:ea typeface="+mj-ea"/>
                <a:cs typeface="+mj-cs"/>
                <a:sym typeface="+mn-ea"/>
              </a:rPr>
              <a:t>webapck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可以将许多松散的模块，即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以上的这些文件，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按照依赖和规则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进行压缩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打包成符合生产环境部署的前端资源，最终生成一个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js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文件（一般情况下一个），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减少了</a:t>
            </a:r>
            <a:r>
              <a:rPr lang="en-US" altLang="zh-CN" sz="2000" dirty="0">
                <a:latin typeface="+mj-lt"/>
                <a:ea typeface="+mj-ea"/>
                <a:cs typeface="+mj-cs"/>
                <a:sym typeface="+mn-ea"/>
              </a:rPr>
              <a:t>HTTP</a:t>
            </a:r>
            <a:r>
              <a:rPr lang="zh-CN" altLang="en-US" sz="2000" dirty="0">
                <a:latin typeface="+mj-lt"/>
                <a:ea typeface="+mj-ea"/>
                <a:cs typeface="+mj-cs"/>
                <a:sym typeface="+mn-ea"/>
              </a:rPr>
              <a:t>的请求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流程图: 终止 3"/>
          <p:cNvSpPr/>
          <p:nvPr/>
        </p:nvSpPr>
        <p:spPr>
          <a:xfrm>
            <a:off x="4241165" y="2401570"/>
            <a:ext cx="1863725" cy="9423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模块化打包机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457" y="2421782"/>
            <a:ext cx="8977181" cy="4234736"/>
          </a:xfrm>
          <a:prstGeom prst="rect">
            <a:avLst/>
          </a:prstGeom>
        </p:spPr>
      </p:pic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3233420" y="5551010"/>
            <a:ext cx="572516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分析你的项目结构，找到JavaScript模块以及其它的一些浏览器不能直接运行的拓展语言（Scss，TypeScript等），并将其转换和打包为合适的格式供浏览器使用</a:t>
            </a:r>
            <a:endParaRPr lang="zh-CN" altLang="en-US" sz="1200" b="0" dirty="0">
              <a:solidFill>
                <a:srgbClr val="0C4F83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1200" b="0" dirty="0">
              <a:solidFill>
                <a:srgbClr val="0C4F83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</a:t>
            </a:r>
            <a:r>
              <a:rPr lang="zh-CN" altLang="en-US" dirty="0"/>
              <a:t> 是什么</a:t>
            </a:r>
            <a:endParaRPr lang="zh-CN" altLang="en-US" dirty="0"/>
          </a:p>
        </p:txBody>
      </p:sp>
      <p:sp>
        <p:nvSpPr>
          <p:cNvPr id="13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838200" y="182036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为什么要打包</a:t>
            </a:r>
            <a:endParaRPr lang="zh-CN" alt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44930" y="2470785"/>
            <a:ext cx="10079990" cy="1859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ym typeface="+mn-ea"/>
              </a:rPr>
              <a:t>模块加载</a:t>
            </a:r>
            <a:endParaRPr lang="zh-CN" altLang="en-US" sz="2000" dirty="0"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前端加载模块希望模块分块传输， 按需进行懒加载， 在实际用到某些模块的时候再增量更新，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要实现模块的按需加载， 就需要一个对整个代码库中的模块进行静态分析、 编译打包，且希望所有资源都可以视作模块， 都可以通过 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require </a:t>
            </a: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的方式来加载，实现资源的统一加载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1345565" y="4441825"/>
            <a:ext cx="10079355" cy="2275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ym typeface="+mn-ea"/>
              </a:rPr>
              <a:t>静态分析</a:t>
            </a:r>
            <a:endParaRPr lang="zh-CN" altLang="en-US" sz="2000" dirty="0">
              <a:sym typeface="+mn-ea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在编译的时候， 要对整个代码进行静态分析， 分析出各个模块的类型和它们依赖关系， 然后将不同类型的模块提交给适配的加载器来处理</a:t>
            </a:r>
            <a:endParaRPr lang="zh-CN" altLang="en-US" sz="1800" dirty="0">
              <a:latin typeface="+mj-lt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latin typeface="+mj-lt"/>
                <a:ea typeface="+mj-ea"/>
                <a:cs typeface="+mj-cs"/>
                <a:sym typeface="+mn-ea"/>
              </a:rPr>
              <a:t>同时， 希望有一个模块加载的兼容策略，以便于利用已经存在的各种框架、 库和已经写好的文件， 来避免重写所有的模块</a:t>
            </a:r>
            <a:endParaRPr lang="zh-CN" altLang="en-US" sz="1800" dirty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227921" y="2198341"/>
            <a:ext cx="4761132" cy="1238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全局安装：npm install webpack -g 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目录中安装：npm init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lt"/>
                <a:ea typeface="+mj-ea"/>
                <a:cs typeface="+mj-cs"/>
                <a:sym typeface="Arial" panose="020B0604020202020204"/>
              </a:rPr>
              <a:t>	    </a:t>
            </a: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npm install webpack --save-dev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227921" y="3539070"/>
            <a:ext cx="4761132" cy="4308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项目目录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6970" y="3898265"/>
            <a:ext cx="10050780" cy="2759710"/>
            <a:chOff x="1760" y="6251"/>
            <a:chExt cx="15828" cy="4346"/>
          </a:xfrm>
        </p:grpSpPr>
        <p:grpSp>
          <p:nvGrpSpPr>
            <p:cNvPr id="2" name="组合 1"/>
            <p:cNvGrpSpPr/>
            <p:nvPr/>
          </p:nvGrpSpPr>
          <p:grpSpPr>
            <a:xfrm>
              <a:off x="1760" y="6251"/>
              <a:ext cx="15828" cy="4346"/>
              <a:chOff x="1774" y="5804"/>
              <a:chExt cx="15828" cy="4346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1"/>
              <a:srcRect r="57335"/>
              <a:stretch>
                <a:fillRect/>
              </a:stretch>
            </p:blipFill>
            <p:spPr>
              <a:xfrm>
                <a:off x="1774" y="5804"/>
                <a:ext cx="5964" cy="4346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5060" y="7257"/>
                <a:ext cx="12542" cy="5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存放配置文件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webpack.config.js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，定义入口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文件，出口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文件，加载器，插件等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  <a:p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5" y="7553"/>
                <a:ext cx="10368" cy="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保存打包后的文件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945" y="7884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存放依赖项，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webpack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要用到的源码文件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945" y="8420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存放项目文件，比如自己创建的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js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600" dirty="0" err="1">
                    <a:solidFill>
                      <a:srgbClr val="FF0000"/>
                    </a:solidFill>
                  </a:rPr>
                  <a:t>css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html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文件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945" y="8947"/>
                <a:ext cx="10368" cy="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</a:rPr>
                  <a:t>显示项目的名称、版本作者、协议等信息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931" y="9930"/>
              <a:ext cx="10368" cy="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锁定安装时的包的版本号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924560" y="340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6763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 </a:t>
            </a:r>
            <a:r>
              <a:rPr lang="zh-CN" altLang="en-US" dirty="0"/>
              <a:t>安装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什么是前后端分离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159505" y="1986897"/>
            <a:ext cx="8161915" cy="347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在传统的</a:t>
            </a:r>
            <a:r>
              <a:rPr lang="en-US" altLang="zh-CN" sz="1800" dirty="0"/>
              <a:t>web</a:t>
            </a:r>
            <a:r>
              <a:rPr lang="zh-CN" altLang="en-US" sz="1800" dirty="0"/>
              <a:t>应用开发中，大多数的程序员会将浏览器作为前后端的分界线。将浏览器中为用户进行页面展示的部分称之为前端，而将运行在服务器，为前端提供业务逻辑和数据准备的所有代码统称为后端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800" dirty="0"/>
              <a:t>其实前后端分离并不只是开发模式，而是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应用的一种架构模式。在开发阶段，前后端工程师约定好数据交互接口，实现并行开发和测试；在运行阶段前后端分离模式需要对</a:t>
            </a:r>
            <a:r>
              <a:rPr lang="en-US" altLang="zh-CN" sz="1800" dirty="0"/>
              <a:t>web</a:t>
            </a:r>
            <a:r>
              <a:rPr lang="zh-CN" altLang="en-US" sz="1800" dirty="0"/>
              <a:t>应用进行分离部署，前后端之前使用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或者其他协议进行交互请求。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380490" y="2609850"/>
            <a:ext cx="6563995" cy="111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命令行运行</a:t>
            </a: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：webpack hello.js hello.bundle.js</a:t>
            </a:r>
            <a:endParaRPr lang="zh-CN" altLang="en-US" sz="2000" dirty="0">
              <a:latin typeface="+mj-lt"/>
              <a:ea typeface="+mj-ea"/>
              <a:cs typeface="+mj-cs"/>
              <a:sym typeface="Arial" panose="020B0604020202020204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lt"/>
                <a:ea typeface="+mj-ea"/>
                <a:cs typeface="+mj-cs"/>
                <a:sym typeface="Arial" panose="020B0604020202020204"/>
              </a:rPr>
              <a:t>配置文件运行：</a:t>
            </a:r>
            <a:r>
              <a:rPr lang="en-US" altLang="zh-CN" sz="2000" dirty="0">
                <a:latin typeface="+mj-lt"/>
                <a:ea typeface="+mj-ea"/>
                <a:cs typeface="+mj-cs"/>
                <a:sym typeface="Arial" panose="020B0604020202020204"/>
              </a:rPr>
              <a:t>webpack --config webpack.config.js		</a:t>
            </a:r>
            <a:endParaRPr lang="en-US" altLang="zh-CN" sz="2000" dirty="0">
              <a:latin typeface="+mj-lt"/>
              <a:ea typeface="+mj-ea"/>
              <a:cs typeface="+mj-cs"/>
              <a:sym typeface="Arial" panose="020B0604020202020204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924560" y="340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567631"/>
            <a:ext cx="10515600" cy="58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webpack </a:t>
            </a:r>
            <a:r>
              <a:rPr lang="zh-CN" altLang="en-US" dirty="0"/>
              <a:t>打包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04688"/>
            <a:ext cx="5609524" cy="66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8460" y="1578393"/>
            <a:ext cx="503581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entry：入口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定义整个编译过程的起点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output：输出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定义整个编译过程的终点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</a:t>
            </a:r>
            <a:r>
              <a:rPr lang="en-US" altLang="zh-CN" dirty="0">
                <a:latin typeface="+mj-lt"/>
                <a:ea typeface="+mj-ea"/>
                <a:cs typeface="+mj-cs"/>
              </a:rPr>
              <a:t>loader</a:t>
            </a:r>
            <a:r>
              <a:rPr lang="zh-CN" altLang="en-US" dirty="0">
                <a:latin typeface="+mj-lt"/>
                <a:ea typeface="+mj-ea"/>
                <a:cs typeface="+mj-cs"/>
              </a:rPr>
              <a:t>：加载器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对文件源代码进行预处理，转换为模块（</a:t>
            </a:r>
            <a:r>
              <a:rPr lang="en-US" altLang="zh-CN" dirty="0">
                <a:latin typeface="+mj-lt"/>
                <a:ea typeface="+mj-ea"/>
                <a:cs typeface="+mj-cs"/>
              </a:rPr>
              <a:t>es5 es6</a:t>
            </a:r>
            <a:r>
              <a:rPr lang="zh-CN" altLang="en-US" dirty="0">
                <a:latin typeface="+mj-lt"/>
                <a:ea typeface="+mj-ea"/>
                <a:cs typeface="+mj-cs"/>
              </a:rPr>
              <a:t>转换，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css</a:t>
            </a:r>
            <a:r>
              <a:rPr lang="zh-CN" altLang="en-US" dirty="0">
                <a:latin typeface="+mj-lt"/>
                <a:ea typeface="+mj-ea"/>
                <a:cs typeface="+mj-cs"/>
              </a:rPr>
              <a:t>预处理）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 </a:t>
            </a:r>
            <a:r>
              <a:rPr lang="zh-CN" altLang="en-US" dirty="0">
                <a:latin typeface="+mj-lt"/>
                <a:ea typeface="+mj-ea"/>
                <a:cs typeface="+mj-cs"/>
              </a:rPr>
              <a:t>plugins：插件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+mj-lt"/>
                <a:ea typeface="+mj-ea"/>
                <a:cs typeface="+mj-cs"/>
              </a:rPr>
              <a:t>	</a:t>
            </a:r>
            <a:r>
              <a:rPr lang="zh-CN" altLang="en-US" dirty="0">
                <a:latin typeface="+mj-lt"/>
                <a:ea typeface="+mj-ea"/>
                <a:cs typeface="+mj-cs"/>
              </a:rPr>
              <a:t>对编译完成后的内容进行二度加工（分离</a:t>
            </a:r>
            <a:r>
              <a:rPr lang="en-US" altLang="zh-CN" dirty="0" err="1">
                <a:latin typeface="+mj-lt"/>
                <a:ea typeface="+mj-ea"/>
                <a:cs typeface="+mj-cs"/>
              </a:rPr>
              <a:t>css</a:t>
            </a:r>
            <a:r>
              <a:rPr lang="zh-CN" altLang="en-US" dirty="0">
                <a:latin typeface="+mj-lt"/>
                <a:ea typeface="+mj-ea"/>
                <a:cs typeface="+mj-cs"/>
              </a:rPr>
              <a:t>，输出</a:t>
            </a:r>
            <a:r>
              <a:rPr lang="en-US" altLang="zh-CN" dirty="0">
                <a:latin typeface="+mj-lt"/>
                <a:ea typeface="+mj-ea"/>
                <a:cs typeface="+mj-cs"/>
              </a:rPr>
              <a:t>html</a:t>
            </a:r>
            <a:r>
              <a:rPr lang="zh-CN" altLang="en-US" dirty="0">
                <a:latin typeface="+mj-lt"/>
                <a:ea typeface="+mj-ea"/>
                <a:cs typeface="+mj-cs"/>
              </a:rPr>
              <a:t>，压缩图片）</a:t>
            </a:r>
            <a:endParaRPr lang="zh-CN" altLang="en-US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  <a:cs typeface="+mj-cs"/>
              </a:rPr>
              <a:t> resolve.alias：定义模块的别名</a:t>
            </a:r>
            <a:endParaRPr lang="zh-CN" alt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8231" y="4036097"/>
            <a:ext cx="8843408" cy="65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361" y="2017034"/>
            <a:ext cx="6197600" cy="254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98" y="4065270"/>
            <a:ext cx="10006330" cy="2460625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r>
              <a:rPr lang="zh-CN" altLang="en-US" dirty="0"/>
              <a:t>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8231" y="4036097"/>
            <a:ext cx="8843408" cy="651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52352" numCol="1" rtlCol="0" anchor="ctr" anchorCtr="0" compatLnSpc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7465" y="2466340"/>
            <a:ext cx="4322445" cy="2526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2466340"/>
            <a:ext cx="6473825" cy="3361690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Webpack</a:t>
            </a:r>
            <a:r>
              <a:rPr lang="zh-CN" altLang="en-US" dirty="0"/>
              <a:t>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974678" y="2284460"/>
            <a:ext cx="8401333" cy="3433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代码压缩：压缩插件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UglifyJsPlugin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提取第三方库，减小出口文件体积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代码分割：将按需加载的模块进行代码分隔，仅加载当前页面需要的代码，等到实际需要的时候再异步加载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设置缓存：对于静态文件，以文件内容的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MD5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值作为文件名，当文件内容不更新时，浏览器直接读取缓存文件</a:t>
            </a:r>
            <a:endParaRPr lang="zh-CN" altLang="zh-CN" sz="24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/>
              <a:t>Webpack</a:t>
            </a:r>
            <a:r>
              <a:rPr lang="zh-CN" altLang="en-US" dirty="0"/>
              <a:t>进行性能优化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https://panjiachen.github.io/vue-element-admin/#/example/create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14" y="1449509"/>
            <a:ext cx="11939171" cy="520559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199" y="20289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 err="1"/>
              <a:t>webpack+vue+element</a:t>
            </a:r>
            <a:r>
              <a:rPr lang="zh-CN" altLang="en-US" sz="4000" dirty="0"/>
              <a:t>的后台管理系统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0289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</a:t>
            </a:r>
            <a:r>
              <a:rPr lang="en-US" altLang="zh-CN" sz="4000" dirty="0" err="1"/>
              <a:t>webpack+vue+element</a:t>
            </a:r>
            <a:r>
              <a:rPr lang="zh-CN" altLang="en-US" sz="4000" dirty="0"/>
              <a:t>的后台管理系统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https://panjiachen.github.io/vue-element-admin/#/example/create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14" y="1449509"/>
            <a:ext cx="11939171" cy="5205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/>
          <a:srcRect t="13713" b="3035"/>
          <a:stretch>
            <a:fillRect/>
          </a:stretch>
        </p:blipFill>
        <p:spPr bwMode="auto">
          <a:xfrm>
            <a:off x="5237784" y="1444032"/>
            <a:ext cx="6571955" cy="50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交互方式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什么是前端分离方式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23621" y="2242184"/>
            <a:ext cx="3589940" cy="4056192"/>
          </a:xfrm>
        </p:spPr>
        <p:txBody>
          <a:bodyPr>
            <a:normAutofit/>
          </a:bodyPr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、浏览器请求服务器端的</a:t>
            </a:r>
            <a:r>
              <a:rPr lang="en-US" altLang="zh-CN" sz="1400" dirty="0"/>
              <a:t>NodeJS</a:t>
            </a:r>
            <a:r>
              <a:rPr lang="zh-CN" altLang="en-US" sz="1400" dirty="0"/>
              <a:t>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再发起</a:t>
            </a:r>
            <a:r>
              <a:rPr lang="en-US" altLang="zh-CN" sz="1400" dirty="0"/>
              <a:t>HTTP</a:t>
            </a:r>
            <a:r>
              <a:rPr lang="zh-CN" altLang="en-US" sz="1400" dirty="0"/>
              <a:t>去请求</a:t>
            </a:r>
            <a:r>
              <a:rPr lang="en-US" altLang="zh-CN" sz="1400" dirty="0"/>
              <a:t>JSP</a:t>
            </a:r>
            <a:r>
              <a:rPr lang="zh-CN" altLang="en-US" sz="1400" dirty="0"/>
              <a:t>（请求后端数据）；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/>
              <a:t>JSP</a:t>
            </a:r>
            <a:r>
              <a:rPr lang="zh-CN" altLang="en-US" sz="1400" dirty="0"/>
              <a:t>依然原样</a:t>
            </a:r>
            <a:r>
              <a:rPr lang="en-US" altLang="zh-CN" sz="1400" dirty="0"/>
              <a:t>API</a:t>
            </a:r>
            <a:r>
              <a:rPr lang="zh-CN" altLang="en-US" sz="1400" dirty="0"/>
              <a:t>输出</a:t>
            </a:r>
            <a:r>
              <a:rPr lang="en-US" altLang="zh-CN" sz="1400" dirty="0"/>
              <a:t>JSON</a:t>
            </a:r>
            <a:r>
              <a:rPr lang="zh-CN" altLang="en-US" sz="1400" dirty="0"/>
              <a:t>给</a:t>
            </a:r>
            <a:r>
              <a:rPr lang="en-US" altLang="zh-CN" sz="1400" dirty="0"/>
              <a:t>NodeJS</a:t>
            </a:r>
            <a:r>
              <a:rPr lang="zh-CN" altLang="en-US" sz="1400" dirty="0"/>
              <a:t>（不是直接将页面返回给浏览器）；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4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收到</a:t>
            </a:r>
            <a:r>
              <a:rPr lang="en-US" altLang="zh-CN" sz="1400" dirty="0"/>
              <a:t>JSON</a:t>
            </a:r>
            <a:r>
              <a:rPr lang="zh-CN" altLang="en-US" sz="1400" dirty="0"/>
              <a:t>后再渲染出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页面；      </a:t>
            </a:r>
            <a:endParaRPr lang="zh-CN" altLang="en-US" sz="1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、</a:t>
            </a:r>
            <a:r>
              <a:rPr lang="en-US" altLang="zh-CN" sz="1400" dirty="0"/>
              <a:t>NodeJS</a:t>
            </a:r>
            <a:r>
              <a:rPr lang="zh-CN" altLang="en-US" sz="1400" dirty="0"/>
              <a:t>直接将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</a:t>
            </a:r>
            <a:r>
              <a:rPr lang="en-US" altLang="zh-CN" sz="1400" dirty="0"/>
              <a:t>flush</a:t>
            </a:r>
            <a:r>
              <a:rPr lang="zh-CN" altLang="en-US" sz="1400" dirty="0"/>
              <a:t>到浏览器；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职责划分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什么是前端分离方式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693" y="2466810"/>
            <a:ext cx="8270462" cy="3811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什么是前后端分离</a:t>
            </a:r>
            <a:endParaRPr lang="zh-CN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4560" y="2900079"/>
            <a:ext cx="7467600" cy="272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930910" y="1638301"/>
            <a:ext cx="3774743" cy="60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开发模式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406"/>
          </a:xfrm>
        </p:spPr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050324" y="2628341"/>
            <a:ext cx="5045676" cy="347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、所有的请求都被发送给作为控制器的</a:t>
            </a:r>
            <a:r>
              <a:rPr lang="en-US" altLang="zh-CN" sz="1800" dirty="0"/>
              <a:t>Servlet</a:t>
            </a:r>
            <a:r>
              <a:rPr lang="zh-CN" altLang="en-US" sz="1800" dirty="0"/>
              <a:t>，</a:t>
            </a:r>
            <a:r>
              <a:rPr lang="en-US" altLang="zh-CN" sz="1800" dirty="0"/>
              <a:t>Servlet</a:t>
            </a:r>
            <a:r>
              <a:rPr lang="zh-CN" altLang="en-US" sz="1800" dirty="0"/>
              <a:t>根据请求信息将它们分发给适当的</a:t>
            </a:r>
            <a:r>
              <a:rPr lang="en-US" altLang="zh-CN" sz="1800" dirty="0"/>
              <a:t>JSP</a:t>
            </a:r>
            <a:r>
              <a:rPr lang="zh-CN" altLang="en-US" sz="1800" dirty="0"/>
              <a:t>来响应。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Servlet</a:t>
            </a:r>
            <a:r>
              <a:rPr lang="zh-CN" altLang="en-US" sz="1800" dirty="0"/>
              <a:t>还需根据</a:t>
            </a:r>
            <a:r>
              <a:rPr lang="en-US" altLang="zh-CN" sz="1800" dirty="0"/>
              <a:t>JSP</a:t>
            </a:r>
            <a:r>
              <a:rPr lang="zh-CN" altLang="en-US" sz="1800" dirty="0"/>
              <a:t>的需求生成</a:t>
            </a:r>
            <a:r>
              <a:rPr lang="en-US" altLang="zh-CN" sz="1800" dirty="0"/>
              <a:t>JavaBeans</a:t>
            </a:r>
            <a:r>
              <a:rPr lang="zh-CN" altLang="en-US" sz="1800" dirty="0"/>
              <a:t>的实例，</a:t>
            </a:r>
            <a:r>
              <a:rPr lang="en-US" altLang="zh-CN" sz="1800" dirty="0"/>
              <a:t>JSP</a:t>
            </a:r>
            <a:r>
              <a:rPr lang="zh-CN" altLang="en-US" sz="1800" dirty="0"/>
              <a:t>可以通过直接调用方法得到</a:t>
            </a:r>
            <a:r>
              <a:rPr lang="en-US" altLang="zh-CN" sz="1800" dirty="0"/>
              <a:t>JAVA</a:t>
            </a:r>
            <a:r>
              <a:rPr lang="zh-CN" altLang="en-US" sz="1800" dirty="0"/>
              <a:t>后台中的数据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616" y="2565997"/>
            <a:ext cx="5657143" cy="26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为什么要前后端分离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8920"/>
          </a:xfrm>
        </p:spPr>
        <p:txBody>
          <a:bodyPr/>
          <a:lstStyle/>
          <a:p>
            <a:r>
              <a:rPr lang="zh-CN" altLang="en-US" dirty="0"/>
              <a:t>局限性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050324" y="2628342"/>
            <a:ext cx="7922740" cy="235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、前端无法单独调试，开发效率低；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、前后端职责不清，前端不可避免会遇到后台代码，不易维护；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5433</Words>
  <Application>WPS 演示</Application>
  <PresentationFormat>宽屏</PresentationFormat>
  <Paragraphs>453</Paragraphs>
  <Slides>46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Arial</vt:lpstr>
      <vt:lpstr>Office 主题​​</vt:lpstr>
      <vt:lpstr>1_Office 主题​​</vt:lpstr>
      <vt:lpstr>前后端分离初探</vt:lpstr>
      <vt:lpstr>目录</vt:lpstr>
      <vt:lpstr>1、前后端分离初识</vt:lpstr>
      <vt:lpstr>认识前后端分离</vt:lpstr>
      <vt:lpstr>前后端分离方式</vt:lpstr>
      <vt:lpstr>什么是前端分离方式</vt:lpstr>
      <vt:lpstr>前后端分离方式</vt:lpstr>
      <vt:lpstr>为什么要前后端分离</vt:lpstr>
      <vt:lpstr>为什么要前后端分离</vt:lpstr>
      <vt:lpstr>为什么要前后端分离</vt:lpstr>
      <vt:lpstr>前后端分离优点</vt:lpstr>
      <vt:lpstr>前后端分离改造核心</vt:lpstr>
      <vt:lpstr>接口服务化</vt:lpstr>
      <vt:lpstr>模块化</vt:lpstr>
      <vt:lpstr>组件化</vt:lpstr>
      <vt:lpstr>2、前端框架对比</vt:lpstr>
      <vt:lpstr>前端框架对比</vt:lpstr>
      <vt:lpstr>前端框架对比</vt:lpstr>
      <vt:lpstr>3、VUE</vt:lpstr>
      <vt:lpstr>Vue</vt:lpstr>
      <vt:lpstr>核心--数据驱动</vt:lpstr>
      <vt:lpstr>核心--组件化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基于webpack+vue+element的后台管理系统</vt:lpstr>
      <vt:lpstr>基于webpack+vue+element的后台管理系统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前后端分离初探</dc:title>
  <dc:creator>weizejuan</dc:creator>
  <cp:lastModifiedBy>wzj_c</cp:lastModifiedBy>
  <cp:revision>125</cp:revision>
  <dcterms:created xsi:type="dcterms:W3CDTF">2018-12-11T07:51:00Z</dcterms:created>
  <dcterms:modified xsi:type="dcterms:W3CDTF">2018-12-16T08:34:38Z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