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0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7" r:id="rId32"/>
    <p:sldId id="291" r:id="rId33"/>
    <p:sldId id="292" r:id="rId34"/>
  </p:sldIdLst>
  <p:sldSz cx="9144000" cy="6858000" type="screen4x3"/>
  <p:notesSz cx="6858000" cy="98726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3700"/>
    <a:srgbClr val="6288FC"/>
    <a:srgbClr val="BACBFE"/>
    <a:srgbClr val="CAD7FE"/>
    <a:srgbClr val="B8BC6A"/>
    <a:srgbClr val="CBD070"/>
    <a:srgbClr val="5732AA"/>
    <a:srgbClr val="8B7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1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022" tIns="44712" rIns="91022" bIns="44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746125"/>
            <a:ext cx="4919662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9630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13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14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16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17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18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19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22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24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25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26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27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28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29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30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3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4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4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6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9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9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9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62" tIns="0" rIns="19162" bIns="0" anchor="b"/>
          <a:lstStyle/>
          <a:p>
            <a:pPr algn="r" defTabSz="919163"/>
            <a:r>
              <a:rPr lang="en-US" sz="1000" i="1"/>
              <a:t>11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7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68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72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17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732AA"/>
            </a:gs>
            <a:gs pos="100000">
              <a:srgbClr val="8B7D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29" name="Freeform 2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3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Freeform 4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90" tIns="46563" rIns="94790" bIns="465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90" tIns="46563" rIns="94790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defTabSz="958850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58775" indent="-358775" algn="l" defTabSz="9588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77875" indent="-300038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3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96975" indent="-238125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76400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155825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13025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070225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27425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984625" indent="-239713" algn="l" defTabSz="9588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905000"/>
            <a:ext cx="77724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8400" b="1" smtClean="0">
                <a:effectLst/>
              </a:rPr>
              <a:t>Bab 1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7467600" cy="17526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800" smtClean="0"/>
              <a:t>Pengenalan berbasis komputer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800" smtClean="0"/>
              <a:t>Sistem Informasi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90525" y="161925"/>
            <a:ext cx="8516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3000" b="1"/>
              <a:t>Sistem informasi manajemen 8/E</a:t>
            </a:r>
          </a:p>
          <a:p>
            <a:pPr defTabSz="958850"/>
            <a:r>
              <a:rPr lang="en-US" sz="3000" b="1"/>
              <a:t>Raymond m., Jr. dan George Schell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5563" y="6518275"/>
            <a:ext cx="2489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1300"/>
              <a:t>Copyright 2001 bernama Prentice-Hall, Inc.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717F5864-82C1-4072-A11A-D274E21580D7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Apa yang para Manajer Investasi tidak --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Fayol's Fungsi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90550" y="1763713"/>
            <a:ext cx="259397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3000" b="1">
                <a:solidFill>
                  <a:schemeClr val="tx2"/>
                </a:solidFill>
              </a:rPr>
              <a:t>strategis </a:t>
            </a:r>
          </a:p>
          <a:p>
            <a:pPr defTabSz="958850"/>
            <a:r>
              <a:rPr lang="en-US" sz="2100" b="1">
                <a:solidFill>
                  <a:schemeClr val="tx2"/>
                </a:solidFill>
              </a:rPr>
              <a:t>Tingkat Perencanaan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489325" y="1763713"/>
            <a:ext cx="242411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3000" b="1">
                <a:solidFill>
                  <a:schemeClr val="tx2"/>
                </a:solidFill>
              </a:rPr>
              <a:t>Manajemen </a:t>
            </a:r>
            <a:endParaRPr lang="en-US" sz="2100" b="1">
              <a:solidFill>
                <a:schemeClr val="tx2"/>
              </a:solidFill>
            </a:endParaRPr>
          </a:p>
          <a:p>
            <a:pPr defTabSz="958850"/>
            <a:r>
              <a:rPr lang="en-US" sz="2100" b="1">
                <a:solidFill>
                  <a:schemeClr val="tx2"/>
                </a:solidFill>
              </a:rPr>
              <a:t>Tingkat kontrol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235700" y="1773238"/>
            <a:ext cx="225583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3000" b="1">
                <a:solidFill>
                  <a:schemeClr val="tx2"/>
                </a:solidFill>
              </a:rPr>
              <a:t>Operasional </a:t>
            </a:r>
            <a:endParaRPr lang="en-US" sz="1900" b="1">
              <a:solidFill>
                <a:schemeClr val="tx2"/>
              </a:solidFill>
            </a:endParaRPr>
          </a:p>
          <a:p>
            <a:pPr defTabSz="958850"/>
            <a:r>
              <a:rPr lang="en-US" sz="2100" b="1">
                <a:solidFill>
                  <a:schemeClr val="tx2"/>
                </a:solidFill>
              </a:rPr>
              <a:t>Tingkat kontrol</a:t>
            </a:r>
          </a:p>
        </p:txBody>
      </p:sp>
      <p:graphicFrame>
        <p:nvGraphicFramePr>
          <p:cNvPr id="1127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2609850"/>
          <a:ext cx="367665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hart" r:id="rId4" imgW="5791471" imgH="5715225" progId="MSGraph.Chart.8">
                  <p:embed followColorScheme="full"/>
                </p:oleObj>
              </mc:Choice>
              <mc:Fallback>
                <p:oleObj name="Chart" r:id="rId4" imgW="5791471" imgH="5715225" progId="MSGraph.Chart.8">
                  <p:embed followColorScheme="full"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9850"/>
                        <a:ext cx="367665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0" y="2609850"/>
          <a:ext cx="382111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Chart" r:id="rId6" imgW="5801225" imgH="5715225" progId="MSGraph.Chart.8">
                  <p:embed followColorScheme="full"/>
                </p:oleObj>
              </mc:Choice>
              <mc:Fallback>
                <p:oleObj name="Chart" r:id="rId6" imgW="5801225" imgH="5715225" progId="MSGraph.Chart.8">
                  <p:embed followColorScheme="full"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09850"/>
                        <a:ext cx="3821113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99088" y="2609850"/>
          <a:ext cx="3678237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Chart" r:id="rId8" imgW="5791471" imgH="5715225" progId="MSGraph.Chart.8">
                  <p:embed followColorScheme="full"/>
                </p:oleObj>
              </mc:Choice>
              <mc:Fallback>
                <p:oleObj name="Chart" r:id="rId8" imgW="5791471" imgH="5715225" progId="MSGraph.Chart.8">
                  <p:embed followColorScheme="full"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609850"/>
                        <a:ext cx="3678237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8077200" y="6218238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003ED086-93B1-42C5-97C3-48E6293A0621}" type="slidenum">
              <a:rPr lang="en-US" sz="1400"/>
              <a:pPr/>
              <a:t>10</a:t>
            </a:fld>
            <a:endParaRPr lang="en-US" sz="1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223962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Impact" pitchFamily="34" charset="0"/>
              </a:rPr>
              <a:t>Apa yang para Manajer Investasi tidak -- </a:t>
            </a:r>
            <a:br>
              <a:rPr lang="en-US" sz="3600" dirty="0" smtClean="0">
                <a:latin typeface="Impact" pitchFamily="34" charset="0"/>
              </a:rPr>
            </a:br>
            <a:r>
              <a:rPr lang="en-US" sz="3600" dirty="0" err="1" smtClean="0">
                <a:latin typeface="Impact" pitchFamily="34" charset="0"/>
              </a:rPr>
              <a:t>Mintzberg's</a:t>
            </a:r>
            <a:r>
              <a:rPr lang="en-US" sz="3600" dirty="0" smtClean="0">
                <a:latin typeface="Impact" pitchFamily="34" charset="0"/>
              </a:rPr>
              <a:t> Peran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3962400" cy="55086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Mempunyai kemampuan interpersonal peran</a:t>
            </a:r>
            <a:endParaRPr lang="en-US" dirty="0" smtClean="0"/>
          </a:p>
          <a:p>
            <a:pPr lvl="1">
              <a:defRPr/>
            </a:pPr>
            <a:r>
              <a:rPr lang="en-US" b="1" dirty="0" smtClean="0"/>
              <a:t>boneka</a:t>
            </a:r>
          </a:p>
          <a:p>
            <a:pPr lvl="1">
              <a:defRPr/>
            </a:pPr>
            <a:r>
              <a:rPr lang="en-US" b="1" dirty="0" smtClean="0"/>
              <a:t>Pemimpin</a:t>
            </a:r>
          </a:p>
          <a:p>
            <a:pPr lvl="1">
              <a:defRPr/>
            </a:pPr>
            <a:r>
              <a:rPr lang="en-US" b="1" dirty="0" smtClean="0"/>
              <a:t>penghubung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peran brosur</a:t>
            </a:r>
            <a:endParaRPr lang="en-US" dirty="0" smtClean="0"/>
          </a:p>
          <a:p>
            <a:pPr lvl="1">
              <a:defRPr/>
            </a:pPr>
            <a:r>
              <a:rPr lang="en-US" b="1" dirty="0" smtClean="0"/>
              <a:t>mengawasi</a:t>
            </a:r>
          </a:p>
          <a:p>
            <a:pPr lvl="1">
              <a:defRPr/>
            </a:pPr>
            <a:r>
              <a:rPr lang="en-US" b="1" dirty="0" smtClean="0"/>
              <a:t>penyebar</a:t>
            </a:r>
          </a:p>
          <a:p>
            <a:pPr lvl="1">
              <a:defRPr/>
            </a:pPr>
            <a:r>
              <a:rPr lang="en-US" b="1" dirty="0" smtClean="0"/>
              <a:t>Juru bicara</a:t>
            </a:r>
            <a:endParaRPr lang="en-US" dirty="0" smtClean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724400" y="18288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/>
          <a:lstStyle/>
          <a:p>
            <a:pPr marL="358775" indent="-358775" algn="l" defTabSz="9588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3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peran Decisional</a:t>
            </a:r>
            <a:endParaRPr lang="en-US" sz="3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77875" lvl="1" indent="-300038" algn="l" defTabSz="9588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Pengusaha</a:t>
            </a:r>
          </a:p>
          <a:p>
            <a:pPr marL="777875" lvl="1" indent="-300038" algn="l" defTabSz="9588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pengendali gangguan</a:t>
            </a:r>
            <a:endParaRPr lang="en-US" sz="3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77875" lvl="1" indent="-300038" algn="l" defTabSz="9588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Sumber daya alam allocator</a:t>
            </a:r>
          </a:p>
          <a:p>
            <a:pPr marL="777875" lvl="1" indent="-300038" algn="l" defTabSz="9588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Negosiator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097838" y="6218238"/>
            <a:ext cx="476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B51AAFB1-B87D-4DEF-8680-0568E7767DA3}" type="slidenum">
              <a:rPr lang="en-US" sz="1400"/>
              <a:pPr/>
              <a:t>11</a:t>
            </a:fld>
            <a:endParaRPr lang="en-US" sz="1400"/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keterampilan manajemen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1550" y="1752600"/>
            <a:ext cx="3829050" cy="1752600"/>
          </a:xfrm>
        </p:spPr>
        <p:txBody>
          <a:bodyPr/>
          <a:lstStyle/>
          <a:p>
            <a:pPr>
              <a:spcAft>
                <a:spcPct val="100000"/>
              </a:spcAft>
              <a:defRPr/>
            </a:pPr>
            <a:r>
              <a:rPr lang="en-US" b="1" dirty="0" smtClean="0"/>
              <a:t>Komunikasi</a:t>
            </a:r>
          </a:p>
          <a:p>
            <a:pPr>
              <a:defRPr/>
            </a:pPr>
            <a:r>
              <a:rPr lang="en-US" b="1" dirty="0" smtClean="0"/>
              <a:t>pemecahan masalah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557838" y="2130425"/>
            <a:ext cx="2981325" cy="123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Bagaimana mungkin spesialis informasi membantu?</a:t>
            </a:r>
          </a:p>
        </p:txBody>
      </p:sp>
      <p:graphicFrame>
        <p:nvGraphicFramePr>
          <p:cNvPr id="13319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56150" y="1447800"/>
          <a:ext cx="806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Microsoft Drawing 1.01" r:id="rId4" imgW="2986088" imgH="3233738" progId="MSDraw.1.01">
                  <p:embed/>
                </p:oleObj>
              </mc:Choice>
              <mc:Fallback>
                <p:oleObj name="Microsoft Drawing 1.01" r:id="rId4" imgW="2986088" imgH="3233738" progId="MSDraw.1.01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447800"/>
                        <a:ext cx="8064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097838" y="6218238"/>
            <a:ext cx="476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E973B481-EA53-4FD0-B454-C8299DF3AD2D}" type="slidenum">
              <a:rPr lang="en-US" sz="1400"/>
              <a:pPr/>
              <a:t>12</a:t>
            </a:fld>
            <a:endParaRPr lang="en-US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 rot="16200000" flipH="1">
            <a:off x="5721350" y="4425950"/>
            <a:ext cx="2654300" cy="368300"/>
          </a:xfrm>
          <a:prstGeom prst="rightArrow">
            <a:avLst>
              <a:gd name="adj1" fmla="val 75000"/>
              <a:gd name="adj2" fmla="val 36037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 rot="16200000" flipH="1">
            <a:off x="6178550" y="4425950"/>
            <a:ext cx="2654300" cy="368300"/>
          </a:xfrm>
          <a:prstGeom prst="rightArrow">
            <a:avLst>
              <a:gd name="adj1" fmla="val 75000"/>
              <a:gd name="adj2" fmla="val 36037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16200000" flipH="1">
            <a:off x="4425157" y="4426743"/>
            <a:ext cx="2654300" cy="366713"/>
          </a:xfrm>
          <a:prstGeom prst="rightArrow">
            <a:avLst>
              <a:gd name="adj1" fmla="val 75000"/>
              <a:gd name="adj2" fmla="val 36193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 rot="16200000" flipH="1">
            <a:off x="4806951" y="4427537"/>
            <a:ext cx="2654300" cy="365125"/>
          </a:xfrm>
          <a:prstGeom prst="rightArrow">
            <a:avLst>
              <a:gd name="adj1" fmla="val 75000"/>
              <a:gd name="adj2" fmla="val 363512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 rot="16200000" flipH="1">
            <a:off x="5263357" y="4426743"/>
            <a:ext cx="2654300" cy="366713"/>
          </a:xfrm>
          <a:prstGeom prst="rightArrow">
            <a:avLst>
              <a:gd name="adj1" fmla="val 75000"/>
              <a:gd name="adj2" fmla="val 36193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 rot="16200000" flipH="1">
            <a:off x="4044950" y="4425950"/>
            <a:ext cx="2654300" cy="368300"/>
          </a:xfrm>
          <a:prstGeom prst="rightArrow">
            <a:avLst>
              <a:gd name="adj1" fmla="val 75000"/>
              <a:gd name="adj2" fmla="val 36037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 rot="16200000" flipH="1">
            <a:off x="616744" y="4426744"/>
            <a:ext cx="2654300" cy="366712"/>
          </a:xfrm>
          <a:prstGeom prst="rightArrow">
            <a:avLst>
              <a:gd name="adj1" fmla="val 75000"/>
              <a:gd name="adj2" fmla="val 361939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 rot="16200000" flipH="1">
            <a:off x="996950" y="4425950"/>
            <a:ext cx="2654300" cy="368300"/>
          </a:xfrm>
          <a:prstGeom prst="rightArrow">
            <a:avLst>
              <a:gd name="adj1" fmla="val 75000"/>
              <a:gd name="adj2" fmla="val 36037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 rot="16200000" flipH="1">
            <a:off x="1377950" y="4425950"/>
            <a:ext cx="2654300" cy="368300"/>
          </a:xfrm>
          <a:prstGeom prst="rightArrow">
            <a:avLst>
              <a:gd name="adj1" fmla="val 75000"/>
              <a:gd name="adj2" fmla="val 36037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 rot="16200000" flipH="1">
            <a:off x="1758950" y="4425950"/>
            <a:ext cx="2654300" cy="368300"/>
          </a:xfrm>
          <a:prstGeom prst="rightArrow">
            <a:avLst>
              <a:gd name="adj1" fmla="val 75000"/>
              <a:gd name="adj2" fmla="val 360378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16200000" flipH="1">
            <a:off x="234951" y="4427537"/>
            <a:ext cx="2654300" cy="365125"/>
          </a:xfrm>
          <a:prstGeom prst="rightArrow">
            <a:avLst>
              <a:gd name="adj1" fmla="val 75000"/>
              <a:gd name="adj2" fmla="val 363512"/>
            </a:avLst>
          </a:prstGeom>
          <a:gradFill rotWithShape="0">
            <a:gsLst>
              <a:gs pos="0">
                <a:srgbClr val="492516"/>
              </a:gs>
              <a:gs pos="100000">
                <a:srgbClr val="F57B49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106613" y="2438400"/>
            <a:ext cx="3557587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391400" y="2108200"/>
            <a:ext cx="0" cy="660400"/>
          </a:xfrm>
          <a:prstGeom prst="line">
            <a:avLst/>
          </a:prstGeom>
          <a:noFill/>
          <a:ln w="101600">
            <a:solidFill>
              <a:srgbClr val="7144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>
            <a:off x="2895600" y="2057400"/>
            <a:ext cx="3735388" cy="763588"/>
          </a:xfrm>
          <a:custGeom>
            <a:avLst/>
            <a:gdLst>
              <a:gd name="T0" fmla="*/ 2147483647 w 2353"/>
              <a:gd name="T1" fmla="*/ 0 h 481"/>
              <a:gd name="T2" fmla="*/ 2147483647 w 2353"/>
              <a:gd name="T3" fmla="*/ 362902738 h 481"/>
              <a:gd name="T4" fmla="*/ 0 w 2353"/>
              <a:gd name="T5" fmla="*/ 362902738 h 481"/>
              <a:gd name="T6" fmla="*/ 0 w 2353"/>
              <a:gd name="T7" fmla="*/ 1209675792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2353"/>
              <a:gd name="T13" fmla="*/ 0 h 481"/>
              <a:gd name="T14" fmla="*/ 2353 w 2353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3" h="481">
                <a:moveTo>
                  <a:pt x="2352" y="0"/>
                </a:moveTo>
                <a:lnTo>
                  <a:pt x="2352" y="144"/>
                </a:lnTo>
                <a:lnTo>
                  <a:pt x="0" y="144"/>
                </a:lnTo>
                <a:lnTo>
                  <a:pt x="0" y="480"/>
                </a:lnTo>
              </a:path>
            </a:pathLst>
          </a:custGeom>
          <a:noFill/>
          <a:ln w="101600" cap="rnd" cmpd="sng">
            <a:solidFill>
              <a:srgbClr val="7144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Pemecahan Masalah datang dalam Berbagai Bentuk informasi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379538" y="1758950"/>
            <a:ext cx="19669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645150" y="1758950"/>
            <a:ext cx="1966913" cy="368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379538" y="2825750"/>
            <a:ext cx="1966912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264150" y="2825750"/>
            <a:ext cx="2347913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379538" y="6026150"/>
            <a:ext cx="6384925" cy="368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57B4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 rot="16200000">
            <a:off x="484982" y="4177506"/>
            <a:ext cx="2120900" cy="331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Laporan komputer</a:t>
            </a:r>
            <a:endParaRPr lang="en-US" sz="13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 rot="16200000">
            <a:off x="900112" y="4154488"/>
            <a:ext cx="2112963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laporan Noncomputer</a:t>
            </a:r>
            <a:endParaRPr lang="en-US" sz="13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 rot="16200000">
            <a:off x="1663700" y="4140200"/>
            <a:ext cx="211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surat elektronik</a:t>
            </a:r>
            <a:endParaRPr lang="en-US" sz="13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 rot="16200000">
            <a:off x="2181225" y="3997325"/>
            <a:ext cx="17922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9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Jurnal Periodik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 rot="16200000">
            <a:off x="5205412" y="4062413"/>
            <a:ext cx="1890713" cy="33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telepon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1752600" y="2184400"/>
            <a:ext cx="0" cy="584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2057400" y="2184400"/>
            <a:ext cx="0" cy="2032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5715000" y="2489200"/>
            <a:ext cx="0" cy="2794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3484563" y="6015038"/>
            <a:ext cx="21971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1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Pemecahan Masalah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427163" y="2814638"/>
            <a:ext cx="1855787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sz="19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Ditulis media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5694363" y="2814638"/>
            <a:ext cx="1549400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spcBef>
                <a:spcPct val="75000"/>
              </a:spcBef>
              <a:defRPr/>
            </a:pPr>
            <a:r>
              <a:rPr lang="en-US" sz="19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Media oral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350963" y="1747838"/>
            <a:ext cx="19843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19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Sumber internal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618163" y="1747838"/>
            <a:ext cx="2062162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19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Sumber eksternal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 rot="16200000">
            <a:off x="4215606" y="4074319"/>
            <a:ext cx="227806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Jadwal Pertemuan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 rot="16200000">
            <a:off x="4502944" y="4398169"/>
            <a:ext cx="25320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Pertemuan Keapikan lingkungannya</a:t>
            </a:r>
            <a:endParaRPr lang="en-US" sz="13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 rot="16200000">
            <a:off x="5957888" y="3697287"/>
            <a:ext cx="1231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Voice Mail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 rot="16200000">
            <a:off x="6651625" y="3495675"/>
            <a:ext cx="758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Tours</a:t>
            </a:r>
            <a:endParaRPr lang="en-US" sz="13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 rot="16200000">
            <a:off x="6590506" y="3979069"/>
            <a:ext cx="179546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Usaha makanan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 rot="16200000">
            <a:off x="1238250" y="4149725"/>
            <a:ext cx="2136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r" defTabSz="958850">
              <a:defRPr/>
            </a:pPr>
            <a:r>
              <a:rPr lang="en-US" sz="1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Surat &amp; MEMO</a:t>
            </a:r>
            <a:endParaRPr lang="en-US" sz="14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4ABA2D1E-E5C8-49BE-8424-E1520D0AF833}" type="slidenum">
              <a:rPr lang="en-US" sz="1400"/>
              <a:pPr/>
              <a:t>13</a:t>
            </a:fld>
            <a:endParaRPr lang="en-US" sz="1400"/>
          </a:p>
        </p:txBody>
      </p:sp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Manajemen pengetahuan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4495800" cy="19812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melek huruf komputer</a:t>
            </a:r>
          </a:p>
          <a:p>
            <a:pPr>
              <a:buFont typeface="Monotype Sorts" pitchFamily="2" charset="2"/>
              <a:buNone/>
              <a:defRPr/>
            </a:pPr>
            <a:endParaRPr lang="en-US" b="1" smtClean="0"/>
          </a:p>
          <a:p>
            <a:pPr>
              <a:defRPr/>
            </a:pPr>
            <a:r>
              <a:rPr lang="en-US" b="1" smtClean="0"/>
              <a:t>melek informasi</a:t>
            </a:r>
          </a:p>
          <a:p>
            <a:pPr>
              <a:buFont typeface="Monotype Sorts" pitchFamily="2" charset="2"/>
              <a:buNone/>
              <a:defRPr/>
            </a:pPr>
            <a:endParaRPr lang="en-US" b="1" smtClean="0"/>
          </a:p>
          <a:p>
            <a:pPr>
              <a:defRPr/>
            </a:pPr>
            <a:r>
              <a:rPr lang="en-US" b="1" smtClean="0"/>
              <a:t>Apa perbedaan?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7838C01D-40A4-48D3-979A-A6A1CCE45C37}" type="slidenum">
              <a:rPr lang="en-US" sz="1400"/>
              <a:pPr/>
              <a:t>14</a:t>
            </a:fld>
            <a:endParaRPr lang="en-US" sz="14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5240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Komponen Sistem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b="1" smtClean="0">
                <a:solidFill>
                  <a:srgbClr val="8CF4EA"/>
                </a:solidFill>
                <a:latin typeface="Arial" charset="0"/>
              </a:rPr>
              <a:t>Komponen bagian dari sebuah sistem, yang dapat mengendalikan sendiri operasi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665538" y="2292350"/>
            <a:ext cx="1966912" cy="8255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57B4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867150" y="2465388"/>
            <a:ext cx="15636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b="1">
                <a:solidFill>
                  <a:schemeClr val="tx2"/>
                </a:solidFill>
              </a:rPr>
              <a:t>Tujuan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665538" y="3740150"/>
            <a:ext cx="1966912" cy="8255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57B4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652838" y="3729038"/>
            <a:ext cx="18383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Mekanisme kendali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0" y="31305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2051050" y="4114800"/>
            <a:ext cx="1614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057400" y="41211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5645150" y="4114800"/>
            <a:ext cx="196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620000" y="41211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679825" y="5211763"/>
            <a:ext cx="1968500" cy="8255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57B4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575050" y="5395913"/>
            <a:ext cx="2187575" cy="436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sz="23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Transformasi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938213" y="5229225"/>
            <a:ext cx="1890712" cy="825500"/>
          </a:xfrm>
          <a:prstGeom prst="parallelogram">
            <a:avLst>
              <a:gd name="adj" fmla="val 57249"/>
            </a:avLst>
          </a:prstGeom>
          <a:gradFill rotWithShape="0">
            <a:gsLst>
              <a:gs pos="0">
                <a:srgbClr val="31190F"/>
              </a:gs>
              <a:gs pos="100000">
                <a:srgbClr val="F57B49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6499225" y="5229225"/>
            <a:ext cx="1892300" cy="825500"/>
          </a:xfrm>
          <a:prstGeom prst="parallelogram">
            <a:avLst>
              <a:gd name="adj" fmla="val 57297"/>
            </a:avLst>
          </a:prstGeom>
          <a:gradFill rotWithShape="0">
            <a:gsLst>
              <a:gs pos="0">
                <a:srgbClr val="F57B49"/>
              </a:gs>
              <a:gs pos="100000">
                <a:srgbClr val="62311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613025" y="5680075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661025" y="5680075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366838" y="5400675"/>
            <a:ext cx="9239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6853238" y="5400675"/>
            <a:ext cx="11430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Tingkah laku output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1843F5C1-DE99-4A9C-8FE5-5964FA22EBE1}" type="slidenum">
              <a:rPr lang="en-US" sz="1400"/>
              <a:pPr/>
              <a:t>15</a:t>
            </a:fld>
            <a:endParaRPr lang="en-US" sz="1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Open-sistem loop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970213" y="2978150"/>
            <a:ext cx="3055937" cy="1282700"/>
          </a:xfrm>
          <a:prstGeom prst="rect">
            <a:avLst/>
          </a:prstGeom>
          <a:gradFill rotWithShape="0">
            <a:gsLst>
              <a:gs pos="0">
                <a:srgbClr val="F57B49"/>
              </a:gs>
              <a:gs pos="100000">
                <a:srgbClr val="31190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119438" y="3348038"/>
            <a:ext cx="27527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Transformasi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768350" y="3206750"/>
            <a:ext cx="1892300" cy="825500"/>
          </a:xfrm>
          <a:prstGeom prst="parallelogram">
            <a:avLst>
              <a:gd name="adj" fmla="val 57297"/>
            </a:avLst>
          </a:prstGeom>
          <a:gradFill rotWithShape="0">
            <a:gsLst>
              <a:gs pos="0">
                <a:srgbClr val="62311D"/>
              </a:gs>
              <a:gs pos="100000">
                <a:srgbClr val="F57B49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6332538" y="3206750"/>
            <a:ext cx="1889125" cy="825500"/>
          </a:xfrm>
          <a:prstGeom prst="parallelogram">
            <a:avLst>
              <a:gd name="adj" fmla="val 57201"/>
            </a:avLst>
          </a:prstGeom>
          <a:gradFill rotWithShape="0">
            <a:gsLst>
              <a:gs pos="0">
                <a:srgbClr val="F57B49"/>
              </a:gs>
              <a:gs pos="100000">
                <a:srgbClr val="7A3D24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444750" y="36576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026150" y="3657600"/>
            <a:ext cx="519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241425" y="3378200"/>
            <a:ext cx="922338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684963" y="3378200"/>
            <a:ext cx="11430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Tingkah laku output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691DB586-7B53-4CE3-9F21-94AA6B3C1851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Sistem terbuka versus ditutup menguat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sistem terbuka </a:t>
            </a:r>
            <a:endParaRPr lang="en-US" smtClean="0"/>
          </a:p>
          <a:p>
            <a:pPr lvl="1">
              <a:defRPr/>
            </a:pPr>
            <a:r>
              <a:rPr lang="en-US" b="1" smtClean="0"/>
              <a:t>terhubung ke lingkungan dengan cara resource mengalir</a:t>
            </a:r>
            <a:endParaRPr lang="en-US" smtClean="0"/>
          </a:p>
          <a:p>
            <a:pPr>
              <a:defRPr/>
            </a:pPr>
            <a:r>
              <a:rPr lang="en-US" b="1" smtClean="0"/>
              <a:t>sistem yang tertutup</a:t>
            </a:r>
            <a:endParaRPr lang="en-US" smtClean="0"/>
          </a:p>
          <a:p>
            <a:pPr lvl="1">
              <a:defRPr/>
            </a:pPr>
            <a:r>
              <a:rPr lang="en-US" b="1" smtClean="0"/>
              <a:t>Tidak terhubung ke lingkungan</a:t>
            </a:r>
            <a:endParaRPr lang="en-US" smtClean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B5E9C99D-0C81-4BE5-A91F-D6A0724CD2E4}" type="slidenum">
              <a:rPr lang="en-US" sz="1400"/>
              <a:pPr/>
              <a:t>17</a:t>
            </a:fld>
            <a:endParaRPr lang="en-US" sz="140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4152900" y="62484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295400" y="3314700"/>
            <a:ext cx="0" cy="2895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7086600" y="2476500"/>
            <a:ext cx="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114800" y="3390900"/>
            <a:ext cx="0" cy="2819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-171450"/>
            <a:ext cx="8610600" cy="1701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Impact" pitchFamily="34" charset="0"/>
              </a:rPr>
              <a:t>   </a:t>
            </a:r>
            <a:r>
              <a:rPr lang="en-US" sz="2800" dirty="0" smtClean="0">
                <a:latin typeface="Impact" pitchFamily="34" charset="0"/>
              </a:rPr>
              <a:t>Sistem </a:t>
            </a:r>
            <a:br>
              <a:rPr lang="en-US" sz="2800" dirty="0" smtClean="0">
                <a:latin typeface="Impact" pitchFamily="34" charset="0"/>
              </a:rPr>
            </a:br>
            <a:r>
              <a:rPr lang="en-US" sz="2800" b="1" dirty="0" smtClean="0">
                <a:solidFill>
                  <a:srgbClr val="8CF4EA"/>
                </a:solidFill>
                <a:latin typeface="Arial" charset="0"/>
              </a:rPr>
              <a:t>Dapat terdiri dari Subsistem atau Elemental bagian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25550" y="2597150"/>
            <a:ext cx="1511300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6324600" y="2667000"/>
            <a:ext cx="1525588" cy="763588"/>
          </a:xfrm>
          <a:custGeom>
            <a:avLst/>
            <a:gdLst>
              <a:gd name="T0" fmla="*/ 0 w 961"/>
              <a:gd name="T1" fmla="*/ 604837896 h 481"/>
              <a:gd name="T2" fmla="*/ 241935079 w 961"/>
              <a:gd name="T3" fmla="*/ 0 h 481"/>
              <a:gd name="T4" fmla="*/ 2147483647 w 961"/>
              <a:gd name="T5" fmla="*/ 0 h 481"/>
              <a:gd name="T6" fmla="*/ 2147483647 w 961"/>
              <a:gd name="T7" fmla="*/ 604837896 h 481"/>
              <a:gd name="T8" fmla="*/ 2147483647 w 961"/>
              <a:gd name="T9" fmla="*/ 1209675792 h 481"/>
              <a:gd name="T10" fmla="*/ 241935079 w 961"/>
              <a:gd name="T11" fmla="*/ 1209675792 h 481"/>
              <a:gd name="T12" fmla="*/ 0 w 961"/>
              <a:gd name="T13" fmla="*/ 604837896 h 4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1"/>
              <a:gd name="T22" fmla="*/ 0 h 481"/>
              <a:gd name="T23" fmla="*/ 961 w 961"/>
              <a:gd name="T24" fmla="*/ 481 h 4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1" h="481">
                <a:moveTo>
                  <a:pt x="0" y="240"/>
                </a:moveTo>
                <a:lnTo>
                  <a:pt x="96" y="0"/>
                </a:lnTo>
                <a:lnTo>
                  <a:pt x="864" y="0"/>
                </a:lnTo>
                <a:lnTo>
                  <a:pt x="960" y="240"/>
                </a:lnTo>
                <a:lnTo>
                  <a:pt x="864" y="480"/>
                </a:lnTo>
                <a:lnTo>
                  <a:pt x="96" y="480"/>
                </a:lnTo>
                <a:lnTo>
                  <a:pt x="0" y="240"/>
                </a:lnTo>
              </a:path>
            </a:pathLst>
          </a:cu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4495800" y="5867400"/>
            <a:ext cx="1525588" cy="763588"/>
          </a:xfrm>
          <a:custGeom>
            <a:avLst/>
            <a:gdLst>
              <a:gd name="T0" fmla="*/ 0 w 961"/>
              <a:gd name="T1" fmla="*/ 604837896 h 481"/>
              <a:gd name="T2" fmla="*/ 241935079 w 961"/>
              <a:gd name="T3" fmla="*/ 0 h 481"/>
              <a:gd name="T4" fmla="*/ 2147483647 w 961"/>
              <a:gd name="T5" fmla="*/ 0 h 481"/>
              <a:gd name="T6" fmla="*/ 2147483647 w 961"/>
              <a:gd name="T7" fmla="*/ 604837896 h 481"/>
              <a:gd name="T8" fmla="*/ 2147483647 w 961"/>
              <a:gd name="T9" fmla="*/ 1209675792 h 481"/>
              <a:gd name="T10" fmla="*/ 241935079 w 961"/>
              <a:gd name="T11" fmla="*/ 1209675792 h 481"/>
              <a:gd name="T12" fmla="*/ 0 w 961"/>
              <a:gd name="T13" fmla="*/ 604837896 h 4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1"/>
              <a:gd name="T22" fmla="*/ 0 h 481"/>
              <a:gd name="T23" fmla="*/ 961 w 961"/>
              <a:gd name="T24" fmla="*/ 481 h 4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1" h="481">
                <a:moveTo>
                  <a:pt x="0" y="240"/>
                </a:moveTo>
                <a:lnTo>
                  <a:pt x="96" y="0"/>
                </a:lnTo>
                <a:lnTo>
                  <a:pt x="864" y="0"/>
                </a:lnTo>
                <a:lnTo>
                  <a:pt x="960" y="240"/>
                </a:lnTo>
                <a:lnTo>
                  <a:pt x="864" y="480"/>
                </a:lnTo>
                <a:lnTo>
                  <a:pt x="96" y="480"/>
                </a:lnTo>
                <a:lnTo>
                  <a:pt x="0" y="240"/>
                </a:lnTo>
              </a:path>
            </a:pathLst>
          </a:cu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682750" y="3740150"/>
            <a:ext cx="1509713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682750" y="4806950"/>
            <a:ext cx="1509713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Subsystem A-2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682750" y="5873750"/>
            <a:ext cx="1509713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Subsystem A-3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425950" y="4806950"/>
            <a:ext cx="1509713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Subsystem B-2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25950" y="3740150"/>
            <a:ext cx="1509713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Subsystem B-1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046538" y="2673350"/>
            <a:ext cx="1509712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046538" y="1530350"/>
            <a:ext cx="1509712" cy="749300"/>
          </a:xfrm>
          <a:prstGeom prst="rect">
            <a:avLst/>
          </a:prstGeom>
          <a:gradFill rotWithShape="0">
            <a:gsLst>
              <a:gs pos="0">
                <a:srgbClr val="00423C"/>
              </a:gs>
              <a:gs pos="5000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800600" y="2324100"/>
            <a:ext cx="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019300" y="2438400"/>
            <a:ext cx="5029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981200" y="2476500"/>
            <a:ext cx="0" cy="762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1333500" y="4114800"/>
            <a:ext cx="304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1333500" y="5181600"/>
            <a:ext cx="304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1333500" y="6248400"/>
            <a:ext cx="304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4152900" y="4114800"/>
            <a:ext cx="228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4152900" y="5181600"/>
            <a:ext cx="228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154488" y="1627188"/>
            <a:ext cx="12811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3000" b="1">
                <a:solidFill>
                  <a:schemeClr val="bg2"/>
                </a:solidFill>
              </a:rPr>
              <a:t>Sistem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198563" y="2814638"/>
            <a:ext cx="162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2100" b="1">
                <a:solidFill>
                  <a:schemeClr val="bg2"/>
                </a:solidFill>
              </a:rPr>
              <a:t>Subsystem Sebuah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957638" y="2814638"/>
            <a:ext cx="16859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2100" b="1">
                <a:solidFill>
                  <a:schemeClr val="bg2"/>
                </a:solidFill>
              </a:rPr>
              <a:t>Subsystem B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6421438" y="2692400"/>
            <a:ext cx="1292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2100" b="1">
                <a:solidFill>
                  <a:schemeClr val="bg2"/>
                </a:solidFill>
              </a:rPr>
              <a:t>tidak dapat dikuasai</a:t>
            </a:r>
          </a:p>
          <a:p>
            <a:pPr defTabSz="958850"/>
            <a:r>
              <a:rPr lang="en-US" sz="2100" b="1">
                <a:solidFill>
                  <a:schemeClr val="bg2"/>
                </a:solidFill>
              </a:rPr>
              <a:t>   Bagian C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1628775" y="3957638"/>
            <a:ext cx="16494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Subsystem A-1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672013" y="5915025"/>
            <a:ext cx="11842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tidak dapat dikuasai</a:t>
            </a:r>
          </a:p>
          <a:p>
            <a:pPr defTabSz="958850"/>
            <a:r>
              <a:rPr lang="en-US" sz="1900" b="1">
                <a:solidFill>
                  <a:schemeClr val="bg2"/>
                </a:solidFill>
              </a:rPr>
              <a:t>  bagian B1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01C8E4EF-88FE-4F25-80D4-65089B84EFAE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Sistem fizikal dan konseptual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sistem fizikal </a:t>
            </a:r>
            <a:endParaRPr lang="en-US" smtClean="0"/>
          </a:p>
          <a:p>
            <a:pPr lvl="1">
              <a:defRPr/>
            </a:pPr>
            <a:r>
              <a:rPr lang="en-US" b="1" smtClean="0"/>
              <a:t>Usaha tegas </a:t>
            </a:r>
          </a:p>
          <a:p>
            <a:pPr lvl="1">
              <a:defRPr/>
            </a:pPr>
            <a:r>
              <a:rPr lang="en-US" b="1" smtClean="0"/>
              <a:t>Terdiri dari sumber fizikal</a:t>
            </a:r>
            <a:endParaRPr lang="en-US" smtClean="0"/>
          </a:p>
          <a:p>
            <a:pPr>
              <a:defRPr/>
            </a:pPr>
            <a:r>
              <a:rPr lang="en-US" b="1" smtClean="0"/>
              <a:t>sistem Konseptual</a:t>
            </a:r>
            <a:endParaRPr lang="en-US" smtClean="0"/>
          </a:p>
          <a:p>
            <a:pPr lvl="1">
              <a:defRPr/>
            </a:pPr>
            <a:r>
              <a:rPr lang="en-US" b="1" smtClean="0"/>
              <a:t>mewakili sebuah sistem fizikal</a:t>
            </a:r>
          </a:p>
          <a:p>
            <a:pPr lvl="1">
              <a:defRPr/>
            </a:pPr>
            <a:r>
              <a:rPr lang="en-US" b="1" smtClean="0"/>
              <a:t>Menggunakan sumber daya pikir</a:t>
            </a:r>
            <a:r>
              <a:rPr lang="en-US" smtClean="0"/>
              <a:t> </a:t>
            </a:r>
          </a:p>
          <a:p>
            <a:pPr lvl="2">
              <a:defRPr/>
            </a:pPr>
            <a:r>
              <a:rPr lang="en-US" b="1" smtClean="0"/>
              <a:t>Informasi</a:t>
            </a:r>
          </a:p>
          <a:p>
            <a:pPr lvl="2">
              <a:defRPr/>
            </a:pPr>
            <a:r>
              <a:rPr lang="en-US" b="1" smtClean="0"/>
              <a:t>Data 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C0F3DB1F-52F0-4A74-9E85-03DEDEE157F2}" type="slidenum">
              <a:rPr lang="en-US" sz="1400"/>
              <a:pPr/>
              <a:t>19</a:t>
            </a:fld>
            <a:endParaRPr lang="en-US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Manajemen Informasi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6300" smtClean="0">
                <a:effectLst/>
              </a:rPr>
              <a:t>Informasi:</a:t>
            </a:r>
            <a:r>
              <a:rPr lang="en-US" sz="6300" smtClean="0">
                <a:solidFill>
                  <a:schemeClr val="accent1"/>
                </a:solidFill>
              </a:rPr>
              <a:t> </a:t>
            </a:r>
            <a:endParaRPr lang="en-US" sz="5000" smtClean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5000" smtClean="0"/>
              <a:t>sumber daya yang paling berharga 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F19141A1-793E-4E19-80CF-D1C51894E037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Sebuah pandangan Sistem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operasi usaha yang embedded dalam lingkungan yang lebih besar untuk menyiapkan</a:t>
            </a:r>
          </a:p>
          <a:p>
            <a:pPr lvl="1">
              <a:defRPr/>
            </a:pPr>
            <a:r>
              <a:rPr lang="en-US" b="1" smtClean="0"/>
              <a:t>Mengurangi kompleksitas.</a:t>
            </a:r>
          </a:p>
          <a:p>
            <a:pPr lvl="1">
              <a:defRPr/>
            </a:pPr>
            <a:r>
              <a:rPr lang="en-US" b="1" smtClean="0"/>
              <a:t>Tujuan membutuhkan baik</a:t>
            </a:r>
          </a:p>
          <a:p>
            <a:pPr lvl="1">
              <a:defRPr/>
            </a:pPr>
            <a:r>
              <a:rPr lang="en-US" b="1" smtClean="0"/>
              <a:t>menekankan bekerja bersama </a:t>
            </a:r>
          </a:p>
          <a:p>
            <a:pPr lvl="1">
              <a:defRPr/>
            </a:pPr>
            <a:r>
              <a:rPr lang="en-US" b="1" smtClean="0"/>
              <a:t>Mengakui interconnections</a:t>
            </a:r>
          </a:p>
          <a:p>
            <a:pPr lvl="1">
              <a:defRPr/>
            </a:pPr>
            <a:r>
              <a:rPr lang="en-US" b="1" smtClean="0"/>
              <a:t>Nilai suara pengguna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8080375" y="6219825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AB39878F-8E64-404B-844A-9CE7C635B5E1}" type="slidenum">
              <a:rPr lang="en-US" sz="1400"/>
              <a:pPr/>
              <a:t>20</a:t>
            </a:fld>
            <a:endParaRPr lang="en-US" sz="1400"/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Data dan informasi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prosesor informasi</a:t>
            </a:r>
          </a:p>
          <a:p>
            <a:pPr lvl="1">
              <a:defRPr/>
            </a:pPr>
            <a:r>
              <a:rPr lang="en-US" smtClean="0"/>
              <a:t>Elemen kunci dalam sistem konseptual</a:t>
            </a:r>
          </a:p>
          <a:p>
            <a:pPr lvl="1">
              <a:defRPr/>
            </a:pPr>
            <a:r>
              <a:rPr lang="en-US" smtClean="0"/>
              <a:t>Komputer</a:t>
            </a:r>
          </a:p>
          <a:p>
            <a:pPr lvl="1">
              <a:defRPr/>
            </a:pPr>
            <a:r>
              <a:rPr lang="en-US" smtClean="0"/>
              <a:t>Noncomputer</a:t>
            </a:r>
          </a:p>
          <a:p>
            <a:pPr lvl="1">
              <a:defRPr/>
            </a:pPr>
            <a:r>
              <a:rPr lang="en-US" smtClean="0"/>
              <a:t>Kombinasi</a:t>
            </a:r>
          </a:p>
          <a:p>
            <a:pPr>
              <a:defRPr/>
            </a:pPr>
            <a:r>
              <a:rPr lang="en-US" smtClean="0"/>
              <a:t>Data merupakan bahan baku berubah menjadi informasi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080375" y="6219825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C8A4DC41-83E4-41C3-9501-84EA93EF7AD7}" type="slidenum">
              <a:rPr lang="en-US" sz="1400"/>
              <a:pPr/>
              <a:t>21</a:t>
            </a:fld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Evolusi CBIS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effectLst/>
              </a:rPr>
              <a:t>Pemrosesan data (DP)</a:t>
            </a:r>
            <a:endParaRPr lang="en-US" sz="2400" dirty="0" smtClean="0">
              <a:effectLst/>
            </a:endParaRPr>
          </a:p>
          <a:p>
            <a:pPr>
              <a:defRPr/>
            </a:pPr>
            <a:r>
              <a:rPr lang="en-US" sz="2400" b="1" dirty="0" smtClean="0">
                <a:effectLst/>
              </a:rPr>
              <a:t>Informasi Manajemen Sistem ini (salah)paham) 1964</a:t>
            </a:r>
            <a:endParaRPr lang="en-US" sz="2400" dirty="0" smtClean="0">
              <a:effectLst/>
            </a:endParaRPr>
          </a:p>
          <a:p>
            <a:pPr lvl="1">
              <a:defRPr/>
            </a:pPr>
            <a:r>
              <a:rPr lang="en-US" sz="2400" b="1" dirty="0" smtClean="0">
                <a:effectLst/>
              </a:rPr>
              <a:t>IBM dipromosikan konsep sebagai sebuah sarana jual beli disk file-file dan terminal</a:t>
            </a:r>
          </a:p>
          <a:p>
            <a:pPr>
              <a:defRPr/>
            </a:pPr>
            <a:r>
              <a:rPr lang="en-US" sz="2400" b="1" dirty="0" smtClean="0">
                <a:effectLst/>
              </a:rPr>
              <a:t>keputusan Sistem dukungan (DSS) 1971</a:t>
            </a:r>
            <a:endParaRPr lang="en-US" sz="2400" dirty="0" smtClean="0">
              <a:effectLst/>
            </a:endParaRPr>
          </a:p>
          <a:p>
            <a:pPr lvl="1">
              <a:defRPr/>
            </a:pPr>
            <a:r>
              <a:rPr lang="en-US" sz="2400" b="1" dirty="0" smtClean="0">
                <a:effectLst/>
              </a:rPr>
              <a:t>buku teks's perbezaan:</a:t>
            </a:r>
          </a:p>
          <a:p>
            <a:pPr lvl="2">
              <a:defRPr/>
            </a:pPr>
            <a:r>
              <a:rPr lang="en-US" sz="2400" b="1" dirty="0" smtClean="0">
                <a:effectLst/>
              </a:rPr>
              <a:t>Disela: struktur Organisasi/grup - umum</a:t>
            </a:r>
          </a:p>
          <a:p>
            <a:pPr lvl="2">
              <a:defRPr/>
            </a:pPr>
            <a:r>
              <a:rPr lang="en-US" sz="2400" b="1" dirty="0" smtClean="0">
                <a:effectLst/>
              </a:rPr>
              <a:t>DSS: individu - tertentu</a:t>
            </a:r>
          </a:p>
          <a:p>
            <a:pPr>
              <a:defRPr/>
            </a:pPr>
            <a:r>
              <a:rPr lang="en-US" sz="2400" b="1" dirty="0" smtClean="0">
                <a:effectLst/>
              </a:rPr>
              <a:t>otomatisasi Kantor (OA) 1964</a:t>
            </a:r>
            <a:endParaRPr lang="en-US" sz="2400" dirty="0" smtClean="0">
              <a:effectLst/>
            </a:endParaRPr>
          </a:p>
          <a:p>
            <a:pPr>
              <a:defRPr/>
            </a:pPr>
            <a:r>
              <a:rPr lang="en-US" sz="2400" b="1" dirty="0" smtClean="0">
                <a:effectLst/>
              </a:rPr>
              <a:t>Kecerdasan buatan (AI)/ Expert Systems (ES)  </a:t>
            </a:r>
            <a:r>
              <a:rPr lang="en-US" sz="2400" dirty="0" smtClean="0">
                <a:effectLst/>
              </a:rPr>
              <a:t>-  </a:t>
            </a:r>
            <a:r>
              <a:rPr lang="en-US" sz="2400" b="1" dirty="0" smtClean="0">
                <a:effectLst/>
              </a:rPr>
              <a:t>tahun 1990 </a:t>
            </a:r>
          </a:p>
          <a:p>
            <a:pPr lvl="1">
              <a:defRPr/>
            </a:pPr>
            <a:r>
              <a:rPr lang="en-US" sz="2400" b="1" dirty="0" smtClean="0">
                <a:effectLst/>
              </a:rPr>
              <a:t>berat investasi bisnis</a:t>
            </a:r>
            <a:endParaRPr lang="en-US" sz="2400" dirty="0" smtClean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023A55F3-C64D-47DC-A615-E473E9E2DADB}" type="slidenum">
              <a:rPr lang="en-US" sz="1400"/>
              <a:pPr/>
              <a:t>22</a:t>
            </a:fld>
            <a:endParaRPr lang="en-US" sz="140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ChangeArrowheads="1"/>
          </p:cNvSpPr>
          <p:nvPr/>
        </p:nvSpPr>
        <p:spPr bwMode="auto">
          <a:xfrm rot="16200000" flipH="1">
            <a:off x="1607344" y="4045744"/>
            <a:ext cx="673100" cy="366712"/>
          </a:xfrm>
          <a:prstGeom prst="rightArrow">
            <a:avLst>
              <a:gd name="adj1" fmla="val 50000"/>
              <a:gd name="adj2" fmla="val 9178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16200000" flipH="1">
            <a:off x="1491457" y="1797843"/>
            <a:ext cx="901700" cy="1738313"/>
          </a:xfrm>
          <a:prstGeom prst="rightArrow">
            <a:avLst>
              <a:gd name="adj1" fmla="val 75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Model yang CBIS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862513" y="1131888"/>
            <a:ext cx="2727325" cy="5397500"/>
          </a:xfrm>
          <a:prstGeom prst="rect">
            <a:avLst/>
          </a:prstGeom>
          <a:gradFill rotWithShape="0">
            <a:gsLst>
              <a:gs pos="0">
                <a:srgbClr val="00DFCA"/>
              </a:gs>
              <a:gs pos="100000">
                <a:srgbClr val="00423C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187950" y="2292350"/>
            <a:ext cx="21209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187950" y="3206750"/>
            <a:ext cx="21209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87950" y="4044950"/>
            <a:ext cx="21209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187950" y="4959350"/>
            <a:ext cx="21209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100638" y="5797550"/>
            <a:ext cx="2295525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922338" y="3130550"/>
            <a:ext cx="2117725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100638" y="1292225"/>
            <a:ext cx="2295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1700" b="1">
                <a:solidFill>
                  <a:schemeClr val="bg2"/>
                </a:solidFill>
                <a:latin typeface="Arial" charset="0"/>
              </a:rPr>
              <a:t>berbasis komputer </a:t>
            </a:r>
          </a:p>
          <a:p>
            <a:pPr defTabSz="958850"/>
            <a:r>
              <a:rPr lang="en-US" sz="1700" b="1">
                <a:solidFill>
                  <a:schemeClr val="bg2"/>
                </a:solidFill>
                <a:latin typeface="Arial" charset="0"/>
              </a:rPr>
              <a:t>Sistem Informasi</a:t>
            </a:r>
            <a:endParaRPr lang="en-US" sz="2100" b="1">
              <a:solidFill>
                <a:schemeClr val="bg2"/>
              </a:solidFill>
              <a:latin typeface="Arial" charset="0"/>
            </a:endParaRPr>
          </a:p>
          <a:p>
            <a:pPr defTabSz="958850"/>
            <a:r>
              <a:rPr lang="en-US" sz="2100" b="1">
                <a:solidFill>
                  <a:schemeClr val="bg2"/>
                </a:solidFill>
                <a:latin typeface="Arial" charset="0"/>
              </a:rPr>
              <a:t>(CBIS)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172075" y="2335213"/>
            <a:ext cx="21447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akuntansi </a:t>
            </a:r>
          </a:p>
          <a:p>
            <a:pPr defTabSz="958850"/>
            <a:r>
              <a:rPr lang="en-US" sz="1900" b="1">
                <a:solidFill>
                  <a:schemeClr val="bg2"/>
                </a:solidFill>
              </a:rPr>
              <a:t>Sistem Informasi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237163" y="3248025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1800" b="1">
                <a:solidFill>
                  <a:schemeClr val="bg2"/>
                </a:solidFill>
              </a:rPr>
              <a:t>     Manajemen</a:t>
            </a:r>
          </a:p>
          <a:p>
            <a:pPr algn="l" defTabSz="958850"/>
            <a:r>
              <a:rPr lang="en-US" sz="1800" b="1">
                <a:solidFill>
                  <a:schemeClr val="bg2"/>
                </a:solidFill>
              </a:rPr>
              <a:t>Sistem Informasi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267325" y="4162425"/>
            <a:ext cx="18780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keputusan Support</a:t>
            </a:r>
          </a:p>
          <a:p>
            <a:pPr defTabSz="958850"/>
            <a:r>
              <a:rPr lang="en-US" sz="1900" b="1">
                <a:solidFill>
                  <a:schemeClr val="bg2"/>
                </a:solidFill>
              </a:rPr>
              <a:t>Sistem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100638" y="5024438"/>
            <a:ext cx="21431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Virtual</a:t>
            </a:r>
          </a:p>
          <a:p>
            <a:pPr defTabSz="958850"/>
            <a:r>
              <a:rPr lang="en-US" sz="1900" b="1">
                <a:solidFill>
                  <a:schemeClr val="bg2"/>
                </a:solidFill>
              </a:rPr>
              <a:t>Kantor pemasaran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176838" y="5862638"/>
            <a:ext cx="20669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1900" b="1">
                <a:solidFill>
                  <a:schemeClr val="bg2"/>
                </a:solidFill>
              </a:rPr>
              <a:t> </a:t>
            </a:r>
            <a:r>
              <a:rPr lang="en-US" sz="1600" b="1">
                <a:solidFill>
                  <a:schemeClr val="bg2"/>
                </a:solidFill>
              </a:rPr>
              <a:t>berdasarkan pengetahuan</a:t>
            </a:r>
          </a:p>
          <a:p>
            <a:pPr defTabSz="958850"/>
            <a:r>
              <a:rPr lang="en-US" sz="1600" b="1">
                <a:solidFill>
                  <a:schemeClr val="bg2"/>
                </a:solidFill>
              </a:rPr>
              <a:t> Sistem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1138238" y="3324225"/>
            <a:ext cx="1609725" cy="4667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Keputusan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1382713" y="2411413"/>
            <a:ext cx="1123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Masalah</a:t>
            </a:r>
          </a:p>
        </p:txBody>
      </p:sp>
      <p:sp>
        <p:nvSpPr>
          <p:cNvPr id="24598" name="AutoShape 22"/>
          <p:cNvSpPr>
            <a:spLocks noChangeArrowheads="1"/>
          </p:cNvSpPr>
          <p:nvPr/>
        </p:nvSpPr>
        <p:spPr bwMode="auto">
          <a:xfrm flipH="1">
            <a:off x="3054350" y="3054350"/>
            <a:ext cx="1739900" cy="901700"/>
          </a:xfrm>
          <a:prstGeom prst="rightArrow">
            <a:avLst>
              <a:gd name="adj1" fmla="val 50000"/>
              <a:gd name="adj2" fmla="val 96488"/>
            </a:avLst>
          </a:prstGeom>
          <a:gradFill rotWithShape="0">
            <a:gsLst>
              <a:gs pos="0">
                <a:srgbClr val="F57B49"/>
              </a:gs>
              <a:gs pos="100000">
                <a:srgbClr val="000000"/>
              </a:gs>
            </a:gsLst>
            <a:lin ang="0" scaled="1"/>
          </a:gra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3349625" y="3271838"/>
            <a:ext cx="1535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Informasi</a:t>
            </a:r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1225550" y="4578350"/>
            <a:ext cx="1511300" cy="135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289050" y="4872038"/>
            <a:ext cx="1382713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defTabSz="958850">
              <a:defRPr/>
            </a:pPr>
            <a:r>
              <a:rPr lang="en-US" sz="2100" b="1">
                <a:effectLst>
                  <a:outerShdw blurRad="38100" dist="38100" dir="2700000" algn="tl">
                    <a:srgbClr val="000000"/>
                  </a:outerShdw>
                </a:effectLst>
              </a:rPr>
              <a:t>Masalah</a:t>
            </a:r>
          </a:p>
          <a:p>
            <a:pPr defTabSz="958850">
              <a:defRPr/>
            </a:pPr>
            <a:r>
              <a:rPr lang="en-US" sz="2100" b="1">
                <a:effectLst>
                  <a:outerShdw blurRad="38100" dist="38100" dir="2700000" algn="tl">
                    <a:srgbClr val="000000"/>
                  </a:outerShdw>
                </a:effectLst>
              </a:rPr>
              <a:t>Solusi perorangan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8287EB6B-A784-40B3-826C-154858A30ED1}" type="slidenum">
              <a:rPr lang="en-US" sz="1400"/>
              <a:pPr/>
              <a:t>23</a:t>
            </a:fld>
            <a:endParaRPr lang="en-US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Layanan informasi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4384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4200" b="1" smtClean="0">
                <a:solidFill>
                  <a:srgbClr val="8CF4EA"/>
                </a:solidFill>
              </a:rPr>
              <a:t>spesialis informasi </a:t>
            </a:r>
            <a:r>
              <a:rPr lang="en-US" sz="3800" b="1" smtClean="0"/>
              <a:t>memiliki </a:t>
            </a:r>
          </a:p>
          <a:p>
            <a:pPr algn="ctr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3800" b="1" smtClean="0"/>
              <a:t>penuh-waktu tanggung jawab untuk </a:t>
            </a:r>
          </a:p>
          <a:p>
            <a:pPr algn="ctr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3800" b="1" smtClean="0"/>
              <a:t>pengembangan dan pemeliharaan </a:t>
            </a:r>
          </a:p>
          <a:p>
            <a:pPr algn="ctr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3800" b="1" smtClean="0"/>
              <a:t>sistem berbasis komputer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87216390-56F7-4236-A62F-508FD986227F}" type="slidenum">
              <a:rPr lang="en-US" sz="1400"/>
              <a:pPr/>
              <a:t>24</a:t>
            </a:fld>
            <a:endParaRPr lang="en-US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Komunikasi tradisional Rantai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71463" y="2809875"/>
            <a:ext cx="1128712" cy="1125538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100000">
                <a:srgbClr val="F57B4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914525" y="2809875"/>
            <a:ext cx="1125538" cy="1125538"/>
          </a:xfrm>
          <a:prstGeom prst="ellipse">
            <a:avLst/>
          </a:prstGeom>
          <a:solidFill>
            <a:srgbClr val="BC37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922463" y="4445000"/>
            <a:ext cx="1127125" cy="1128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946275" y="1300163"/>
            <a:ext cx="1127125" cy="1127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641725" y="2809875"/>
            <a:ext cx="1125538" cy="11255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334000" y="2741613"/>
            <a:ext cx="1127125" cy="1127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18338" y="2833688"/>
            <a:ext cx="1663700" cy="99377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57B49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1138238" y="2182813"/>
            <a:ext cx="900112" cy="72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150938" y="3840163"/>
            <a:ext cx="976312" cy="677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1379538" y="3352800"/>
            <a:ext cx="519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3054350" y="3324225"/>
            <a:ext cx="598488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756150" y="3330575"/>
            <a:ext cx="573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6483350" y="3324225"/>
            <a:ext cx="522288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809625" y="3922713"/>
            <a:ext cx="0" cy="183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815975" y="5761038"/>
            <a:ext cx="702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7850188" y="3840163"/>
            <a:ext cx="0" cy="191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2514600" y="2444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819275" y="1565275"/>
            <a:ext cx="13779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30" tIns="53215" rIns="106430" bIns="53215">
            <a:spAutoFit/>
          </a:bodyPr>
          <a:lstStyle/>
          <a:p>
            <a:pPr defTabSz="1160463"/>
            <a:r>
              <a:rPr lang="en-US" sz="1400" b="1">
                <a:solidFill>
                  <a:schemeClr val="bg2"/>
                </a:solidFill>
              </a:rPr>
              <a:t>Database</a:t>
            </a:r>
          </a:p>
          <a:p>
            <a:pPr defTabSz="1160463"/>
            <a:r>
              <a:rPr lang="en-US" sz="1400" b="1">
                <a:solidFill>
                  <a:schemeClr val="bg2"/>
                </a:solidFill>
              </a:rPr>
              <a:t>Administrator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374650" y="3117850"/>
            <a:ext cx="933450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6430" tIns="53215" rIns="106430" bIns="53215">
            <a:spAutoFit/>
          </a:bodyPr>
          <a:lstStyle/>
          <a:p>
            <a:pPr defTabSz="1160463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User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978025" y="2990850"/>
            <a:ext cx="1162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30" tIns="53215" rIns="106430" bIns="53215">
            <a:spAutoFit/>
          </a:bodyPr>
          <a:lstStyle/>
          <a:p>
            <a:pPr algn="l" defTabSz="1160463"/>
            <a:r>
              <a:rPr lang="en-US" sz="2100" b="1">
                <a:solidFill>
                  <a:schemeClr val="bg2"/>
                </a:solidFill>
              </a:rPr>
              <a:t>Sistem</a:t>
            </a:r>
          </a:p>
          <a:p>
            <a:pPr algn="l" defTabSz="1160463"/>
            <a:r>
              <a:rPr lang="en-US" sz="2100" b="1">
                <a:solidFill>
                  <a:schemeClr val="bg2"/>
                </a:solidFill>
              </a:rPr>
              <a:t>Analis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552825" y="3152775"/>
            <a:ext cx="13589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430" tIns="53215" rIns="106430" bIns="53215">
            <a:spAutoFit/>
          </a:bodyPr>
          <a:lstStyle/>
          <a:p>
            <a:pPr algn="l" defTabSz="1160463"/>
            <a:r>
              <a:rPr lang="en-US" sz="1900">
                <a:solidFill>
                  <a:schemeClr val="bg2"/>
                </a:solidFill>
              </a:rPr>
              <a:t>Programmer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329238" y="3073400"/>
            <a:ext cx="1354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30" tIns="53215" rIns="106430" bIns="53215">
            <a:spAutoFit/>
          </a:bodyPr>
          <a:lstStyle/>
          <a:p>
            <a:pPr algn="l" defTabSz="1160463"/>
            <a:r>
              <a:rPr lang="en-US" sz="2100">
                <a:solidFill>
                  <a:schemeClr val="bg2"/>
                </a:solidFill>
              </a:rPr>
              <a:t>Operator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7086600" y="3117850"/>
            <a:ext cx="155257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6430" tIns="53215" rIns="106430" bIns="53215">
            <a:spAutoFit/>
          </a:bodyPr>
          <a:lstStyle/>
          <a:p>
            <a:pPr defTabSz="1160463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Komputer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824038" y="4641850"/>
            <a:ext cx="142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430" tIns="53215" rIns="106430" bIns="53215">
            <a:spAutoFit/>
          </a:bodyPr>
          <a:lstStyle/>
          <a:p>
            <a:pPr defTabSz="1160463"/>
            <a:r>
              <a:rPr lang="en-US" sz="2100" b="1">
                <a:solidFill>
                  <a:schemeClr val="bg2"/>
                </a:solidFill>
              </a:rPr>
              <a:t>Jaringan</a:t>
            </a:r>
          </a:p>
          <a:p>
            <a:pPr defTabSz="1160463"/>
            <a:r>
              <a:rPr lang="en-US" sz="2100" b="1">
                <a:solidFill>
                  <a:schemeClr val="bg2"/>
                </a:solidFill>
              </a:rPr>
              <a:t>Spesialis</a:t>
            </a: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2514600" y="39687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AEA6B7C1-B996-47D5-AA4E-E21801B6C97E}" type="slidenum">
              <a:rPr lang="en-US" sz="1400"/>
              <a:pPr/>
              <a:t>25</a:t>
            </a:fld>
            <a:endParaRPr lang="en-US" sz="1400"/>
          </a:p>
        </p:txBody>
      </p:sp>
    </p:spTree>
  </p:cSld>
  <p:clrMapOvr>
    <a:masterClrMapping/>
  </p:clrMapOvr>
  <p:transition>
    <p:checke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/>
                <a:latin typeface="Impact" pitchFamily="34" charset="0"/>
              </a:rPr>
              <a:t>End-user Computing (EUC)</a:t>
            </a:r>
            <a:endParaRPr lang="en-US" smtClean="0">
              <a:latin typeface="Impact" pitchFamily="34" charset="0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76825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pengguna-akhir komputasi nyaris tanpa suara </a:t>
            </a:r>
          </a:p>
          <a:p>
            <a:pPr lvl="1">
              <a:defRPr/>
            </a:pPr>
            <a:r>
              <a:rPr lang="en-US" b="1" dirty="0" smtClean="0"/>
              <a:t>Pembangunan seluruh atau sebagian dari aplikasi</a:t>
            </a:r>
          </a:p>
          <a:p>
            <a:pPr lvl="1">
              <a:defRPr/>
            </a:pPr>
            <a:r>
              <a:rPr lang="en-US" b="1" dirty="0" smtClean="0"/>
              <a:t>Informasi tentang para spesialis sebagai konsultan</a:t>
            </a:r>
          </a:p>
          <a:p>
            <a:pPr>
              <a:defRPr/>
            </a:pPr>
            <a:r>
              <a:rPr lang="en-US" b="1" dirty="0" smtClean="0"/>
              <a:t>untuk EUC Stimulans sistem saraf</a:t>
            </a:r>
          </a:p>
          <a:p>
            <a:pPr lvl="1">
              <a:defRPr/>
            </a:pPr>
            <a:r>
              <a:rPr lang="en-US" b="1" dirty="0" smtClean="0"/>
              <a:t>meningkat komputer melek huruf</a:t>
            </a:r>
          </a:p>
          <a:p>
            <a:pPr lvl="1">
              <a:defRPr/>
            </a:pPr>
            <a:r>
              <a:rPr lang="en-US" b="1" dirty="0" smtClean="0"/>
              <a:t>Adalah 80.000</a:t>
            </a:r>
          </a:p>
          <a:p>
            <a:pPr lvl="1">
              <a:defRPr/>
            </a:pPr>
            <a:r>
              <a:rPr lang="en-US" b="1" dirty="0" smtClean="0"/>
              <a:t>Low-cost hardware (PC)</a:t>
            </a:r>
          </a:p>
          <a:p>
            <a:pPr lvl="1">
              <a:defRPr/>
            </a:pPr>
            <a:r>
              <a:rPr lang="en-US" b="1" dirty="0" smtClean="0"/>
              <a:t>Prewritten software (elektronik spreadsheet)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3F873802-7B82-48B6-AE18-AC2D40CF57E1}" type="slidenum">
              <a:rPr lang="en-US" sz="1400"/>
              <a:pPr/>
              <a:t>26</a:t>
            </a:fld>
            <a:endParaRPr lang="en-US" sz="140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Adalah dan EUC</a:t>
            </a:r>
            <a:r>
              <a:rPr lang="en-US" smtClean="0"/>
              <a:t/>
            </a:r>
            <a:br>
              <a:rPr lang="en-US" smtClean="0"/>
            </a:br>
            <a:r>
              <a:rPr lang="en-US" sz="3400" b="1" smtClean="0">
                <a:solidFill>
                  <a:srgbClr val="8CF4EA"/>
                </a:solidFill>
                <a:latin typeface="Arial" charset="0"/>
              </a:rPr>
              <a:t>Pengguna-akhir rantai komunikasi Komputasi nyaris tanpa suara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063750" y="2444750"/>
            <a:ext cx="1585913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063750" y="4806950"/>
            <a:ext cx="1585913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3400" b="1">
                <a:solidFill>
                  <a:schemeClr val="bg2"/>
                </a:solidFill>
              </a:rPr>
              <a:t>User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819400" y="40449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494338" y="4959350"/>
            <a:ext cx="1966912" cy="1206500"/>
          </a:xfrm>
          <a:prstGeom prst="rect">
            <a:avLst/>
          </a:prstGeom>
          <a:solidFill>
            <a:srgbClr val="FFA27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481638" y="5253038"/>
            <a:ext cx="1990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3200" b="1">
                <a:solidFill>
                  <a:schemeClr val="bg2"/>
                </a:solidFill>
              </a:rPr>
              <a:t>Komputer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976438" y="2892425"/>
            <a:ext cx="18383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2100" b="1">
                <a:solidFill>
                  <a:schemeClr val="bg2"/>
                </a:solidFill>
              </a:rPr>
              <a:t>Informasi</a:t>
            </a:r>
          </a:p>
          <a:p>
            <a:pPr defTabSz="958850"/>
            <a:r>
              <a:rPr lang="en-US" sz="2100" b="1">
                <a:solidFill>
                  <a:schemeClr val="bg2"/>
                </a:solidFill>
              </a:rPr>
              <a:t>Para dokter spesialis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665538" y="5562600"/>
            <a:ext cx="1812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2892425" y="4162425"/>
            <a:ext cx="1455738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19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dukungan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500438" y="5024438"/>
            <a:ext cx="21431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19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Komunikasi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B13B5562-2E9A-40C9-A03E-FBF37C96EAD6}" type="slidenum">
              <a:rPr lang="en-US" sz="1400"/>
              <a:pPr/>
              <a:t>27</a:t>
            </a:fld>
            <a:endParaRPr lang="en-US" sz="1400"/>
          </a:p>
        </p:txBody>
      </p:sp>
    </p:spTree>
  </p:cSld>
  <p:clrMapOvr>
    <a:masterClrMapping/>
  </p:clrMapOvr>
  <p:transition>
    <p:checke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membenarkan CBIS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dalam cara yang sama membenarkan lain investasi besar</a:t>
            </a:r>
          </a:p>
          <a:p>
            <a:pPr>
              <a:defRPr/>
            </a:pPr>
            <a:r>
              <a:rPr lang="en-US" b="1" smtClean="0"/>
              <a:t>Ekonomi</a:t>
            </a:r>
          </a:p>
          <a:p>
            <a:pPr lvl="1">
              <a:defRPr/>
            </a:pPr>
            <a:r>
              <a:rPr lang="en-US" b="1" smtClean="0"/>
              <a:t>pengurangan biaya</a:t>
            </a:r>
          </a:p>
          <a:p>
            <a:pPr lvl="1">
              <a:defRPr/>
            </a:pPr>
            <a:r>
              <a:rPr lang="en-US" b="1" smtClean="0"/>
              <a:t>Mengurangi persediaan investasi</a:t>
            </a:r>
          </a:p>
          <a:p>
            <a:pPr lvl="1">
              <a:defRPr/>
            </a:pPr>
            <a:r>
              <a:rPr lang="en-US" b="1" smtClean="0"/>
              <a:t>meningkatkan produktivitas (CAD/CAM)</a:t>
            </a:r>
          </a:p>
          <a:p>
            <a:pPr>
              <a:defRPr/>
            </a:pPr>
            <a:r>
              <a:rPr lang="en-US" b="1" smtClean="0"/>
              <a:t>Noneconomic</a:t>
            </a:r>
          </a:p>
          <a:p>
            <a:pPr lvl="1">
              <a:defRPr/>
            </a:pPr>
            <a:r>
              <a:rPr lang="en-US" b="1" smtClean="0"/>
              <a:t>Anggapan bahwa nilai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6336A117-1EBE-4AB2-975E-859DD1A2B3F0}" type="slidenum">
              <a:rPr lang="en-US" sz="1400"/>
              <a:pPr/>
              <a:t>28</a:t>
            </a:fld>
            <a:endParaRPr lang="en-US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Untuk tercapainya CBIS</a:t>
            </a:r>
          </a:p>
        </p:txBody>
      </p:sp>
      <p:graphicFrame>
        <p:nvGraphicFramePr>
          <p:cNvPr id="307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98613" y="620713"/>
          <a:ext cx="6994525" cy="602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Chart" r:id="rId4" imgW="4610563" imgH="4077053" progId="MSGraph.Chart.8">
                  <p:embed followColorScheme="full"/>
                </p:oleObj>
              </mc:Choice>
              <mc:Fallback>
                <p:oleObj name="Chart" r:id="rId4" imgW="4610563" imgH="4077053" progId="MSGraph.Chart.8">
                  <p:embed followColorScheme="full"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620713"/>
                        <a:ext cx="6994525" cy="602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/>
          <p:cNvSpPr>
            <a:spLocks noChangeArrowheads="1"/>
          </p:cNvSpPr>
          <p:nvPr/>
        </p:nvSpPr>
        <p:spPr bwMode="auto">
          <a:xfrm rot="2100000">
            <a:off x="5216525" y="2468563"/>
            <a:ext cx="652463" cy="203200"/>
          </a:xfrm>
          <a:prstGeom prst="rightArrow">
            <a:avLst>
              <a:gd name="adj1" fmla="val 50000"/>
              <a:gd name="adj2" fmla="val 160562"/>
            </a:avLst>
          </a:prstGeom>
          <a:gradFill rotWithShape="0">
            <a:gsLst>
              <a:gs pos="0">
                <a:srgbClr val="969800"/>
              </a:gs>
              <a:gs pos="100000">
                <a:srgbClr val="FAFD00"/>
              </a:gs>
            </a:gsLst>
            <a:lin ang="0" scaled="1"/>
          </a:gra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 rot="6420000">
            <a:off x="5669757" y="4267994"/>
            <a:ext cx="652462" cy="203200"/>
          </a:xfrm>
          <a:prstGeom prst="rightArrow">
            <a:avLst>
              <a:gd name="adj1" fmla="val 50000"/>
              <a:gd name="adj2" fmla="val 160562"/>
            </a:avLst>
          </a:prstGeom>
          <a:gradFill rotWithShape="0">
            <a:gsLst>
              <a:gs pos="0">
                <a:srgbClr val="7D7E00"/>
              </a:gs>
              <a:gs pos="100000">
                <a:srgbClr val="FAFD00"/>
              </a:gs>
            </a:gsLst>
            <a:lin ang="0" scaled="1"/>
          </a:gra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rot="-10500000">
            <a:off x="4113213" y="5178425"/>
            <a:ext cx="639762" cy="193675"/>
          </a:xfrm>
          <a:prstGeom prst="rightArrow">
            <a:avLst>
              <a:gd name="adj1" fmla="val 50000"/>
              <a:gd name="adj2" fmla="val 165179"/>
            </a:avLst>
          </a:prstGeom>
          <a:gradFill rotWithShape="0">
            <a:gsLst>
              <a:gs pos="0">
                <a:srgbClr val="7D7E00"/>
              </a:gs>
              <a:gs pos="100000">
                <a:srgbClr val="FAFD00"/>
              </a:gs>
            </a:gsLst>
            <a:lin ang="0" scaled="1"/>
          </a:gra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 rot="-6600000">
            <a:off x="2640012" y="3986213"/>
            <a:ext cx="650875" cy="203200"/>
          </a:xfrm>
          <a:prstGeom prst="rightArrow">
            <a:avLst>
              <a:gd name="adj1" fmla="val 50000"/>
              <a:gd name="adj2" fmla="val 160171"/>
            </a:avLst>
          </a:prstGeom>
          <a:gradFill rotWithShape="0">
            <a:gsLst>
              <a:gs pos="0">
                <a:srgbClr val="7D7E00"/>
              </a:gs>
              <a:gs pos="100000">
                <a:srgbClr val="FAFD00"/>
              </a:gs>
            </a:gsLst>
            <a:lin ang="0" scaled="1"/>
          </a:gra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 rot="-1860000">
            <a:off x="3298825" y="2409825"/>
            <a:ext cx="652463" cy="203200"/>
          </a:xfrm>
          <a:prstGeom prst="rightArrow">
            <a:avLst>
              <a:gd name="adj1" fmla="val 50000"/>
              <a:gd name="adj2" fmla="val 160562"/>
            </a:avLst>
          </a:prstGeom>
          <a:gradFill rotWithShape="0">
            <a:gsLst>
              <a:gs pos="0">
                <a:srgbClr val="7D7E00"/>
              </a:gs>
              <a:gs pos="100000">
                <a:srgbClr val="FAFD00"/>
              </a:gs>
            </a:gsLst>
            <a:lin ang="0" scaled="1"/>
          </a:gra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28956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WordArt 2.0" r:id="rId6" imgW="1992949" imgH="662773" progId="MSWordArt.2">
                  <p:embed/>
                </p:oleObj>
              </mc:Choice>
              <mc:Fallback>
                <p:oleObj name="WordArt 2.0" r:id="rId6" imgW="1992949" imgH="662773" progId="MSWordArt.2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95600"/>
                        <a:ext cx="106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05400" y="49530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WordArt 2.0" r:id="rId8" imgW="1993679" imgH="662039" progId="MSWordArt.2">
                  <p:embed/>
                </p:oleObj>
              </mc:Choice>
              <mc:Fallback>
                <p:oleObj name="WordArt 2.0" r:id="rId8" imgW="1993679" imgH="662039" progId="MSWordArt.2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06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19400" y="48768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WordArt 2.0" r:id="rId10" imgW="1993184" imgH="661868" progId="MSWordArt.2">
                  <p:embed/>
                </p:oleObj>
              </mc:Choice>
              <mc:Fallback>
                <p:oleObj name="WordArt 2.0" r:id="rId10" imgW="1993184" imgH="661868" progId="MSWordArt.2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106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7400" y="2800350"/>
          <a:ext cx="1295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WordArt 2.0" r:id="rId12" imgW="1580824" imgH="714766" progId="MSWordArt.2">
                  <p:embed/>
                </p:oleObj>
              </mc:Choice>
              <mc:Fallback>
                <p:oleObj name="WordArt 2.0" r:id="rId12" imgW="1580824" imgH="714766" progId="MSWordArt.2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00350"/>
                        <a:ext cx="1295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8600" y="14478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WordArt 2.0" r:id="rId14" imgW="1993637" imgH="661913" progId="MSWordArt.2">
                  <p:embed/>
                </p:oleObj>
              </mc:Choice>
              <mc:Fallback>
                <p:oleObj name="WordArt 2.0" r:id="rId14" imgW="1993637" imgH="661913" progId="MSWordArt.2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106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A3939699-A7CE-4D53-B7B5-5EFEC5ED74BD}" type="slidenum">
              <a:rPr lang="en-US" sz="1400"/>
              <a:pPr/>
              <a:t>29</a:t>
            </a:fld>
            <a:endParaRPr lang="en-US" sz="140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Lima Sumber Utama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49300" y="2014538"/>
            <a:ext cx="5499100" cy="3548062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Personil</a:t>
            </a:r>
            <a:endParaRPr lang="en-US" smtClean="0"/>
          </a:p>
          <a:p>
            <a:pPr>
              <a:defRPr/>
            </a:pPr>
            <a:r>
              <a:rPr lang="en-US" b="1" smtClean="0"/>
              <a:t>Bahan</a:t>
            </a:r>
            <a:endParaRPr lang="en-US" smtClean="0"/>
          </a:p>
          <a:p>
            <a:pPr>
              <a:defRPr/>
            </a:pPr>
            <a:r>
              <a:rPr lang="en-US" b="1" smtClean="0"/>
              <a:t>Komputer</a:t>
            </a:r>
            <a:endParaRPr lang="en-US" smtClean="0"/>
          </a:p>
          <a:p>
            <a:pPr lvl="1">
              <a:spcAft>
                <a:spcPct val="75000"/>
              </a:spcAft>
              <a:defRPr/>
            </a:pPr>
            <a:r>
              <a:rPr lang="en-US" sz="2700" smtClean="0"/>
              <a:t>(termasuk fasilitas dan energi)</a:t>
            </a:r>
            <a:endParaRPr lang="en-US" smtClean="0"/>
          </a:p>
          <a:p>
            <a:pPr>
              <a:defRPr/>
            </a:pPr>
            <a:r>
              <a:rPr lang="en-US" b="1" smtClean="0"/>
              <a:t>Uang</a:t>
            </a:r>
            <a:endParaRPr lang="en-US" smtClean="0"/>
          </a:p>
          <a:p>
            <a:pPr>
              <a:defRPr/>
            </a:pPr>
            <a:r>
              <a:rPr lang="en-US" b="1" smtClean="0"/>
              <a:t>Informasi (dan data)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13550" y="3157538"/>
            <a:ext cx="1801813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3000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fisik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605463" y="5326063"/>
            <a:ext cx="2206625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 dirty="0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Konseptual</a:t>
            </a:r>
          </a:p>
        </p:txBody>
      </p:sp>
      <p:graphicFrame>
        <p:nvGraphicFramePr>
          <p:cNvPr id="4103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97563" y="1851025"/>
          <a:ext cx="1417637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Microsoft Drawing 1.01" r:id="rId4" imgW="2986088" imgH="3233738" progId="MSDraw.1.01">
                  <p:embed/>
                </p:oleObj>
              </mc:Choice>
              <mc:Fallback>
                <p:oleObj name="Microsoft Drawing 1.01" r:id="rId4" imgW="2986088" imgH="3233738" progId="MSDraw.1.0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1851025"/>
                        <a:ext cx="1417637" cy="323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BB37AF67-08C7-4B3C-9D88-2872500B7ECB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Reengineering yang CBIS</a:t>
            </a:r>
            <a:endParaRPr 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Business Process Reengineering (BPR)</a:t>
            </a:r>
          </a:p>
          <a:p>
            <a:pPr lvl="1">
              <a:defRPr/>
            </a:pPr>
            <a:r>
              <a:rPr lang="en-US" b="1" smtClean="0"/>
              <a:t>Modifikasi sistem</a:t>
            </a:r>
          </a:p>
          <a:p>
            <a:pPr lvl="1">
              <a:defRPr/>
            </a:pPr>
            <a:r>
              <a:rPr lang="en-US" b="1" smtClean="0"/>
              <a:t>sistem yang baik fitur dikekalkan </a:t>
            </a:r>
          </a:p>
          <a:p>
            <a:pPr lvl="1">
              <a:defRPr/>
            </a:pPr>
            <a:r>
              <a:rPr lang="en-US" b="1" smtClean="0"/>
              <a:t>Menjadi metodologi pengembangan pilihan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A9F0F6A3-9D42-4CC0-B0C9-38240F7D0C59}" type="slidenum">
              <a:rPr lang="en-US" sz="1400"/>
              <a:pPr/>
              <a:t>30</a:t>
            </a:fld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4959350" y="48006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Impact" pitchFamily="34" charset="0"/>
              </a:rPr>
              <a:t>Peran yang dimainkan oleh Manajer</a:t>
            </a:r>
            <a:br>
              <a:rPr lang="en-US" sz="2800" dirty="0" smtClean="0">
                <a:latin typeface="Impact" pitchFamily="34" charset="0"/>
              </a:rPr>
            </a:br>
            <a:r>
              <a:rPr lang="en-US" sz="2800" dirty="0" smtClean="0">
                <a:latin typeface="Impact" pitchFamily="34" charset="0"/>
              </a:rPr>
              <a:t>dan dengan informasi spesialis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92150" y="4578350"/>
            <a:ext cx="2044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65163" y="4567238"/>
            <a:ext cx="21034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Implementasi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5950" y="1606550"/>
            <a:ext cx="1739900" cy="444500"/>
          </a:xfrm>
          <a:prstGeom prst="rect">
            <a:avLst/>
          </a:prstGeom>
          <a:gradFill rotWithShape="0">
            <a:gsLst>
              <a:gs pos="0">
                <a:srgbClr val="70C3BB"/>
              </a:gs>
              <a:gs pos="100000">
                <a:srgbClr val="8CF4EA"/>
              </a:gs>
            </a:gsLst>
            <a:lin ang="5400000" scaled="1"/>
          </a:gradFill>
          <a:ln w="12700">
            <a:solidFill>
              <a:srgbClr val="00DFC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92150" y="2292350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92150" y="2978150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92150" y="3740150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92150" y="5416550"/>
            <a:ext cx="1587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673350" y="1606550"/>
            <a:ext cx="2652713" cy="444500"/>
          </a:xfrm>
          <a:prstGeom prst="rect">
            <a:avLst/>
          </a:prstGeom>
          <a:gradFill rotWithShape="0">
            <a:gsLst>
              <a:gs pos="0">
                <a:srgbClr val="70C3BB"/>
              </a:gs>
              <a:gs pos="100000">
                <a:srgbClr val="8CF4EA"/>
              </a:gs>
            </a:gsLst>
            <a:lin ang="5400000" scaled="1"/>
          </a:gradFill>
          <a:ln w="12700">
            <a:solidFill>
              <a:srgbClr val="00DFC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722938" y="1606550"/>
            <a:ext cx="3033712" cy="444500"/>
          </a:xfrm>
          <a:prstGeom prst="rect">
            <a:avLst/>
          </a:prstGeom>
          <a:gradFill rotWithShape="0">
            <a:gsLst>
              <a:gs pos="0">
                <a:srgbClr val="70C3BB"/>
              </a:gs>
              <a:gs pos="100000">
                <a:srgbClr val="8CF4EA"/>
              </a:gs>
            </a:gsLst>
            <a:lin ang="5400000" scaled="1"/>
          </a:gradFill>
          <a:ln w="12700">
            <a:solidFill>
              <a:srgbClr val="00DFC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79450" y="1671638"/>
            <a:ext cx="1458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2100" b="1">
                <a:solidFill>
                  <a:schemeClr val="bg2"/>
                </a:solidFill>
                <a:latin typeface="Arial" charset="0"/>
              </a:rPr>
              <a:t>fase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901950" y="1671638"/>
            <a:ext cx="20574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2100" b="1">
                <a:solidFill>
                  <a:schemeClr val="bg2"/>
                </a:solidFill>
                <a:latin typeface="Arial" charset="0"/>
              </a:rPr>
              <a:t>Manager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846763" y="1671638"/>
            <a:ext cx="29098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2000" b="1">
                <a:solidFill>
                  <a:schemeClr val="bg2"/>
                </a:solidFill>
                <a:latin typeface="Arial" charset="0"/>
              </a:rPr>
              <a:t>Spesialis informasi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2901950" y="2292350"/>
            <a:ext cx="2120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6407150" y="2292350"/>
            <a:ext cx="17399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282950" y="3054350"/>
            <a:ext cx="1739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2300" b="1"/>
              <a:t>Kontrol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6026150" y="3054350"/>
            <a:ext cx="2120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103938" y="3740150"/>
            <a:ext cx="204311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873750" y="4578350"/>
            <a:ext cx="22733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873750" y="5492750"/>
            <a:ext cx="22733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3282950" y="3740150"/>
            <a:ext cx="1739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2300" b="1"/>
              <a:t>Kontrol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3282950" y="4578350"/>
            <a:ext cx="1739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2300" b="1"/>
              <a:t>Kontrol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3282950" y="5492750"/>
            <a:ext cx="1739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4790" tIns="46563" rIns="94790" bIns="46563" anchor="ctr"/>
          <a:lstStyle/>
          <a:p>
            <a:pPr defTabSz="958850"/>
            <a:r>
              <a:rPr lang="en-US" sz="2300" b="1"/>
              <a:t>Kontrol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741363" y="2312988"/>
            <a:ext cx="12684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Perencanaan masa depan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41363" y="2998788"/>
            <a:ext cx="12017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Analisis dampak VPA terhadap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741363" y="3760788"/>
            <a:ext cx="10001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Rancangan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665163" y="5437188"/>
            <a:ext cx="6270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Menggunakan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890838" y="2311400"/>
            <a:ext cx="20843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Menentukan masalah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6684963" y="2389188"/>
            <a:ext cx="11731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dukungan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089650" y="3073400"/>
            <a:ext cx="22590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Kajian Sistem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6227763" y="3729038"/>
            <a:ext cx="1930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Desain sistem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861050" y="4598988"/>
            <a:ext cx="24304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Menerapkan sistem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938838" y="5513388"/>
            <a:ext cx="23463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algn="l" defTabSz="958850"/>
            <a:r>
              <a:rPr lang="en-US" sz="2300" b="1"/>
              <a:t>Membuat tersedia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5035550" y="2514600"/>
            <a:ext cx="135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4656138" y="3276600"/>
            <a:ext cx="135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5035550" y="3962400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5035550" y="57150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8080375" y="6219825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86C56880-0195-4FB0-850E-369EF362A641}" type="slidenum">
              <a:rPr lang="en-US" sz="1400"/>
              <a:pPr/>
              <a:t>31</a:t>
            </a:fld>
            <a:endParaRPr lang="en-US" sz="1400"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ikhtisar</a:t>
            </a:r>
            <a:endParaRPr 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Informasi adalah salah satu dari lima sumber utama</a:t>
            </a:r>
          </a:p>
          <a:p>
            <a:pPr>
              <a:defRPr/>
            </a:pPr>
            <a:r>
              <a:rPr lang="en-US" smtClean="0"/>
              <a:t>Output komputer digunakan oleh manajer dan nonmanagers</a:t>
            </a:r>
          </a:p>
          <a:p>
            <a:pPr>
              <a:defRPr/>
            </a:pPr>
            <a:r>
              <a:rPr lang="en-US" smtClean="0"/>
              <a:t>sistem tersebut adalah integrasi elemen bekerja ke arah tujuan</a:t>
            </a:r>
          </a:p>
          <a:p>
            <a:pPr lvl="1">
              <a:defRPr/>
            </a:pPr>
            <a:r>
              <a:rPr lang="en-US" smtClean="0"/>
              <a:t>fisik </a:t>
            </a:r>
          </a:p>
          <a:p>
            <a:pPr lvl="1">
              <a:defRPr/>
            </a:pPr>
            <a:r>
              <a:rPr lang="en-US" smtClean="0"/>
              <a:t>Konseptual</a:t>
            </a:r>
          </a:p>
          <a:p>
            <a:pPr>
              <a:defRPr/>
            </a:pPr>
            <a:r>
              <a:rPr lang="en-US" smtClean="0"/>
              <a:t>Informasi data vs.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DF1EFD12-47B8-4A75-BB37-1A40A3CA750F}" type="slidenum">
              <a:rPr lang="en-US" sz="1400"/>
              <a:pPr/>
              <a:t>32</a:t>
            </a:fld>
            <a:endParaRPr 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Ringkasan [kontra.]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CBIS terdiri atas berbagai komponen</a:t>
            </a:r>
          </a:p>
          <a:p>
            <a:pPr lvl="1">
              <a:defRPr/>
            </a:pPr>
            <a:r>
              <a:rPr lang="en-US" smtClean="0"/>
              <a:t>PT. AI</a:t>
            </a:r>
          </a:p>
          <a:p>
            <a:pPr lvl="1">
              <a:defRPr/>
            </a:pPr>
            <a:r>
              <a:rPr lang="en-US" smtClean="0"/>
              <a:t>Disela</a:t>
            </a:r>
          </a:p>
          <a:p>
            <a:pPr lvl="1">
              <a:defRPr/>
            </a:pPr>
            <a:r>
              <a:rPr lang="en-US" smtClean="0"/>
              <a:t>DSS</a:t>
            </a:r>
          </a:p>
          <a:p>
            <a:pPr lvl="1">
              <a:defRPr/>
            </a:pPr>
            <a:r>
              <a:rPr lang="en-US" smtClean="0"/>
              <a:t>Kantor Virtual</a:t>
            </a:r>
          </a:p>
          <a:p>
            <a:pPr lvl="1">
              <a:defRPr/>
            </a:pPr>
            <a:r>
              <a:rPr lang="en-US" smtClean="0"/>
              <a:t>sistem berbasis pengetahuan</a:t>
            </a:r>
          </a:p>
          <a:p>
            <a:pPr>
              <a:defRPr/>
            </a:pPr>
            <a:r>
              <a:rPr lang="en-US" smtClean="0"/>
              <a:t>End-user computing trends</a:t>
            </a:r>
          </a:p>
          <a:p>
            <a:pPr>
              <a:defRPr/>
            </a:pPr>
            <a:r>
              <a:rPr lang="en-US" smtClean="0"/>
              <a:t>pembangunan CBIS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124825" y="6219825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A480C1D1-0ADB-4620-8059-24D3734F3BCA}" type="slidenum">
              <a:rPr lang="en-US" sz="1400"/>
              <a:pPr/>
              <a:t>33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Bagaimana Dikelola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648200" cy="25908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Memperoleh</a:t>
            </a:r>
            <a:endParaRPr lang="en-US" smtClean="0"/>
          </a:p>
          <a:p>
            <a:pPr>
              <a:defRPr/>
            </a:pPr>
            <a:r>
              <a:rPr lang="en-US" b="1" smtClean="0"/>
              <a:t>berkumpul, atau mempersiapkan</a:t>
            </a:r>
            <a:endParaRPr lang="en-US" smtClean="0"/>
          </a:p>
          <a:p>
            <a:pPr>
              <a:defRPr/>
            </a:pPr>
            <a:r>
              <a:rPr lang="en-US" b="1" smtClean="0"/>
              <a:t>Memaksimalkan penggunaan</a:t>
            </a:r>
            <a:endParaRPr lang="en-US" smtClean="0"/>
          </a:p>
          <a:p>
            <a:pPr>
              <a:defRPr/>
            </a:pPr>
            <a:r>
              <a:rPr lang="en-US" b="1" smtClean="0"/>
              <a:t>menggantikan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52174AA6-2FF7-45CD-AB53-5685D9516B3F}" type="slidenum">
              <a:rPr lang="en-US" sz="1400"/>
              <a:pPr/>
              <a:t>4</a:t>
            </a:fld>
            <a:endParaRPr lang="en-US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41438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latin typeface="Impact" pitchFamily="34" charset="0"/>
              </a:rPr>
              <a:t>Faktor merangsang minat dalam bidang Information Management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5800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Meningkatkan kompleksitas dari kegiatan bisnis</a:t>
            </a:r>
            <a:endParaRPr lang="en-US" dirty="0" smtClean="0"/>
          </a:p>
          <a:p>
            <a:pPr lvl="1">
              <a:defRPr/>
            </a:pPr>
            <a:r>
              <a:rPr lang="en-US" b="1" dirty="0" smtClean="0"/>
              <a:t>Ekonomi internasional</a:t>
            </a:r>
          </a:p>
          <a:p>
            <a:pPr lvl="1">
              <a:defRPr/>
            </a:pPr>
            <a:r>
              <a:rPr lang="en-US" b="1" dirty="0" smtClean="0"/>
              <a:t>kompetisi di seluruh dunia</a:t>
            </a:r>
          </a:p>
          <a:p>
            <a:pPr lvl="1">
              <a:defRPr/>
            </a:pPr>
            <a:r>
              <a:rPr lang="en-US" b="1" dirty="0" smtClean="0"/>
              <a:t>Meningkatkan kompleksitas teknologi</a:t>
            </a:r>
          </a:p>
          <a:p>
            <a:pPr lvl="1">
              <a:defRPr/>
            </a:pPr>
            <a:r>
              <a:rPr lang="en-US" b="1" dirty="0" smtClean="0"/>
              <a:t>menyempit rangka-rangka waktu</a:t>
            </a:r>
          </a:p>
          <a:p>
            <a:pPr lvl="1">
              <a:defRPr/>
            </a:pPr>
            <a:r>
              <a:rPr lang="en-US" b="1" dirty="0" smtClean="0"/>
              <a:t>Karena keterbatasan sosial</a:t>
            </a:r>
          </a:p>
          <a:p>
            <a:pPr>
              <a:defRPr/>
            </a:pPr>
            <a:r>
              <a:rPr lang="en-US" b="1" dirty="0" smtClean="0"/>
              <a:t>Peningkatan kemampuan komputer</a:t>
            </a:r>
          </a:p>
          <a:p>
            <a:pPr lvl="1">
              <a:defRPr/>
            </a:pPr>
            <a:r>
              <a:rPr lang="en-US" b="1" dirty="0" smtClean="0"/>
              <a:t>Ukuran</a:t>
            </a:r>
          </a:p>
          <a:p>
            <a:pPr lvl="1">
              <a:defRPr/>
            </a:pPr>
            <a:r>
              <a:rPr lang="en-US" b="1" dirty="0" smtClean="0"/>
              <a:t>Kecepatan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85CEA555-E515-4CA6-A4C4-2BAE7E6383CB}" type="slidenum">
              <a:rPr lang="en-US" sz="1400"/>
              <a:pPr/>
              <a:t>5</a:t>
            </a:fld>
            <a:endParaRPr lang="en-US" sz="140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orang yang adalah para pengguna?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286000"/>
          </a:xfrm>
        </p:spPr>
        <p:txBody>
          <a:bodyPr/>
          <a:lstStyle/>
          <a:p>
            <a:pPr>
              <a:defRPr/>
            </a:pPr>
            <a:r>
              <a:rPr lang="en-US" b="1" smtClean="0"/>
              <a:t>Manajer Investasi</a:t>
            </a:r>
            <a:endParaRPr lang="en-US" smtClean="0"/>
          </a:p>
          <a:p>
            <a:pPr>
              <a:defRPr/>
            </a:pPr>
            <a:r>
              <a:rPr lang="en-US" b="1" smtClean="0"/>
              <a:t>Nonmanagers</a:t>
            </a:r>
            <a:endParaRPr lang="en-US" smtClean="0"/>
          </a:p>
          <a:p>
            <a:pPr>
              <a:defRPr/>
            </a:pPr>
            <a:r>
              <a:rPr lang="en-US" b="1" smtClean="0"/>
              <a:t>Orang &amp; organisasi pada Novian &amp; Partners's lingkungan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C7A895F2-27A2-4275-B4D5-96AA0F6D43B9}" type="slidenum">
              <a:rPr lang="en-US" sz="1400"/>
              <a:pPr/>
              <a:t>6</a:t>
            </a:fld>
            <a:endParaRPr lang="en-US" sz="1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Pengaruh Manajemen Level pada sumber informasi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38150" y="2724150"/>
            <a:ext cx="33877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tingkat perencanaan strategis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38150" y="3560763"/>
            <a:ext cx="3722688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tingkat Management control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38150" y="4475163"/>
            <a:ext cx="3582988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tingkat kontrol Operasi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041775" y="2324100"/>
            <a:ext cx="4703763" cy="2895600"/>
          </a:xfrm>
          <a:prstGeom prst="rect">
            <a:avLst/>
          </a:prstGeom>
          <a:gradFill rotWithShape="0">
            <a:gsLst>
              <a:gs pos="0">
                <a:srgbClr val="492516"/>
              </a:gs>
              <a:gs pos="50000">
                <a:srgbClr val="F57B49"/>
              </a:gs>
              <a:gs pos="100000">
                <a:srgbClr val="492516"/>
              </a:gs>
            </a:gsLst>
            <a:lin ang="2700000" scaled="1"/>
          </a:gradFill>
          <a:ln w="762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4038600" y="2362200"/>
            <a:ext cx="4029075" cy="2820988"/>
          </a:xfrm>
          <a:custGeom>
            <a:avLst/>
            <a:gdLst>
              <a:gd name="T0" fmla="*/ 0 w 2537"/>
              <a:gd name="T1" fmla="*/ 0 h 1777"/>
              <a:gd name="T2" fmla="*/ 2147483647 w 2537"/>
              <a:gd name="T3" fmla="*/ 0 h 1777"/>
              <a:gd name="T4" fmla="*/ 1311513938 w 2537"/>
              <a:gd name="T5" fmla="*/ 2147483647 h 1777"/>
              <a:gd name="T6" fmla="*/ 716289176 w 2537"/>
              <a:gd name="T7" fmla="*/ 2147483647 h 1777"/>
              <a:gd name="T8" fmla="*/ 2521944 w 2537"/>
              <a:gd name="T9" fmla="*/ 2147483647 h 1777"/>
              <a:gd name="T10" fmla="*/ 0 w 2537"/>
              <a:gd name="T11" fmla="*/ 0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7"/>
              <a:gd name="T19" fmla="*/ 0 h 1777"/>
              <a:gd name="T20" fmla="*/ 2537 w 2537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7" h="1777">
                <a:moveTo>
                  <a:pt x="0" y="0"/>
                </a:moveTo>
                <a:lnTo>
                  <a:pt x="2536" y="0"/>
                </a:lnTo>
                <a:lnTo>
                  <a:pt x="520" y="1776"/>
                </a:lnTo>
                <a:lnTo>
                  <a:pt x="284" y="1776"/>
                </a:lnTo>
                <a:lnTo>
                  <a:pt x="1" y="177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1614"/>
              </a:gs>
              <a:gs pos="50000">
                <a:srgbClr val="00DFCA"/>
              </a:gs>
              <a:gs pos="100000">
                <a:srgbClr val="001614"/>
              </a:gs>
            </a:gsLst>
            <a:lin ang="2700000" scaled="1"/>
          </a:gra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65963" y="4475163"/>
            <a:ext cx="142875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Internal</a:t>
            </a:r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4019550" y="3395663"/>
            <a:ext cx="3040063" cy="1587"/>
          </a:xfrm>
          <a:custGeom>
            <a:avLst/>
            <a:gdLst>
              <a:gd name="T0" fmla="*/ 2147483647 w 1916"/>
              <a:gd name="T1" fmla="*/ 0 h 1"/>
              <a:gd name="T2" fmla="*/ 0 w 1916"/>
              <a:gd name="T3" fmla="*/ 0 h 1"/>
              <a:gd name="T4" fmla="*/ 0 60000 65536"/>
              <a:gd name="T5" fmla="*/ 0 60000 65536"/>
              <a:gd name="T6" fmla="*/ 0 w 1916"/>
              <a:gd name="T7" fmla="*/ 0 h 1"/>
              <a:gd name="T8" fmla="*/ 1916 w 191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16" h="1">
                <a:moveTo>
                  <a:pt x="1915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4002088" y="4230688"/>
            <a:ext cx="2124075" cy="1587"/>
          </a:xfrm>
          <a:custGeom>
            <a:avLst/>
            <a:gdLst>
              <a:gd name="T0" fmla="*/ 2147483647 w 1338"/>
              <a:gd name="T1" fmla="*/ 0 h 1"/>
              <a:gd name="T2" fmla="*/ 0 w 1338"/>
              <a:gd name="T3" fmla="*/ 0 h 1"/>
              <a:gd name="T4" fmla="*/ 0 60000 65536"/>
              <a:gd name="T5" fmla="*/ 0 60000 65536"/>
              <a:gd name="T6" fmla="*/ 0 w 1338"/>
              <a:gd name="T7" fmla="*/ 0 h 1"/>
              <a:gd name="T8" fmla="*/ 1338 w 13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8" h="1">
                <a:moveTo>
                  <a:pt x="1337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010025" y="3395663"/>
            <a:ext cx="47672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4446588" y="2627313"/>
            <a:ext cx="257175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Lingkungan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027488" y="4230688"/>
            <a:ext cx="4749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0CE43E42-A81C-4A43-AF8B-2B3B98EAD006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Pengaruh dari level manajemen informasi dalam bentuk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38150" y="2724150"/>
            <a:ext cx="33877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tingkat perencanaan strategis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38150" y="3560763"/>
            <a:ext cx="3722688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tingkat Management control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38150" y="4475163"/>
            <a:ext cx="3582988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tingkat kontrol Operasi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041775" y="2324100"/>
            <a:ext cx="4703763" cy="2895600"/>
          </a:xfrm>
          <a:prstGeom prst="rect">
            <a:avLst/>
          </a:prstGeom>
          <a:gradFill rotWithShape="0">
            <a:gsLst>
              <a:gs pos="0">
                <a:srgbClr val="62311D"/>
              </a:gs>
              <a:gs pos="50000">
                <a:srgbClr val="F57B49"/>
              </a:gs>
              <a:gs pos="100000">
                <a:srgbClr val="62311D"/>
              </a:gs>
            </a:gsLst>
            <a:lin ang="2700000" scaled="1"/>
          </a:gradFill>
          <a:ln w="762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4038600" y="2362200"/>
            <a:ext cx="4029075" cy="2820988"/>
          </a:xfrm>
          <a:custGeom>
            <a:avLst/>
            <a:gdLst>
              <a:gd name="T0" fmla="*/ 0 w 2537"/>
              <a:gd name="T1" fmla="*/ 0 h 1777"/>
              <a:gd name="T2" fmla="*/ 2147483647 w 2537"/>
              <a:gd name="T3" fmla="*/ 0 h 1777"/>
              <a:gd name="T4" fmla="*/ 1311513938 w 2537"/>
              <a:gd name="T5" fmla="*/ 2147483647 h 1777"/>
              <a:gd name="T6" fmla="*/ 716289176 w 2537"/>
              <a:gd name="T7" fmla="*/ 2147483647 h 1777"/>
              <a:gd name="T8" fmla="*/ 2521944 w 2537"/>
              <a:gd name="T9" fmla="*/ 2147483647 h 1777"/>
              <a:gd name="T10" fmla="*/ 0 w 2537"/>
              <a:gd name="T11" fmla="*/ 0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7"/>
              <a:gd name="T19" fmla="*/ 0 h 1777"/>
              <a:gd name="T20" fmla="*/ 2537 w 2537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7" h="1777">
                <a:moveTo>
                  <a:pt x="0" y="0"/>
                </a:moveTo>
                <a:lnTo>
                  <a:pt x="2536" y="0"/>
                </a:lnTo>
                <a:lnTo>
                  <a:pt x="520" y="1776"/>
                </a:lnTo>
                <a:lnTo>
                  <a:pt x="284" y="1776"/>
                </a:lnTo>
                <a:lnTo>
                  <a:pt x="1" y="1776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002D28"/>
              </a:gs>
              <a:gs pos="50000">
                <a:srgbClr val="00DFCA"/>
              </a:gs>
              <a:gs pos="100000">
                <a:srgbClr val="002D28"/>
              </a:gs>
            </a:gsLst>
            <a:lin ang="2700000" scaled="1"/>
          </a:gra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65963" y="4475163"/>
            <a:ext cx="112395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Detail</a:t>
            </a:r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4019550" y="3395663"/>
            <a:ext cx="3040063" cy="1587"/>
          </a:xfrm>
          <a:custGeom>
            <a:avLst/>
            <a:gdLst>
              <a:gd name="T0" fmla="*/ 2147483647 w 1916"/>
              <a:gd name="T1" fmla="*/ 0 h 1"/>
              <a:gd name="T2" fmla="*/ 0 w 1916"/>
              <a:gd name="T3" fmla="*/ 0 h 1"/>
              <a:gd name="T4" fmla="*/ 0 60000 65536"/>
              <a:gd name="T5" fmla="*/ 0 60000 65536"/>
              <a:gd name="T6" fmla="*/ 0 w 1916"/>
              <a:gd name="T7" fmla="*/ 0 h 1"/>
              <a:gd name="T8" fmla="*/ 1916 w 191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16" h="1">
                <a:moveTo>
                  <a:pt x="1915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4002088" y="4230688"/>
            <a:ext cx="2124075" cy="1587"/>
          </a:xfrm>
          <a:custGeom>
            <a:avLst/>
            <a:gdLst>
              <a:gd name="T0" fmla="*/ 2147483647 w 1338"/>
              <a:gd name="T1" fmla="*/ 0 h 1"/>
              <a:gd name="T2" fmla="*/ 0 w 1338"/>
              <a:gd name="T3" fmla="*/ 0 h 1"/>
              <a:gd name="T4" fmla="*/ 0 60000 65536"/>
              <a:gd name="T5" fmla="*/ 0 60000 65536"/>
              <a:gd name="T6" fmla="*/ 0 w 1338"/>
              <a:gd name="T7" fmla="*/ 0 h 1"/>
              <a:gd name="T8" fmla="*/ 1338 w 133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8" h="1">
                <a:moveTo>
                  <a:pt x="1337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010025" y="3395663"/>
            <a:ext cx="47672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446588" y="2627313"/>
            <a:ext cx="175260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7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ikhtisar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027488" y="4230688"/>
            <a:ext cx="4749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92D72DA6-BED4-4C46-90B4-38DD48FB4880}" type="slidenum">
              <a:rPr lang="en-US" sz="1400"/>
              <a:pPr/>
              <a:t>8</a:t>
            </a:fld>
            <a:endParaRPr lang="en-US" sz="14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981200" y="2362200"/>
            <a:ext cx="6781800" cy="2971800"/>
          </a:xfrm>
          <a:prstGeom prst="triangle">
            <a:avLst>
              <a:gd name="adj" fmla="val 49995"/>
            </a:avLst>
          </a:prstGeom>
          <a:gradFill rotWithShape="0">
            <a:gsLst>
              <a:gs pos="0">
                <a:srgbClr val="F57B49"/>
              </a:gs>
              <a:gs pos="100000">
                <a:srgbClr val="934A2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9050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Manajer dapat Ditemukan di semua level dan fungsional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Wilayah-wilayah kokoh 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3586163" y="2376488"/>
            <a:ext cx="1790700" cy="29575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901825" y="5381625"/>
            <a:ext cx="10207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700">
                <a:latin typeface="Arial" charset="0"/>
              </a:rPr>
              <a:t>Finance</a:t>
            </a:r>
          </a:p>
          <a:p>
            <a:pPr defTabSz="958850"/>
            <a:r>
              <a:rPr lang="en-US" sz="1700">
                <a:latin typeface="Arial" charset="0"/>
              </a:rPr>
              <a:t>Fungsi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298825" y="5405438"/>
            <a:ext cx="12033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0" tIns="46563" rIns="94790" bIns="46563">
            <a:spAutoFit/>
          </a:bodyPr>
          <a:lstStyle/>
          <a:p>
            <a:pPr defTabSz="958850"/>
            <a:r>
              <a:rPr lang="en-US" sz="1700">
                <a:latin typeface="Arial" charset="0"/>
              </a:rPr>
              <a:t>Manusia </a:t>
            </a:r>
          </a:p>
          <a:p>
            <a:pPr defTabSz="958850"/>
            <a:r>
              <a:rPr lang="en-US" sz="1700">
                <a:latin typeface="Arial" charset="0"/>
              </a:rPr>
              <a:t>Sumber Daya</a:t>
            </a:r>
          </a:p>
          <a:p>
            <a:pPr defTabSz="958850"/>
            <a:r>
              <a:rPr lang="en-US" sz="1700">
                <a:latin typeface="Arial" charset="0"/>
              </a:rPr>
              <a:t>Fungsi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729163" y="5381625"/>
            <a:ext cx="12731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700">
                <a:latin typeface="Arial" charset="0"/>
              </a:rPr>
              <a:t>Informasi</a:t>
            </a:r>
          </a:p>
          <a:p>
            <a:pPr defTabSz="958850"/>
            <a:r>
              <a:rPr lang="en-US" sz="1700">
                <a:latin typeface="Arial" charset="0"/>
              </a:rPr>
              <a:t>Layanan jasa</a:t>
            </a:r>
          </a:p>
          <a:p>
            <a:pPr defTabSz="958850"/>
            <a:r>
              <a:rPr lang="en-US" sz="1700">
                <a:latin typeface="Arial" charset="0"/>
              </a:rPr>
              <a:t>Fungsi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997575" y="5381625"/>
            <a:ext cx="1562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700">
                <a:latin typeface="Arial" charset="0"/>
              </a:rPr>
              <a:t>manufaktur</a:t>
            </a:r>
          </a:p>
          <a:p>
            <a:pPr defTabSz="958850"/>
            <a:r>
              <a:rPr lang="en-US" sz="1700">
                <a:latin typeface="Arial" charset="0"/>
              </a:rPr>
              <a:t>Fungsi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729538" y="5381625"/>
            <a:ext cx="1139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90" tIns="46563" rIns="94790" bIns="46563">
            <a:spAutoFit/>
          </a:bodyPr>
          <a:lstStyle/>
          <a:p>
            <a:pPr defTabSz="958850"/>
            <a:r>
              <a:rPr lang="en-US" sz="1700">
                <a:latin typeface="Arial" charset="0"/>
              </a:rPr>
              <a:t>Pemasaran</a:t>
            </a:r>
          </a:p>
          <a:p>
            <a:pPr defTabSz="958850"/>
            <a:r>
              <a:rPr lang="en-US" sz="1700">
                <a:latin typeface="Arial" charset="0"/>
              </a:rPr>
              <a:t>Fungsi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276350" y="2563813"/>
            <a:ext cx="2874963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1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tingkat perencanaan strategis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38150" y="3476625"/>
            <a:ext cx="33337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1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Tingkat Management Control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09550" y="4391025"/>
            <a:ext cx="2592388" cy="73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790" tIns="46563" rIns="94790" bIns="46563">
            <a:spAutoFit/>
          </a:bodyPr>
          <a:lstStyle/>
          <a:p>
            <a:pPr algn="l" defTabSz="958850">
              <a:defRPr/>
            </a:pPr>
            <a:r>
              <a:rPr lang="en-US" sz="21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Pengendalian Operasi </a:t>
            </a:r>
          </a:p>
          <a:p>
            <a:pPr algn="l" defTabSz="958850">
              <a:defRPr/>
            </a:pPr>
            <a:r>
              <a:rPr lang="en-US" sz="21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Tingkat</a:t>
            </a:r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572000" y="2392363"/>
            <a:ext cx="1441450" cy="2943225"/>
          </a:xfrm>
          <a:custGeom>
            <a:avLst/>
            <a:gdLst>
              <a:gd name="T0" fmla="*/ 1282758738 w 908"/>
              <a:gd name="T1" fmla="*/ 0 h 1854"/>
              <a:gd name="T2" fmla="*/ 2147483647 w 908"/>
              <a:gd name="T3" fmla="*/ 2147483647 h 1854"/>
              <a:gd name="T4" fmla="*/ 0 w 908"/>
              <a:gd name="T5" fmla="*/ 2147483647 h 1854"/>
              <a:gd name="T6" fmla="*/ 1282758738 w 908"/>
              <a:gd name="T7" fmla="*/ 0 h 1854"/>
              <a:gd name="T8" fmla="*/ 0 60000 65536"/>
              <a:gd name="T9" fmla="*/ 0 60000 65536"/>
              <a:gd name="T10" fmla="*/ 0 60000 65536"/>
              <a:gd name="T11" fmla="*/ 0 60000 65536"/>
              <a:gd name="T12" fmla="*/ 0 w 908"/>
              <a:gd name="T13" fmla="*/ 0 h 1854"/>
              <a:gd name="T14" fmla="*/ 908 w 908"/>
              <a:gd name="T15" fmla="*/ 1854 h 1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" h="1854">
                <a:moveTo>
                  <a:pt x="509" y="0"/>
                </a:moveTo>
                <a:lnTo>
                  <a:pt x="907" y="1853"/>
                </a:lnTo>
                <a:lnTo>
                  <a:pt x="0" y="1853"/>
                </a:lnTo>
                <a:lnTo>
                  <a:pt x="509" y="0"/>
                </a:lnTo>
              </a:path>
            </a:pathLst>
          </a:cu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5376863" y="2376488"/>
            <a:ext cx="1855787" cy="2959100"/>
          </a:xfrm>
          <a:custGeom>
            <a:avLst/>
            <a:gdLst>
              <a:gd name="T0" fmla="*/ 0 w 1169"/>
              <a:gd name="T1" fmla="*/ 0 h 1864"/>
              <a:gd name="T2" fmla="*/ 952618806 w 1169"/>
              <a:gd name="T3" fmla="*/ 2147483647 h 1864"/>
              <a:gd name="T4" fmla="*/ 2147483647 w 1169"/>
              <a:gd name="T5" fmla="*/ 2147483647 h 1864"/>
              <a:gd name="T6" fmla="*/ 0 w 1169"/>
              <a:gd name="T7" fmla="*/ 0 h 1864"/>
              <a:gd name="T8" fmla="*/ 0 60000 65536"/>
              <a:gd name="T9" fmla="*/ 0 60000 65536"/>
              <a:gd name="T10" fmla="*/ 0 60000 65536"/>
              <a:gd name="T11" fmla="*/ 0 60000 65536"/>
              <a:gd name="T12" fmla="*/ 0 w 1169"/>
              <a:gd name="T13" fmla="*/ 0 h 1864"/>
              <a:gd name="T14" fmla="*/ 1169 w 1169"/>
              <a:gd name="T15" fmla="*/ 1864 h 1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9" h="1864">
                <a:moveTo>
                  <a:pt x="0" y="0"/>
                </a:moveTo>
                <a:lnTo>
                  <a:pt x="378" y="1853"/>
                </a:lnTo>
                <a:lnTo>
                  <a:pt x="1168" y="186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F35B1B"/>
              </a:gs>
              <a:gs pos="100000">
                <a:srgbClr val="DA52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3571875" y="2376488"/>
            <a:ext cx="1806575" cy="2959100"/>
          </a:xfrm>
          <a:custGeom>
            <a:avLst/>
            <a:gdLst>
              <a:gd name="T0" fmla="*/ 2147483647 w 1138"/>
              <a:gd name="T1" fmla="*/ 0 h 1864"/>
              <a:gd name="T2" fmla="*/ 0 w 1138"/>
              <a:gd name="T3" fmla="*/ 2147483647 h 1864"/>
              <a:gd name="T4" fmla="*/ 1660782175 w 1138"/>
              <a:gd name="T5" fmla="*/ 2147483647 h 1864"/>
              <a:gd name="T6" fmla="*/ 2147483647 w 1138"/>
              <a:gd name="T7" fmla="*/ 0 h 1864"/>
              <a:gd name="T8" fmla="*/ 0 60000 65536"/>
              <a:gd name="T9" fmla="*/ 0 60000 65536"/>
              <a:gd name="T10" fmla="*/ 0 60000 65536"/>
              <a:gd name="T11" fmla="*/ 0 60000 65536"/>
              <a:gd name="T12" fmla="*/ 0 w 1138"/>
              <a:gd name="T13" fmla="*/ 0 h 1864"/>
              <a:gd name="T14" fmla="*/ 1138 w 1138"/>
              <a:gd name="T15" fmla="*/ 1864 h 1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8" h="1864">
                <a:moveTo>
                  <a:pt x="1137" y="0"/>
                </a:moveTo>
                <a:lnTo>
                  <a:pt x="0" y="1863"/>
                </a:lnTo>
                <a:lnTo>
                  <a:pt x="659" y="1852"/>
                </a:lnTo>
                <a:lnTo>
                  <a:pt x="1137" y="0"/>
                </a:lnTo>
              </a:path>
            </a:pathLst>
          </a:custGeom>
          <a:gradFill rotWithShape="0">
            <a:gsLst>
              <a:gs pos="0">
                <a:srgbClr val="F35B1B"/>
              </a:gs>
              <a:gs pos="100000">
                <a:srgbClr val="DA52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4445000" y="3352800"/>
            <a:ext cx="1930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3303588" y="4343400"/>
            <a:ext cx="4138612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8121650" y="6218238"/>
            <a:ext cx="427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7" tIns="47894" rIns="95787" bIns="47894" anchor="ctr">
            <a:spAutoFit/>
          </a:bodyPr>
          <a:lstStyle>
            <a:lvl1pPr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885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5885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1-</a:t>
            </a:r>
            <a:fld id="{445B6641-8B83-4413-BC1D-785011E9EBD9}" type="slidenum">
              <a:rPr lang="en-US" sz="1400"/>
              <a:pPr/>
              <a:t>9</a:t>
            </a:fld>
            <a:endParaRPr lang="en-US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ticeHall">
  <a:themeElements>
    <a:clrScheme name="">
      <a:dk1>
        <a:srgbClr val="081D58"/>
      </a:dk1>
      <a:lt1>
        <a:srgbClr val="FFFFFF"/>
      </a:lt1>
      <a:dk2>
        <a:srgbClr val="9900CC"/>
      </a:dk2>
      <a:lt2>
        <a:srgbClr val="FFFF85"/>
      </a:lt2>
      <a:accent1>
        <a:srgbClr val="F95645"/>
      </a:accent1>
      <a:accent2>
        <a:srgbClr val="F95AB7"/>
      </a:accent2>
      <a:accent3>
        <a:srgbClr val="CAAAE2"/>
      </a:accent3>
      <a:accent4>
        <a:srgbClr val="DADADA"/>
      </a:accent4>
      <a:accent5>
        <a:srgbClr val="FBB4B0"/>
      </a:accent5>
      <a:accent6>
        <a:srgbClr val="E251A6"/>
      </a:accent6>
      <a:hlink>
        <a:srgbClr val="FC0128"/>
      </a:hlink>
      <a:folHlink>
        <a:srgbClr val="618FFD"/>
      </a:folHlink>
    </a:clrScheme>
    <a:fontScheme name="PrenticeH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88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88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nticeH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ticeHal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81D58"/>
    </a:dk1>
    <a:lt1>
      <a:srgbClr val="FFFFFF"/>
    </a:lt1>
    <a:dk2>
      <a:srgbClr val="813CA0"/>
    </a:dk2>
    <a:lt2>
      <a:srgbClr val="FFFF85"/>
    </a:lt2>
    <a:accent1>
      <a:srgbClr val="F95645"/>
    </a:accent1>
    <a:accent2>
      <a:srgbClr val="F95AB7"/>
    </a:accent2>
    <a:accent3>
      <a:srgbClr val="C1AFCD"/>
    </a:accent3>
    <a:accent4>
      <a:srgbClr val="DADADA"/>
    </a:accent4>
    <a:accent5>
      <a:srgbClr val="FBB4B0"/>
    </a:accent5>
    <a:accent6>
      <a:srgbClr val="E251A6"/>
    </a:accent6>
    <a:hlink>
      <a:srgbClr val="FC0128"/>
    </a:hlink>
    <a:folHlink>
      <a:srgbClr val="618F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Pages>33</Pages>
  <Words>673</Words>
  <Application>Microsoft Office PowerPoint</Application>
  <PresentationFormat>On-screen Show (4:3)</PresentationFormat>
  <Paragraphs>335</Paragraphs>
  <Slides>33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PrenticeHall</vt:lpstr>
      <vt:lpstr>Microsoft Drawing 1.01</vt:lpstr>
      <vt:lpstr>Chart</vt:lpstr>
      <vt:lpstr>WordArt 2.0</vt:lpstr>
      <vt:lpstr>Bab 1</vt:lpstr>
      <vt:lpstr>Manajemen Informasi</vt:lpstr>
      <vt:lpstr>Lima Sumber Utama</vt:lpstr>
      <vt:lpstr>Bagaimana Dikelola</vt:lpstr>
      <vt:lpstr>Faktor merangsang minat dalam bidang Information Management</vt:lpstr>
      <vt:lpstr>orang yang adalah para pengguna?</vt:lpstr>
      <vt:lpstr>Pengaruh Manajemen Level pada sumber informasi</vt:lpstr>
      <vt:lpstr>Pengaruh dari level manajemen informasi dalam bentuk</vt:lpstr>
      <vt:lpstr>Manajer dapat Ditemukan di semua level dan fungsional  Wilayah-wilayah kokoh </vt:lpstr>
      <vt:lpstr>Apa yang para Manajer Investasi tidak -- Fayol's Fungsi</vt:lpstr>
      <vt:lpstr>Apa yang para Manajer Investasi tidak --  Mintzberg's Peran</vt:lpstr>
      <vt:lpstr>keterampilan manajemen</vt:lpstr>
      <vt:lpstr>Pemecahan Masalah datang dalam Berbagai Bentuk informasi</vt:lpstr>
      <vt:lpstr>Manajemen pengetahuan</vt:lpstr>
      <vt:lpstr>Komponen Sistem Komponen bagian dari sebuah sistem, yang dapat mengendalikan sendiri operasi</vt:lpstr>
      <vt:lpstr>Open-sistem loop</vt:lpstr>
      <vt:lpstr>Sistem terbuka versus ditutup menguat</vt:lpstr>
      <vt:lpstr>   Sistem  Dapat terdiri dari Subsistem atau Elemental bagian</vt:lpstr>
      <vt:lpstr>Sistem fizikal dan konseptual</vt:lpstr>
      <vt:lpstr>Sebuah pandangan Sistem</vt:lpstr>
      <vt:lpstr>Data dan informasi</vt:lpstr>
      <vt:lpstr>Evolusi CBIS</vt:lpstr>
      <vt:lpstr>Model yang CBIS</vt:lpstr>
      <vt:lpstr>Layanan informasi</vt:lpstr>
      <vt:lpstr>Komunikasi tradisional Rantai</vt:lpstr>
      <vt:lpstr>End-user Computing (EUC)</vt:lpstr>
      <vt:lpstr>Adalah dan EUC Pengguna-akhir rantai komunikasi Komputasi nyaris tanpa suara</vt:lpstr>
      <vt:lpstr>membenarkan CBIS</vt:lpstr>
      <vt:lpstr>Untuk tercapainya CBIS</vt:lpstr>
      <vt:lpstr>Reengineering yang CBIS</vt:lpstr>
      <vt:lpstr>Peran yang dimainkan oleh Manajer dan dengan informasi spesialis</vt:lpstr>
      <vt:lpstr>ikhtisar</vt:lpstr>
      <vt:lpstr>Ringkasan [kontra.]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George Schell and Roger McHaney</dc:creator>
  <cp:lastModifiedBy>Mubdi</cp:lastModifiedBy>
  <cp:revision>50</cp:revision>
  <cp:lastPrinted>2000-04-24T04:24:52Z</cp:lastPrinted>
  <dcterms:created xsi:type="dcterms:W3CDTF">1997-07-17T14:14:44Z</dcterms:created>
  <dcterms:modified xsi:type="dcterms:W3CDTF">2013-03-15T01:57:50Z</dcterms:modified>
</cp:coreProperties>
</file>