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1" r:id="rId2"/>
    <p:sldId id="322" r:id="rId3"/>
    <p:sldId id="324" r:id="rId4"/>
    <p:sldId id="355" r:id="rId5"/>
    <p:sldId id="323" r:id="rId6"/>
    <p:sldId id="356" r:id="rId7"/>
    <p:sldId id="325" r:id="rId8"/>
    <p:sldId id="326" r:id="rId9"/>
    <p:sldId id="327" r:id="rId10"/>
    <p:sldId id="357" r:id="rId11"/>
    <p:sldId id="358" r:id="rId12"/>
    <p:sldId id="359" r:id="rId13"/>
    <p:sldId id="329" r:id="rId14"/>
    <p:sldId id="360" r:id="rId15"/>
    <p:sldId id="330" r:id="rId16"/>
    <p:sldId id="331" r:id="rId17"/>
    <p:sldId id="332" r:id="rId18"/>
    <p:sldId id="361" r:id="rId19"/>
    <p:sldId id="333" r:id="rId20"/>
    <p:sldId id="334" r:id="rId21"/>
    <p:sldId id="335" r:id="rId22"/>
    <p:sldId id="336" r:id="rId23"/>
    <p:sldId id="362" r:id="rId24"/>
    <p:sldId id="345" r:id="rId25"/>
    <p:sldId id="346" r:id="rId26"/>
    <p:sldId id="365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63" r:id="rId35"/>
    <p:sldId id="354" r:id="rId36"/>
    <p:sldId id="364" r:id="rId37"/>
    <p:sldId id="366" r:id="rId38"/>
    <p:sldId id="367" r:id="rId39"/>
  </p:sldIdLst>
  <p:sldSz cx="9144000" cy="6858000" type="screen4x3"/>
  <p:notesSz cx="6858000" cy="98726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BC3700"/>
    <a:srgbClr val="6288FC"/>
    <a:srgbClr val="BACBFE"/>
    <a:srgbClr val="CAD7FE"/>
    <a:srgbClr val="B8BC6A"/>
    <a:srgbClr val="CBD070"/>
    <a:srgbClr val="5732AA"/>
    <a:srgbClr val="8B7D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3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747713"/>
            <a:ext cx="4916488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4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6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8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0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2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4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6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8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02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7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9203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0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9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125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02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3299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5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1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4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7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2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9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6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8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0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732AA"/>
            </a:gs>
            <a:gs pos="100000">
              <a:srgbClr val="8B7D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rgbClr val="264CB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rgbClr val="264CB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rgbClr val="264CB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rgbClr val="264CB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95" tIns="46566" rIns="94795" bIns="465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95" tIns="46566" rIns="94795" bIns="465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defTabSz="9572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79463" indent="-300038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15582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1302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07022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2742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98462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71714"/>
            <a:ext cx="7772400" cy="1371600"/>
          </a:xfrm>
          <a:noFill/>
          <a:ln/>
        </p:spPr>
        <p:txBody>
          <a:bodyPr/>
          <a:lstStyle/>
          <a:p>
            <a:r>
              <a:rPr lang="en-US" sz="8400" b="1">
                <a:effectLst/>
              </a:rPr>
              <a:t>Chapter 3</a:t>
            </a:r>
            <a:endParaRPr lang="en-US" sz="8400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7488" y="4572008"/>
            <a:ext cx="8712230" cy="1423998"/>
          </a:xfrm>
          <a:noFill/>
          <a:ln/>
        </p:spPr>
        <p:txBody>
          <a:bodyPr/>
          <a:lstStyle/>
          <a:p>
            <a:pPr marL="358775" indent="-358775"/>
            <a:r>
              <a:rPr lang="id-ID" sz="4000"/>
              <a:t>Menggunakan Teknologi Informasi untuk Terlibat dalam </a:t>
            </a:r>
            <a:r>
              <a:rPr lang="en-US" sz="4000" smtClean="0"/>
              <a:t>Perdagangan E</a:t>
            </a:r>
            <a:r>
              <a:rPr lang="id-ID" sz="4000" smtClean="0"/>
              <a:t>lectroni</a:t>
            </a:r>
            <a:r>
              <a:rPr lang="en-US" sz="4000"/>
              <a:t>k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217488" y="161925"/>
            <a:ext cx="8712230" cy="10173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3000" b="1" smtClean="0"/>
              <a:t>SISTEM INFORMASI MANAJEMEN </a:t>
            </a:r>
            <a:r>
              <a:rPr lang="en-US" sz="3000" b="1"/>
              <a:t>8/E</a:t>
            </a:r>
          </a:p>
          <a:p>
            <a:pPr defTabSz="957263"/>
            <a:r>
              <a:rPr lang="en-US" sz="3000" b="1"/>
              <a:t>Raymond McLeod, Jr. and George Schell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5563" y="6518275"/>
            <a:ext cx="2530475" cy="29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1300"/>
              <a:t>Copyright 2001, Prentice-Hall, Inc.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8113713" y="62103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FCD85735-D745-4E5E-918D-835059967B50}" type="slidenum">
              <a:rPr lang="en-US" sz="1500"/>
              <a:pPr defTabSz="957263"/>
              <a:t>1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Database Eksternal</a:t>
            </a:r>
            <a:endParaRPr lang="en-US" b="1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52" y="1357298"/>
            <a:ext cx="7772400" cy="5033976"/>
          </a:xfrm>
        </p:spPr>
        <p:txBody>
          <a:bodyPr/>
          <a:lstStyle/>
          <a:p>
            <a:r>
              <a:rPr lang="en-US" smtClean="0"/>
              <a:t>Database komersial penting </a:t>
            </a:r>
            <a:r>
              <a:rPr lang="id-ID"/>
              <a:t>yang menyediakan informasi tentang hampir setiap subjek</a:t>
            </a:r>
            <a:endParaRPr lang="en-US"/>
          </a:p>
          <a:p>
            <a:pPr marL="719138" lvl="1"/>
            <a:r>
              <a:rPr lang="en-US" sz="3400"/>
              <a:t>LEXIS-NEXIS, DIALOG, DOWJONES.COM</a:t>
            </a:r>
          </a:p>
          <a:p>
            <a:pPr marL="719138" lvl="1"/>
            <a:r>
              <a:rPr lang="id-ID" sz="3400"/>
              <a:t>Lebih dari 1.000 situs layanan data terdaftar oleh YAHOO.COM</a:t>
            </a:r>
            <a:endParaRPr lang="en-US" sz="3400"/>
          </a:p>
          <a:p>
            <a:r>
              <a:rPr lang="en-US" smtClean="0"/>
              <a:t>Lebih murah </a:t>
            </a:r>
            <a:r>
              <a:rPr lang="id-ID"/>
              <a:t>menggunakan layanan database daripada melakukan penelitian</a:t>
            </a:r>
            <a:endParaRPr 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8064500" y="6210300"/>
            <a:ext cx="53975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33E4722E-AC94-48C3-8E9A-BDF264A13040}" type="slidenum">
              <a:rPr lang="en-US" sz="1500"/>
              <a:pPr defTabSz="957263"/>
              <a:t>10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Mesin Pencari</a:t>
            </a:r>
            <a:endParaRPr lang="en-US" b="1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799"/>
            <a:ext cx="7772400" cy="4695825"/>
          </a:xfrm>
        </p:spPr>
        <p:txBody>
          <a:bodyPr/>
          <a:lstStyle/>
          <a:p>
            <a:r>
              <a:rPr lang="id-ID"/>
              <a:t>Program komputer khusus yang meminta pengguna untuk </a:t>
            </a:r>
            <a:r>
              <a:rPr lang="en-US" smtClean="0"/>
              <a:t>mengetikkan </a:t>
            </a:r>
            <a:r>
              <a:rPr lang="id-ID" smtClean="0"/>
              <a:t>sebuah </a:t>
            </a:r>
            <a:r>
              <a:rPr lang="id-ID"/>
              <a:t>kata atau kelompok kata yang dapat ditemukan di situs-situs Internet</a:t>
            </a:r>
            <a:endParaRPr lang="en-US"/>
          </a:p>
          <a:p>
            <a:r>
              <a:rPr lang="en-US"/>
              <a:t>Yahoo, Excite, AltaVista, HotBot, Lycos, and Webcrawler </a:t>
            </a:r>
            <a:r>
              <a:rPr lang="en-US" smtClean="0"/>
              <a:t>adalah beberapa contohnya</a:t>
            </a:r>
            <a:endParaRPr lang="en-US"/>
          </a:p>
          <a:p>
            <a:r>
              <a:rPr lang="en-US" smtClean="0"/>
              <a:t>Database Pemerintah </a:t>
            </a:r>
            <a:endParaRPr 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E246528E-1801-4855-91E6-2408B521291F}" type="slidenum">
              <a:rPr lang="en-US" sz="1500"/>
              <a:pPr defTabSz="957263"/>
              <a:t>11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Ekstranet</a:t>
            </a:r>
            <a:endParaRPr lang="en-US" b="1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/>
              <a:t>Memungkinkan </a:t>
            </a:r>
            <a:r>
              <a:rPr lang="en-US" smtClean="0"/>
              <a:t>untuk </a:t>
            </a:r>
            <a:r>
              <a:rPr lang="id-ID" smtClean="0"/>
              <a:t>berbagi </a:t>
            </a:r>
            <a:r>
              <a:rPr lang="id-ID"/>
              <a:t>informasi berbasis komputer menggunakan teknologi internet </a:t>
            </a:r>
            <a:endParaRPr lang="en-US" smtClean="0"/>
          </a:p>
          <a:p>
            <a:r>
              <a:rPr lang="id-ID"/>
              <a:t>Terbatas kepada pemasok terpercaya dan pelanggan besar</a:t>
            </a:r>
            <a:endParaRPr lang="en-US"/>
          </a:p>
          <a:p>
            <a:r>
              <a:rPr lang="en-US" smtClean="0"/>
              <a:t>Keamanan dan masalah privasi</a:t>
            </a:r>
            <a:endParaRPr lang="en-US"/>
          </a:p>
          <a:p>
            <a:pPr marL="719138" lvl="1" indent="-358775"/>
            <a:r>
              <a:rPr lang="en-US" smtClean="0"/>
              <a:t>Firewall</a:t>
            </a:r>
            <a:endParaRPr lang="en-US"/>
          </a:p>
        </p:txBody>
      </p:sp>
      <p:sp>
        <p:nvSpPr>
          <p:cNvPr id="202756" name="Text Box 1028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825F8AAF-CDEB-4637-87A2-AEE26B9A7BE7}" type="slidenum">
              <a:rPr lang="en-US" sz="1500"/>
              <a:pPr defTabSz="957263"/>
              <a:t>12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6660"/>
            <a:ext cx="7772400" cy="1219200"/>
          </a:xfrm>
          <a:noFill/>
          <a:ln/>
        </p:spPr>
        <p:txBody>
          <a:bodyPr/>
          <a:lstStyle/>
          <a:p>
            <a:r>
              <a:rPr lang="id-ID" b="1" smtClean="0"/>
              <a:t>Sistem</a:t>
            </a:r>
            <a:r>
              <a:rPr lang="en-US" b="1" smtClean="0"/>
              <a:t> </a:t>
            </a:r>
            <a:r>
              <a:rPr lang="id-ID" b="1"/>
              <a:t>Interorganisasional</a:t>
            </a:r>
            <a:endParaRPr lang="en-US" b="1">
              <a:latin typeface="Impact" pitchFamily="34" charset="0"/>
            </a:endParaRP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114800"/>
          </a:xfrm>
          <a:noFill/>
          <a:ln/>
        </p:spPr>
        <p:txBody>
          <a:bodyPr/>
          <a:lstStyle/>
          <a:p>
            <a:r>
              <a:rPr lang="id-ID"/>
              <a:t>Link ini </a:t>
            </a:r>
            <a:r>
              <a:rPr lang="en-US" smtClean="0"/>
              <a:t>terdiri dari </a:t>
            </a:r>
            <a:r>
              <a:rPr lang="id-ID" smtClean="0"/>
              <a:t>dua </a:t>
            </a:r>
            <a:r>
              <a:rPr lang="id-ID"/>
              <a:t>atau lebih perusahaan sehingga mereka berfungsi sebagai sistem tunggal untuk mencapai tujuan bersama</a:t>
            </a:r>
            <a:endParaRPr lang="en-US"/>
          </a:p>
          <a:p>
            <a:r>
              <a:rPr lang="id-ID" smtClean="0"/>
              <a:t>Me</a:t>
            </a:r>
            <a:r>
              <a:rPr lang="en-US" smtClean="0"/>
              <a:t>mbuat</a:t>
            </a:r>
            <a:r>
              <a:rPr lang="id-ID" smtClean="0"/>
              <a:t> </a:t>
            </a:r>
            <a:r>
              <a:rPr lang="id-ID"/>
              <a:t>efisiensi internal </a:t>
            </a:r>
            <a:r>
              <a:rPr lang="en-US" smtClean="0"/>
              <a:t>menjadi</a:t>
            </a:r>
            <a:r>
              <a:rPr lang="id-ID" smtClean="0"/>
              <a:t> </a:t>
            </a:r>
            <a:r>
              <a:rPr lang="id-ID"/>
              <a:t>efisiensi interorganisasional</a:t>
            </a:r>
            <a:endParaRPr lang="en-US"/>
          </a:p>
          <a:p>
            <a:r>
              <a:rPr lang="id-ID" smtClean="0"/>
              <a:t>Me</a:t>
            </a:r>
            <a:r>
              <a:rPr lang="en-US" smtClean="0"/>
              <a:t>mberikan</a:t>
            </a:r>
            <a:r>
              <a:rPr lang="id-ID" smtClean="0"/>
              <a:t> </a:t>
            </a:r>
            <a:r>
              <a:rPr lang="en-US" smtClean="0"/>
              <a:t>kepada </a:t>
            </a:r>
            <a:r>
              <a:rPr lang="id-ID" smtClean="0"/>
              <a:t>pelanggan produk </a:t>
            </a:r>
            <a:r>
              <a:rPr lang="en-US" smtClean="0"/>
              <a:t>dengan </a:t>
            </a:r>
            <a:r>
              <a:rPr lang="id-ID" smtClean="0"/>
              <a:t>fitur yang </a:t>
            </a:r>
            <a:r>
              <a:rPr lang="id-ID"/>
              <a:t>unik, mengurangi pencarian </a:t>
            </a:r>
            <a:r>
              <a:rPr lang="id-ID" smtClean="0"/>
              <a:t>biaya</a:t>
            </a:r>
            <a:r>
              <a:rPr lang="en-US" smtClean="0"/>
              <a:t> yang terkait</a:t>
            </a:r>
            <a:r>
              <a:rPr lang="id-ID" smtClean="0"/>
              <a:t>, </a:t>
            </a:r>
            <a:r>
              <a:rPr lang="id-ID"/>
              <a:t>dan meningkatkan biaya </a:t>
            </a:r>
            <a:r>
              <a:rPr lang="en-US" smtClean="0"/>
              <a:t>peralihan </a:t>
            </a:r>
            <a:r>
              <a:rPr lang="id-ID" smtClean="0"/>
              <a:t>pelanggan</a:t>
            </a:r>
            <a:endParaRPr lang="en-US"/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080A58E7-2DAE-4561-A307-DD5955D399AB}" type="slidenum">
              <a:rPr lang="en-US" sz="1500"/>
              <a:pPr defTabSz="957263"/>
              <a:t>13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147654"/>
            <a:ext cx="7772400" cy="1219200"/>
          </a:xfrm>
        </p:spPr>
        <p:txBody>
          <a:bodyPr/>
          <a:lstStyle/>
          <a:p>
            <a:r>
              <a:rPr lang="en-US" b="1" smtClean="0"/>
              <a:t>Pertukaran Data Elektronik</a:t>
            </a:r>
            <a:endParaRPr lang="en-US" b="1"/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00108"/>
            <a:ext cx="7772400" cy="5838852"/>
          </a:xfrm>
        </p:spPr>
        <p:txBody>
          <a:bodyPr/>
          <a:lstStyle/>
          <a:p>
            <a:r>
              <a:rPr lang="id-ID"/>
              <a:t>Terdiri </a:t>
            </a:r>
            <a:r>
              <a:rPr lang="id-ID" smtClean="0"/>
              <a:t>dari</a:t>
            </a:r>
            <a:r>
              <a:rPr lang="en-US" smtClean="0"/>
              <a:t> transmisi</a:t>
            </a:r>
            <a:r>
              <a:rPr lang="id-ID" smtClean="0"/>
              <a:t> </a:t>
            </a:r>
            <a:r>
              <a:rPr lang="id-ID"/>
              <a:t>langsung komputer-ke-komputer </a:t>
            </a:r>
            <a:r>
              <a:rPr lang="id-ID" smtClean="0"/>
              <a:t>antara</a:t>
            </a:r>
            <a:r>
              <a:rPr lang="en-US" smtClean="0"/>
              <a:t> </a:t>
            </a:r>
            <a:r>
              <a:rPr lang="id-ID" smtClean="0"/>
              <a:t>beberapa</a:t>
            </a:r>
            <a:r>
              <a:rPr lang="en-US" smtClean="0"/>
              <a:t> </a:t>
            </a:r>
            <a:r>
              <a:rPr lang="id-ID" smtClean="0"/>
              <a:t>perusahaan data </a:t>
            </a:r>
            <a:r>
              <a:rPr lang="id-ID"/>
              <a:t>dalam format yang dapat dibaca mesin, </a:t>
            </a:r>
            <a:r>
              <a:rPr lang="en-US" smtClean="0"/>
              <a:t>dan </a:t>
            </a:r>
            <a:r>
              <a:rPr lang="id-ID" smtClean="0"/>
              <a:t>terstruktur</a:t>
            </a:r>
            <a:endParaRPr lang="en-US"/>
          </a:p>
          <a:p>
            <a:r>
              <a:rPr lang="en-US" smtClean="0"/>
              <a:t>Keterkaitan yang khas :</a:t>
            </a:r>
            <a:endParaRPr lang="en-US"/>
          </a:p>
          <a:p>
            <a:pPr lvl="1"/>
            <a:r>
              <a:rPr lang="id-ID" smtClean="0"/>
              <a:t>Pasokan sisi</a:t>
            </a:r>
            <a:endParaRPr lang="en-US"/>
          </a:p>
          <a:p>
            <a:pPr lvl="1"/>
            <a:r>
              <a:rPr lang="id-ID" smtClean="0"/>
              <a:t>Sisi pelanggan</a:t>
            </a:r>
            <a:endParaRPr lang="en-US"/>
          </a:p>
          <a:p>
            <a:pPr lvl="1"/>
            <a:r>
              <a:rPr lang="id-ID" smtClean="0"/>
              <a:t>Transaksi set</a:t>
            </a:r>
            <a:endParaRPr lang="en-US"/>
          </a:p>
          <a:p>
            <a:r>
              <a:rPr lang="id-ID" smtClean="0"/>
              <a:t>Penjual saham pengisian</a:t>
            </a:r>
            <a:r>
              <a:rPr lang="en-US" smtClean="0"/>
              <a:t> </a:t>
            </a:r>
            <a:r>
              <a:rPr lang="en-US"/>
              <a:t>(VSR)</a:t>
            </a:r>
          </a:p>
          <a:p>
            <a:r>
              <a:rPr lang="id-ID" smtClean="0"/>
              <a:t>Transfer Dana Elektronik</a:t>
            </a:r>
            <a:r>
              <a:rPr lang="en-US" smtClean="0"/>
              <a:t> </a:t>
            </a:r>
            <a:r>
              <a:rPr lang="en-US"/>
              <a:t>(EFT)</a:t>
            </a:r>
          </a:p>
        </p:txBody>
      </p:sp>
      <p:sp>
        <p:nvSpPr>
          <p:cNvPr id="203780" name="Text Box 1028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FA1B93CF-9CF7-4BF7-A47C-41D93DC9EA8C}" type="slidenum">
              <a:rPr lang="en-US" sz="1500"/>
              <a:pPr defTabSz="957263"/>
              <a:t>14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noFill/>
          <a:ln/>
        </p:spPr>
        <p:txBody>
          <a:bodyPr/>
          <a:lstStyle/>
          <a:p>
            <a:r>
              <a:rPr lang="en-US" sz="4000" b="1" smtClean="0"/>
              <a:t>Electronic Data Interchange (EDI)</a:t>
            </a:r>
            <a:br>
              <a:rPr lang="en-US" sz="4000" b="1" smtClean="0"/>
            </a:br>
            <a:r>
              <a:rPr lang="en-US" sz="4000" b="1" smtClean="0"/>
              <a:t>Menganut Format Dasar</a:t>
            </a:r>
            <a:endParaRPr lang="en-US" sz="4000" b="1"/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82550" y="3206750"/>
            <a:ext cx="1128713" cy="825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5563" y="3422650"/>
            <a:ext cx="1164465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2100" smtClean="0">
                <a:solidFill>
                  <a:schemeClr val="bg2"/>
                </a:solidFill>
              </a:rPr>
              <a:t>Pemasok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929586" y="3143248"/>
            <a:ext cx="1128713" cy="1206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7929586" y="3279897"/>
            <a:ext cx="1101060" cy="8634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mtClean="0">
                <a:solidFill>
                  <a:schemeClr val="bg1"/>
                </a:solidFill>
              </a:rPr>
              <a:t>Peru</a:t>
            </a:r>
          </a:p>
          <a:p>
            <a:pPr defTabSz="957263"/>
            <a:r>
              <a:rPr lang="en-US" smtClean="0">
                <a:solidFill>
                  <a:schemeClr val="bg1"/>
                </a:solidFill>
              </a:rPr>
              <a:t>sahaan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5417" name="Freeform 9"/>
          <p:cNvSpPr>
            <a:spLocks/>
          </p:cNvSpPr>
          <p:nvPr/>
        </p:nvSpPr>
        <p:spPr bwMode="auto">
          <a:xfrm>
            <a:off x="914400" y="1981200"/>
            <a:ext cx="7088188" cy="1296988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352" y="0"/>
              </a:cxn>
              <a:cxn ang="0">
                <a:pos x="4464" y="720"/>
              </a:cxn>
            </a:cxnLst>
            <a:rect l="0" t="0" r="r" b="b"/>
            <a:pathLst>
              <a:path w="4465" h="817">
                <a:moveTo>
                  <a:pt x="0" y="816"/>
                </a:moveTo>
                <a:lnTo>
                  <a:pt x="2352" y="0"/>
                </a:lnTo>
                <a:lnTo>
                  <a:pt x="4464" y="72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18" name="Freeform 10"/>
          <p:cNvSpPr>
            <a:spLocks/>
          </p:cNvSpPr>
          <p:nvPr/>
        </p:nvSpPr>
        <p:spPr bwMode="auto">
          <a:xfrm>
            <a:off x="1295400" y="2438400"/>
            <a:ext cx="64785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160" y="0"/>
              </a:cxn>
              <a:cxn ang="0">
                <a:pos x="4080" y="576"/>
              </a:cxn>
            </a:cxnLst>
            <a:rect l="0" t="0" r="r" b="b"/>
            <a:pathLst>
              <a:path w="4081" h="625">
                <a:moveTo>
                  <a:pt x="0" y="624"/>
                </a:moveTo>
                <a:lnTo>
                  <a:pt x="2160" y="0"/>
                </a:lnTo>
                <a:lnTo>
                  <a:pt x="4080" y="576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244600" y="3657600"/>
            <a:ext cx="6350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Freeform 12"/>
          <p:cNvSpPr>
            <a:spLocks/>
          </p:cNvSpPr>
          <p:nvPr/>
        </p:nvSpPr>
        <p:spPr bwMode="auto">
          <a:xfrm>
            <a:off x="1066800" y="4038600"/>
            <a:ext cx="6630988" cy="839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6" y="528"/>
              </a:cxn>
              <a:cxn ang="0">
                <a:pos x="4176" y="96"/>
              </a:cxn>
            </a:cxnLst>
            <a:rect l="0" t="0" r="r" b="b"/>
            <a:pathLst>
              <a:path w="4177" h="529">
                <a:moveTo>
                  <a:pt x="0" y="0"/>
                </a:moveTo>
                <a:lnTo>
                  <a:pt x="2256" y="528"/>
                </a:lnTo>
                <a:lnTo>
                  <a:pt x="4176" y="96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1" name="Freeform 13"/>
          <p:cNvSpPr>
            <a:spLocks/>
          </p:cNvSpPr>
          <p:nvPr/>
        </p:nvSpPr>
        <p:spPr bwMode="auto">
          <a:xfrm>
            <a:off x="762000" y="4038600"/>
            <a:ext cx="7240588" cy="1601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8" y="1008"/>
              </a:cxn>
              <a:cxn ang="0">
                <a:pos x="4560" y="192"/>
              </a:cxn>
            </a:cxnLst>
            <a:rect l="0" t="0" r="r" b="b"/>
            <a:pathLst>
              <a:path w="4561" h="1009">
                <a:moveTo>
                  <a:pt x="0" y="0"/>
                </a:moveTo>
                <a:lnTo>
                  <a:pt x="2448" y="1008"/>
                </a:lnTo>
                <a:lnTo>
                  <a:pt x="4560" y="19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 rot="1080000">
            <a:off x="4121465" y="2045032"/>
            <a:ext cx="4723772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id-ID" smtClean="0"/>
              <a:t>Permintaan untuk penawaran harga</a:t>
            </a:r>
            <a:endParaRPr lang="en-US"/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 rot="20580000">
            <a:off x="2349429" y="2426943"/>
            <a:ext cx="2013094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id-ID" smtClean="0"/>
              <a:t>Harga kutipan</a:t>
            </a:r>
            <a:endParaRPr lang="en-US"/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3484563" y="3143248"/>
            <a:ext cx="2607167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mtClean="0"/>
              <a:t>Rangka Pembelian</a:t>
            </a:r>
            <a:endParaRPr lang="en-US"/>
          </a:p>
        </p:txBody>
      </p:sp>
      <p:sp>
        <p:nvSpPr>
          <p:cNvPr id="145425" name="Rectangle 17"/>
          <p:cNvSpPr>
            <a:spLocks noChangeArrowheads="1"/>
          </p:cNvSpPr>
          <p:nvPr/>
        </p:nvSpPr>
        <p:spPr bwMode="auto">
          <a:xfrm rot="746786">
            <a:off x="1659085" y="4035142"/>
            <a:ext cx="3025294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id-ID" smtClean="0"/>
              <a:t>Akui P.O. penerimaan</a:t>
            </a:r>
            <a:endParaRPr lang="en-US"/>
          </a:p>
        </p:txBody>
      </p:sp>
      <p:sp>
        <p:nvSpPr>
          <p:cNvPr id="145426" name="Rectangle 18"/>
          <p:cNvSpPr>
            <a:spLocks noChangeArrowheads="1"/>
          </p:cNvSpPr>
          <p:nvPr/>
        </p:nvSpPr>
        <p:spPr bwMode="auto">
          <a:xfrm rot="1248168">
            <a:off x="3276423" y="4810711"/>
            <a:ext cx="1029813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id-ID" smtClean="0"/>
              <a:t>Faktur</a:t>
            </a:r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04800" y="6248400"/>
            <a:ext cx="4476553" cy="48144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>
                <a:solidFill>
                  <a:schemeClr val="bg1"/>
                </a:solidFill>
              </a:rPr>
              <a:t>ANSI ASC X12 </a:t>
            </a:r>
            <a:r>
              <a:rPr lang="en-US" smtClean="0">
                <a:solidFill>
                  <a:schemeClr val="bg1"/>
                </a:solidFill>
              </a:rPr>
              <a:t>– Amerika Utara</a:t>
            </a:r>
            <a:endParaRPr lang="en-US"/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5553075" y="6248400"/>
            <a:ext cx="3461275" cy="48144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>
                <a:solidFill>
                  <a:schemeClr val="bg1"/>
                </a:solidFill>
              </a:rPr>
              <a:t>EDIFACT - </a:t>
            </a:r>
            <a:r>
              <a:rPr lang="en-US" smtClean="0">
                <a:solidFill>
                  <a:schemeClr val="bg1"/>
                </a:solidFill>
              </a:rPr>
              <a:t>Internasional</a:t>
            </a:r>
            <a:endParaRPr lang="en-US"/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8413750" y="5640388"/>
            <a:ext cx="509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50450B77-D717-45DD-AEC1-E93CBB5DD71E}" type="slidenum">
              <a:rPr lang="en-US" sz="1500"/>
              <a:pPr defTabSz="957263"/>
              <a:t>15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1414"/>
            <a:ext cx="7772400" cy="1462110"/>
          </a:xfrm>
          <a:noFill/>
          <a:ln/>
        </p:spPr>
        <p:txBody>
          <a:bodyPr/>
          <a:lstStyle/>
          <a:p>
            <a:r>
              <a:rPr lang="en-US" b="1" smtClean="0"/>
              <a:t>Set Transaksi EDI Terpilih</a:t>
            </a:r>
            <a:br>
              <a:rPr lang="en-US" b="1" smtClean="0"/>
            </a:br>
            <a:r>
              <a:rPr lang="en-US" b="1" smtClean="0"/>
              <a:t>dan Data Contoh Faktur</a:t>
            </a:r>
            <a:endParaRPr lang="en-US" b="1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42875" y="1676400"/>
            <a:ext cx="9001125" cy="506463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en-US" sz="1900" b="1">
                <a:solidFill>
                  <a:schemeClr val="bg1"/>
                </a:solidFill>
              </a:rPr>
              <a:t>104</a:t>
            </a:r>
            <a:r>
              <a:rPr lang="en-US" sz="1900">
                <a:solidFill>
                  <a:schemeClr val="bg1"/>
                </a:solidFill>
              </a:rPr>
              <a:t>   </a:t>
            </a:r>
            <a:r>
              <a:rPr lang="en-US" sz="1900" smtClean="0">
                <a:solidFill>
                  <a:schemeClr val="bg1"/>
                </a:solidFill>
              </a:rPr>
              <a:t>Informasi Pengiriman Udara</a:t>
            </a:r>
            <a:r>
              <a:rPr lang="en-US" sz="1900">
                <a:solidFill>
                  <a:schemeClr val="bg1"/>
                </a:solidFill>
              </a:rPr>
              <a:t>	     </a:t>
            </a:r>
            <a:r>
              <a:rPr lang="en-US" sz="1900" b="1">
                <a:solidFill>
                  <a:schemeClr val="bg1"/>
                </a:solidFill>
              </a:rPr>
              <a:t>130</a:t>
            </a:r>
            <a:r>
              <a:rPr lang="en-US" sz="1900">
                <a:solidFill>
                  <a:schemeClr val="bg1"/>
                </a:solidFill>
              </a:rPr>
              <a:t> </a:t>
            </a:r>
            <a:r>
              <a:rPr lang="en-US" sz="1900" smtClean="0">
                <a:solidFill>
                  <a:schemeClr val="bg1"/>
                </a:solidFill>
              </a:rPr>
              <a:t>  Laporan Belajar Siswa (Transkrip)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 b="1">
                <a:solidFill>
                  <a:schemeClr val="bg1"/>
                </a:solidFill>
              </a:rPr>
              <a:t>152</a:t>
            </a:r>
            <a:r>
              <a:rPr lang="en-US" sz="1900">
                <a:solidFill>
                  <a:schemeClr val="bg1"/>
                </a:solidFill>
              </a:rPr>
              <a:t>   </a:t>
            </a:r>
            <a:r>
              <a:rPr lang="en-US" sz="1900" smtClean="0">
                <a:solidFill>
                  <a:schemeClr val="bg1"/>
                </a:solidFill>
              </a:rPr>
              <a:t>Informasi Statistika Pemerintahan     </a:t>
            </a:r>
            <a:r>
              <a:rPr lang="en-US" sz="1900" b="1">
                <a:solidFill>
                  <a:schemeClr val="bg1"/>
                </a:solidFill>
              </a:rPr>
              <a:t>300</a:t>
            </a:r>
            <a:r>
              <a:rPr lang="en-US" sz="1900">
                <a:solidFill>
                  <a:schemeClr val="bg1"/>
                </a:solidFill>
              </a:rPr>
              <a:t>   </a:t>
            </a:r>
            <a:r>
              <a:rPr lang="en-US" sz="1900" smtClean="0">
                <a:solidFill>
                  <a:schemeClr val="bg1"/>
                </a:solidFill>
              </a:rPr>
              <a:t>(Permintaan Pemesanan) (Laut)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 b="1">
                <a:solidFill>
                  <a:schemeClr val="bg1"/>
                </a:solidFill>
              </a:rPr>
              <a:t>311</a:t>
            </a:r>
            <a:r>
              <a:rPr lang="en-US" sz="1900">
                <a:solidFill>
                  <a:schemeClr val="bg1"/>
                </a:solidFill>
              </a:rPr>
              <a:t>   </a:t>
            </a:r>
            <a:r>
              <a:rPr lang="en-US" sz="1900" smtClean="0">
                <a:solidFill>
                  <a:schemeClr val="bg1"/>
                </a:solidFill>
              </a:rPr>
              <a:t>Bea Informasi Canadian </a:t>
            </a:r>
            <a:r>
              <a:rPr lang="en-US" sz="1900">
                <a:solidFill>
                  <a:schemeClr val="bg1"/>
                </a:solidFill>
              </a:rPr>
              <a:t>	     </a:t>
            </a:r>
            <a:r>
              <a:rPr lang="en-US" sz="1900" b="1">
                <a:solidFill>
                  <a:schemeClr val="bg1"/>
                </a:solidFill>
              </a:rPr>
              <a:t>810</a:t>
            </a:r>
            <a:r>
              <a:rPr lang="en-US" sz="1900">
                <a:solidFill>
                  <a:schemeClr val="bg1"/>
                </a:solidFill>
              </a:rPr>
              <a:t>   </a:t>
            </a:r>
            <a:r>
              <a:rPr lang="en-US" sz="1900" smtClean="0">
                <a:solidFill>
                  <a:schemeClr val="bg1"/>
                </a:solidFill>
              </a:rPr>
              <a:t>Faktur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Nama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Alamat Informasi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Penandaan</a:t>
            </a:r>
            <a:r>
              <a:rPr lang="en-US" sz="1900" smtClean="0">
                <a:solidFill>
                  <a:schemeClr val="bg1"/>
                </a:solidFill>
              </a:rPr>
              <a:t>, Pengepakan, Pemuatan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Kode Industri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Jumlah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Mata Uang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 	</a:t>
            </a:r>
            <a:r>
              <a:rPr lang="en-US" sz="1900" smtClean="0">
                <a:solidFill>
                  <a:schemeClr val="bg1"/>
                </a:solidFill>
              </a:rPr>
              <a:t>Informasi Pajak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Informasi Harga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Detail Barang Fisik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Syarat Penjualan</a:t>
            </a:r>
            <a:r>
              <a:rPr lang="en-US" sz="1900" smtClean="0">
                <a:solidFill>
                  <a:schemeClr val="bg1"/>
                </a:solidFill>
              </a:rPr>
              <a:t>/Syarat Penundaan Penjualan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Detail Pengangkut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Produk/Deskripsi Item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Ringkasan Faktur Pengiriman</a:t>
            </a:r>
            <a:endParaRPr lang="en-US" sz="1900">
              <a:solidFill>
                <a:schemeClr val="bg1"/>
              </a:solidFill>
            </a:endParaRPr>
          </a:p>
          <a:p>
            <a:pPr algn="l" defTabSz="957263"/>
            <a:r>
              <a:rPr lang="en-US" sz="1900">
                <a:solidFill>
                  <a:schemeClr val="bg1"/>
                </a:solidFill>
              </a:rPr>
              <a:t>	</a:t>
            </a:r>
            <a:r>
              <a:rPr lang="en-US" sz="1900" smtClean="0">
                <a:solidFill>
                  <a:schemeClr val="bg1"/>
                </a:solidFill>
              </a:rPr>
              <a:t>Total Transaksi</a:t>
            </a:r>
            <a:endParaRPr lang="en-US" sz="1900">
              <a:solidFill>
                <a:schemeClr val="bg1"/>
              </a:solidFill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8413750" y="6553200"/>
            <a:ext cx="509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93988B57-FD69-4317-BD35-3B17353C2752}" type="slidenum">
              <a:rPr lang="en-US" sz="1500"/>
              <a:pPr defTabSz="957263"/>
              <a:t>16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219200"/>
          </a:xfrm>
          <a:noFill/>
          <a:ln/>
        </p:spPr>
        <p:txBody>
          <a:bodyPr/>
          <a:lstStyle/>
          <a:p>
            <a:r>
              <a:rPr lang="id-ID" sz="4000" b="1" smtClean="0"/>
              <a:t>Pemetaan</a:t>
            </a:r>
            <a:r>
              <a:rPr lang="en-US" sz="4000" b="1" smtClean="0"/>
              <a:t> Software</a:t>
            </a:r>
            <a:r>
              <a:rPr lang="id-ID" sz="4000" b="1" smtClean="0"/>
              <a:t> </a:t>
            </a:r>
            <a:r>
              <a:rPr lang="id-ID" sz="4000" b="1" smtClean="0"/>
              <a:t>Menerjemahkan </a:t>
            </a:r>
            <a:r>
              <a:rPr lang="en-US" sz="4000" b="1" smtClean="0"/>
              <a:t>D</a:t>
            </a:r>
            <a:r>
              <a:rPr lang="id-ID" sz="4000" b="1" smtClean="0"/>
              <a:t>ata </a:t>
            </a:r>
            <a:r>
              <a:rPr lang="id-ID" sz="4000" b="1" smtClean="0"/>
              <a:t>ke dan dari Format Standar</a:t>
            </a:r>
            <a:endParaRPr lang="en-US" sz="4000" b="1">
              <a:latin typeface="Impact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706438" y="2092325"/>
            <a:ext cx="2127250" cy="4613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706438" y="2092325"/>
            <a:ext cx="2127250" cy="39720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endParaRPr lang="en-US" sz="2100" smtClean="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Komputer perusahaan penerima</a:t>
            </a:r>
            <a:endParaRPr lang="en-US" sz="2100">
              <a:solidFill>
                <a:schemeClr val="bg2"/>
              </a:solidFill>
            </a:endParaRPr>
          </a:p>
          <a:p>
            <a:pPr algn="l"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Aplikasi perangkat lunak</a:t>
            </a:r>
            <a:endParaRPr lang="en-US" sz="2100">
              <a:solidFill>
                <a:schemeClr val="bg2"/>
              </a:solidFill>
            </a:endParaRPr>
          </a:p>
          <a:p>
            <a:pPr algn="l" defTabSz="957263"/>
            <a:endParaRPr lang="en-US" sz="2100">
              <a:solidFill>
                <a:schemeClr val="bg2"/>
              </a:solidFill>
            </a:endParaRPr>
          </a:p>
          <a:p>
            <a:pPr algn="l" defTabSz="957263"/>
            <a:endParaRPr lang="en-US" sz="2100" smtClean="0">
              <a:solidFill>
                <a:schemeClr val="bg2"/>
              </a:solidFill>
            </a:endParaRPr>
          </a:p>
          <a:p>
            <a:pPr algn="l"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Pemetaan</a:t>
            </a: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Perangkat Lunak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2857488" y="4944996"/>
            <a:ext cx="3624561" cy="5557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3000" b="1" smtClean="0">
                <a:solidFill>
                  <a:schemeClr val="tx2"/>
                </a:solidFill>
              </a:rPr>
              <a:t>Format Standar EDI</a:t>
            </a:r>
            <a:endParaRPr lang="en-US" sz="3000" b="1">
              <a:solidFill>
                <a:schemeClr val="tx2"/>
              </a:solidFill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819110" y="3714752"/>
            <a:ext cx="1895502" cy="8382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1785915" y="4572008"/>
            <a:ext cx="45719" cy="71438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6516715" y="2092325"/>
            <a:ext cx="2160559" cy="4613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6482049" y="2092324"/>
            <a:ext cx="2195226" cy="39720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endParaRPr lang="en-US" sz="2100" smtClean="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Komputer Perusahaan Penerima</a:t>
            </a:r>
            <a:endParaRPr lang="en-US" sz="2100" b="1" i="1" smtClean="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Aplikasi perangkat lunak</a:t>
            </a: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Pemetaan</a:t>
            </a: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Perangkat </a:t>
            </a:r>
            <a:r>
              <a:rPr lang="en-US" sz="2100" smtClean="0">
                <a:solidFill>
                  <a:schemeClr val="bg2"/>
                </a:solidFill>
              </a:rPr>
              <a:t>Lunak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6588439" y="4000504"/>
            <a:ext cx="1984089" cy="8382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739760" y="5286388"/>
            <a:ext cx="1974852" cy="8382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6588439" y="5327650"/>
            <a:ext cx="2055527" cy="8382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V="1">
            <a:off x="7543800" y="4902200"/>
            <a:ext cx="0" cy="4254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 flipV="1">
            <a:off x="2833688" y="5562596"/>
            <a:ext cx="3683028" cy="45719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8677275" y="6524625"/>
            <a:ext cx="511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766B0B01-2CBC-496C-8D22-26FF88299358}" type="slidenum">
              <a:rPr lang="en-US" sz="1500"/>
              <a:pPr defTabSz="957263"/>
              <a:t>17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66660"/>
            <a:ext cx="7772400" cy="1219200"/>
          </a:xfrm>
        </p:spPr>
        <p:txBody>
          <a:bodyPr/>
          <a:lstStyle/>
          <a:p>
            <a:r>
              <a:rPr lang="id-ID" b="1" smtClean="0"/>
              <a:t>Tingkat Implementasi EDI</a:t>
            </a:r>
            <a:endParaRPr lang="en-US" b="1"/>
          </a:p>
        </p:txBody>
      </p:sp>
      <p:sp>
        <p:nvSpPr>
          <p:cNvPr id="20480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42876" y="1357298"/>
            <a:ext cx="8929718" cy="5500702"/>
          </a:xfrm>
        </p:spPr>
        <p:txBody>
          <a:bodyPr/>
          <a:lstStyle/>
          <a:p>
            <a:r>
              <a:rPr lang="en-US" smtClean="0"/>
              <a:t>Pengguna Level Satu</a:t>
            </a:r>
            <a:endParaRPr lang="en-US"/>
          </a:p>
          <a:p>
            <a:pPr lvl="1"/>
            <a:r>
              <a:rPr lang="id-ID" smtClean="0"/>
              <a:t>Satu </a:t>
            </a:r>
            <a:r>
              <a:rPr lang="id-ID" smtClean="0"/>
              <a:t>atau </a:t>
            </a:r>
            <a:r>
              <a:rPr lang="id-ID" smtClean="0"/>
              <a:t>dua</a:t>
            </a:r>
            <a:r>
              <a:rPr lang="en-US" smtClean="0"/>
              <a:t> set</a:t>
            </a:r>
            <a:r>
              <a:rPr lang="id-ID" smtClean="0"/>
              <a:t> transmisi </a:t>
            </a:r>
            <a:r>
              <a:rPr lang="id-ID" smtClean="0"/>
              <a:t>dikirim ke mitra dagang yang terbatas</a:t>
            </a:r>
            <a:endParaRPr lang="en-US"/>
          </a:p>
          <a:p>
            <a:r>
              <a:rPr lang="en-US" smtClean="0"/>
              <a:t>Pengguna  Level Dua</a:t>
            </a:r>
            <a:endParaRPr lang="en-US"/>
          </a:p>
          <a:p>
            <a:pPr lvl="1"/>
            <a:r>
              <a:rPr lang="id-ID" smtClean="0"/>
              <a:t>Banyak</a:t>
            </a:r>
            <a:r>
              <a:rPr lang="en-US" smtClean="0"/>
              <a:t> </a:t>
            </a:r>
            <a:r>
              <a:rPr lang="id-ID" smtClean="0"/>
              <a:t>set</a:t>
            </a:r>
            <a:r>
              <a:rPr lang="id-ID" smtClean="0"/>
              <a:t> transaksi</a:t>
            </a:r>
            <a:r>
              <a:rPr lang="en-US" smtClean="0"/>
              <a:t> </a:t>
            </a:r>
            <a:r>
              <a:rPr lang="id-ID" smtClean="0"/>
              <a:t>ditransmisikan </a:t>
            </a:r>
            <a:r>
              <a:rPr lang="id-ID" smtClean="0"/>
              <a:t>ke sejumlah besar mitra dagang</a:t>
            </a:r>
            <a:endParaRPr lang="en-US"/>
          </a:p>
          <a:p>
            <a:r>
              <a:rPr lang="en-US" smtClean="0"/>
              <a:t>Pengguna Level Tiga</a:t>
            </a:r>
            <a:endParaRPr lang="en-US"/>
          </a:p>
          <a:p>
            <a:pPr lvl="1"/>
            <a:r>
              <a:rPr lang="id-ID" smtClean="0"/>
              <a:t>Banyak </a:t>
            </a:r>
            <a:r>
              <a:rPr lang="en-US" smtClean="0"/>
              <a:t>set </a:t>
            </a:r>
            <a:r>
              <a:rPr lang="id-ID" smtClean="0"/>
              <a:t>transaksi</a:t>
            </a:r>
            <a:r>
              <a:rPr lang="en-US" smtClean="0"/>
              <a:t> </a:t>
            </a:r>
            <a:r>
              <a:rPr lang="id-ID" smtClean="0"/>
              <a:t>ditransmisikan </a:t>
            </a:r>
            <a:r>
              <a:rPr lang="id-ID" smtClean="0"/>
              <a:t>ke sejumlah besar mitra dagang dan aplikasi komputer perusahaan disesuaikan dengan pendekatan EDI</a:t>
            </a:r>
            <a:endParaRPr lang="en-US"/>
          </a:p>
        </p:txBody>
      </p:sp>
      <p:sp>
        <p:nvSpPr>
          <p:cNvPr id="204804" name="Text Box 2052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EC02C652-BA9C-400C-B8E7-9D6544526AC8}" type="slidenum">
              <a:rPr lang="en-US" sz="1500"/>
              <a:pPr defTabSz="957263"/>
              <a:t>18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5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6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Adopsi Pengaruh</a:t>
            </a:r>
            <a:endParaRPr lang="en-US" b="1"/>
          </a:p>
        </p:txBody>
      </p:sp>
      <p:sp>
        <p:nvSpPr>
          <p:cNvPr id="151557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d-ID" smtClean="0"/>
              <a:t>Tekanan kompetitif, </a:t>
            </a:r>
            <a:r>
              <a:rPr lang="id-ID" i="1" smtClean="0"/>
              <a:t>ini reaktif</a:t>
            </a:r>
            <a:endParaRPr lang="en-US" i="1"/>
          </a:p>
          <a:p>
            <a:r>
              <a:rPr lang="id-ID" smtClean="0"/>
              <a:t>Menjalankan kekuasaan, </a:t>
            </a:r>
            <a:r>
              <a:rPr lang="id-ID" i="1" smtClean="0"/>
              <a:t>ini adalah proaktif</a:t>
            </a:r>
            <a:endParaRPr lang="en-US" i="1"/>
          </a:p>
          <a:p>
            <a:r>
              <a:rPr lang="id-ID" smtClean="0"/>
              <a:t>Kebutuhan internal, </a:t>
            </a:r>
            <a:r>
              <a:rPr lang="id-ID" i="1" smtClean="0"/>
              <a:t>ini adalah proaktif</a:t>
            </a:r>
            <a:endParaRPr lang="en-US" i="1"/>
          </a:p>
          <a:p>
            <a:r>
              <a:rPr lang="id-ID" smtClean="0"/>
              <a:t>Dukungan manajemen puncak, </a:t>
            </a:r>
            <a:r>
              <a:rPr lang="id-ID" i="1" smtClean="0"/>
              <a:t>ini adalah proaktif dan reaktif</a:t>
            </a:r>
            <a:endParaRPr lang="en-US" i="1"/>
          </a:p>
        </p:txBody>
      </p:sp>
      <p:sp>
        <p:nvSpPr>
          <p:cNvPr id="151558" name="Text Box 1030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2749FAF6-7C6E-46C8-9410-E315262563F7}" type="slidenum">
              <a:rPr lang="en-US" sz="1500"/>
              <a:pPr defTabSz="957263"/>
              <a:t>19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d-ID" sz="4800" b="1"/>
              <a:t>Perdagangan Elektronik</a:t>
            </a:r>
            <a:endParaRPr lang="en-US" sz="4800" b="1">
              <a:latin typeface="Impact" pitchFamily="34" charset="0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Perdagangan Elektronik</a:t>
            </a:r>
            <a:r>
              <a:rPr lang="id-ID" smtClean="0"/>
              <a:t> </a:t>
            </a:r>
            <a:r>
              <a:rPr lang="id-ID"/>
              <a:t>adalah penggunaan komputer untuk memfasilitasi operasi perusahaan</a:t>
            </a:r>
            <a:endParaRPr lang="en-US"/>
          </a:p>
          <a:p>
            <a:pPr marL="719138" lvl="1" indent="-360363"/>
            <a:r>
              <a:rPr lang="en-US" sz="3400" smtClean="0"/>
              <a:t>I</a:t>
            </a:r>
            <a:r>
              <a:rPr lang="id-ID" sz="3400" smtClean="0"/>
              <a:t>nternal </a:t>
            </a:r>
            <a:r>
              <a:rPr lang="id-ID" sz="3400"/>
              <a:t>(keuangan, pemasaran, manufaktur, ...)</a:t>
            </a:r>
            <a:endParaRPr lang="en-US" sz="3400"/>
          </a:p>
          <a:p>
            <a:pPr marL="719138" lvl="1" indent="-360363"/>
            <a:r>
              <a:rPr lang="en-US" sz="3400" smtClean="0"/>
              <a:t>E</a:t>
            </a:r>
            <a:r>
              <a:rPr lang="id-ID" sz="3400" smtClean="0"/>
              <a:t>ksternal </a:t>
            </a:r>
            <a:r>
              <a:rPr lang="id-ID" sz="3400"/>
              <a:t>(pelanggan, pemasok, pemerintah, ...)</a:t>
            </a:r>
            <a:endParaRPr lang="en-US" sz="3400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8113713" y="62103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ACC3F266-C65F-4344-B7AA-25CAA6F8C971}" type="slidenum">
              <a:rPr lang="en-US" sz="1500"/>
              <a:pPr defTabSz="957263"/>
              <a:t>2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1600" y="138098"/>
            <a:ext cx="8953500" cy="1219200"/>
          </a:xfrm>
          <a:noFill/>
          <a:ln/>
        </p:spPr>
        <p:txBody>
          <a:bodyPr/>
          <a:lstStyle/>
          <a:p>
            <a:r>
              <a:rPr lang="en-US" b="1" smtClean="0"/>
              <a:t>Pengaruh Internal dan Lingkungan Pada Adopsi EDI</a:t>
            </a:r>
            <a:endParaRPr lang="en-US" b="1"/>
          </a:p>
        </p:txBody>
      </p:sp>
      <p:sp>
        <p:nvSpPr>
          <p:cNvPr id="153605" name="Oval 1029"/>
          <p:cNvSpPr>
            <a:spLocks noChangeArrowheads="1"/>
          </p:cNvSpPr>
          <p:nvPr/>
        </p:nvSpPr>
        <p:spPr bwMode="auto">
          <a:xfrm>
            <a:off x="241300" y="3213100"/>
            <a:ext cx="1574800" cy="736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Oval 1030"/>
          <p:cNvSpPr>
            <a:spLocks noChangeArrowheads="1"/>
          </p:cNvSpPr>
          <p:nvPr/>
        </p:nvSpPr>
        <p:spPr bwMode="auto">
          <a:xfrm>
            <a:off x="7478713" y="3213100"/>
            <a:ext cx="1576387" cy="736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Oval 1031"/>
          <p:cNvSpPr>
            <a:spLocks noChangeArrowheads="1"/>
          </p:cNvSpPr>
          <p:nvPr/>
        </p:nvSpPr>
        <p:spPr bwMode="auto">
          <a:xfrm>
            <a:off x="3929058" y="5572140"/>
            <a:ext cx="1271588" cy="63498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Rectangle 1032"/>
          <p:cNvSpPr>
            <a:spLocks noChangeArrowheads="1"/>
          </p:cNvSpPr>
          <p:nvPr/>
        </p:nvSpPr>
        <p:spPr bwMode="auto">
          <a:xfrm>
            <a:off x="3289300" y="2298700"/>
            <a:ext cx="2641600" cy="2565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Line 1033"/>
          <p:cNvSpPr>
            <a:spLocks noChangeShapeType="1"/>
          </p:cNvSpPr>
          <p:nvPr/>
        </p:nvSpPr>
        <p:spPr bwMode="auto">
          <a:xfrm>
            <a:off x="1855788" y="3581400"/>
            <a:ext cx="1393825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1034"/>
          <p:cNvSpPr>
            <a:spLocks noChangeShapeType="1"/>
          </p:cNvSpPr>
          <p:nvPr/>
        </p:nvSpPr>
        <p:spPr bwMode="auto">
          <a:xfrm>
            <a:off x="6000760" y="3581400"/>
            <a:ext cx="1397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035"/>
          <p:cNvSpPr>
            <a:spLocks noChangeShapeType="1"/>
          </p:cNvSpPr>
          <p:nvPr/>
        </p:nvSpPr>
        <p:spPr bwMode="auto">
          <a:xfrm>
            <a:off x="4572000" y="5214950"/>
            <a:ext cx="0" cy="2921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Rectangle 1036"/>
          <p:cNvSpPr>
            <a:spLocks noChangeArrowheads="1"/>
          </p:cNvSpPr>
          <p:nvPr/>
        </p:nvSpPr>
        <p:spPr bwMode="auto">
          <a:xfrm>
            <a:off x="101600" y="1608150"/>
            <a:ext cx="9015413" cy="36068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Rectangle 1037"/>
          <p:cNvSpPr>
            <a:spLocks noChangeArrowheads="1"/>
          </p:cNvSpPr>
          <p:nvPr/>
        </p:nvSpPr>
        <p:spPr bwMode="auto">
          <a:xfrm>
            <a:off x="101601" y="1785926"/>
            <a:ext cx="8953500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b="1" smtClean="0">
                <a:solidFill>
                  <a:schemeClr val="tx2"/>
                </a:solidFill>
              </a:rPr>
              <a:t>Pengaruh Lingkungan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53614" name="Rectangle 1038"/>
          <p:cNvSpPr>
            <a:spLocks noChangeArrowheads="1"/>
          </p:cNvSpPr>
          <p:nvPr/>
        </p:nvSpPr>
        <p:spPr bwMode="auto">
          <a:xfrm>
            <a:off x="1928794" y="3154669"/>
            <a:ext cx="1182995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2100" b="1" smtClean="0">
                <a:solidFill>
                  <a:schemeClr val="tx2"/>
                </a:solidFill>
              </a:rPr>
              <a:t>Tekanan</a:t>
            </a:r>
            <a:endParaRPr lang="en-US" sz="2100" b="1">
              <a:solidFill>
                <a:schemeClr val="tx2"/>
              </a:solidFill>
            </a:endParaRPr>
          </a:p>
        </p:txBody>
      </p:sp>
      <p:sp>
        <p:nvSpPr>
          <p:cNvPr id="153615" name="Rectangle 1039"/>
          <p:cNvSpPr>
            <a:spLocks noChangeArrowheads="1"/>
          </p:cNvSpPr>
          <p:nvPr/>
        </p:nvSpPr>
        <p:spPr bwMode="auto">
          <a:xfrm>
            <a:off x="5999163" y="2813050"/>
            <a:ext cx="1477050" cy="740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 b="1" smtClean="0">
                <a:solidFill>
                  <a:schemeClr val="tx2"/>
                </a:solidFill>
              </a:rPr>
              <a:t>Kekuasaan</a:t>
            </a:r>
          </a:p>
          <a:p>
            <a:pPr defTabSz="957263"/>
            <a:r>
              <a:rPr lang="en-US" sz="2100" b="1" smtClean="0">
                <a:solidFill>
                  <a:schemeClr val="tx2"/>
                </a:solidFill>
              </a:rPr>
              <a:t>Penggerak</a:t>
            </a:r>
            <a:endParaRPr lang="en-US" sz="2100" b="1">
              <a:solidFill>
                <a:schemeClr val="tx2"/>
              </a:solidFill>
            </a:endParaRPr>
          </a:p>
        </p:txBody>
      </p:sp>
      <p:sp>
        <p:nvSpPr>
          <p:cNvPr id="153616" name="Rectangle 1040"/>
          <p:cNvSpPr>
            <a:spLocks noChangeArrowheads="1"/>
          </p:cNvSpPr>
          <p:nvPr/>
        </p:nvSpPr>
        <p:spPr bwMode="auto">
          <a:xfrm>
            <a:off x="3289300" y="2298701"/>
            <a:ext cx="2641600" cy="23561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2100" smtClean="0">
                <a:solidFill>
                  <a:schemeClr val="bg2"/>
                </a:solidFill>
              </a:rPr>
              <a:t>Pengaruh Internal</a:t>
            </a:r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Kebutuhan</a:t>
            </a: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Internal</a:t>
            </a:r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Dukungan</a:t>
            </a: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Manajer Puncak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53617" name="Rectangle 1041"/>
          <p:cNvSpPr>
            <a:spLocks noChangeArrowheads="1"/>
          </p:cNvSpPr>
          <p:nvPr/>
        </p:nvSpPr>
        <p:spPr bwMode="auto">
          <a:xfrm>
            <a:off x="284163" y="3348038"/>
            <a:ext cx="1449387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defTabSz="957263"/>
            <a:r>
              <a:rPr lang="en-US" sz="2100" smtClean="0">
                <a:solidFill>
                  <a:schemeClr val="bg2"/>
                </a:solidFill>
              </a:rPr>
              <a:t>Pesaing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53618" name="Rectangle 1042"/>
          <p:cNvSpPr>
            <a:spLocks noChangeArrowheads="1"/>
          </p:cNvSpPr>
          <p:nvPr/>
        </p:nvSpPr>
        <p:spPr bwMode="auto">
          <a:xfrm>
            <a:off x="7715272" y="3188694"/>
            <a:ext cx="1029813" cy="740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 smtClean="0">
                <a:solidFill>
                  <a:schemeClr val="bg2"/>
                </a:solidFill>
              </a:rPr>
              <a:t>Mitra</a:t>
            </a: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Dagang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53619" name="Rectangle 1043"/>
          <p:cNvSpPr>
            <a:spLocks noChangeArrowheads="1"/>
          </p:cNvSpPr>
          <p:nvPr/>
        </p:nvSpPr>
        <p:spPr bwMode="auto">
          <a:xfrm>
            <a:off x="3989391" y="5665806"/>
            <a:ext cx="1154113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defTabSz="957263"/>
            <a:r>
              <a:rPr lang="en-US" sz="2100">
                <a:solidFill>
                  <a:schemeClr val="bg2"/>
                </a:solidFill>
              </a:rPr>
              <a:t>EDI</a:t>
            </a:r>
          </a:p>
        </p:txBody>
      </p:sp>
      <p:sp>
        <p:nvSpPr>
          <p:cNvPr id="153620" name="Text Box 1044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CEBCED64-DD43-473D-9C20-A82D2234701F}" type="slidenum">
              <a:rPr lang="en-US" sz="1500"/>
              <a:pPr defTabSz="957263"/>
              <a:t>20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1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2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Manfaat EDI</a:t>
            </a:r>
            <a:endParaRPr lang="en-US" b="1"/>
          </a:p>
        </p:txBody>
      </p:sp>
      <p:sp>
        <p:nvSpPr>
          <p:cNvPr id="15565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447799"/>
            <a:ext cx="7772400" cy="5076825"/>
          </a:xfrm>
          <a:noFill/>
          <a:ln/>
        </p:spPr>
        <p:txBody>
          <a:bodyPr/>
          <a:lstStyle/>
          <a:p>
            <a:r>
              <a:rPr lang="en-US" smtClean="0"/>
              <a:t>Langsung</a:t>
            </a:r>
            <a:endParaRPr lang="en-US"/>
          </a:p>
          <a:p>
            <a:pPr lvl="1"/>
            <a:r>
              <a:rPr lang="en-US" smtClean="0"/>
              <a:t>Mengurangi Kesalahan</a:t>
            </a:r>
            <a:endParaRPr lang="en-US"/>
          </a:p>
          <a:p>
            <a:pPr lvl="1"/>
            <a:r>
              <a:rPr lang="en-US" smtClean="0"/>
              <a:t>Mengurangi Biaya</a:t>
            </a:r>
            <a:endParaRPr lang="en-US"/>
          </a:p>
          <a:p>
            <a:pPr lvl="1"/>
            <a:r>
              <a:rPr lang="en-US" smtClean="0"/>
              <a:t>M</a:t>
            </a:r>
            <a:r>
              <a:rPr lang="en-US" smtClean="0"/>
              <a:t>eningkatkan Efisiensi Operasional</a:t>
            </a:r>
            <a:endParaRPr lang="en-US"/>
          </a:p>
          <a:p>
            <a:r>
              <a:rPr lang="en-US" smtClean="0"/>
              <a:t>Tidak Langsung</a:t>
            </a:r>
            <a:endParaRPr lang="en-US"/>
          </a:p>
          <a:p>
            <a:pPr lvl="1"/>
            <a:r>
              <a:rPr lang="en-US" smtClean="0"/>
              <a:t>Meningkatkan Kemampuan Bersaing</a:t>
            </a:r>
            <a:endParaRPr lang="en-US"/>
          </a:p>
          <a:p>
            <a:pPr lvl="1"/>
            <a:r>
              <a:rPr lang="en-US" smtClean="0"/>
              <a:t>Meningkatkan Hubungan Dengan Mitra Dagang</a:t>
            </a:r>
            <a:endParaRPr lang="en-US"/>
          </a:p>
          <a:p>
            <a:pPr lvl="1"/>
            <a:r>
              <a:rPr lang="en-US" smtClean="0"/>
              <a:t>Meningkatkan Pelayanan Pelanggan</a:t>
            </a:r>
            <a:endParaRPr lang="en-US"/>
          </a:p>
        </p:txBody>
      </p:sp>
      <p:sp>
        <p:nvSpPr>
          <p:cNvPr id="155654" name="Text Box 1030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A61FA123-6722-409E-8069-2E4DB01BBCC4}" type="slidenum">
              <a:rPr lang="en-US" sz="1500"/>
              <a:pPr defTabSz="957263"/>
              <a:t>21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7162"/>
            <a:ext cx="7772400" cy="1343012"/>
          </a:xfrm>
          <a:noFill/>
          <a:ln/>
        </p:spPr>
        <p:txBody>
          <a:bodyPr/>
          <a:lstStyle/>
          <a:p>
            <a:r>
              <a:rPr lang="en-US" b="1" smtClean="0"/>
              <a:t>Manfaat Langsung dan Tidak Langsung Dari EDI</a:t>
            </a:r>
            <a:endParaRPr lang="en-US" b="1"/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55543" y="2908300"/>
            <a:ext cx="1301747" cy="736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3428992" y="6049986"/>
            <a:ext cx="1727200" cy="736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7358082" y="2908300"/>
            <a:ext cx="1727200" cy="736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3124200" y="2071678"/>
            <a:ext cx="2413000" cy="335758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1428728" y="3276599"/>
            <a:ext cx="1695472" cy="45719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V="1">
            <a:off x="4286248" y="5429264"/>
            <a:ext cx="45719" cy="577836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H="1">
            <a:off x="5537200" y="3286123"/>
            <a:ext cx="1738322" cy="45719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0" y="1571612"/>
            <a:ext cx="9144000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b="1" smtClean="0"/>
              <a:t>Manfaat Tidak Langsung</a:t>
            </a:r>
            <a:endParaRPr lang="en-US" b="1"/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3124201" y="2071678"/>
            <a:ext cx="2376494" cy="36488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2100" smtClean="0">
                <a:solidFill>
                  <a:schemeClr val="bg2"/>
                </a:solidFill>
              </a:rPr>
              <a:t>Manfaat Langsung</a:t>
            </a:r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Mengurangi Kesalahan</a:t>
            </a:r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Meningkatkan Efisiensi Operasional</a:t>
            </a:r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  <a:p>
            <a:pPr defTabSz="957263"/>
            <a:r>
              <a:rPr lang="en-US" sz="2100" smtClean="0">
                <a:solidFill>
                  <a:schemeClr val="bg2"/>
                </a:solidFill>
              </a:rPr>
              <a:t>Mengurangi Biaya</a:t>
            </a:r>
            <a:endParaRPr lang="en-US" sz="2100">
              <a:solidFill>
                <a:schemeClr val="bg2"/>
              </a:solidFill>
            </a:endParaRPr>
          </a:p>
          <a:p>
            <a:pPr defTabSz="957263"/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184601" y="3083231"/>
            <a:ext cx="1029813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 smtClean="0">
                <a:solidFill>
                  <a:schemeClr val="bg2"/>
                </a:solidFill>
              </a:rPr>
              <a:t>Pesaing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7375932" y="3083231"/>
            <a:ext cx="1696662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 smtClean="0">
                <a:solidFill>
                  <a:schemeClr val="bg2"/>
                </a:solidFill>
              </a:rPr>
              <a:t>Mitra Dagang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3756501" y="6143644"/>
            <a:ext cx="1029813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2100" smtClean="0">
                <a:solidFill>
                  <a:schemeClr val="bg2"/>
                </a:solidFill>
              </a:rPr>
              <a:t>Pesaing</a:t>
            </a:r>
            <a:endParaRPr lang="en-US" sz="2100">
              <a:solidFill>
                <a:schemeClr val="bg2"/>
              </a:solidFill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642942" y="3609556"/>
            <a:ext cx="2786050" cy="1248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b="1" smtClean="0"/>
              <a:t>Peningkatan</a:t>
            </a:r>
          </a:p>
          <a:p>
            <a:pPr defTabSz="957263"/>
            <a:r>
              <a:rPr lang="en-US" b="1" smtClean="0"/>
              <a:t>Kemampuan</a:t>
            </a:r>
          </a:p>
          <a:p>
            <a:pPr defTabSz="957263"/>
            <a:r>
              <a:rPr lang="en-US" b="1" smtClean="0"/>
              <a:t>Bersaing</a:t>
            </a:r>
            <a:endParaRPr lang="en-US" b="1"/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4429124" y="5522006"/>
            <a:ext cx="3209896" cy="47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b="1" smtClean="0"/>
              <a:t>Peningkatan Layanan</a:t>
            </a:r>
            <a:endParaRPr lang="en-US" b="1"/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5643570" y="3565649"/>
            <a:ext cx="1919479" cy="8634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b="1" smtClean="0"/>
              <a:t>Peningkatan</a:t>
            </a:r>
          </a:p>
          <a:p>
            <a:pPr defTabSz="957263"/>
            <a:r>
              <a:rPr lang="en-US" b="1" smtClean="0"/>
              <a:t>Hubungan</a:t>
            </a:r>
            <a:endParaRPr lang="en-US" b="1"/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58856B77-3B93-40AA-9538-5976315AAE08}" type="slidenum">
              <a:rPr lang="en-US" sz="1500"/>
              <a:pPr defTabSz="957263"/>
              <a:t>22</a:t>
            </a:fld>
            <a:endParaRPr lang="en-US" sz="15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Tantangan EDI</a:t>
            </a:r>
            <a:endParaRPr lang="en-US" b="1"/>
          </a:p>
        </p:txBody>
      </p:sp>
      <p:sp>
        <p:nvSpPr>
          <p:cNvPr id="205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Extensible markup language (XML)</a:t>
            </a:r>
          </a:p>
          <a:p>
            <a:pPr lvl="1"/>
            <a:r>
              <a:rPr lang="en-US" smtClean="0"/>
              <a:t>Perpanjangan </a:t>
            </a:r>
            <a:r>
              <a:rPr lang="en-US"/>
              <a:t>HTML</a:t>
            </a:r>
          </a:p>
          <a:p>
            <a:pPr lvl="1"/>
            <a:r>
              <a:rPr lang="id-ID" smtClean="0"/>
              <a:t>Menyediakan struktur file format dan sarana untuk mendeskripsikan data</a:t>
            </a:r>
            <a:r>
              <a:rPr lang="en-US" smtClean="0"/>
              <a:t> </a:t>
            </a:r>
            <a:endParaRPr lang="en-US"/>
          </a:p>
          <a:p>
            <a:pPr lvl="1"/>
            <a:r>
              <a:rPr lang="id-ID" smtClean="0"/>
              <a:t>Memungkinkan halaman web untuk </a:t>
            </a:r>
            <a:r>
              <a:rPr lang="id-ID" smtClean="0"/>
              <a:t>melakukan </a:t>
            </a:r>
            <a:r>
              <a:rPr lang="en-US" smtClean="0"/>
              <a:t>berbagai </a:t>
            </a:r>
            <a:r>
              <a:rPr lang="id-ID" smtClean="0"/>
              <a:t>fungsi EDI</a:t>
            </a:r>
            <a:endParaRPr lang="en-US"/>
          </a:p>
          <a:p>
            <a:pPr lvl="1"/>
            <a:endParaRPr lang="en-US"/>
          </a:p>
        </p:txBody>
      </p:sp>
      <p:sp>
        <p:nvSpPr>
          <p:cNvPr id="205828" name="Text Box 1028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2EB57FEA-245F-4947-A72A-A36460D9731F}" type="slidenum">
              <a:rPr lang="en-US" sz="1500"/>
              <a:pPr defTabSz="957263"/>
              <a:t>23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Teknologi Perdagangan Elektronik</a:t>
            </a:r>
            <a:endParaRPr lang="en-US" b="1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5436" cy="5643602"/>
          </a:xfrm>
          <a:noFill/>
          <a:ln/>
        </p:spPr>
        <p:txBody>
          <a:bodyPr/>
          <a:lstStyle/>
          <a:p>
            <a:r>
              <a:rPr lang="en-US" sz="3800" smtClean="0"/>
              <a:t>Konektivitas Langsung</a:t>
            </a:r>
            <a:endParaRPr lang="en-US" sz="3800"/>
          </a:p>
          <a:p>
            <a:pPr lvl="1"/>
            <a:r>
              <a:rPr lang="id-ID" sz="3400" smtClean="0"/>
              <a:t>Menggunakan dial-up atau jalur pribadi untuk menghubungkan</a:t>
            </a:r>
            <a:endParaRPr lang="en-US" sz="3400"/>
          </a:p>
          <a:p>
            <a:r>
              <a:rPr lang="en-US" sz="3800" smtClean="0"/>
              <a:t>Jaringan Nilai Tambah </a:t>
            </a:r>
            <a:r>
              <a:rPr lang="en-US" sz="3800"/>
              <a:t>(VANs)</a:t>
            </a:r>
          </a:p>
          <a:p>
            <a:pPr lvl="1"/>
            <a:r>
              <a:rPr lang="en-US" sz="3400" smtClean="0"/>
              <a:t>Sirkuit disediakan oleh vendor</a:t>
            </a:r>
            <a:endParaRPr lang="en-US" sz="3400"/>
          </a:p>
          <a:p>
            <a:pPr lvl="1"/>
            <a:r>
              <a:rPr lang="en-US" sz="3400" smtClean="0"/>
              <a:t>Vendor menyediakan layanan tambahan</a:t>
            </a:r>
            <a:endParaRPr lang="en-US" sz="3400"/>
          </a:p>
          <a:p>
            <a:r>
              <a:rPr lang="en-US" sz="3800" smtClean="0"/>
              <a:t>Internet</a:t>
            </a:r>
            <a:endParaRPr lang="en-US" sz="3800"/>
          </a:p>
          <a:p>
            <a:pPr lvl="1"/>
            <a:r>
              <a:rPr lang="en-US" sz="3400" smtClean="0"/>
              <a:t>Komunikasi jaringan global</a:t>
            </a:r>
            <a:endParaRPr lang="en-US" sz="3400"/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6890FFED-BC92-4899-BCD8-273DED100E28}" type="slidenum">
              <a:rPr lang="en-US" sz="1500"/>
              <a:pPr defTabSz="957263"/>
              <a:t>24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  <a:ln/>
        </p:spPr>
        <p:txBody>
          <a:bodyPr/>
          <a:lstStyle/>
          <a:p>
            <a:r>
              <a:rPr lang="en-US" b="1" smtClean="0"/>
              <a:t>Evolusi Internet</a:t>
            </a:r>
            <a:endParaRPr lang="en-US" b="1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2999"/>
            <a:ext cx="7772400" cy="5562601"/>
          </a:xfrm>
          <a:noFill/>
          <a:ln/>
        </p:spPr>
        <p:txBody>
          <a:bodyPr/>
          <a:lstStyle/>
          <a:p>
            <a:r>
              <a:rPr lang="id-ID" smtClean="0"/>
              <a:t>Berasal dari jaringan Advanced Research Projects Agency (</a:t>
            </a:r>
            <a:r>
              <a:rPr lang="id-ID" smtClean="0"/>
              <a:t>ARPANET</a:t>
            </a:r>
            <a:r>
              <a:rPr lang="id-ID" smtClean="0"/>
              <a:t>)</a:t>
            </a:r>
            <a:endParaRPr lang="en-US">
              <a:effectLst/>
            </a:endParaRPr>
          </a:p>
          <a:p>
            <a:r>
              <a:rPr lang="id-ID" smtClean="0"/>
              <a:t>Dirancang untuk </a:t>
            </a:r>
            <a:r>
              <a:rPr lang="id-ID" smtClean="0"/>
              <a:t>membiarkan </a:t>
            </a:r>
            <a:r>
              <a:rPr lang="en-US" smtClean="0"/>
              <a:t>komunikasi </a:t>
            </a:r>
            <a:r>
              <a:rPr lang="id-ID" smtClean="0"/>
              <a:t>komputer</a:t>
            </a:r>
            <a:r>
              <a:rPr lang="en-US" smtClean="0"/>
              <a:t> </a:t>
            </a:r>
            <a:r>
              <a:rPr lang="id-ID" smtClean="0"/>
              <a:t>ke</a:t>
            </a:r>
            <a:r>
              <a:rPr lang="en-US" smtClean="0"/>
              <a:t> </a:t>
            </a:r>
            <a:r>
              <a:rPr lang="id-ID" smtClean="0"/>
              <a:t>komputer berlanjut </a:t>
            </a:r>
            <a:r>
              <a:rPr lang="id-ID" smtClean="0"/>
              <a:t>bahkan selama serangan militer</a:t>
            </a:r>
            <a:endParaRPr lang="en-US">
              <a:effectLst/>
            </a:endParaRPr>
          </a:p>
          <a:p>
            <a:r>
              <a:rPr lang="id-ID" smtClean="0"/>
              <a:t>ARPANET bergabung </a:t>
            </a:r>
            <a:r>
              <a:rPr lang="id-ID" smtClean="0"/>
              <a:t>dengan </a:t>
            </a:r>
            <a:r>
              <a:rPr lang="en-US" smtClean="0"/>
              <a:t>Computer Science Network </a:t>
            </a:r>
            <a:r>
              <a:rPr lang="id-ID" smtClean="0"/>
              <a:t> </a:t>
            </a:r>
            <a:r>
              <a:rPr lang="id-ID" smtClean="0"/>
              <a:t>(CSNET) dan National Science Foundation Network (NSFNET) untuk membentuk Internet saat ini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800">
              <a:effectLst/>
            </a:endParaRP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47206859-41FD-47D8-AB65-2A9CD6872F97}" type="slidenum">
              <a:rPr lang="en-US" sz="1500"/>
              <a:pPr defTabSz="957263"/>
              <a:t>25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  <a:ln/>
        </p:spPr>
        <p:txBody>
          <a:bodyPr/>
          <a:lstStyle/>
          <a:p>
            <a:r>
              <a:rPr lang="en-US" b="1" smtClean="0"/>
              <a:t>Evolusi Internet (Lanj.)</a:t>
            </a:r>
            <a:endParaRPr lang="en-US" b="1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282" y="1143000"/>
            <a:ext cx="8715436" cy="5105400"/>
          </a:xfrm>
          <a:noFill/>
          <a:ln/>
        </p:spPr>
        <p:txBody>
          <a:bodyPr/>
          <a:lstStyle/>
          <a:p>
            <a:r>
              <a:rPr lang="en-US" smtClean="0"/>
              <a:t>Saat</a:t>
            </a:r>
            <a:r>
              <a:rPr lang="id-ID" smtClean="0"/>
              <a:t> </a:t>
            </a:r>
            <a:r>
              <a:rPr lang="id-ID" smtClean="0"/>
              <a:t>berbagai jaringan tahun </a:t>
            </a:r>
            <a:r>
              <a:rPr lang="id-ID" smtClean="0"/>
              <a:t>1970-an </a:t>
            </a:r>
            <a:r>
              <a:rPr lang="id-ID" smtClean="0"/>
              <a:t>lainnya </a:t>
            </a:r>
            <a:r>
              <a:rPr lang="id-ID" smtClean="0"/>
              <a:t>terhubung</a:t>
            </a:r>
            <a:endParaRPr lang="en-US">
              <a:effectLst/>
            </a:endParaRPr>
          </a:p>
          <a:p>
            <a:r>
              <a:rPr lang="id-ID" smtClean="0"/>
              <a:t>Hal ini menyebabkan konsep internet tahun 1980-an yang berarti setiap </a:t>
            </a:r>
            <a:r>
              <a:rPr lang="id-ID" smtClean="0"/>
              <a:t>jaringan </a:t>
            </a:r>
            <a:r>
              <a:rPr lang="id-ID" smtClean="0"/>
              <a:t>dapat</a:t>
            </a:r>
            <a:r>
              <a:rPr lang="en-US" smtClean="0"/>
              <a:t> dapat dengan mudah melakukan</a:t>
            </a:r>
            <a:r>
              <a:rPr lang="id-ID" smtClean="0"/>
              <a:t> </a:t>
            </a:r>
            <a:r>
              <a:rPr lang="id-ID" smtClean="0"/>
              <a:t>interkoneksi dengan jaringan lain</a:t>
            </a:r>
            <a:endParaRPr lang="en-US">
              <a:effectLst/>
            </a:endParaRPr>
          </a:p>
          <a:p>
            <a:r>
              <a:rPr lang="id-ID" smtClean="0"/>
              <a:t>Bisnis mulai menggunakan Internet baru dengan workstation dan jaringan area lokal</a:t>
            </a:r>
            <a:endParaRPr lang="en-US">
              <a:effectLst/>
            </a:endParaRPr>
          </a:p>
          <a:p>
            <a:r>
              <a:rPr lang="id-ID" smtClean="0"/>
              <a:t>Internet telah menjadi jaringan dari jaringan</a:t>
            </a:r>
            <a:endParaRPr lang="en-US" sz="3800">
              <a:effectLst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53FA1807-EFF2-445C-8CFD-7B52CD5F20C8}" type="slidenum">
              <a:rPr lang="en-US" sz="1500"/>
              <a:pPr defTabSz="957263"/>
              <a:t>26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Evolusi Internet (Lanj.)</a:t>
            </a:r>
            <a:endParaRPr lang="en-US">
              <a:latin typeface="Impact" pitchFamily="34" charset="0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1"/>
            <a:ext cx="7772400" cy="4953013"/>
          </a:xfrm>
          <a:noFill/>
          <a:ln/>
        </p:spPr>
        <p:txBody>
          <a:bodyPr/>
          <a:lstStyle/>
          <a:p>
            <a:r>
              <a:rPr lang="id-ID" smtClean="0"/>
              <a:t>Pada tahun 1989, Tim Berners-Lee dari </a:t>
            </a:r>
            <a:r>
              <a:rPr lang="id-ID" smtClean="0"/>
              <a:t>CERN </a:t>
            </a:r>
            <a:r>
              <a:rPr lang="en-US" smtClean="0"/>
              <a:t>muncul</a:t>
            </a:r>
            <a:r>
              <a:rPr lang="id-ID" smtClean="0"/>
              <a:t> </a:t>
            </a:r>
            <a:r>
              <a:rPr lang="id-ID" smtClean="0"/>
              <a:t>dengan konsep hypertext</a:t>
            </a:r>
            <a:endParaRPr lang="en-US"/>
          </a:p>
          <a:p>
            <a:r>
              <a:rPr lang="id-ID" smtClean="0"/>
              <a:t>World-Wide Web </a:t>
            </a:r>
            <a:r>
              <a:rPr lang="id-ID" smtClean="0"/>
              <a:t>adalah </a:t>
            </a:r>
            <a:r>
              <a:rPr lang="en-US" smtClean="0"/>
              <a:t>aplikasi nyata</a:t>
            </a:r>
            <a:r>
              <a:rPr lang="id-ID" smtClean="0"/>
              <a:t> </a:t>
            </a:r>
            <a:r>
              <a:rPr lang="id-ID" smtClean="0"/>
              <a:t>dokumen hypertext dan bahan lainnya</a:t>
            </a:r>
            <a:endParaRPr lang="en-US"/>
          </a:p>
          <a:p>
            <a:r>
              <a:rPr lang="id-ID" smtClean="0"/>
              <a:t>Hypertext secara </a:t>
            </a:r>
            <a:r>
              <a:rPr lang="id-ID" smtClean="0"/>
              <a:t>konseptual </a:t>
            </a:r>
            <a:r>
              <a:rPr lang="en-US" smtClean="0"/>
              <a:t>adalah </a:t>
            </a:r>
            <a:r>
              <a:rPr lang="id-ID" smtClean="0"/>
              <a:t>fitur </a:t>
            </a:r>
            <a:r>
              <a:rPr lang="id-ID" smtClean="0"/>
              <a:t>'speed dial' dalam poin pengguna untuk menekan dan link hypertext dan sistem secara otomatis masuk ke lokasi tersebut</a:t>
            </a:r>
            <a:endParaRPr lang="en-US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B9DF00BB-579C-4854-BF71-38D79DFB3028}" type="slidenum">
              <a:rPr lang="en-US" sz="1500"/>
              <a:pPr defTabSz="957263"/>
              <a:t>27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47644"/>
            <a:ext cx="7772400" cy="762000"/>
          </a:xfrm>
          <a:noFill/>
          <a:ln/>
        </p:spPr>
        <p:txBody>
          <a:bodyPr/>
          <a:lstStyle/>
          <a:p>
            <a:r>
              <a:rPr lang="id-ID" b="1" smtClean="0"/>
              <a:t>Kunci </a:t>
            </a:r>
            <a:r>
              <a:rPr lang="id-ID" b="1" smtClean="0"/>
              <a:t>Terminologi</a:t>
            </a:r>
            <a:r>
              <a:rPr lang="en-US" b="1" smtClean="0"/>
              <a:t> Web</a:t>
            </a:r>
            <a:endParaRPr lang="en-US" b="1">
              <a:latin typeface="Impact" pitchFamily="34" charset="0"/>
            </a:endParaRP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76286"/>
            <a:ext cx="7772400" cy="6081738"/>
          </a:xfrm>
          <a:noFill/>
          <a:ln/>
        </p:spPr>
        <p:txBody>
          <a:bodyPr/>
          <a:lstStyle/>
          <a:p>
            <a:r>
              <a:rPr lang="en-US" smtClean="0"/>
              <a:t>Situs Web</a:t>
            </a:r>
            <a:endParaRPr lang="en-US"/>
          </a:p>
          <a:p>
            <a:r>
              <a:rPr lang="en-US"/>
              <a:t>Hypertext link</a:t>
            </a:r>
          </a:p>
          <a:p>
            <a:r>
              <a:rPr lang="en-US" smtClean="0"/>
              <a:t>Halaman Web</a:t>
            </a:r>
            <a:endParaRPr lang="en-US"/>
          </a:p>
          <a:p>
            <a:r>
              <a:rPr lang="en-US"/>
              <a:t>Home page</a:t>
            </a:r>
          </a:p>
          <a:p>
            <a:r>
              <a:rPr lang="en-US"/>
              <a:t>Universal resource locator (URL)</a:t>
            </a:r>
          </a:p>
          <a:p>
            <a:pPr lvl="1"/>
            <a:r>
              <a:rPr lang="en-US" smtClean="0"/>
              <a:t>Protokol </a:t>
            </a:r>
            <a:endParaRPr lang="en-US"/>
          </a:p>
          <a:p>
            <a:pPr lvl="1"/>
            <a:r>
              <a:rPr lang="en-US" smtClean="0"/>
              <a:t>N</a:t>
            </a:r>
            <a:r>
              <a:rPr lang="en-US" smtClean="0"/>
              <a:t>ama Domain</a:t>
            </a:r>
            <a:endParaRPr lang="en-US"/>
          </a:p>
          <a:p>
            <a:pPr lvl="1"/>
            <a:r>
              <a:rPr lang="en-US"/>
              <a:t>Path</a:t>
            </a:r>
          </a:p>
          <a:p>
            <a:r>
              <a:rPr lang="en-US"/>
              <a:t>Browser</a:t>
            </a:r>
          </a:p>
          <a:p>
            <a:r>
              <a:rPr lang="en-US"/>
              <a:t>FTP (File Transfer Protocol)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8458200" y="6524625"/>
            <a:ext cx="509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FB045503-8329-4510-9205-B7118CF1228E}" type="slidenum">
              <a:rPr lang="en-US" sz="1500"/>
              <a:pPr defTabSz="957263"/>
              <a:t>28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371600"/>
          </a:xfrm>
          <a:noFill/>
          <a:ln/>
        </p:spPr>
        <p:txBody>
          <a:bodyPr/>
          <a:lstStyle/>
          <a:p>
            <a:r>
              <a:rPr lang="en-US" b="1" smtClean="0"/>
              <a:t>Bagian Dari</a:t>
            </a:r>
            <a:r>
              <a:rPr lang="en-US" b="1" smtClean="0"/>
              <a:t> </a:t>
            </a:r>
            <a:r>
              <a:rPr lang="en-US" b="1"/>
              <a:t>URL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969963" y="3470275"/>
            <a:ext cx="759301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3400" b="1"/>
              <a:t>http://aisvm1.ais.com/abra7883/index.html</a:t>
            </a:r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 flipV="1">
            <a:off x="1066800" y="32512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V="1">
            <a:off x="1676400" y="32512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 flipV="1">
            <a:off x="4495800" y="40132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 flipV="1">
            <a:off x="2057400" y="40132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 flipV="1">
            <a:off x="8001000" y="40132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 flipV="1">
            <a:off x="4648200" y="40132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 flipV="1">
            <a:off x="7239000" y="31750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 flipV="1">
            <a:off x="8001000" y="3175000"/>
            <a:ext cx="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>
            <a:off x="1073150" y="3276600"/>
            <a:ext cx="595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2063750" y="41910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Line 16"/>
          <p:cNvSpPr>
            <a:spLocks noChangeShapeType="1"/>
          </p:cNvSpPr>
          <p:nvPr/>
        </p:nvSpPr>
        <p:spPr bwMode="auto">
          <a:xfrm>
            <a:off x="4654550" y="4191000"/>
            <a:ext cx="3338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>
            <a:off x="7245350" y="3200400"/>
            <a:ext cx="747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446022" y="1643050"/>
            <a:ext cx="1911400" cy="1248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mtClean="0">
                <a:solidFill>
                  <a:schemeClr val="tx2"/>
                </a:solidFill>
              </a:rPr>
              <a:t>Hypertext</a:t>
            </a:r>
          </a:p>
          <a:p>
            <a:pPr defTabSz="957263"/>
            <a:r>
              <a:rPr lang="en-US" smtClean="0">
                <a:solidFill>
                  <a:schemeClr val="tx2"/>
                </a:solidFill>
              </a:rPr>
              <a:t>Transmission</a:t>
            </a:r>
          </a:p>
          <a:p>
            <a:pPr defTabSz="957263"/>
            <a:r>
              <a:rPr lang="en-US" smtClean="0">
                <a:solidFill>
                  <a:schemeClr val="tx2"/>
                </a:solidFill>
              </a:rPr>
              <a:t>protocol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2374898" y="4643446"/>
            <a:ext cx="18399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>
                <a:solidFill>
                  <a:schemeClr val="tx2"/>
                </a:solidFill>
              </a:rPr>
              <a:t>domain name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4786314" y="4641850"/>
            <a:ext cx="3368593" cy="1248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>
                <a:solidFill>
                  <a:schemeClr val="tx2"/>
                </a:solidFill>
              </a:rPr>
              <a:t>path </a:t>
            </a:r>
          </a:p>
          <a:p>
            <a:pPr defTabSz="957263"/>
            <a:r>
              <a:rPr lang="en-US">
                <a:solidFill>
                  <a:schemeClr val="tx2"/>
                </a:solidFill>
              </a:rPr>
              <a:t>(directory and file name </a:t>
            </a:r>
          </a:p>
          <a:p>
            <a:pPr defTabSz="957263"/>
            <a:r>
              <a:rPr lang="en-US">
                <a:solidFill>
                  <a:schemeClr val="tx2"/>
                </a:solidFill>
              </a:rPr>
              <a:t>on the web server</a:t>
            </a:r>
            <a:r>
              <a:rPr lang="en-US" sz="17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858016" y="1500174"/>
            <a:ext cx="1475447" cy="1248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mtClean="0">
                <a:solidFill>
                  <a:schemeClr val="tx2"/>
                </a:solidFill>
              </a:rPr>
              <a:t>Hypertext</a:t>
            </a:r>
          </a:p>
          <a:p>
            <a:pPr defTabSz="957263"/>
            <a:r>
              <a:rPr lang="en-US" smtClean="0">
                <a:solidFill>
                  <a:schemeClr val="tx2"/>
                </a:solidFill>
              </a:rPr>
              <a:t>m</a:t>
            </a:r>
            <a:r>
              <a:rPr lang="en-US" smtClean="0">
                <a:solidFill>
                  <a:schemeClr val="tx2"/>
                </a:solidFill>
              </a:rPr>
              <a:t>arkup</a:t>
            </a:r>
          </a:p>
          <a:p>
            <a:pPr defTabSz="957263"/>
            <a:r>
              <a:rPr lang="en-US" smtClean="0">
                <a:solidFill>
                  <a:schemeClr val="tx2"/>
                </a:solidFill>
              </a:rPr>
              <a:t>language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 flipV="1">
            <a:off x="1371600" y="2870200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3276600" y="42164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6477000" y="42164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 flipV="1">
            <a:off x="7620000" y="2794000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1806F320-6FBB-493B-8945-5388761BDBA7}" type="slidenum">
              <a:rPr lang="en-US" sz="1500"/>
              <a:pPr defTabSz="957263"/>
              <a:t>29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219200"/>
          </a:xfrm>
          <a:noFill/>
          <a:ln/>
        </p:spPr>
        <p:txBody>
          <a:bodyPr/>
          <a:lstStyle/>
          <a:p>
            <a:r>
              <a:rPr lang="id-ID" sz="4400" b="1"/>
              <a:t>Lingkungan Tanggung </a:t>
            </a:r>
            <a:r>
              <a:rPr lang="id-ID" sz="4400" b="1" smtClean="0"/>
              <a:t>Jawab </a:t>
            </a:r>
            <a:r>
              <a:rPr lang="id-ID" sz="4400" b="1"/>
              <a:t>Wilayah Fungsional</a:t>
            </a:r>
            <a:endParaRPr lang="en-US" sz="4400" b="1">
              <a:latin typeface="Impact" pitchFamily="34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284163" y="2182813"/>
            <a:ext cx="2528887" cy="467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2100"/>
              <a:t>Customers</a:t>
            </a:r>
            <a:endParaRPr lang="en-US" sz="1900"/>
          </a:p>
          <a:p>
            <a:pPr algn="l" defTabSz="957263"/>
            <a:endParaRPr lang="en-US" sz="1900"/>
          </a:p>
          <a:p>
            <a:pPr algn="l" defTabSz="957263"/>
            <a:r>
              <a:rPr lang="en-US" sz="2100"/>
              <a:t>Suppliers</a:t>
            </a:r>
            <a:endParaRPr lang="en-US" sz="1900"/>
          </a:p>
          <a:p>
            <a:pPr algn="l" defTabSz="957263"/>
            <a:endParaRPr lang="en-US" sz="1900"/>
          </a:p>
          <a:p>
            <a:pPr algn="l" defTabSz="957263"/>
            <a:r>
              <a:rPr lang="en-US" sz="2100"/>
              <a:t>Stockholders</a:t>
            </a:r>
          </a:p>
          <a:p>
            <a:pPr algn="l" defTabSz="957263"/>
            <a:endParaRPr lang="en-US" sz="1900"/>
          </a:p>
          <a:p>
            <a:pPr algn="l" defTabSz="957263"/>
            <a:r>
              <a:rPr lang="en-US" sz="2100"/>
              <a:t>Labor Unions</a:t>
            </a:r>
          </a:p>
          <a:p>
            <a:pPr algn="l" defTabSz="957263"/>
            <a:endParaRPr lang="en-US" sz="1900"/>
          </a:p>
          <a:p>
            <a:pPr algn="l" defTabSz="957263"/>
            <a:r>
              <a:rPr lang="en-US" sz="2100"/>
              <a:t>Government</a:t>
            </a:r>
            <a:endParaRPr lang="en-US" sz="1900"/>
          </a:p>
          <a:p>
            <a:pPr algn="l" defTabSz="957263"/>
            <a:endParaRPr lang="en-US" sz="1900"/>
          </a:p>
          <a:p>
            <a:pPr algn="l" defTabSz="957263"/>
            <a:r>
              <a:rPr lang="en-US" sz="2100"/>
              <a:t>Financial Community</a:t>
            </a:r>
          </a:p>
          <a:p>
            <a:pPr algn="l" defTabSz="957263"/>
            <a:endParaRPr lang="en-US" sz="1900"/>
          </a:p>
          <a:p>
            <a:pPr algn="l" defTabSz="957263"/>
            <a:r>
              <a:rPr lang="en-US" sz="2100"/>
              <a:t>Global Community</a:t>
            </a:r>
          </a:p>
          <a:p>
            <a:pPr algn="l" defTabSz="957263"/>
            <a:endParaRPr lang="en-US" sz="1900"/>
          </a:p>
          <a:p>
            <a:pPr algn="l" defTabSz="957263"/>
            <a:r>
              <a:rPr lang="en-US" sz="2100"/>
              <a:t>Competitors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2660650" y="1854200"/>
            <a:ext cx="62595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en-US" sz="2000"/>
              <a:t>Finance   Resources  Services  Manufacturing  Marketing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>
            <a:off x="346104" y="2643182"/>
            <a:ext cx="836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539750" y="3352800"/>
            <a:ext cx="844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615950" y="3886200"/>
            <a:ext cx="836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692150" y="4419600"/>
            <a:ext cx="829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615950" y="4953000"/>
            <a:ext cx="836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615950" y="5600700"/>
            <a:ext cx="836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615950" y="6248400"/>
            <a:ext cx="836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>
            <a:off x="3657600" y="2139950"/>
            <a:ext cx="0" cy="463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0" y="1460500"/>
            <a:ext cx="9144000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2100" b="1"/>
              <a:t>  </a:t>
            </a:r>
            <a:r>
              <a:rPr lang="en-US" sz="2100" b="1" smtClean="0"/>
              <a:t>Informasi Individu</a:t>
            </a:r>
            <a:endParaRPr lang="en-US" sz="2100" b="1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4876800" y="2139950"/>
            <a:ext cx="0" cy="455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>
            <a:off x="5867400" y="2139950"/>
            <a:ext cx="0" cy="455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Line 18"/>
          <p:cNvSpPr>
            <a:spLocks noChangeShapeType="1"/>
          </p:cNvSpPr>
          <p:nvPr/>
        </p:nvSpPr>
        <p:spPr bwMode="auto">
          <a:xfrm>
            <a:off x="7467600" y="2139950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Line 19"/>
          <p:cNvSpPr>
            <a:spLocks noChangeShapeType="1"/>
          </p:cNvSpPr>
          <p:nvPr/>
        </p:nvSpPr>
        <p:spPr bwMode="auto">
          <a:xfrm>
            <a:off x="2667000" y="2139950"/>
            <a:ext cx="0" cy="455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2951163" y="2143116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2951163" y="34083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2951163" y="44751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2951163" y="50085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3941763" y="39417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3941763" y="44751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5160963" y="44751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5160963" y="28749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151563" y="44751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151563" y="39417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151563" y="28749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751763" y="23415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751763" y="44751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751763" y="6227763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8710613" y="65151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498C7BC0-73BA-4C84-8BEF-3EE9D5E46CD9}" type="slidenum">
              <a:rPr lang="en-US" sz="1500"/>
              <a:pPr defTabSz="957263"/>
              <a:t>3</a:t>
            </a:fld>
            <a:endParaRPr lang="en-US" sz="1500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4017963" y="5486400"/>
            <a:ext cx="4191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/>
              <a:t>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1828800" y="5638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/>
          <a:lstStyle/>
          <a:p>
            <a:pPr defTabSz="957263"/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>
          <a:xfrm>
            <a:off x="214282" y="228600"/>
            <a:ext cx="8715436" cy="1219200"/>
          </a:xfrm>
          <a:noFill/>
          <a:ln/>
        </p:spPr>
        <p:txBody>
          <a:bodyPr/>
          <a:lstStyle/>
          <a:p>
            <a:r>
              <a:rPr lang="en-US" b="1"/>
              <a:t>Internet Client/Server Information Retrieval Systems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noFill/>
          <a:ln/>
        </p:spPr>
        <p:txBody>
          <a:bodyPr/>
          <a:lstStyle/>
          <a:p>
            <a:r>
              <a:rPr lang="en-US"/>
              <a:t>Gopher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Wide Area Information Servers (WAIS)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USENET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1766878" y="5249944"/>
            <a:ext cx="5662642" cy="125089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5793" tIns="47896" rIns="95793" bIns="47896" anchor="ctr">
            <a:spAutoFit/>
          </a:bodyPr>
          <a:lstStyle/>
          <a:p>
            <a:pPr defTabSz="957263"/>
            <a:r>
              <a:rPr lang="id-ID" smtClean="0">
                <a:solidFill>
                  <a:srgbClr val="FF0000"/>
                </a:solidFill>
              </a:rPr>
              <a:t>Masing-masing mendahului WWW dan</a:t>
            </a:r>
            <a:br>
              <a:rPr lang="id-ID" smtClean="0">
                <a:solidFill>
                  <a:srgbClr val="FF0000"/>
                </a:solidFill>
              </a:rPr>
            </a:br>
            <a:r>
              <a:rPr lang="id-ID" smtClean="0">
                <a:solidFill>
                  <a:srgbClr val="FF0000"/>
                </a:solidFill>
              </a:rPr>
              <a:t>merupakan </a:t>
            </a:r>
            <a:r>
              <a:rPr lang="en-US" smtClean="0">
                <a:solidFill>
                  <a:srgbClr val="FF0000"/>
                </a:solidFill>
              </a:rPr>
              <a:t>kemajuan</a:t>
            </a:r>
            <a:r>
              <a:rPr lang="id-ID" smtClean="0">
                <a:solidFill>
                  <a:srgbClr val="FF0000"/>
                </a:solidFill>
              </a:rPr>
              <a:t> </a:t>
            </a:r>
            <a:r>
              <a:rPr lang="id-ID" smtClean="0">
                <a:solidFill>
                  <a:srgbClr val="FF0000"/>
                </a:solidFill>
              </a:rPr>
              <a:t>yang besar dalam Penggunaan Internet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EB2F23CE-1698-4907-851A-2FC2D5385926}" type="slidenum">
              <a:rPr lang="en-US" sz="1500"/>
              <a:pPr defTabSz="957263"/>
              <a:t>30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565677" y="6286520"/>
            <a:ext cx="3935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957263"/>
            <a:r>
              <a:rPr lang="en-US" sz="2800" smtClean="0">
                <a:solidFill>
                  <a:schemeClr val="tx2"/>
                </a:solidFill>
              </a:rPr>
              <a:t>Database</a:t>
            </a:r>
            <a:r>
              <a:rPr lang="en-US" sz="2800" smtClean="0">
                <a:solidFill>
                  <a:schemeClr val="tx2"/>
                </a:solidFill>
              </a:rPr>
              <a:t>, </a:t>
            </a:r>
            <a:r>
              <a:rPr lang="en-US" sz="2800" smtClean="0">
                <a:solidFill>
                  <a:schemeClr val="tx2"/>
                </a:solidFill>
              </a:rPr>
              <a:t>info sistem</a:t>
            </a:r>
            <a:r>
              <a:rPr lang="en-US" sz="2800" smtClean="0">
                <a:solidFill>
                  <a:schemeClr val="tx2"/>
                </a:solidFill>
              </a:rPr>
              <a:t>, dll.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2413" cy="685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4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84725" y="1925638"/>
          <a:ext cx="779463" cy="863600"/>
        </p:xfrm>
        <a:graphic>
          <a:graphicData uri="http://schemas.openxmlformats.org/presentationml/2006/ole">
            <p:oleObj spid="_x0000_s215040" name="ClipArt" r:id="rId4" imgW="933120" imgH="1035000" progId="">
              <p:embed/>
            </p:oleObj>
          </a:graphicData>
        </a:graphic>
      </p:graphicFrame>
      <p:graphicFrame>
        <p:nvGraphicFramePr>
          <p:cNvPr id="215041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21013" y="1941513"/>
          <a:ext cx="974725" cy="877887"/>
        </p:xfrm>
        <a:graphic>
          <a:graphicData uri="http://schemas.openxmlformats.org/presentationml/2006/ole">
            <p:oleObj spid="_x0000_s215041" name="ClipArt" r:id="rId5" imgW="1257120" imgH="1134720" progId="">
              <p:embed/>
            </p:oleObj>
          </a:graphicData>
        </a:graphic>
      </p:graphicFrame>
      <p:graphicFrame>
        <p:nvGraphicFramePr>
          <p:cNvPr id="21504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49375" y="1982788"/>
          <a:ext cx="1014413" cy="973137"/>
        </p:xfrm>
        <a:graphic>
          <a:graphicData uri="http://schemas.openxmlformats.org/presentationml/2006/ole">
            <p:oleObj spid="_x0000_s215042" name="ClipArt" r:id="rId6" imgW="1253880" imgH="1203120" progId="">
              <p:embed/>
            </p:oleObj>
          </a:graphicData>
        </a:graphic>
      </p:graphicFrame>
      <p:graphicFrame>
        <p:nvGraphicFramePr>
          <p:cNvPr id="21504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84925" y="1925638"/>
          <a:ext cx="779463" cy="863600"/>
        </p:xfrm>
        <a:graphic>
          <a:graphicData uri="http://schemas.openxmlformats.org/presentationml/2006/ole">
            <p:oleObj spid="_x0000_s215043" name="ClipArt" r:id="rId7" imgW="933120" imgH="1035000" progId="">
              <p:embed/>
            </p:oleObj>
          </a:graphicData>
        </a:graphic>
      </p:graphicFrame>
      <p:sp>
        <p:nvSpPr>
          <p:cNvPr id="188425" name="AutoShape 9"/>
          <p:cNvSpPr>
            <a:spLocks noChangeArrowheads="1"/>
          </p:cNvSpPr>
          <p:nvPr/>
        </p:nvSpPr>
        <p:spPr bwMode="auto">
          <a:xfrm flipH="1">
            <a:off x="990600" y="3352800"/>
            <a:ext cx="3352800" cy="762000"/>
          </a:xfrm>
          <a:prstGeom prst="rightArrow">
            <a:avLst>
              <a:gd name="adj1" fmla="val 75000"/>
              <a:gd name="adj2" fmla="val 107393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6" name="AutoShape 10"/>
          <p:cNvSpPr>
            <a:spLocks noChangeArrowheads="1"/>
          </p:cNvSpPr>
          <p:nvPr/>
        </p:nvSpPr>
        <p:spPr bwMode="auto">
          <a:xfrm>
            <a:off x="4267200" y="3352800"/>
            <a:ext cx="3352800" cy="762000"/>
          </a:xfrm>
          <a:prstGeom prst="rightArrow">
            <a:avLst>
              <a:gd name="adj1" fmla="val 75000"/>
              <a:gd name="adj2" fmla="val 107393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14325" y="1390650"/>
            <a:ext cx="21304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/>
              <a:t>Terminal Emulator</a:t>
            </a: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2632075" y="1390650"/>
            <a:ext cx="1733530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 smtClean="0"/>
              <a:t>PC/Macintosh</a:t>
            </a:r>
            <a:endParaRPr lang="en-US" sz="2100"/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4659313" y="1390650"/>
            <a:ext cx="12049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/>
              <a:t>Unix X11</a:t>
            </a: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6223000" y="1390650"/>
            <a:ext cx="11255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/>
              <a:t>NextStep</a:t>
            </a: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1362075" y="3500438"/>
            <a:ext cx="5811570" cy="4633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id-ID" sz="2400" smtClean="0">
                <a:solidFill>
                  <a:schemeClr val="bg2"/>
                </a:solidFill>
              </a:rPr>
              <a:t>Mengatasi skema, Protokol, negosiasi Format</a:t>
            </a:r>
            <a:endParaRPr lang="en-US" sz="2300">
              <a:solidFill>
                <a:schemeClr val="bg2"/>
              </a:solidFill>
            </a:endParaRPr>
          </a:p>
        </p:txBody>
      </p:sp>
      <p:sp>
        <p:nvSpPr>
          <p:cNvPr id="188432" name="Arc 16"/>
          <p:cNvSpPr>
            <a:spLocks/>
          </p:cNvSpPr>
          <p:nvPr/>
        </p:nvSpPr>
        <p:spPr bwMode="auto">
          <a:xfrm>
            <a:off x="6629400" y="4351338"/>
            <a:ext cx="450850" cy="374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6172200" y="46545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7086600" y="4730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>
            <a:off x="6178550" y="50292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>
            <a:off x="6178550" y="46482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7" name="Arc 21"/>
          <p:cNvSpPr>
            <a:spLocks/>
          </p:cNvSpPr>
          <p:nvPr/>
        </p:nvSpPr>
        <p:spPr bwMode="auto">
          <a:xfrm>
            <a:off x="6180138" y="4351338"/>
            <a:ext cx="450850" cy="2984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0"/>
                  <a:pt x="9624" y="42"/>
                  <a:pt x="2152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0"/>
                  <a:pt x="9624" y="42"/>
                  <a:pt x="2152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8" name="Oval 22"/>
          <p:cNvSpPr>
            <a:spLocks noChangeArrowheads="1"/>
          </p:cNvSpPr>
          <p:nvPr/>
        </p:nvSpPr>
        <p:spPr bwMode="auto">
          <a:xfrm>
            <a:off x="6172200" y="5867400"/>
            <a:ext cx="990600" cy="228600"/>
          </a:xfrm>
          <a:prstGeom prst="ellipse">
            <a:avLst/>
          </a:prstGeom>
          <a:solidFill>
            <a:srgbClr val="4F82FD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6172200" y="5562600"/>
            <a:ext cx="990600" cy="457200"/>
          </a:xfrm>
          <a:prstGeom prst="rect">
            <a:avLst/>
          </a:prstGeom>
          <a:solidFill>
            <a:srgbClr val="4F82F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40" name="Oval 24"/>
          <p:cNvSpPr>
            <a:spLocks noChangeArrowheads="1"/>
          </p:cNvSpPr>
          <p:nvPr/>
        </p:nvSpPr>
        <p:spPr bwMode="auto">
          <a:xfrm>
            <a:off x="6178550" y="5416550"/>
            <a:ext cx="976313" cy="215900"/>
          </a:xfrm>
          <a:prstGeom prst="ellipse">
            <a:avLst/>
          </a:prstGeom>
          <a:solidFill>
            <a:srgbClr val="034CF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41" name="Oval 25"/>
          <p:cNvSpPr>
            <a:spLocks noChangeArrowheads="1"/>
          </p:cNvSpPr>
          <p:nvPr/>
        </p:nvSpPr>
        <p:spPr bwMode="auto">
          <a:xfrm>
            <a:off x="2216150" y="5340350"/>
            <a:ext cx="1052513" cy="596900"/>
          </a:xfrm>
          <a:prstGeom prst="ellipse">
            <a:avLst/>
          </a:prstGeom>
          <a:solidFill>
            <a:srgbClr val="000102"/>
          </a:solidFill>
          <a:ln w="12700">
            <a:solidFill>
              <a:srgbClr val="00010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42" name="Oval 26"/>
          <p:cNvSpPr>
            <a:spLocks noChangeArrowheads="1"/>
          </p:cNvSpPr>
          <p:nvPr/>
        </p:nvSpPr>
        <p:spPr bwMode="auto">
          <a:xfrm>
            <a:off x="1608138" y="4425950"/>
            <a:ext cx="1052512" cy="596900"/>
          </a:xfrm>
          <a:prstGeom prst="ellipse">
            <a:avLst/>
          </a:prstGeom>
          <a:solidFill>
            <a:srgbClr val="000102"/>
          </a:solidFill>
          <a:ln w="12700">
            <a:solidFill>
              <a:srgbClr val="00010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43" name="Oval 27"/>
          <p:cNvSpPr>
            <a:spLocks noChangeArrowheads="1"/>
          </p:cNvSpPr>
          <p:nvPr/>
        </p:nvSpPr>
        <p:spPr bwMode="auto">
          <a:xfrm>
            <a:off x="3054350" y="4425950"/>
            <a:ext cx="1054100" cy="596900"/>
          </a:xfrm>
          <a:prstGeom prst="ellipse">
            <a:avLst/>
          </a:prstGeom>
          <a:solidFill>
            <a:srgbClr val="000102"/>
          </a:solidFill>
          <a:ln w="12700">
            <a:solidFill>
              <a:srgbClr val="00010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44" name="Oval 28"/>
          <p:cNvSpPr>
            <a:spLocks noChangeArrowheads="1"/>
          </p:cNvSpPr>
          <p:nvPr/>
        </p:nvSpPr>
        <p:spPr bwMode="auto">
          <a:xfrm>
            <a:off x="3894138" y="5340350"/>
            <a:ext cx="1052512" cy="596900"/>
          </a:xfrm>
          <a:prstGeom prst="ellipse">
            <a:avLst/>
          </a:prstGeom>
          <a:solidFill>
            <a:srgbClr val="000102"/>
          </a:solidFill>
          <a:ln w="12700">
            <a:solidFill>
              <a:srgbClr val="00010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45" name="Oval 29"/>
          <p:cNvSpPr>
            <a:spLocks noChangeArrowheads="1"/>
          </p:cNvSpPr>
          <p:nvPr/>
        </p:nvSpPr>
        <p:spPr bwMode="auto">
          <a:xfrm>
            <a:off x="4732338" y="4425950"/>
            <a:ext cx="1052512" cy="596900"/>
          </a:xfrm>
          <a:prstGeom prst="ellipse">
            <a:avLst/>
          </a:prstGeom>
          <a:solidFill>
            <a:srgbClr val="000102"/>
          </a:solidFill>
          <a:ln w="12700">
            <a:solidFill>
              <a:srgbClr val="00010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46" name="Rectangle 30"/>
          <p:cNvSpPr>
            <a:spLocks noChangeArrowheads="1"/>
          </p:cNvSpPr>
          <p:nvPr/>
        </p:nvSpPr>
        <p:spPr bwMode="auto">
          <a:xfrm>
            <a:off x="1820863" y="4514850"/>
            <a:ext cx="6318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/>
              <a:t>FTP</a:t>
            </a:r>
          </a:p>
        </p:txBody>
      </p:sp>
      <p:sp>
        <p:nvSpPr>
          <p:cNvPr id="188447" name="Rectangle 31"/>
          <p:cNvSpPr>
            <a:spLocks noChangeArrowheads="1"/>
          </p:cNvSpPr>
          <p:nvPr/>
        </p:nvSpPr>
        <p:spPr bwMode="auto">
          <a:xfrm>
            <a:off x="2285984" y="5429250"/>
            <a:ext cx="851880" cy="41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 smtClean="0"/>
              <a:t>Berita</a:t>
            </a:r>
            <a:endParaRPr lang="en-US" sz="2100"/>
          </a:p>
        </p:txBody>
      </p:sp>
      <p:sp>
        <p:nvSpPr>
          <p:cNvPr id="188448" name="Rectangle 32"/>
          <p:cNvSpPr>
            <a:spLocks noChangeArrowheads="1"/>
          </p:cNvSpPr>
          <p:nvPr/>
        </p:nvSpPr>
        <p:spPr bwMode="auto">
          <a:xfrm>
            <a:off x="3106738" y="4514850"/>
            <a:ext cx="9556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/>
              <a:t>Gopher</a:t>
            </a:r>
          </a:p>
        </p:txBody>
      </p:sp>
      <p:sp>
        <p:nvSpPr>
          <p:cNvPr id="188449" name="Rectangle 33"/>
          <p:cNvSpPr>
            <a:spLocks noChangeArrowheads="1"/>
          </p:cNvSpPr>
          <p:nvPr/>
        </p:nvSpPr>
        <p:spPr bwMode="auto">
          <a:xfrm>
            <a:off x="4002088" y="5429250"/>
            <a:ext cx="842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/>
              <a:t>WAIS</a:t>
            </a:r>
          </a:p>
        </p:txBody>
      </p:sp>
      <p:sp>
        <p:nvSpPr>
          <p:cNvPr id="188450" name="Rectangle 34"/>
          <p:cNvSpPr>
            <a:spLocks noChangeArrowheads="1"/>
          </p:cNvSpPr>
          <p:nvPr/>
        </p:nvSpPr>
        <p:spPr bwMode="auto">
          <a:xfrm>
            <a:off x="4846638" y="4514850"/>
            <a:ext cx="8302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/>
              <a:t>HTTP</a:t>
            </a:r>
          </a:p>
        </p:txBody>
      </p:sp>
      <p:sp>
        <p:nvSpPr>
          <p:cNvPr id="188451" name="Rectangle 35"/>
          <p:cNvSpPr>
            <a:spLocks noChangeArrowheads="1"/>
          </p:cNvSpPr>
          <p:nvPr/>
        </p:nvSpPr>
        <p:spPr bwMode="auto">
          <a:xfrm>
            <a:off x="7215206" y="4000504"/>
            <a:ext cx="1847850" cy="2310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algn="l" defTabSz="957263"/>
            <a:r>
              <a:rPr lang="id-ID" sz="2400" smtClean="0"/>
              <a:t>Gateway adalah</a:t>
            </a:r>
            <a:br>
              <a:rPr lang="id-ID" sz="2400" smtClean="0"/>
            </a:br>
            <a:r>
              <a:rPr lang="id-ID" sz="2400" smtClean="0"/>
              <a:t>HTTP Server</a:t>
            </a:r>
            <a:br>
              <a:rPr lang="id-ID" sz="2400" smtClean="0"/>
            </a:br>
            <a:r>
              <a:rPr lang="id-ID" sz="2400" smtClean="0"/>
              <a:t>ditambah </a:t>
            </a:r>
            <a:r>
              <a:rPr lang="en-US" sz="2400" smtClean="0"/>
              <a:t>aplikasi </a:t>
            </a:r>
            <a:r>
              <a:rPr lang="id-ID" sz="2400" smtClean="0"/>
              <a:t>lainnya</a:t>
            </a:r>
            <a:endParaRPr lang="en-US" sz="2100" smtClean="0">
              <a:solidFill>
                <a:schemeClr val="tx2"/>
              </a:solidFill>
            </a:endParaRPr>
          </a:p>
        </p:txBody>
      </p:sp>
      <p:sp>
        <p:nvSpPr>
          <p:cNvPr id="188452" name="Rectangle 36"/>
          <p:cNvSpPr>
            <a:spLocks noChangeArrowheads="1"/>
          </p:cNvSpPr>
          <p:nvPr/>
        </p:nvSpPr>
        <p:spPr bwMode="auto">
          <a:xfrm>
            <a:off x="0" y="119063"/>
            <a:ext cx="9144000" cy="8173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4700" b="1" smtClean="0">
                <a:solidFill>
                  <a:schemeClr val="tx2"/>
                </a:solidFill>
                <a:latin typeface="+mj-lt"/>
              </a:rPr>
              <a:t>Arsitektur </a:t>
            </a:r>
            <a:r>
              <a:rPr lang="en-US" sz="4700" b="1" smtClean="0">
                <a:solidFill>
                  <a:schemeClr val="tx2"/>
                </a:solidFill>
                <a:latin typeface="+mj-lt"/>
              </a:rPr>
              <a:t>Client/Server Internet</a:t>
            </a:r>
            <a:endParaRPr lang="en-US" sz="47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2006600" y="2921000"/>
            <a:ext cx="100013" cy="4826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>
            <a:off x="3505200" y="2844800"/>
            <a:ext cx="0" cy="5588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5181600" y="2844800"/>
            <a:ext cx="0" cy="5588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 flipH="1">
            <a:off x="6526213" y="2844800"/>
            <a:ext cx="280987" cy="5588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57" name="Line 41"/>
          <p:cNvSpPr>
            <a:spLocks noChangeShapeType="1"/>
          </p:cNvSpPr>
          <p:nvPr/>
        </p:nvSpPr>
        <p:spPr bwMode="auto">
          <a:xfrm flipV="1">
            <a:off x="2133600" y="4013200"/>
            <a:ext cx="0" cy="4318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58" name="Line 42"/>
          <p:cNvSpPr>
            <a:spLocks noChangeShapeType="1"/>
          </p:cNvSpPr>
          <p:nvPr/>
        </p:nvSpPr>
        <p:spPr bwMode="auto">
          <a:xfrm flipV="1">
            <a:off x="2743200" y="4013200"/>
            <a:ext cx="0" cy="13462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59" name="Line 43"/>
          <p:cNvSpPr>
            <a:spLocks noChangeShapeType="1"/>
          </p:cNvSpPr>
          <p:nvPr/>
        </p:nvSpPr>
        <p:spPr bwMode="auto">
          <a:xfrm flipV="1">
            <a:off x="3581400" y="4013200"/>
            <a:ext cx="0" cy="4318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 flipV="1">
            <a:off x="4419600" y="4013200"/>
            <a:ext cx="0" cy="13462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5257800" y="4013200"/>
            <a:ext cx="0" cy="4318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6553200" y="4064000"/>
            <a:ext cx="0" cy="2540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>
            <a:off x="6553200" y="5054600"/>
            <a:ext cx="0" cy="330200"/>
          </a:xfrm>
          <a:prstGeom prst="line">
            <a:avLst/>
          </a:prstGeom>
          <a:noFill/>
          <a:ln w="50800">
            <a:solidFill>
              <a:srgbClr val="2FBF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Text Box 48"/>
          <p:cNvSpPr txBox="1">
            <a:spLocks noChangeArrowheads="1"/>
          </p:cNvSpPr>
          <p:nvPr/>
        </p:nvSpPr>
        <p:spPr bwMode="auto">
          <a:xfrm>
            <a:off x="8502650" y="65246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E772CB4A-176A-48F2-8DF5-94C24C7A6297}" type="slidenum">
              <a:rPr lang="en-US" sz="1500"/>
              <a:pPr defTabSz="957263"/>
              <a:t>31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Sekuritas Internet</a:t>
            </a:r>
            <a:endParaRPr lang="en-US" b="1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33" y="1500174"/>
            <a:ext cx="8429685" cy="5205426"/>
          </a:xfrm>
          <a:noFill/>
          <a:ln/>
        </p:spPr>
        <p:txBody>
          <a:bodyPr/>
          <a:lstStyle/>
          <a:p>
            <a:r>
              <a:rPr lang="id-ID" smtClean="0"/>
              <a:t>Setiap sumber daya yang terkait dengan komunikasi </a:t>
            </a:r>
            <a:r>
              <a:rPr lang="id-ID" smtClean="0"/>
              <a:t>data </a:t>
            </a:r>
            <a:r>
              <a:rPr lang="id-ID" smtClean="0"/>
              <a:t>memiliki </a:t>
            </a:r>
            <a:r>
              <a:rPr lang="id-ID" smtClean="0"/>
              <a:t>risiko</a:t>
            </a:r>
            <a:endParaRPr lang="en-US"/>
          </a:p>
          <a:p>
            <a:r>
              <a:rPr lang="id-ID" smtClean="0"/>
              <a:t>Keamanan </a:t>
            </a:r>
            <a:r>
              <a:rPr lang="id-ID" smtClean="0"/>
              <a:t>dengan </a:t>
            </a:r>
            <a:r>
              <a:rPr lang="en-US" smtClean="0"/>
              <a:t>p</a:t>
            </a:r>
            <a:r>
              <a:rPr lang="id-ID" smtClean="0"/>
              <a:t>emisahkan </a:t>
            </a:r>
            <a:r>
              <a:rPr lang="id-ID" smtClean="0"/>
              <a:t>fisik situs </a:t>
            </a:r>
            <a:r>
              <a:rPr lang="id-ID" smtClean="0"/>
              <a:t>Web dari sumber daya komputer perusahaan</a:t>
            </a:r>
            <a:endParaRPr lang="en-US"/>
          </a:p>
          <a:p>
            <a:r>
              <a:rPr lang="id-ID" smtClean="0"/>
              <a:t>Keamanan dengan menggunakan password yang memungkinkan akses ke sumber daya komputasi</a:t>
            </a:r>
            <a:endParaRPr lang="en-US"/>
          </a:p>
          <a:p>
            <a:r>
              <a:rPr lang="id-ID" smtClean="0"/>
              <a:t>'Firewall' menggunakan router, komputer perantara </a:t>
            </a:r>
            <a:r>
              <a:rPr lang="id-ID" smtClean="0"/>
              <a:t>atau </a:t>
            </a:r>
            <a:r>
              <a:rPr lang="id-ID" smtClean="0"/>
              <a:t>aplikasi tingkat</a:t>
            </a:r>
            <a:r>
              <a:rPr lang="en-US" smtClean="0"/>
              <a:t> tinggi</a:t>
            </a:r>
            <a:endParaRPr lang="en-US"/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0837066C-8F08-4382-882B-DE3EDB6B2E28}" type="slidenum">
              <a:rPr lang="en-US" sz="1500"/>
              <a:pPr defTabSz="957263"/>
              <a:t>32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Line 2"/>
          <p:cNvSpPr>
            <a:spLocks noChangeShapeType="1"/>
          </p:cNvSpPr>
          <p:nvPr/>
        </p:nvSpPr>
        <p:spPr bwMode="auto">
          <a:xfrm>
            <a:off x="2057400" y="59563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0"/>
            <a:ext cx="9142413" cy="685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-71462"/>
            <a:ext cx="9142413" cy="8173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47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Tingkatan Aplikasi Firewall</a:t>
            </a:r>
            <a:endParaRPr lang="en-US" sz="47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769938" y="3130550"/>
            <a:ext cx="3260725" cy="2959100"/>
          </a:xfrm>
          <a:prstGeom prst="rect">
            <a:avLst/>
          </a:prstGeom>
          <a:gradFill rotWithShape="0">
            <a:gsLst>
              <a:gs pos="0">
                <a:srgbClr val="034CFB">
                  <a:gamma/>
                  <a:shade val="0"/>
                  <a:invGamma/>
                </a:srgbClr>
              </a:gs>
              <a:gs pos="100000">
                <a:srgbClr val="034CFB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10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769938" y="1255702"/>
            <a:ext cx="2652712" cy="890598"/>
          </a:xfrm>
          <a:prstGeom prst="rect">
            <a:avLst/>
          </a:prstGeom>
          <a:gradFill rotWithShape="0">
            <a:gsLst>
              <a:gs pos="0">
                <a:srgbClr val="034CFB">
                  <a:gamma/>
                  <a:shade val="0"/>
                  <a:invGamma/>
                </a:srgbClr>
              </a:gs>
              <a:gs pos="100000">
                <a:srgbClr val="034CFB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10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1150938" y="2368550"/>
            <a:ext cx="1738312" cy="520700"/>
          </a:xfrm>
          <a:prstGeom prst="rect">
            <a:avLst/>
          </a:prstGeom>
          <a:gradFill rotWithShape="0">
            <a:gsLst>
              <a:gs pos="0">
                <a:srgbClr val="034CFB">
                  <a:gamma/>
                  <a:shade val="0"/>
                  <a:invGamma/>
                </a:srgbClr>
              </a:gs>
              <a:gs pos="100000">
                <a:srgbClr val="034CFB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10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2057400" y="21463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2057400" y="29083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1066800" y="3524250"/>
            <a:ext cx="1600200" cy="361949"/>
          </a:xfrm>
          <a:prstGeom prst="rect">
            <a:avLst/>
          </a:prstGeom>
          <a:solidFill>
            <a:srgbClr val="4F82F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2819400" y="3810000"/>
            <a:ext cx="1066800" cy="496968"/>
          </a:xfrm>
          <a:prstGeom prst="rect">
            <a:avLst/>
          </a:prstGeom>
          <a:solidFill>
            <a:srgbClr val="4F82F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1143000" y="4267200"/>
            <a:ext cx="1600200" cy="457200"/>
          </a:xfrm>
          <a:prstGeom prst="rect">
            <a:avLst/>
          </a:prstGeom>
          <a:solidFill>
            <a:srgbClr val="4F82F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2286000" y="4876800"/>
            <a:ext cx="1600200" cy="457200"/>
          </a:xfrm>
          <a:prstGeom prst="rect">
            <a:avLst/>
          </a:prstGeom>
          <a:solidFill>
            <a:srgbClr val="4F82F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1143000" y="5486400"/>
            <a:ext cx="1600200" cy="457200"/>
          </a:xfrm>
          <a:prstGeom prst="rect">
            <a:avLst/>
          </a:prstGeom>
          <a:solidFill>
            <a:srgbClr val="4F82F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2716208" y="3786190"/>
            <a:ext cx="1212850" cy="5557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15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Layanan</a:t>
            </a:r>
          </a:p>
          <a:p>
            <a:pPr defTabSz="957263"/>
            <a:r>
              <a:rPr lang="en-US" sz="15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Eksternal</a:t>
            </a:r>
            <a:endParaRPr lang="en-US" sz="15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1136650" y="3524250"/>
            <a:ext cx="1397000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Border Router</a:t>
            </a:r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1214438" y="4208463"/>
            <a:ext cx="1395412" cy="52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IP Choke</a:t>
            </a:r>
          </a:p>
          <a:p>
            <a:pPr defTabSz="957263"/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 Filter</a:t>
            </a:r>
          </a:p>
        </p:txBody>
      </p:sp>
      <p:sp>
        <p:nvSpPr>
          <p:cNvPr id="192532" name="Rectangle 20"/>
          <p:cNvSpPr>
            <a:spLocks noChangeArrowheads="1"/>
          </p:cNvSpPr>
          <p:nvPr/>
        </p:nvSpPr>
        <p:spPr bwMode="auto">
          <a:xfrm>
            <a:off x="2257425" y="4818063"/>
            <a:ext cx="1601788" cy="52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Internal/External</a:t>
            </a:r>
          </a:p>
          <a:p>
            <a:pPr defTabSz="957263"/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Service Gateway</a:t>
            </a: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1214414" y="5543567"/>
            <a:ext cx="1454150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Internal Router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1597025" y="2457450"/>
            <a:ext cx="9302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9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745648" y="3144786"/>
            <a:ext cx="2111840" cy="35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7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Mekanisme Isolasi</a:t>
            </a:r>
            <a:endParaRPr lang="en-US" sz="17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2536" name="Rectangle 24"/>
          <p:cNvSpPr>
            <a:spLocks noChangeArrowheads="1"/>
          </p:cNvSpPr>
          <p:nvPr/>
        </p:nvSpPr>
        <p:spPr bwMode="auto">
          <a:xfrm>
            <a:off x="962025" y="1214422"/>
            <a:ext cx="2212975" cy="925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defTabSz="957263"/>
            <a:r>
              <a:rPr lang="id-ID" sz="1800" b="1" smtClean="0"/>
              <a:t>Konektivitas</a:t>
            </a:r>
            <a:r>
              <a:rPr lang="en-US" sz="1800" b="1" smtClean="0"/>
              <a:t> Internet</a:t>
            </a:r>
            <a:r>
              <a:rPr lang="id-ID" sz="1800" b="1" smtClean="0"/>
              <a:t/>
            </a:r>
            <a:br>
              <a:rPr lang="id-ID" sz="1800" b="1" smtClean="0"/>
            </a:br>
            <a:r>
              <a:rPr lang="id-ID" sz="1800" b="1" smtClean="0"/>
              <a:t>Pemasok Jaringan</a:t>
            </a:r>
            <a:endParaRPr lang="en-US" sz="17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2537" name="Line 25"/>
          <p:cNvSpPr>
            <a:spLocks noChangeShapeType="1"/>
          </p:cNvSpPr>
          <p:nvPr/>
        </p:nvSpPr>
        <p:spPr bwMode="auto">
          <a:xfrm>
            <a:off x="2057400" y="38989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8" name="Line 26"/>
          <p:cNvSpPr>
            <a:spLocks noChangeShapeType="1"/>
          </p:cNvSpPr>
          <p:nvPr/>
        </p:nvSpPr>
        <p:spPr bwMode="auto">
          <a:xfrm>
            <a:off x="2070100" y="4038600"/>
            <a:ext cx="738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9" name="Line 27"/>
          <p:cNvSpPr>
            <a:spLocks noChangeShapeType="1"/>
          </p:cNvSpPr>
          <p:nvPr/>
        </p:nvSpPr>
        <p:spPr bwMode="auto">
          <a:xfrm>
            <a:off x="2057400" y="48133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0" name="Line 28"/>
          <p:cNvSpPr>
            <a:spLocks noChangeShapeType="1"/>
          </p:cNvSpPr>
          <p:nvPr/>
        </p:nvSpPr>
        <p:spPr bwMode="auto">
          <a:xfrm>
            <a:off x="2070100" y="51054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1" name="Line 29"/>
          <p:cNvSpPr>
            <a:spLocks noChangeShapeType="1"/>
          </p:cNvSpPr>
          <p:nvPr/>
        </p:nvSpPr>
        <p:spPr bwMode="auto">
          <a:xfrm flipV="1">
            <a:off x="2057400" y="960422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2" name="Line 30"/>
          <p:cNvSpPr>
            <a:spLocks noChangeShapeType="1"/>
          </p:cNvSpPr>
          <p:nvPr/>
        </p:nvSpPr>
        <p:spPr bwMode="auto">
          <a:xfrm>
            <a:off x="419100" y="857232"/>
            <a:ext cx="8077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>
            <a:outerShdw dist="107763" dir="2700000" algn="ctr" rotWithShape="0">
              <a:srgbClr val="00010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43" name="Line 31"/>
          <p:cNvSpPr>
            <a:spLocks noChangeShapeType="1"/>
          </p:cNvSpPr>
          <p:nvPr/>
        </p:nvSpPr>
        <p:spPr bwMode="auto">
          <a:xfrm>
            <a:off x="482600" y="6324600"/>
            <a:ext cx="8178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>
            <a:outerShdw dist="107763" dir="2700000" algn="ctr" rotWithShape="0">
              <a:srgbClr val="00010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733406" y="879460"/>
            <a:ext cx="112395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21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Internet</a:t>
            </a:r>
          </a:p>
        </p:txBody>
      </p:sp>
      <p:sp>
        <p:nvSpPr>
          <p:cNvPr id="192545" name="Rectangle 33"/>
          <p:cNvSpPr>
            <a:spLocks noChangeArrowheads="1"/>
          </p:cNvSpPr>
          <p:nvPr/>
        </p:nvSpPr>
        <p:spPr bwMode="auto">
          <a:xfrm>
            <a:off x="674908" y="6429396"/>
            <a:ext cx="2158327" cy="3864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900" b="1" smtClean="0">
                <a:latin typeface="Arial" pitchFamily="34" charset="0"/>
                <a:cs typeface="Arial" pitchFamily="34" charset="0"/>
              </a:rPr>
              <a:t>Jaringan Internal</a:t>
            </a:r>
            <a:endParaRPr lang="en-US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2546" name="Rectangle 34"/>
          <p:cNvSpPr>
            <a:spLocks noChangeArrowheads="1"/>
          </p:cNvSpPr>
          <p:nvPr/>
        </p:nvSpPr>
        <p:spPr bwMode="auto">
          <a:xfrm>
            <a:off x="3571868" y="1357298"/>
            <a:ext cx="3857652" cy="8327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algn="l" defTabSz="957263"/>
            <a:r>
              <a:rPr lang="en-US" sz="1600" smtClean="0"/>
              <a:t>P</a:t>
            </a:r>
            <a:r>
              <a:rPr lang="id-ID" sz="1600" smtClean="0"/>
              <a:t>aket</a:t>
            </a:r>
            <a:r>
              <a:rPr lang="en-US" sz="1600" smtClean="0"/>
              <a:t> awal</a:t>
            </a:r>
            <a:r>
              <a:rPr lang="id-ID" sz="1600" smtClean="0"/>
              <a:t> </a:t>
            </a:r>
            <a:r>
              <a:rPr lang="id-ID" sz="1600" smtClean="0"/>
              <a:t>dari </a:t>
            </a:r>
            <a:r>
              <a:rPr lang="id-ID" sz="1600" smtClean="0"/>
              <a:t>Internet</a:t>
            </a:r>
            <a:r>
              <a:rPr lang="en-US" sz="1600" smtClean="0"/>
              <a:t> masuk </a:t>
            </a:r>
            <a:r>
              <a:rPr lang="id-ID" sz="1600" smtClean="0"/>
              <a:t>melalui </a:t>
            </a:r>
            <a:r>
              <a:rPr lang="id-ID" sz="1600" smtClean="0"/>
              <a:t>jaringan </a:t>
            </a:r>
            <a:r>
              <a:rPr lang="id-ID" sz="1600" smtClean="0"/>
              <a:t>pemasok </a:t>
            </a:r>
            <a:r>
              <a:rPr lang="id-ID" sz="1600" smtClean="0"/>
              <a:t>konektivitas</a:t>
            </a:r>
            <a:r>
              <a:rPr lang="en-US" sz="1600" smtClean="0"/>
              <a:t> </a:t>
            </a:r>
            <a:r>
              <a:rPr lang="id-ID" sz="1600" smtClean="0"/>
              <a:t>ke </a:t>
            </a:r>
            <a:r>
              <a:rPr lang="id-ID" sz="1600" smtClean="0"/>
              <a:t>router </a:t>
            </a:r>
            <a:r>
              <a:rPr lang="id-ID" sz="1600" smtClean="0"/>
              <a:t>dan </a:t>
            </a:r>
            <a:r>
              <a:rPr lang="en-US" sz="1600" smtClean="0"/>
              <a:t>ke</a:t>
            </a:r>
            <a:r>
              <a:rPr lang="id-ID" sz="1600" smtClean="0"/>
              <a:t> </a:t>
            </a:r>
            <a:r>
              <a:rPr lang="id-ID" sz="1600" smtClean="0"/>
              <a:t>organisasi</a:t>
            </a:r>
            <a:endParaRPr lang="en-US" sz="15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47" name="Rectangle 35"/>
          <p:cNvSpPr>
            <a:spLocks noChangeArrowheads="1"/>
          </p:cNvSpPr>
          <p:nvPr/>
        </p:nvSpPr>
        <p:spPr bwMode="auto">
          <a:xfrm>
            <a:off x="3038491" y="2357430"/>
            <a:ext cx="4279099" cy="586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id-ID" sz="1600" smtClean="0"/>
              <a:t>Paket masuk ke kotak router yang </a:t>
            </a:r>
            <a:r>
              <a:rPr lang="en-US" sz="1600" smtClean="0"/>
              <a:t>menggandakan</a:t>
            </a:r>
            <a:r>
              <a:rPr lang="id-ID" sz="1600" smtClean="0"/>
              <a:t/>
            </a:r>
            <a:br>
              <a:rPr lang="id-ID" sz="1600" smtClean="0"/>
            </a:br>
            <a:r>
              <a:rPr lang="id-ID" sz="1600" smtClean="0"/>
              <a:t>fungsi router eksternal</a:t>
            </a:r>
            <a:endParaRPr lang="en-US" sz="15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4094163" y="3071810"/>
            <a:ext cx="4902200" cy="8327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en-US" sz="1600" smtClean="0"/>
              <a:t>R</a:t>
            </a:r>
            <a:r>
              <a:rPr lang="id-ID" sz="1600" smtClean="0"/>
              <a:t>outing </a:t>
            </a:r>
            <a:r>
              <a:rPr lang="id-ID" sz="1600" smtClean="0"/>
              <a:t>paket secara langsung ke </a:t>
            </a:r>
            <a:r>
              <a:rPr lang="id-ID" sz="1600" smtClean="0"/>
              <a:t>tujuan </a:t>
            </a:r>
            <a:r>
              <a:rPr lang="id-ID" sz="1600" smtClean="0"/>
              <a:t>nya,</a:t>
            </a:r>
            <a:r>
              <a:rPr lang="en-US" sz="1600" smtClean="0"/>
              <a:t> </a:t>
            </a:r>
            <a:r>
              <a:rPr lang="id-ID" sz="1600" smtClean="0"/>
              <a:t>router </a:t>
            </a:r>
            <a:r>
              <a:rPr lang="en-US" sz="1600" smtClean="0"/>
              <a:t>m</a:t>
            </a:r>
            <a:r>
              <a:rPr lang="id-ID" sz="1600" smtClean="0"/>
              <a:t>engalih</a:t>
            </a:r>
            <a:r>
              <a:rPr lang="en-US" sz="1600" smtClean="0"/>
              <a:t>k</a:t>
            </a:r>
            <a:r>
              <a:rPr lang="id-ID" sz="1600" smtClean="0"/>
              <a:t>an </a:t>
            </a:r>
            <a:r>
              <a:rPr lang="id-ID" sz="1600" smtClean="0"/>
              <a:t>lalu lintas melalui layanan host eksternal dan IP "choke" host</a:t>
            </a:r>
            <a:endParaRPr lang="en-US" sz="15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49" name="Rectangle 37"/>
          <p:cNvSpPr>
            <a:spLocks noChangeArrowheads="1"/>
          </p:cNvSpPr>
          <p:nvPr/>
        </p:nvSpPr>
        <p:spPr bwMode="auto">
          <a:xfrm>
            <a:off x="4095750" y="3827463"/>
            <a:ext cx="4978400" cy="586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en-US" sz="1500" smtClean="0"/>
              <a:t>E</a:t>
            </a:r>
            <a:r>
              <a:rPr lang="en-US" sz="1500" smtClean="0"/>
              <a:t>xternal services host </a:t>
            </a:r>
            <a:r>
              <a:rPr lang="id-ID" sz="1600" smtClean="0"/>
              <a:t>menjalankan aplikasi yang diinginkan, seperti e-mail antarmuka</a:t>
            </a:r>
            <a:endParaRPr lang="en-US" sz="15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4170363" y="4429132"/>
            <a:ext cx="3869628" cy="324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1500" smtClean="0"/>
              <a:t>IP </a:t>
            </a:r>
            <a:r>
              <a:rPr lang="en-US" sz="1500"/>
              <a:t>choke </a:t>
            </a:r>
            <a:r>
              <a:rPr lang="en-US" sz="1500" smtClean="0"/>
              <a:t>yang bertugas </a:t>
            </a:r>
            <a:r>
              <a:rPr lang="en-US" sz="1500" smtClean="0"/>
              <a:t>melakukan penyaringan</a:t>
            </a:r>
            <a:endParaRPr lang="en-US" sz="1500"/>
          </a:p>
        </p:txBody>
      </p:sp>
      <p:sp>
        <p:nvSpPr>
          <p:cNvPr id="192551" name="Rectangle 39"/>
          <p:cNvSpPr>
            <a:spLocks noChangeArrowheads="1"/>
          </p:cNvSpPr>
          <p:nvPr/>
        </p:nvSpPr>
        <p:spPr bwMode="auto">
          <a:xfrm>
            <a:off x="4170363" y="4714884"/>
            <a:ext cx="4749800" cy="8327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id-ID" sz="1600" smtClean="0"/>
              <a:t>Lalu lintas yang dikirim melalui gateway ke kotak router terpisah pada jaringan internal, dikonfigurasi sesuai dengan kebijakan keamanan dalam negeri</a:t>
            </a:r>
            <a:endParaRPr lang="en-US" sz="15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52" name="Text Box 40"/>
          <p:cNvSpPr txBox="1">
            <a:spLocks noChangeArrowheads="1"/>
          </p:cNvSpPr>
          <p:nvPr/>
        </p:nvSpPr>
        <p:spPr bwMode="auto">
          <a:xfrm>
            <a:off x="8486775" y="6551613"/>
            <a:ext cx="509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BCA939C5-3F5C-4E7D-AAC5-506888ADFF83}" type="slidenum">
              <a:rPr lang="en-US" sz="1500"/>
              <a:pPr defTabSz="957263"/>
              <a:t>33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Intranet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mtClean="0"/>
              <a:t>Teknologi internet yang digunakan untuk </a:t>
            </a:r>
            <a:r>
              <a:rPr lang="id-ID" smtClean="0"/>
              <a:t>komunikasi </a:t>
            </a:r>
            <a:r>
              <a:rPr lang="en-US" smtClean="0"/>
              <a:t>dan aplikasi </a:t>
            </a:r>
            <a:r>
              <a:rPr lang="id-ID" smtClean="0"/>
              <a:t>internal</a:t>
            </a:r>
            <a:endParaRPr lang="en-US"/>
          </a:p>
          <a:p>
            <a:r>
              <a:rPr lang="id-ID" smtClean="0"/>
              <a:t>Digunakan </a:t>
            </a:r>
            <a:r>
              <a:rPr lang="id-ID" smtClean="0"/>
              <a:t>untuk </a:t>
            </a:r>
            <a:r>
              <a:rPr lang="en-US" smtClean="0"/>
              <a:t>berbagai </a:t>
            </a:r>
            <a:r>
              <a:rPr lang="id-ID" smtClean="0"/>
              <a:t>aplikasi </a:t>
            </a:r>
            <a:r>
              <a:rPr lang="id-ID" smtClean="0"/>
              <a:t>bisnis yang memerlukan komunikasi</a:t>
            </a:r>
            <a:endParaRPr lang="en-US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4A736E72-323E-4BF5-88E6-D8C0688AD547}" type="slidenum">
              <a:rPr lang="en-US" sz="1500"/>
              <a:pPr defTabSz="957263"/>
              <a:t>34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smtClean="0">
                <a:latin typeface="+mn-lt"/>
              </a:rPr>
              <a:t>Aplikasi Bisnis Untuk Internet</a:t>
            </a:r>
            <a:endParaRPr lang="en-US" b="1">
              <a:latin typeface="+mn-lt"/>
            </a:endParaRP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d-ID" smtClean="0"/>
              <a:t>Riset </a:t>
            </a:r>
            <a:r>
              <a:rPr lang="id-ID" smtClean="0"/>
              <a:t>pemasaran</a:t>
            </a:r>
            <a:endParaRPr lang="en-US"/>
          </a:p>
          <a:p>
            <a:r>
              <a:rPr lang="en-US" smtClean="0"/>
              <a:t>Kecerdasan Kompetitif</a:t>
            </a:r>
            <a:endParaRPr lang="en-US"/>
          </a:p>
          <a:p>
            <a:r>
              <a:rPr lang="en-US" smtClean="0"/>
              <a:t>Retail Aplikasi</a:t>
            </a:r>
            <a:endParaRPr lang="en-US"/>
          </a:p>
          <a:p>
            <a:r>
              <a:rPr lang="id-ID" smtClean="0"/>
              <a:t>Dampak masa depan Internet pada </a:t>
            </a:r>
            <a:r>
              <a:rPr lang="id-ID" smtClean="0"/>
              <a:t>bisnis </a:t>
            </a:r>
            <a:r>
              <a:rPr lang="en-US" smtClean="0"/>
              <a:t>adalah peningkatan</a:t>
            </a:r>
            <a:r>
              <a:rPr lang="id-ID" smtClean="0"/>
              <a:t> </a:t>
            </a:r>
            <a:r>
              <a:rPr lang="id-ID" smtClean="0"/>
              <a:t>program </a:t>
            </a:r>
            <a:r>
              <a:rPr lang="id-ID" smtClean="0"/>
              <a:t>Informasi </a:t>
            </a:r>
            <a:r>
              <a:rPr lang="id-ID" smtClean="0"/>
              <a:t>Infrastruktur</a:t>
            </a:r>
            <a:r>
              <a:rPr lang="en-US" smtClean="0"/>
              <a:t> Nasional</a:t>
            </a:r>
            <a:r>
              <a:rPr lang="id-ID" smtClean="0"/>
              <a:t> </a:t>
            </a:r>
            <a:r>
              <a:rPr lang="en-US" smtClean="0"/>
              <a:t>sebelum </a:t>
            </a:r>
            <a:r>
              <a:rPr lang="id-ID" smtClean="0"/>
              <a:t>menjadi </a:t>
            </a:r>
            <a:r>
              <a:rPr lang="id-ID" smtClean="0"/>
              <a:t>mapan</a:t>
            </a:r>
            <a:endParaRPr lang="en-US"/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593A2DF3-A586-4295-A27B-E0768EDA5737}" type="slidenum">
              <a:rPr lang="en-US" sz="1500"/>
              <a:pPr defTabSz="957263"/>
              <a:t>35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Penggunaan Internet yang Baik</a:t>
            </a:r>
            <a:endParaRPr lang="en-US" b="1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4" y="1828800"/>
            <a:ext cx="3810000" cy="5029200"/>
          </a:xfrm>
        </p:spPr>
        <p:txBody>
          <a:bodyPr/>
          <a:lstStyle/>
          <a:p>
            <a:r>
              <a:rPr lang="id-ID" sz="3000" smtClean="0"/>
              <a:t>Pastikan situs Web Anda </a:t>
            </a:r>
            <a:r>
              <a:rPr lang="id-ID" sz="3000" smtClean="0"/>
              <a:t>adalah </a:t>
            </a:r>
            <a:r>
              <a:rPr lang="id-ID" sz="3000" smtClean="0"/>
              <a:t>kuat</a:t>
            </a:r>
            <a:endParaRPr lang="en-US" sz="3000" smtClean="0"/>
          </a:p>
          <a:p>
            <a:r>
              <a:rPr lang="id-ID" sz="3000" smtClean="0"/>
              <a:t>Pastikan </a:t>
            </a:r>
            <a:r>
              <a:rPr lang="id-ID" sz="3000" smtClean="0"/>
              <a:t>browser dan </a:t>
            </a:r>
            <a:r>
              <a:rPr lang="id-ID" sz="3000" smtClean="0"/>
              <a:t>struktur </a:t>
            </a:r>
            <a:r>
              <a:rPr lang="id-ID" sz="3000" smtClean="0"/>
              <a:t>database </a:t>
            </a:r>
            <a:r>
              <a:rPr lang="id-ID" sz="3000" smtClean="0"/>
              <a:t>fleksibel dan intuitif</a:t>
            </a:r>
            <a:endParaRPr lang="en-US" sz="3000"/>
          </a:p>
          <a:p>
            <a:r>
              <a:rPr lang="en-US" sz="3000" smtClean="0"/>
              <a:t>Selalu Update</a:t>
            </a:r>
            <a:endParaRPr lang="en-US" sz="3000"/>
          </a:p>
          <a:p>
            <a:r>
              <a:rPr lang="en-US" sz="3000" smtClean="0"/>
              <a:t>Perhatikan Pelanggan</a:t>
            </a:r>
            <a:endParaRPr lang="en-US" sz="300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44" y="1828800"/>
            <a:ext cx="4976874" cy="5029200"/>
          </a:xfrm>
        </p:spPr>
        <p:txBody>
          <a:bodyPr/>
          <a:lstStyle/>
          <a:p>
            <a:r>
              <a:rPr lang="id-ID" sz="3000" smtClean="0"/>
              <a:t>Target</a:t>
            </a:r>
            <a:r>
              <a:rPr lang="en-US" sz="3000" smtClean="0"/>
              <a:t>kan</a:t>
            </a:r>
            <a:r>
              <a:rPr lang="id-ID" sz="3000" smtClean="0"/>
              <a:t> </a:t>
            </a:r>
            <a:r>
              <a:rPr lang="id-ID" sz="3000" smtClean="0"/>
              <a:t>konten </a:t>
            </a:r>
            <a:r>
              <a:rPr lang="id-ID" sz="3000" smtClean="0"/>
              <a:t>untuk </a:t>
            </a:r>
            <a:r>
              <a:rPr lang="id-ID" sz="3000" smtClean="0"/>
              <a:t>kebutuhan</a:t>
            </a:r>
            <a:r>
              <a:rPr lang="en-US" sz="3000" smtClean="0"/>
              <a:t> spesifik</a:t>
            </a:r>
            <a:r>
              <a:rPr lang="id-ID" sz="3000" smtClean="0"/>
              <a:t> pengguna</a:t>
            </a:r>
            <a:endParaRPr lang="en-US" sz="3000"/>
          </a:p>
          <a:p>
            <a:r>
              <a:rPr lang="id-ID" sz="3000" smtClean="0"/>
              <a:t>Membuat antarmuka intuitif</a:t>
            </a:r>
            <a:endParaRPr lang="en-US" sz="3000"/>
          </a:p>
          <a:p>
            <a:r>
              <a:rPr lang="en-US" sz="3000" smtClean="0"/>
              <a:t>Berada di lokasi web yang benar</a:t>
            </a:r>
            <a:endParaRPr lang="en-US" sz="3000"/>
          </a:p>
          <a:p>
            <a:r>
              <a:rPr lang="en-US" sz="3000" smtClean="0"/>
              <a:t>Ciptakan rasa kebersamaan</a:t>
            </a:r>
            <a:endParaRPr lang="en-US" sz="3000"/>
          </a:p>
          <a:p>
            <a:r>
              <a:rPr lang="en-US" sz="3000" smtClean="0"/>
              <a:t>Cari bantuan jika Anda membutuhkannya </a:t>
            </a:r>
            <a:endParaRPr lang="en-US" sz="3000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D4FF6BDF-5338-470B-9AFB-7AB8868370B0}" type="slidenum">
              <a:rPr lang="en-US" sz="1500"/>
              <a:pPr defTabSz="957263"/>
              <a:t>36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Kesimpulan</a:t>
            </a:r>
            <a:endParaRPr lang="en-US" b="1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799"/>
            <a:ext cx="7772400" cy="4695825"/>
          </a:xfrm>
        </p:spPr>
        <p:txBody>
          <a:bodyPr/>
          <a:lstStyle/>
          <a:p>
            <a:r>
              <a:rPr lang="id-ID" smtClean="0"/>
              <a:t>E-Commerce dimulai </a:t>
            </a:r>
            <a:r>
              <a:rPr lang="id-ID" smtClean="0"/>
              <a:t>dengan </a:t>
            </a:r>
            <a:r>
              <a:rPr lang="en-US" smtClean="0"/>
              <a:t>kecerdasan</a:t>
            </a:r>
            <a:r>
              <a:rPr lang="id-ID" smtClean="0"/>
              <a:t> </a:t>
            </a:r>
            <a:r>
              <a:rPr lang="id-ID" smtClean="0"/>
              <a:t>bisnis</a:t>
            </a:r>
            <a:endParaRPr lang="en-US"/>
          </a:p>
          <a:p>
            <a:r>
              <a:rPr lang="id-ID" smtClean="0"/>
              <a:t>Data primer dan sekunder terdiri dari intelijen bisnis</a:t>
            </a:r>
            <a:endParaRPr lang="en-US"/>
          </a:p>
          <a:p>
            <a:r>
              <a:rPr lang="en-US" smtClean="0"/>
              <a:t>Alasan untuk IOS</a:t>
            </a:r>
            <a:endParaRPr lang="en-US"/>
          </a:p>
          <a:p>
            <a:pPr lvl="1"/>
            <a:r>
              <a:rPr lang="en-US" smtClean="0"/>
              <a:t>Perbandingan efisiensi</a:t>
            </a:r>
            <a:endParaRPr lang="en-US"/>
          </a:p>
          <a:p>
            <a:pPr lvl="1"/>
            <a:r>
              <a:rPr lang="en-US" smtClean="0"/>
              <a:t>Daya Tawar</a:t>
            </a:r>
            <a:endParaRPr lang="en-US"/>
          </a:p>
          <a:p>
            <a:r>
              <a:rPr lang="en-US" smtClean="0"/>
              <a:t>Tiga tingkatan EDI</a:t>
            </a:r>
            <a:endParaRPr lang="en-US"/>
          </a:p>
          <a:p>
            <a:endParaRPr lang="en-US"/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1210147F-E52A-47A5-9256-7DBD14605685}" type="slidenum">
              <a:rPr lang="en-US" sz="1500"/>
              <a:pPr defTabSz="957263"/>
              <a:t>37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Kesimpulan (Lanj.)</a:t>
            </a:r>
            <a:endParaRPr lang="en-US" b="1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</a:t>
            </a:r>
          </a:p>
          <a:p>
            <a:pPr lvl="1"/>
            <a:r>
              <a:rPr lang="en-US" smtClean="0"/>
              <a:t>Jaringan dari jaringan</a:t>
            </a:r>
            <a:endParaRPr lang="en-US"/>
          </a:p>
          <a:p>
            <a:pPr lvl="1"/>
            <a:r>
              <a:rPr lang="en-US" smtClean="0"/>
              <a:t>Kelemahan keamanan</a:t>
            </a:r>
            <a:endParaRPr lang="en-US"/>
          </a:p>
          <a:p>
            <a:pPr lvl="1"/>
            <a:r>
              <a:rPr lang="en-US"/>
              <a:t>Firewalls</a:t>
            </a:r>
          </a:p>
          <a:p>
            <a:r>
              <a:rPr lang="en-US" smtClean="0"/>
              <a:t>Intranet</a:t>
            </a:r>
            <a:endParaRPr lang="en-US"/>
          </a:p>
          <a:p>
            <a:r>
              <a:rPr lang="en-US" smtClean="0"/>
              <a:t>Informasi infrastruktur Nasional</a:t>
            </a:r>
            <a:endParaRPr 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8080375" y="6219825"/>
            <a:ext cx="508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1213D9AE-05F7-4977-846E-D03057ACE2D8}" type="slidenum">
              <a:rPr lang="en-US" sz="1500"/>
              <a:pPr defTabSz="957263"/>
              <a:t>38</a:t>
            </a:fld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  <a:ln/>
        </p:spPr>
        <p:txBody>
          <a:bodyPr/>
          <a:lstStyle/>
          <a:p>
            <a:r>
              <a:rPr lang="id-ID" sz="4400" b="1" smtClean="0"/>
              <a:t>Manfaat</a:t>
            </a:r>
            <a:r>
              <a:rPr lang="en-US" sz="4400" b="1" smtClean="0"/>
              <a:t> Pedagangan Elektronik</a:t>
            </a:r>
            <a:endParaRPr lang="en-US" sz="4400" b="1">
              <a:latin typeface="Impact" pitchFamily="34" charset="0"/>
            </a:endParaRP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  <a:noFill/>
          <a:ln/>
        </p:spPr>
        <p:txBody>
          <a:bodyPr/>
          <a:lstStyle/>
          <a:p>
            <a:r>
              <a:rPr lang="id-ID"/>
              <a:t>Peningkatan pelayanan, khususnya kepada pelanggan</a:t>
            </a:r>
            <a:endParaRPr lang="en-US" smtClean="0"/>
          </a:p>
          <a:p>
            <a:r>
              <a:rPr lang="id-ID"/>
              <a:t>Peningkatan hubungan dengan pemasok dan komunitas keuangan</a:t>
            </a:r>
            <a:endParaRPr lang="en-US" smtClean="0"/>
          </a:p>
          <a:p>
            <a:r>
              <a:rPr lang="id-ID"/>
              <a:t>Peningkatan laba atas investasi pemegang saham dan pemilik</a:t>
            </a:r>
            <a:endParaRPr lang="en-US"/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8113713" y="62103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2EF1D5F9-4896-4F31-B13F-398AF98B5886}" type="slidenum">
              <a:rPr lang="en-US" sz="1500"/>
              <a:pPr defTabSz="957263"/>
              <a:t>4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990600"/>
          </a:xfrm>
          <a:noFill/>
          <a:ln/>
        </p:spPr>
        <p:txBody>
          <a:bodyPr/>
          <a:lstStyle/>
          <a:p>
            <a:r>
              <a:rPr lang="id-ID" sz="4800" b="1" smtClean="0"/>
              <a:t>Kendala</a:t>
            </a:r>
            <a:r>
              <a:rPr lang="en-US" sz="4800" b="1" smtClean="0"/>
              <a:t> Perdagangan Elektronik</a:t>
            </a:r>
            <a:endParaRPr lang="en-US" sz="4800" b="1">
              <a:latin typeface="Impact" pitchFamily="34" charset="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266952"/>
            <a:ext cx="7772400" cy="2447932"/>
          </a:xfrm>
          <a:noFill/>
          <a:ln/>
        </p:spPr>
        <p:txBody>
          <a:bodyPr/>
          <a:lstStyle/>
          <a:p>
            <a:r>
              <a:rPr lang="en-US" smtClean="0"/>
              <a:t>Biaya Mahal</a:t>
            </a:r>
            <a:endParaRPr lang="en-US"/>
          </a:p>
          <a:p>
            <a:r>
              <a:rPr lang="en-US" smtClean="0"/>
              <a:t>Keamanan Rendah</a:t>
            </a:r>
            <a:endParaRPr lang="en-US"/>
          </a:p>
          <a:p>
            <a:r>
              <a:rPr lang="en-US" smtClean="0"/>
              <a:t>Ketidaklengkapan atau Ketiadaan Perangkat Lunak</a:t>
            </a:r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8113713" y="62103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FBE74724-71F8-4E5E-B6FA-3BD12E2AFE0D}" type="slidenum">
              <a:rPr lang="en-US" sz="1500"/>
              <a:pPr defTabSz="957263"/>
              <a:t>5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990600"/>
          </a:xfrm>
          <a:noFill/>
          <a:ln/>
        </p:spPr>
        <p:txBody>
          <a:bodyPr/>
          <a:lstStyle/>
          <a:p>
            <a:r>
              <a:rPr lang="en-US" b="1" smtClean="0"/>
              <a:t>Era Baru Perdagangan Elektronik</a:t>
            </a:r>
            <a:endParaRPr lang="en-US" b="1">
              <a:latin typeface="Impact" pitchFamily="34" charset="0"/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24"/>
            <a:ext cx="7772400" cy="4724400"/>
          </a:xfrm>
          <a:noFill/>
          <a:ln/>
        </p:spPr>
        <p:txBody>
          <a:bodyPr/>
          <a:lstStyle/>
          <a:p>
            <a:r>
              <a:rPr lang="id-ID"/>
              <a:t>Alih-alih perangkat lunak khusus, perusahaan sedang merancang sistem untuk menggunakan Internet Browser</a:t>
            </a:r>
            <a:endParaRPr lang="en-US"/>
          </a:p>
          <a:p>
            <a:r>
              <a:rPr lang="id-ID"/>
              <a:t>Membuat antarmuka umum untuk pelanggan dan mitra perdagangan elektronik</a:t>
            </a:r>
            <a:endParaRPr lang="en-US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8113713" y="62103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5EBD0ACC-2D8E-47A9-A6F1-B2022C36B029}" type="slidenum">
              <a:rPr lang="en-US" sz="1500"/>
              <a:pPr defTabSz="957263"/>
              <a:t>6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219200"/>
          </a:xfrm>
          <a:noFill/>
          <a:ln/>
        </p:spPr>
        <p:txBody>
          <a:bodyPr/>
          <a:lstStyle/>
          <a:p>
            <a:r>
              <a:rPr lang="id-ID" sz="4400" smtClean="0"/>
              <a:t>Strategi</a:t>
            </a:r>
            <a:r>
              <a:rPr lang="id-ID" sz="4400"/>
              <a:t>, Metodologi, dan </a:t>
            </a:r>
            <a:r>
              <a:rPr lang="id-ID" sz="4400" smtClean="0"/>
              <a:t>Teknologi</a:t>
            </a:r>
            <a:r>
              <a:rPr lang="en-US" sz="4400" smtClean="0"/>
              <a:t> </a:t>
            </a:r>
            <a:r>
              <a:rPr lang="id-ID" sz="4000" smtClean="0"/>
              <a:t>Pemilihan </a:t>
            </a:r>
            <a:r>
              <a:rPr lang="en-US" sz="4000" smtClean="0"/>
              <a:t>Perdagangan Elektronik</a:t>
            </a:r>
            <a:endParaRPr lang="en-US" sz="4200">
              <a:latin typeface="Impact" pitchFamily="34" charset="0"/>
            </a:endParaRPr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-33" y="3432174"/>
            <a:ext cx="1424849" cy="1068396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-71470" y="3643314"/>
            <a:ext cx="1496286" cy="709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1700"/>
              <a:t>  </a:t>
            </a:r>
            <a:r>
              <a:rPr lang="en-US" sz="2000" smtClean="0"/>
              <a:t>Kecerdasan</a:t>
            </a:r>
          </a:p>
          <a:p>
            <a:pPr defTabSz="957263"/>
            <a:r>
              <a:rPr lang="en-US" sz="2000" smtClean="0"/>
              <a:t>Bisnis</a:t>
            </a:r>
            <a:endParaRPr lang="en-US" sz="2000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7572396" y="3214686"/>
            <a:ext cx="1549432" cy="1282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72396" y="3500438"/>
            <a:ext cx="1639887" cy="740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algn="l" defTabSz="957263"/>
            <a:r>
              <a:rPr lang="en-US" sz="2100" smtClean="0"/>
              <a:t>Keuntungan</a:t>
            </a:r>
          </a:p>
          <a:p>
            <a:pPr algn="l" defTabSz="957263"/>
            <a:r>
              <a:rPr lang="en-US" sz="2100" smtClean="0"/>
              <a:t>Kompetitif</a:t>
            </a:r>
            <a:endParaRPr lang="en-US" sz="2100"/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1777990" y="2741399"/>
            <a:ext cx="1365250" cy="368799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3414715" y="2746392"/>
            <a:ext cx="1585913" cy="30400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5357818" y="2744788"/>
            <a:ext cx="1857388" cy="3041666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1428728" y="3929066"/>
            <a:ext cx="3270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>
            <a:off x="3143240" y="3929066"/>
            <a:ext cx="33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>
            <a:off x="5027618" y="3929066"/>
            <a:ext cx="33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>
            <a:off x="7215206" y="3886200"/>
            <a:ext cx="33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2798773" y="1662104"/>
            <a:ext cx="3344863" cy="552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2786050" y="1670050"/>
            <a:ext cx="3357563" cy="4633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id-ID" sz="2400"/>
              <a:t>Strategis Rencana Bisnis</a:t>
            </a:r>
            <a:endParaRPr lang="en-US" sz="2100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4419600" y="2232020"/>
            <a:ext cx="0" cy="48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1774783" y="2780535"/>
            <a:ext cx="1368457" cy="36488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algn="l" defTabSz="957263"/>
            <a:r>
              <a:rPr lang="en-US" sz="2100" smtClean="0"/>
              <a:t>Mengaktifkan</a:t>
            </a:r>
          </a:p>
          <a:p>
            <a:pPr algn="l" defTabSz="957263"/>
            <a:r>
              <a:rPr lang="en-US" sz="2100" smtClean="0"/>
              <a:t>Strategi</a:t>
            </a:r>
            <a:endParaRPr lang="en-US" sz="2100"/>
          </a:p>
          <a:p>
            <a:pPr algn="l" defTabSz="957263"/>
            <a:endParaRPr lang="en-US" sz="2100"/>
          </a:p>
          <a:p>
            <a:pPr algn="l" defTabSz="957263"/>
            <a:r>
              <a:rPr lang="en-US" sz="2100" smtClean="0"/>
              <a:t>Inter</a:t>
            </a:r>
          </a:p>
          <a:p>
            <a:pPr algn="l" defTabSz="957263"/>
            <a:r>
              <a:rPr lang="en-US" sz="2100" smtClean="0"/>
              <a:t>organisasional</a:t>
            </a:r>
            <a:endParaRPr lang="en-US" sz="2100"/>
          </a:p>
          <a:p>
            <a:pPr algn="l" defTabSz="957263"/>
            <a:endParaRPr lang="en-US" sz="2100" smtClean="0"/>
          </a:p>
          <a:p>
            <a:pPr algn="l" defTabSz="957263"/>
            <a:r>
              <a:rPr lang="en-US" sz="2100" smtClean="0"/>
              <a:t>Pertukaran</a:t>
            </a:r>
          </a:p>
          <a:p>
            <a:pPr algn="l" defTabSz="957263"/>
            <a:r>
              <a:rPr lang="en-US" sz="2100" smtClean="0"/>
              <a:t>Data</a:t>
            </a:r>
          </a:p>
          <a:p>
            <a:pPr algn="l" defTabSz="957263"/>
            <a:r>
              <a:rPr lang="en-US" sz="2100" smtClean="0"/>
              <a:t>Elektronik</a:t>
            </a:r>
            <a:endParaRPr lang="en-US" sz="2100"/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3357554" y="2783924"/>
            <a:ext cx="1704676" cy="3002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2100" smtClean="0"/>
              <a:t>Mengaktifkan</a:t>
            </a:r>
          </a:p>
          <a:p>
            <a:pPr algn="l" defTabSz="957263"/>
            <a:r>
              <a:rPr lang="en-US" sz="2100" smtClean="0"/>
              <a:t>Metodologi</a:t>
            </a:r>
          </a:p>
          <a:p>
            <a:pPr algn="l" defTabSz="957263"/>
            <a:endParaRPr lang="en-US" sz="2100"/>
          </a:p>
          <a:p>
            <a:pPr algn="l" defTabSz="957263"/>
            <a:r>
              <a:rPr lang="en-US" sz="2100" smtClean="0"/>
              <a:t>Sistem Daur</a:t>
            </a:r>
          </a:p>
          <a:p>
            <a:pPr algn="l" defTabSz="957263"/>
            <a:r>
              <a:rPr lang="en-US" sz="2100" smtClean="0"/>
              <a:t>Ulang</a:t>
            </a:r>
            <a:endParaRPr lang="en-US" sz="2100"/>
          </a:p>
          <a:p>
            <a:pPr algn="l" defTabSz="957263"/>
            <a:endParaRPr lang="en-US" sz="2100" smtClean="0"/>
          </a:p>
          <a:p>
            <a:pPr algn="l" defTabSz="957263"/>
            <a:r>
              <a:rPr lang="en-US" sz="2100" smtClean="0"/>
              <a:t>Mendesain</a:t>
            </a:r>
          </a:p>
          <a:p>
            <a:pPr algn="l" defTabSz="957263"/>
            <a:r>
              <a:rPr lang="en-US" sz="2100" smtClean="0"/>
              <a:t>Ulang</a:t>
            </a:r>
          </a:p>
          <a:p>
            <a:pPr algn="l" defTabSz="957263"/>
            <a:r>
              <a:rPr lang="en-US" sz="2100" smtClean="0"/>
              <a:t>Proses Bisnis</a:t>
            </a:r>
            <a:endParaRPr lang="en-US" sz="2100"/>
          </a:p>
        </p:txBody>
      </p:sp>
      <p:sp>
        <p:nvSpPr>
          <p:cNvPr id="135189" name="Rectangle 21"/>
          <p:cNvSpPr>
            <a:spLocks noChangeArrowheads="1"/>
          </p:cNvSpPr>
          <p:nvPr/>
        </p:nvSpPr>
        <p:spPr bwMode="auto">
          <a:xfrm>
            <a:off x="5326100" y="2733381"/>
            <a:ext cx="1889106" cy="29101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algn="l" defTabSz="957263"/>
            <a:r>
              <a:rPr lang="en-US" sz="2100" smtClean="0"/>
              <a:t>Mengaktifkan</a:t>
            </a:r>
          </a:p>
          <a:p>
            <a:pPr algn="l" defTabSz="957263"/>
            <a:r>
              <a:rPr lang="en-US" sz="2100" smtClean="0"/>
              <a:t>Teknologi</a:t>
            </a:r>
          </a:p>
          <a:p>
            <a:pPr algn="l" defTabSz="957263"/>
            <a:endParaRPr lang="en-US" sz="1200"/>
          </a:p>
          <a:p>
            <a:pPr algn="l" defTabSz="957263"/>
            <a:r>
              <a:rPr lang="en-US" sz="2100" smtClean="0"/>
              <a:t>Konektifitas</a:t>
            </a:r>
          </a:p>
          <a:p>
            <a:pPr algn="l" defTabSz="957263"/>
            <a:r>
              <a:rPr lang="en-US" sz="2100" smtClean="0"/>
              <a:t>Langsung</a:t>
            </a:r>
          </a:p>
          <a:p>
            <a:pPr algn="l" defTabSz="957263"/>
            <a:endParaRPr lang="en-US" sz="1200"/>
          </a:p>
          <a:p>
            <a:pPr algn="l" defTabSz="957263"/>
            <a:r>
              <a:rPr lang="en-US" sz="2100" smtClean="0"/>
              <a:t>Jaringan</a:t>
            </a:r>
          </a:p>
          <a:p>
            <a:pPr algn="l" defTabSz="957263"/>
            <a:r>
              <a:rPr lang="en-US" sz="2100" smtClean="0"/>
              <a:t>Nilai Tambah</a:t>
            </a:r>
            <a:endParaRPr lang="en-US" sz="2100"/>
          </a:p>
          <a:p>
            <a:pPr algn="l" defTabSz="957263"/>
            <a:endParaRPr lang="en-US" sz="1200"/>
          </a:p>
          <a:p>
            <a:pPr algn="l" defTabSz="957263"/>
            <a:r>
              <a:rPr lang="en-US" sz="2100" smtClean="0"/>
              <a:t>Internet</a:t>
            </a:r>
            <a:endParaRPr lang="en-US" sz="2100"/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8113713" y="62103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14C96096-93A4-4E6C-A23F-0A3D8F1938BF}" type="slidenum">
              <a:rPr lang="en-US" sz="1500"/>
              <a:pPr defTabSz="957263"/>
              <a:t>7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Kecerdasan Bisnis</a:t>
            </a:r>
            <a:endParaRPr lang="en-US" b="1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  <a:noFill/>
          <a:ln/>
        </p:spPr>
        <p:txBody>
          <a:bodyPr/>
          <a:lstStyle/>
          <a:p>
            <a:r>
              <a:rPr lang="id-ID"/>
              <a:t>Berevolusi dari </a:t>
            </a:r>
            <a:r>
              <a:rPr lang="en-US" smtClean="0"/>
              <a:t>hanya </a:t>
            </a:r>
            <a:r>
              <a:rPr lang="id-ID" smtClean="0"/>
              <a:t>mengumpulkan </a:t>
            </a:r>
            <a:r>
              <a:rPr lang="id-ID"/>
              <a:t>data tentang pesaing </a:t>
            </a:r>
            <a:r>
              <a:rPr lang="en-US" smtClean="0"/>
              <a:t>menjadi</a:t>
            </a:r>
            <a:r>
              <a:rPr lang="id-ID" smtClean="0"/>
              <a:t> </a:t>
            </a:r>
            <a:r>
              <a:rPr lang="id-ID"/>
              <a:t>pengumpulan data tentang semua elemen lingkungan</a:t>
            </a:r>
            <a:endParaRPr 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113713" y="62103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002BA30F-A9F0-479F-A3C5-9678EF633A76}" type="slidenum">
              <a:rPr lang="en-US" sz="1500"/>
              <a:pPr defTabSz="957263"/>
              <a:t>8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8" name="Freeform 4"/>
          <p:cNvSpPr>
            <a:spLocks/>
          </p:cNvSpPr>
          <p:nvPr/>
        </p:nvSpPr>
        <p:spPr bwMode="auto">
          <a:xfrm>
            <a:off x="404813" y="596900"/>
            <a:ext cx="1333500" cy="855663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0" y="0"/>
              </a:cxn>
              <a:cxn ang="0">
                <a:pos x="839" y="0"/>
              </a:cxn>
              <a:cxn ang="0">
                <a:pos x="839" y="293"/>
              </a:cxn>
              <a:cxn ang="0">
                <a:pos x="738" y="293"/>
              </a:cxn>
              <a:cxn ang="0">
                <a:pos x="689" y="299"/>
              </a:cxn>
              <a:cxn ang="0">
                <a:pos x="648" y="307"/>
              </a:cxn>
              <a:cxn ang="0">
                <a:pos x="601" y="322"/>
              </a:cxn>
              <a:cxn ang="0">
                <a:pos x="556" y="339"/>
              </a:cxn>
              <a:cxn ang="0">
                <a:pos x="515" y="361"/>
              </a:cxn>
              <a:cxn ang="0">
                <a:pos x="474" y="391"/>
              </a:cxn>
              <a:cxn ang="0">
                <a:pos x="433" y="426"/>
              </a:cxn>
              <a:cxn ang="0">
                <a:pos x="397" y="457"/>
              </a:cxn>
              <a:cxn ang="0">
                <a:pos x="373" y="474"/>
              </a:cxn>
              <a:cxn ang="0">
                <a:pos x="345" y="492"/>
              </a:cxn>
              <a:cxn ang="0">
                <a:pos x="305" y="513"/>
              </a:cxn>
              <a:cxn ang="0">
                <a:pos x="266" y="526"/>
              </a:cxn>
              <a:cxn ang="0">
                <a:pos x="225" y="536"/>
              </a:cxn>
              <a:cxn ang="0">
                <a:pos x="184" y="538"/>
              </a:cxn>
              <a:cxn ang="0">
                <a:pos x="142" y="536"/>
              </a:cxn>
              <a:cxn ang="0">
                <a:pos x="101" y="528"/>
              </a:cxn>
              <a:cxn ang="0">
                <a:pos x="71" y="523"/>
              </a:cxn>
              <a:cxn ang="0">
                <a:pos x="34" y="511"/>
              </a:cxn>
              <a:cxn ang="0">
                <a:pos x="0" y="496"/>
              </a:cxn>
            </a:cxnLst>
            <a:rect l="0" t="0" r="r" b="b"/>
            <a:pathLst>
              <a:path w="840" h="539">
                <a:moveTo>
                  <a:pt x="0" y="496"/>
                </a:moveTo>
                <a:lnTo>
                  <a:pt x="0" y="0"/>
                </a:lnTo>
                <a:lnTo>
                  <a:pt x="839" y="0"/>
                </a:lnTo>
                <a:lnTo>
                  <a:pt x="839" y="293"/>
                </a:lnTo>
                <a:lnTo>
                  <a:pt x="738" y="293"/>
                </a:lnTo>
                <a:lnTo>
                  <a:pt x="689" y="299"/>
                </a:lnTo>
                <a:lnTo>
                  <a:pt x="648" y="307"/>
                </a:lnTo>
                <a:lnTo>
                  <a:pt x="601" y="322"/>
                </a:lnTo>
                <a:lnTo>
                  <a:pt x="556" y="339"/>
                </a:lnTo>
                <a:lnTo>
                  <a:pt x="515" y="361"/>
                </a:lnTo>
                <a:lnTo>
                  <a:pt x="474" y="391"/>
                </a:lnTo>
                <a:lnTo>
                  <a:pt x="433" y="426"/>
                </a:lnTo>
                <a:lnTo>
                  <a:pt x="397" y="457"/>
                </a:lnTo>
                <a:lnTo>
                  <a:pt x="373" y="474"/>
                </a:lnTo>
                <a:lnTo>
                  <a:pt x="345" y="492"/>
                </a:lnTo>
                <a:lnTo>
                  <a:pt x="305" y="513"/>
                </a:lnTo>
                <a:lnTo>
                  <a:pt x="266" y="526"/>
                </a:lnTo>
                <a:lnTo>
                  <a:pt x="225" y="536"/>
                </a:lnTo>
                <a:lnTo>
                  <a:pt x="184" y="538"/>
                </a:lnTo>
                <a:lnTo>
                  <a:pt x="142" y="536"/>
                </a:lnTo>
                <a:lnTo>
                  <a:pt x="101" y="528"/>
                </a:lnTo>
                <a:lnTo>
                  <a:pt x="71" y="523"/>
                </a:lnTo>
                <a:lnTo>
                  <a:pt x="34" y="511"/>
                </a:lnTo>
                <a:lnTo>
                  <a:pt x="0" y="496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563563" y="2236788"/>
            <a:ext cx="1014412" cy="82708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2120900" y="2236788"/>
            <a:ext cx="1011238" cy="82708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600450" y="2236788"/>
            <a:ext cx="1011238" cy="82708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5080000" y="2236788"/>
            <a:ext cx="1011238" cy="82708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3" name="Freeform 9"/>
          <p:cNvSpPr>
            <a:spLocks/>
          </p:cNvSpPr>
          <p:nvPr/>
        </p:nvSpPr>
        <p:spPr bwMode="auto">
          <a:xfrm>
            <a:off x="6400800" y="1914525"/>
            <a:ext cx="1038225" cy="1317625"/>
          </a:xfrm>
          <a:custGeom>
            <a:avLst/>
            <a:gdLst/>
            <a:ahLst/>
            <a:cxnLst>
              <a:cxn ang="0">
                <a:pos x="653" y="113"/>
              </a:cxn>
              <a:cxn ang="0">
                <a:pos x="653" y="722"/>
              </a:cxn>
              <a:cxn ang="0">
                <a:pos x="642" y="740"/>
              </a:cxn>
              <a:cxn ang="0">
                <a:pos x="627" y="758"/>
              </a:cxn>
              <a:cxn ang="0">
                <a:pos x="604" y="773"/>
              </a:cxn>
              <a:cxn ang="0">
                <a:pos x="574" y="789"/>
              </a:cxn>
              <a:cxn ang="0">
                <a:pos x="531" y="803"/>
              </a:cxn>
              <a:cxn ang="0">
                <a:pos x="489" y="813"/>
              </a:cxn>
              <a:cxn ang="0">
                <a:pos x="442" y="820"/>
              </a:cxn>
              <a:cxn ang="0">
                <a:pos x="397" y="826"/>
              </a:cxn>
              <a:cxn ang="0">
                <a:pos x="356" y="829"/>
              </a:cxn>
              <a:cxn ang="0">
                <a:pos x="312" y="829"/>
              </a:cxn>
              <a:cxn ang="0">
                <a:pos x="260" y="826"/>
              </a:cxn>
              <a:cxn ang="0">
                <a:pos x="218" y="822"/>
              </a:cxn>
              <a:cxn ang="0">
                <a:pos x="171" y="815"/>
              </a:cxn>
              <a:cxn ang="0">
                <a:pos x="126" y="805"/>
              </a:cxn>
              <a:cxn ang="0">
                <a:pos x="94" y="795"/>
              </a:cxn>
              <a:cxn ang="0">
                <a:pos x="60" y="780"/>
              </a:cxn>
              <a:cxn ang="0">
                <a:pos x="34" y="765"/>
              </a:cxn>
              <a:cxn ang="0">
                <a:pos x="21" y="755"/>
              </a:cxn>
              <a:cxn ang="0">
                <a:pos x="9" y="739"/>
              </a:cxn>
              <a:cxn ang="0">
                <a:pos x="0" y="720"/>
              </a:cxn>
              <a:cxn ang="0">
                <a:pos x="0" y="104"/>
              </a:cxn>
              <a:cxn ang="0">
                <a:pos x="6" y="89"/>
              </a:cxn>
              <a:cxn ang="0">
                <a:pos x="21" y="71"/>
              </a:cxn>
              <a:cxn ang="0">
                <a:pos x="58" y="49"/>
              </a:cxn>
              <a:cxn ang="0">
                <a:pos x="36" y="61"/>
              </a:cxn>
              <a:cxn ang="0">
                <a:pos x="75" y="40"/>
              </a:cxn>
              <a:cxn ang="0">
                <a:pos x="105" y="30"/>
              </a:cxn>
              <a:cxn ang="0">
                <a:pos x="143" y="20"/>
              </a:cxn>
              <a:cxn ang="0">
                <a:pos x="186" y="11"/>
              </a:cxn>
              <a:cxn ang="0">
                <a:pos x="230" y="3"/>
              </a:cxn>
              <a:cxn ang="0">
                <a:pos x="284" y="0"/>
              </a:cxn>
              <a:cxn ang="0">
                <a:pos x="329" y="0"/>
              </a:cxn>
              <a:cxn ang="0">
                <a:pos x="388" y="0"/>
              </a:cxn>
              <a:cxn ang="0">
                <a:pos x="431" y="4"/>
              </a:cxn>
              <a:cxn ang="0">
                <a:pos x="469" y="11"/>
              </a:cxn>
              <a:cxn ang="0">
                <a:pos x="514" y="20"/>
              </a:cxn>
              <a:cxn ang="0">
                <a:pos x="551" y="31"/>
              </a:cxn>
              <a:cxn ang="0">
                <a:pos x="585" y="47"/>
              </a:cxn>
              <a:cxn ang="0">
                <a:pos x="610" y="60"/>
              </a:cxn>
              <a:cxn ang="0">
                <a:pos x="627" y="73"/>
              </a:cxn>
              <a:cxn ang="0">
                <a:pos x="642" y="90"/>
              </a:cxn>
              <a:cxn ang="0">
                <a:pos x="653" y="113"/>
              </a:cxn>
            </a:cxnLst>
            <a:rect l="0" t="0" r="r" b="b"/>
            <a:pathLst>
              <a:path w="654" h="830">
                <a:moveTo>
                  <a:pt x="653" y="113"/>
                </a:moveTo>
                <a:lnTo>
                  <a:pt x="653" y="722"/>
                </a:lnTo>
                <a:lnTo>
                  <a:pt x="642" y="740"/>
                </a:lnTo>
                <a:lnTo>
                  <a:pt x="627" y="758"/>
                </a:lnTo>
                <a:lnTo>
                  <a:pt x="604" y="773"/>
                </a:lnTo>
                <a:lnTo>
                  <a:pt x="574" y="789"/>
                </a:lnTo>
                <a:lnTo>
                  <a:pt x="531" y="803"/>
                </a:lnTo>
                <a:lnTo>
                  <a:pt x="489" y="813"/>
                </a:lnTo>
                <a:lnTo>
                  <a:pt x="442" y="820"/>
                </a:lnTo>
                <a:lnTo>
                  <a:pt x="397" y="826"/>
                </a:lnTo>
                <a:lnTo>
                  <a:pt x="356" y="829"/>
                </a:lnTo>
                <a:lnTo>
                  <a:pt x="312" y="829"/>
                </a:lnTo>
                <a:lnTo>
                  <a:pt x="260" y="826"/>
                </a:lnTo>
                <a:lnTo>
                  <a:pt x="218" y="822"/>
                </a:lnTo>
                <a:lnTo>
                  <a:pt x="171" y="815"/>
                </a:lnTo>
                <a:lnTo>
                  <a:pt x="126" y="805"/>
                </a:lnTo>
                <a:lnTo>
                  <a:pt x="94" y="795"/>
                </a:lnTo>
                <a:lnTo>
                  <a:pt x="60" y="780"/>
                </a:lnTo>
                <a:lnTo>
                  <a:pt x="34" y="765"/>
                </a:lnTo>
                <a:lnTo>
                  <a:pt x="21" y="755"/>
                </a:lnTo>
                <a:lnTo>
                  <a:pt x="9" y="739"/>
                </a:lnTo>
                <a:lnTo>
                  <a:pt x="0" y="720"/>
                </a:lnTo>
                <a:lnTo>
                  <a:pt x="0" y="104"/>
                </a:lnTo>
                <a:lnTo>
                  <a:pt x="6" y="89"/>
                </a:lnTo>
                <a:lnTo>
                  <a:pt x="21" y="71"/>
                </a:lnTo>
                <a:lnTo>
                  <a:pt x="58" y="49"/>
                </a:lnTo>
                <a:lnTo>
                  <a:pt x="36" y="61"/>
                </a:lnTo>
                <a:lnTo>
                  <a:pt x="75" y="40"/>
                </a:lnTo>
                <a:lnTo>
                  <a:pt x="105" y="30"/>
                </a:lnTo>
                <a:lnTo>
                  <a:pt x="143" y="20"/>
                </a:lnTo>
                <a:lnTo>
                  <a:pt x="186" y="11"/>
                </a:lnTo>
                <a:lnTo>
                  <a:pt x="230" y="3"/>
                </a:lnTo>
                <a:lnTo>
                  <a:pt x="284" y="0"/>
                </a:lnTo>
                <a:lnTo>
                  <a:pt x="329" y="0"/>
                </a:lnTo>
                <a:lnTo>
                  <a:pt x="388" y="0"/>
                </a:lnTo>
                <a:lnTo>
                  <a:pt x="431" y="4"/>
                </a:lnTo>
                <a:lnTo>
                  <a:pt x="469" y="11"/>
                </a:lnTo>
                <a:lnTo>
                  <a:pt x="514" y="20"/>
                </a:lnTo>
                <a:lnTo>
                  <a:pt x="551" y="31"/>
                </a:lnTo>
                <a:lnTo>
                  <a:pt x="585" y="47"/>
                </a:lnTo>
                <a:lnTo>
                  <a:pt x="610" y="60"/>
                </a:lnTo>
                <a:lnTo>
                  <a:pt x="627" y="73"/>
                </a:lnTo>
                <a:lnTo>
                  <a:pt x="642" y="90"/>
                </a:lnTo>
                <a:lnTo>
                  <a:pt x="653" y="113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1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7785100" y="2222500"/>
            <a:ext cx="1358900" cy="841375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7715273" y="4005263"/>
            <a:ext cx="1352528" cy="852487"/>
          </a:xfrm>
          <a:custGeom>
            <a:avLst/>
            <a:gdLst/>
            <a:ahLst/>
            <a:cxnLst>
              <a:cxn ang="0">
                <a:pos x="0" y="494"/>
              </a:cxn>
              <a:cxn ang="0">
                <a:pos x="0" y="0"/>
              </a:cxn>
              <a:cxn ang="0">
                <a:pos x="792" y="0"/>
              </a:cxn>
              <a:cxn ang="0">
                <a:pos x="792" y="292"/>
              </a:cxn>
              <a:cxn ang="0">
                <a:pos x="697" y="292"/>
              </a:cxn>
              <a:cxn ang="0">
                <a:pos x="651" y="298"/>
              </a:cxn>
              <a:cxn ang="0">
                <a:pos x="612" y="305"/>
              </a:cxn>
              <a:cxn ang="0">
                <a:pos x="567" y="321"/>
              </a:cxn>
              <a:cxn ang="0">
                <a:pos x="525" y="338"/>
              </a:cxn>
              <a:cxn ang="0">
                <a:pos x="486" y="359"/>
              </a:cxn>
              <a:cxn ang="0">
                <a:pos x="447" y="390"/>
              </a:cxn>
              <a:cxn ang="0">
                <a:pos x="408" y="425"/>
              </a:cxn>
              <a:cxn ang="0">
                <a:pos x="375" y="455"/>
              </a:cxn>
              <a:cxn ang="0">
                <a:pos x="352" y="473"/>
              </a:cxn>
              <a:cxn ang="0">
                <a:pos x="325" y="490"/>
              </a:cxn>
              <a:cxn ang="0">
                <a:pos x="288" y="511"/>
              </a:cxn>
              <a:cxn ang="0">
                <a:pos x="251" y="524"/>
              </a:cxn>
              <a:cxn ang="0">
                <a:pos x="212" y="534"/>
              </a:cxn>
              <a:cxn ang="0">
                <a:pos x="173" y="536"/>
              </a:cxn>
              <a:cxn ang="0">
                <a:pos x="134" y="534"/>
              </a:cxn>
              <a:cxn ang="0">
                <a:pos x="95" y="526"/>
              </a:cxn>
              <a:cxn ang="0">
                <a:pos x="67" y="521"/>
              </a:cxn>
              <a:cxn ang="0">
                <a:pos x="32" y="509"/>
              </a:cxn>
              <a:cxn ang="0">
                <a:pos x="0" y="494"/>
              </a:cxn>
            </a:cxnLst>
            <a:rect l="0" t="0" r="r" b="b"/>
            <a:pathLst>
              <a:path w="793" h="537">
                <a:moveTo>
                  <a:pt x="0" y="494"/>
                </a:moveTo>
                <a:lnTo>
                  <a:pt x="0" y="0"/>
                </a:lnTo>
                <a:lnTo>
                  <a:pt x="792" y="0"/>
                </a:lnTo>
                <a:lnTo>
                  <a:pt x="792" y="292"/>
                </a:lnTo>
                <a:lnTo>
                  <a:pt x="697" y="292"/>
                </a:lnTo>
                <a:lnTo>
                  <a:pt x="651" y="298"/>
                </a:lnTo>
                <a:lnTo>
                  <a:pt x="612" y="305"/>
                </a:lnTo>
                <a:lnTo>
                  <a:pt x="567" y="321"/>
                </a:lnTo>
                <a:lnTo>
                  <a:pt x="525" y="338"/>
                </a:lnTo>
                <a:lnTo>
                  <a:pt x="486" y="359"/>
                </a:lnTo>
                <a:lnTo>
                  <a:pt x="447" y="390"/>
                </a:lnTo>
                <a:lnTo>
                  <a:pt x="408" y="425"/>
                </a:lnTo>
                <a:lnTo>
                  <a:pt x="375" y="455"/>
                </a:lnTo>
                <a:lnTo>
                  <a:pt x="352" y="473"/>
                </a:lnTo>
                <a:lnTo>
                  <a:pt x="325" y="490"/>
                </a:lnTo>
                <a:lnTo>
                  <a:pt x="288" y="511"/>
                </a:lnTo>
                <a:lnTo>
                  <a:pt x="251" y="524"/>
                </a:lnTo>
                <a:lnTo>
                  <a:pt x="212" y="534"/>
                </a:lnTo>
                <a:lnTo>
                  <a:pt x="173" y="536"/>
                </a:lnTo>
                <a:lnTo>
                  <a:pt x="134" y="534"/>
                </a:lnTo>
                <a:lnTo>
                  <a:pt x="95" y="526"/>
                </a:lnTo>
                <a:lnTo>
                  <a:pt x="67" y="521"/>
                </a:lnTo>
                <a:lnTo>
                  <a:pt x="32" y="509"/>
                </a:lnTo>
                <a:lnTo>
                  <a:pt x="0" y="494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6" name="AutoShape 12"/>
          <p:cNvSpPr>
            <a:spLocks noChangeArrowheads="1"/>
          </p:cNvSpPr>
          <p:nvPr/>
        </p:nvSpPr>
        <p:spPr bwMode="auto">
          <a:xfrm>
            <a:off x="1668463" y="2540000"/>
            <a:ext cx="358775" cy="141288"/>
          </a:xfrm>
          <a:prstGeom prst="rightArrow">
            <a:avLst>
              <a:gd name="adj1" fmla="val 50000"/>
              <a:gd name="adj2" fmla="val 14483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AutoShape 13"/>
          <p:cNvSpPr>
            <a:spLocks noChangeArrowheads="1"/>
          </p:cNvSpPr>
          <p:nvPr/>
        </p:nvSpPr>
        <p:spPr bwMode="auto">
          <a:xfrm>
            <a:off x="3149600" y="2540000"/>
            <a:ext cx="358775" cy="141288"/>
          </a:xfrm>
          <a:prstGeom prst="rightArrow">
            <a:avLst>
              <a:gd name="adj1" fmla="val 50000"/>
              <a:gd name="adj2" fmla="val 126978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AutoShape 14"/>
          <p:cNvSpPr>
            <a:spLocks noChangeArrowheads="1"/>
          </p:cNvSpPr>
          <p:nvPr/>
        </p:nvSpPr>
        <p:spPr bwMode="auto">
          <a:xfrm>
            <a:off x="4630738" y="2540000"/>
            <a:ext cx="357187" cy="141288"/>
          </a:xfrm>
          <a:prstGeom prst="rightArrow">
            <a:avLst>
              <a:gd name="adj1" fmla="val 50000"/>
              <a:gd name="adj2" fmla="val 126416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6110288" y="2540000"/>
            <a:ext cx="282575" cy="650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AutoShape 16"/>
          <p:cNvSpPr>
            <a:spLocks noChangeArrowheads="1"/>
          </p:cNvSpPr>
          <p:nvPr/>
        </p:nvSpPr>
        <p:spPr bwMode="auto">
          <a:xfrm>
            <a:off x="7443788" y="2540000"/>
            <a:ext cx="357187" cy="141288"/>
          </a:xfrm>
          <a:prstGeom prst="rightArrow">
            <a:avLst>
              <a:gd name="adj1" fmla="val 50000"/>
              <a:gd name="adj2" fmla="val 126416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AutoShape 17"/>
          <p:cNvSpPr>
            <a:spLocks noChangeArrowheads="1"/>
          </p:cNvSpPr>
          <p:nvPr/>
        </p:nvSpPr>
        <p:spPr bwMode="auto">
          <a:xfrm rot="16200000" flipH="1">
            <a:off x="686594" y="1616869"/>
            <a:ext cx="841375" cy="207963"/>
          </a:xfrm>
          <a:prstGeom prst="rightArrow">
            <a:avLst>
              <a:gd name="adj1" fmla="val 50000"/>
              <a:gd name="adj2" fmla="val 202308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AutoShape 18"/>
          <p:cNvSpPr>
            <a:spLocks noChangeArrowheads="1"/>
          </p:cNvSpPr>
          <p:nvPr/>
        </p:nvSpPr>
        <p:spPr bwMode="auto">
          <a:xfrm rot="16200000" flipH="1">
            <a:off x="8131175" y="3435350"/>
            <a:ext cx="762000" cy="209550"/>
          </a:xfrm>
          <a:prstGeom prst="rightArrow">
            <a:avLst>
              <a:gd name="adj1" fmla="val 50000"/>
              <a:gd name="adj2" fmla="val 18183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3" name="AutoShape 19"/>
          <p:cNvSpPr>
            <a:spLocks noChangeArrowheads="1"/>
          </p:cNvSpPr>
          <p:nvPr/>
        </p:nvSpPr>
        <p:spPr bwMode="auto">
          <a:xfrm rot="16200000">
            <a:off x="878681" y="3280569"/>
            <a:ext cx="606425" cy="211138"/>
          </a:xfrm>
          <a:prstGeom prst="rightArrow">
            <a:avLst>
              <a:gd name="adj1" fmla="val 50000"/>
              <a:gd name="adj2" fmla="val 143622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458788" y="762000"/>
            <a:ext cx="693182" cy="3864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1900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500034" y="2209456"/>
            <a:ext cx="1077941" cy="8327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id-ID" sz="1600" b="1">
                <a:solidFill>
                  <a:schemeClr val="bg2"/>
                </a:solidFill>
              </a:rPr>
              <a:t>Mengumpulkan</a:t>
            </a:r>
            <a:br>
              <a:rPr lang="id-ID" sz="1600" b="1">
                <a:solidFill>
                  <a:schemeClr val="bg2"/>
                </a:solidFill>
              </a:rPr>
            </a:br>
            <a:r>
              <a:rPr lang="id-ID" sz="1600" b="1">
                <a:solidFill>
                  <a:schemeClr val="bg2"/>
                </a:solidFill>
              </a:rPr>
              <a:t> data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2376488" y="1611313"/>
            <a:ext cx="406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3400"/>
              <a:t>2</a:t>
            </a:r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2120900" y="2198688"/>
            <a:ext cx="1028700" cy="878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1700" b="1" smtClean="0">
                <a:solidFill>
                  <a:schemeClr val="bg2"/>
                </a:solidFill>
              </a:rPr>
              <a:t>Meng</a:t>
            </a:r>
          </a:p>
          <a:p>
            <a:pPr defTabSz="957263"/>
            <a:r>
              <a:rPr lang="en-US" sz="1700" b="1" smtClean="0">
                <a:solidFill>
                  <a:schemeClr val="bg2"/>
                </a:solidFill>
              </a:rPr>
              <a:t>evaluasi</a:t>
            </a:r>
          </a:p>
          <a:p>
            <a:pPr defTabSz="957263"/>
            <a:r>
              <a:rPr lang="en-US" sz="1700" b="1" smtClean="0">
                <a:solidFill>
                  <a:schemeClr val="bg2"/>
                </a:solidFill>
              </a:rPr>
              <a:t>Data</a:t>
            </a:r>
            <a:endParaRPr lang="en-US" sz="1700" b="1">
              <a:solidFill>
                <a:schemeClr val="bg2"/>
              </a:solidFill>
            </a:endParaRPr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3600450" y="2198688"/>
            <a:ext cx="1030288" cy="878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1700" b="1" smtClean="0">
                <a:solidFill>
                  <a:schemeClr val="bg2"/>
                </a:solidFill>
              </a:rPr>
              <a:t>Meng</a:t>
            </a:r>
          </a:p>
          <a:p>
            <a:pPr defTabSz="957263"/>
            <a:r>
              <a:rPr lang="en-US" sz="1700" b="1" smtClean="0">
                <a:solidFill>
                  <a:schemeClr val="bg2"/>
                </a:solidFill>
              </a:rPr>
              <a:t>analisa</a:t>
            </a:r>
          </a:p>
          <a:p>
            <a:pPr defTabSz="957263"/>
            <a:r>
              <a:rPr lang="en-US" sz="1700" b="1" smtClean="0">
                <a:solidFill>
                  <a:schemeClr val="bg2"/>
                </a:solidFill>
              </a:rPr>
              <a:t>Data</a:t>
            </a:r>
            <a:endParaRPr lang="en-US" sz="1700" b="1">
              <a:solidFill>
                <a:schemeClr val="bg2"/>
              </a:solidFill>
            </a:endParaRPr>
          </a:p>
        </p:txBody>
      </p:sp>
      <p:sp>
        <p:nvSpPr>
          <p:cNvPr id="139289" name="Rectangle 25"/>
          <p:cNvSpPr>
            <a:spLocks noChangeArrowheads="1"/>
          </p:cNvSpPr>
          <p:nvPr/>
        </p:nvSpPr>
        <p:spPr bwMode="auto">
          <a:xfrm>
            <a:off x="5413375" y="1589088"/>
            <a:ext cx="406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3400"/>
              <a:t>4</a:t>
            </a:r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>
            <a:off x="5080001" y="2285271"/>
            <a:ext cx="1030288" cy="78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1500" b="1" smtClean="0">
                <a:solidFill>
                  <a:schemeClr val="bg2"/>
                </a:solidFill>
              </a:rPr>
              <a:t>Mengolah Kemampuan</a:t>
            </a:r>
            <a:endParaRPr lang="en-US" sz="1500" b="1">
              <a:solidFill>
                <a:schemeClr val="bg2"/>
              </a:solidFill>
            </a:endParaRPr>
          </a:p>
        </p:txBody>
      </p:sp>
      <p:sp>
        <p:nvSpPr>
          <p:cNvPr id="139291" name="Rectangle 27"/>
          <p:cNvSpPr>
            <a:spLocks noChangeArrowheads="1"/>
          </p:cNvSpPr>
          <p:nvPr/>
        </p:nvSpPr>
        <p:spPr bwMode="auto">
          <a:xfrm>
            <a:off x="6514915" y="2357430"/>
            <a:ext cx="810201" cy="6788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defTabSz="957263"/>
            <a:r>
              <a:rPr lang="en-US" sz="1900" b="1" smtClean="0">
                <a:solidFill>
                  <a:schemeClr val="bg2"/>
                </a:solidFill>
              </a:rPr>
              <a:t>Kecer</a:t>
            </a:r>
          </a:p>
          <a:p>
            <a:pPr defTabSz="957263"/>
            <a:r>
              <a:rPr lang="en-US" sz="1900" b="1" smtClean="0">
                <a:solidFill>
                  <a:schemeClr val="bg2"/>
                </a:solidFill>
              </a:rPr>
              <a:t>dasan</a:t>
            </a:r>
            <a:endParaRPr lang="en-US" sz="1900" b="1">
              <a:solidFill>
                <a:schemeClr val="bg2"/>
              </a:solidFill>
            </a:endParaRPr>
          </a:p>
        </p:txBody>
      </p:sp>
      <p:sp>
        <p:nvSpPr>
          <p:cNvPr id="139292" name="Rectangle 28"/>
          <p:cNvSpPr>
            <a:spLocks noChangeArrowheads="1"/>
          </p:cNvSpPr>
          <p:nvPr/>
        </p:nvSpPr>
        <p:spPr bwMode="auto">
          <a:xfrm>
            <a:off x="8301038" y="1519238"/>
            <a:ext cx="4667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en-US" sz="3400"/>
              <a:t>5</a:t>
            </a:r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>
            <a:off x="7854982" y="2214554"/>
            <a:ext cx="1289050" cy="8327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defTabSz="957263"/>
            <a:r>
              <a:rPr lang="id-ID" sz="1600" b="1" smtClean="0">
                <a:solidFill>
                  <a:schemeClr val="bg2"/>
                </a:solidFill>
              </a:rPr>
              <a:t>Men</a:t>
            </a:r>
            <a:endParaRPr lang="en-US" sz="1600" b="1" smtClean="0">
              <a:solidFill>
                <a:schemeClr val="bg2"/>
              </a:solidFill>
            </a:endParaRPr>
          </a:p>
          <a:p>
            <a:pPr defTabSz="957263"/>
            <a:r>
              <a:rPr lang="en-US" sz="1600" b="1" smtClean="0">
                <a:solidFill>
                  <a:schemeClr val="bg2"/>
                </a:solidFill>
              </a:rPr>
              <a:t>jabar</a:t>
            </a:r>
            <a:r>
              <a:rPr lang="id-ID" sz="1600" b="1" smtClean="0">
                <a:solidFill>
                  <a:schemeClr val="bg2"/>
                </a:solidFill>
              </a:rPr>
              <a:t>kan</a:t>
            </a:r>
            <a:r>
              <a:rPr lang="id-ID" sz="1600" b="1">
                <a:solidFill>
                  <a:schemeClr val="bg2"/>
                </a:solidFill>
              </a:rPr>
              <a:t/>
            </a:r>
            <a:br>
              <a:rPr lang="id-ID" sz="1600" b="1">
                <a:solidFill>
                  <a:schemeClr val="bg2"/>
                </a:solidFill>
              </a:rPr>
            </a:br>
            <a:r>
              <a:rPr lang="id-ID" sz="1600" b="1">
                <a:solidFill>
                  <a:schemeClr val="bg2"/>
                </a:solidFill>
              </a:rPr>
              <a:t>kecerdasan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139294" name="Rectangle 30"/>
          <p:cNvSpPr>
            <a:spLocks noChangeArrowheads="1"/>
          </p:cNvSpPr>
          <p:nvPr/>
        </p:nvSpPr>
        <p:spPr bwMode="auto">
          <a:xfrm>
            <a:off x="7715272" y="4000504"/>
            <a:ext cx="1420945" cy="3864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1900" b="1" smtClean="0">
                <a:solidFill>
                  <a:schemeClr val="bg2"/>
                </a:solidFill>
              </a:rPr>
              <a:t>Kecerdasan</a:t>
            </a:r>
            <a:endParaRPr lang="en-US" sz="1900" b="1">
              <a:solidFill>
                <a:schemeClr val="bg2"/>
              </a:solidFill>
            </a:endParaRPr>
          </a:p>
        </p:txBody>
      </p:sp>
      <p:sp>
        <p:nvSpPr>
          <p:cNvPr id="139295" name="Oval 31"/>
          <p:cNvSpPr>
            <a:spLocks noChangeArrowheads="1"/>
          </p:cNvSpPr>
          <p:nvPr/>
        </p:nvSpPr>
        <p:spPr bwMode="auto">
          <a:xfrm>
            <a:off x="6407150" y="1920875"/>
            <a:ext cx="1023938" cy="2968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96" name="Rectangle 32"/>
          <p:cNvSpPr>
            <a:spLocks noChangeArrowheads="1"/>
          </p:cNvSpPr>
          <p:nvPr/>
        </p:nvSpPr>
        <p:spPr bwMode="auto">
          <a:xfrm>
            <a:off x="0" y="5621338"/>
            <a:ext cx="9144032" cy="8173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4795" tIns="46566" rIns="94795" bIns="46566">
            <a:spAutoFit/>
          </a:bodyPr>
          <a:lstStyle/>
          <a:p>
            <a:pPr defTabSz="957263"/>
            <a:r>
              <a:rPr lang="en-US" sz="4700" smtClean="0">
                <a:solidFill>
                  <a:schemeClr val="tx2"/>
                </a:solidFill>
                <a:latin typeface="Impact" pitchFamily="34" charset="0"/>
              </a:rPr>
              <a:t>LIMA TUGAS DASAR KECERDASAN</a:t>
            </a:r>
            <a:endParaRPr lang="en-US" sz="47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39297" name="Freeform 33"/>
          <p:cNvSpPr>
            <a:spLocks/>
          </p:cNvSpPr>
          <p:nvPr/>
        </p:nvSpPr>
        <p:spPr bwMode="auto">
          <a:xfrm>
            <a:off x="609600" y="3743325"/>
            <a:ext cx="1038225" cy="1317625"/>
          </a:xfrm>
          <a:custGeom>
            <a:avLst/>
            <a:gdLst/>
            <a:ahLst/>
            <a:cxnLst>
              <a:cxn ang="0">
                <a:pos x="653" y="113"/>
              </a:cxn>
              <a:cxn ang="0">
                <a:pos x="653" y="722"/>
              </a:cxn>
              <a:cxn ang="0">
                <a:pos x="642" y="740"/>
              </a:cxn>
              <a:cxn ang="0">
                <a:pos x="627" y="758"/>
              </a:cxn>
              <a:cxn ang="0">
                <a:pos x="604" y="773"/>
              </a:cxn>
              <a:cxn ang="0">
                <a:pos x="574" y="789"/>
              </a:cxn>
              <a:cxn ang="0">
                <a:pos x="531" y="803"/>
              </a:cxn>
              <a:cxn ang="0">
                <a:pos x="489" y="813"/>
              </a:cxn>
              <a:cxn ang="0">
                <a:pos x="442" y="820"/>
              </a:cxn>
              <a:cxn ang="0">
                <a:pos x="397" y="826"/>
              </a:cxn>
              <a:cxn ang="0">
                <a:pos x="356" y="829"/>
              </a:cxn>
              <a:cxn ang="0">
                <a:pos x="312" y="829"/>
              </a:cxn>
              <a:cxn ang="0">
                <a:pos x="260" y="826"/>
              </a:cxn>
              <a:cxn ang="0">
                <a:pos x="218" y="822"/>
              </a:cxn>
              <a:cxn ang="0">
                <a:pos x="171" y="815"/>
              </a:cxn>
              <a:cxn ang="0">
                <a:pos x="126" y="805"/>
              </a:cxn>
              <a:cxn ang="0">
                <a:pos x="94" y="795"/>
              </a:cxn>
              <a:cxn ang="0">
                <a:pos x="60" y="780"/>
              </a:cxn>
              <a:cxn ang="0">
                <a:pos x="34" y="765"/>
              </a:cxn>
              <a:cxn ang="0">
                <a:pos x="21" y="755"/>
              </a:cxn>
              <a:cxn ang="0">
                <a:pos x="9" y="739"/>
              </a:cxn>
              <a:cxn ang="0">
                <a:pos x="0" y="720"/>
              </a:cxn>
              <a:cxn ang="0">
                <a:pos x="0" y="104"/>
              </a:cxn>
              <a:cxn ang="0">
                <a:pos x="6" y="89"/>
              </a:cxn>
              <a:cxn ang="0">
                <a:pos x="21" y="71"/>
              </a:cxn>
              <a:cxn ang="0">
                <a:pos x="58" y="49"/>
              </a:cxn>
              <a:cxn ang="0">
                <a:pos x="36" y="61"/>
              </a:cxn>
              <a:cxn ang="0">
                <a:pos x="75" y="40"/>
              </a:cxn>
              <a:cxn ang="0">
                <a:pos x="105" y="30"/>
              </a:cxn>
              <a:cxn ang="0">
                <a:pos x="143" y="20"/>
              </a:cxn>
              <a:cxn ang="0">
                <a:pos x="186" y="11"/>
              </a:cxn>
              <a:cxn ang="0">
                <a:pos x="230" y="3"/>
              </a:cxn>
              <a:cxn ang="0">
                <a:pos x="284" y="0"/>
              </a:cxn>
              <a:cxn ang="0">
                <a:pos x="329" y="0"/>
              </a:cxn>
              <a:cxn ang="0">
                <a:pos x="388" y="0"/>
              </a:cxn>
              <a:cxn ang="0">
                <a:pos x="431" y="4"/>
              </a:cxn>
              <a:cxn ang="0">
                <a:pos x="469" y="11"/>
              </a:cxn>
              <a:cxn ang="0">
                <a:pos x="514" y="20"/>
              </a:cxn>
              <a:cxn ang="0">
                <a:pos x="551" y="31"/>
              </a:cxn>
              <a:cxn ang="0">
                <a:pos x="585" y="47"/>
              </a:cxn>
              <a:cxn ang="0">
                <a:pos x="610" y="60"/>
              </a:cxn>
              <a:cxn ang="0">
                <a:pos x="627" y="73"/>
              </a:cxn>
              <a:cxn ang="0">
                <a:pos x="642" y="90"/>
              </a:cxn>
              <a:cxn ang="0">
                <a:pos x="653" y="113"/>
              </a:cxn>
            </a:cxnLst>
            <a:rect l="0" t="0" r="r" b="b"/>
            <a:pathLst>
              <a:path w="654" h="830">
                <a:moveTo>
                  <a:pt x="653" y="113"/>
                </a:moveTo>
                <a:lnTo>
                  <a:pt x="653" y="722"/>
                </a:lnTo>
                <a:lnTo>
                  <a:pt x="642" y="740"/>
                </a:lnTo>
                <a:lnTo>
                  <a:pt x="627" y="758"/>
                </a:lnTo>
                <a:lnTo>
                  <a:pt x="604" y="773"/>
                </a:lnTo>
                <a:lnTo>
                  <a:pt x="574" y="789"/>
                </a:lnTo>
                <a:lnTo>
                  <a:pt x="531" y="803"/>
                </a:lnTo>
                <a:lnTo>
                  <a:pt x="489" y="813"/>
                </a:lnTo>
                <a:lnTo>
                  <a:pt x="442" y="820"/>
                </a:lnTo>
                <a:lnTo>
                  <a:pt x="397" y="826"/>
                </a:lnTo>
                <a:lnTo>
                  <a:pt x="356" y="829"/>
                </a:lnTo>
                <a:lnTo>
                  <a:pt x="312" y="829"/>
                </a:lnTo>
                <a:lnTo>
                  <a:pt x="260" y="826"/>
                </a:lnTo>
                <a:lnTo>
                  <a:pt x="218" y="822"/>
                </a:lnTo>
                <a:lnTo>
                  <a:pt x="171" y="815"/>
                </a:lnTo>
                <a:lnTo>
                  <a:pt x="126" y="805"/>
                </a:lnTo>
                <a:lnTo>
                  <a:pt x="94" y="795"/>
                </a:lnTo>
                <a:lnTo>
                  <a:pt x="60" y="780"/>
                </a:lnTo>
                <a:lnTo>
                  <a:pt x="34" y="765"/>
                </a:lnTo>
                <a:lnTo>
                  <a:pt x="21" y="755"/>
                </a:lnTo>
                <a:lnTo>
                  <a:pt x="9" y="739"/>
                </a:lnTo>
                <a:lnTo>
                  <a:pt x="0" y="720"/>
                </a:lnTo>
                <a:lnTo>
                  <a:pt x="0" y="104"/>
                </a:lnTo>
                <a:lnTo>
                  <a:pt x="6" y="89"/>
                </a:lnTo>
                <a:lnTo>
                  <a:pt x="21" y="71"/>
                </a:lnTo>
                <a:lnTo>
                  <a:pt x="58" y="49"/>
                </a:lnTo>
                <a:lnTo>
                  <a:pt x="36" y="61"/>
                </a:lnTo>
                <a:lnTo>
                  <a:pt x="75" y="40"/>
                </a:lnTo>
                <a:lnTo>
                  <a:pt x="105" y="30"/>
                </a:lnTo>
                <a:lnTo>
                  <a:pt x="143" y="20"/>
                </a:lnTo>
                <a:lnTo>
                  <a:pt x="186" y="11"/>
                </a:lnTo>
                <a:lnTo>
                  <a:pt x="230" y="3"/>
                </a:lnTo>
                <a:lnTo>
                  <a:pt x="284" y="0"/>
                </a:lnTo>
                <a:lnTo>
                  <a:pt x="329" y="0"/>
                </a:lnTo>
                <a:lnTo>
                  <a:pt x="388" y="0"/>
                </a:lnTo>
                <a:lnTo>
                  <a:pt x="431" y="4"/>
                </a:lnTo>
                <a:lnTo>
                  <a:pt x="469" y="11"/>
                </a:lnTo>
                <a:lnTo>
                  <a:pt x="514" y="20"/>
                </a:lnTo>
                <a:lnTo>
                  <a:pt x="551" y="31"/>
                </a:lnTo>
                <a:lnTo>
                  <a:pt x="585" y="47"/>
                </a:lnTo>
                <a:lnTo>
                  <a:pt x="610" y="60"/>
                </a:lnTo>
                <a:lnTo>
                  <a:pt x="627" y="73"/>
                </a:lnTo>
                <a:lnTo>
                  <a:pt x="642" y="90"/>
                </a:lnTo>
                <a:lnTo>
                  <a:pt x="653" y="113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1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9298" name="Rectangle 34"/>
          <p:cNvSpPr>
            <a:spLocks noChangeArrowheads="1"/>
          </p:cNvSpPr>
          <p:nvPr/>
        </p:nvSpPr>
        <p:spPr bwMode="auto">
          <a:xfrm>
            <a:off x="844550" y="4179888"/>
            <a:ext cx="693182" cy="3864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5" tIns="46566" rIns="94795" bIns="46566">
            <a:spAutoFit/>
          </a:bodyPr>
          <a:lstStyle/>
          <a:p>
            <a:pPr algn="l" defTabSz="957263"/>
            <a:r>
              <a:rPr lang="en-US" sz="1900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139299" name="Oval 35"/>
          <p:cNvSpPr>
            <a:spLocks noChangeArrowheads="1"/>
          </p:cNvSpPr>
          <p:nvPr/>
        </p:nvSpPr>
        <p:spPr bwMode="auto">
          <a:xfrm>
            <a:off x="615950" y="3749675"/>
            <a:ext cx="1025525" cy="2968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0" name="Rectangle 36"/>
          <p:cNvSpPr>
            <a:spLocks noChangeArrowheads="1"/>
          </p:cNvSpPr>
          <p:nvPr/>
        </p:nvSpPr>
        <p:spPr bwMode="auto">
          <a:xfrm>
            <a:off x="3941763" y="1595438"/>
            <a:ext cx="39687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en-US" sz="3400"/>
              <a:t>3</a:t>
            </a:r>
          </a:p>
        </p:txBody>
      </p:sp>
      <p:sp>
        <p:nvSpPr>
          <p:cNvPr id="139301" name="Rectangle 37"/>
          <p:cNvSpPr>
            <a:spLocks noChangeArrowheads="1"/>
          </p:cNvSpPr>
          <p:nvPr/>
        </p:nvSpPr>
        <p:spPr bwMode="auto">
          <a:xfrm>
            <a:off x="528638" y="1641475"/>
            <a:ext cx="3905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5" tIns="46566" rIns="94795" bIns="46566">
            <a:spAutoFit/>
          </a:bodyPr>
          <a:lstStyle/>
          <a:p>
            <a:pPr algn="l" defTabSz="957263"/>
            <a:r>
              <a:rPr lang="en-US" sz="3400"/>
              <a:t>1</a:t>
            </a:r>
          </a:p>
        </p:txBody>
      </p: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8640763" y="6515100"/>
            <a:ext cx="44450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793" tIns="47896" rIns="95793" bIns="47896" anchor="ctr">
            <a:spAutoFit/>
          </a:bodyPr>
          <a:lstStyle/>
          <a:p>
            <a:pPr defTabSz="957263"/>
            <a:r>
              <a:rPr lang="en-US" sz="1500"/>
              <a:t>3-</a:t>
            </a:r>
            <a:fld id="{A43A293F-E643-4B17-89CB-7657155E36F1}" type="slidenum">
              <a:rPr lang="en-US" sz="1500"/>
              <a:pPr defTabSz="957263"/>
              <a:t>9</a:t>
            </a:fld>
            <a:endParaRPr lang="en-US" sz="1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ticeHall">
  <a:themeElements>
    <a:clrScheme name="">
      <a:dk1>
        <a:srgbClr val="081D58"/>
      </a:dk1>
      <a:lt1>
        <a:srgbClr val="FFFFFF"/>
      </a:lt1>
      <a:dk2>
        <a:srgbClr val="9900CC"/>
      </a:dk2>
      <a:lt2>
        <a:srgbClr val="FFFF85"/>
      </a:lt2>
      <a:accent1>
        <a:srgbClr val="F95645"/>
      </a:accent1>
      <a:accent2>
        <a:srgbClr val="F95AB7"/>
      </a:accent2>
      <a:accent3>
        <a:srgbClr val="CAAAE2"/>
      </a:accent3>
      <a:accent4>
        <a:srgbClr val="DADADA"/>
      </a:accent4>
      <a:accent5>
        <a:srgbClr val="FBB4B0"/>
      </a:accent5>
      <a:accent6>
        <a:srgbClr val="E251A6"/>
      </a:accent6>
      <a:hlink>
        <a:srgbClr val="FC0128"/>
      </a:hlink>
      <a:folHlink>
        <a:srgbClr val="618FFD"/>
      </a:folHlink>
    </a:clrScheme>
    <a:fontScheme name="PrenticeH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nticeH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ticeHal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3145</TotalTime>
  <Pages>33</Pages>
  <Words>1280</Words>
  <Application>Microsoft PowerPoint 4.0</Application>
  <PresentationFormat>On-screen Show (4:3)</PresentationFormat>
  <Paragraphs>404</Paragraphs>
  <Slides>38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PrenticeHall</vt:lpstr>
      <vt:lpstr>ClipArt</vt:lpstr>
      <vt:lpstr>Chapter 3</vt:lpstr>
      <vt:lpstr>Perdagangan Elektronik</vt:lpstr>
      <vt:lpstr>Lingkungan Tanggung Jawab Wilayah Fungsional</vt:lpstr>
      <vt:lpstr>Manfaat Pedagangan Elektronik</vt:lpstr>
      <vt:lpstr>Kendala Perdagangan Elektronik</vt:lpstr>
      <vt:lpstr>Era Baru Perdagangan Elektronik</vt:lpstr>
      <vt:lpstr>Strategi, Metodologi, dan Teknologi Pemilihan Perdagangan Elektronik</vt:lpstr>
      <vt:lpstr>Kecerdasan Bisnis</vt:lpstr>
      <vt:lpstr>Slide 9</vt:lpstr>
      <vt:lpstr>Database Eksternal</vt:lpstr>
      <vt:lpstr>Mesin Pencari</vt:lpstr>
      <vt:lpstr>Ekstranet</vt:lpstr>
      <vt:lpstr>Sistem Interorganisasional</vt:lpstr>
      <vt:lpstr>Pertukaran Data Elektronik</vt:lpstr>
      <vt:lpstr>Electronic Data Interchange (EDI) Menganut Format Dasar</vt:lpstr>
      <vt:lpstr>Set Transaksi EDI Terpilih dan Data Contoh Faktur</vt:lpstr>
      <vt:lpstr>Pemetaan Software Menerjemahkan Data ke dan dari Format Standar</vt:lpstr>
      <vt:lpstr>Tingkat Implementasi EDI</vt:lpstr>
      <vt:lpstr>Adopsi Pengaruh</vt:lpstr>
      <vt:lpstr>Pengaruh Internal dan Lingkungan Pada Adopsi EDI</vt:lpstr>
      <vt:lpstr>Manfaat EDI</vt:lpstr>
      <vt:lpstr>Manfaat Langsung dan Tidak Langsung Dari EDI</vt:lpstr>
      <vt:lpstr>Tantangan EDI</vt:lpstr>
      <vt:lpstr>Teknologi Perdagangan Elektronik</vt:lpstr>
      <vt:lpstr>Evolusi Internet</vt:lpstr>
      <vt:lpstr>Evolusi Internet (Lanj.)</vt:lpstr>
      <vt:lpstr>Evolusi Internet (Lanj.)</vt:lpstr>
      <vt:lpstr>Kunci Terminologi Web</vt:lpstr>
      <vt:lpstr>Bagian Dari URL</vt:lpstr>
      <vt:lpstr>Internet Client/Server Information Retrieval Systems</vt:lpstr>
      <vt:lpstr>Slide 31</vt:lpstr>
      <vt:lpstr>Sekuritas Internet</vt:lpstr>
      <vt:lpstr>Slide 33</vt:lpstr>
      <vt:lpstr>Intranet</vt:lpstr>
      <vt:lpstr>Aplikasi Bisnis Untuk Internet</vt:lpstr>
      <vt:lpstr>Penggunaan Internet yang Baik</vt:lpstr>
      <vt:lpstr>Kesimpulan</vt:lpstr>
      <vt:lpstr>Kesimpulan (Lanj.)</vt:lpstr>
    </vt:vector>
  </TitlesOfParts>
  <Company>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George Schell and Roger McHaney</dc:creator>
  <cp:lastModifiedBy>Ardhytama</cp:lastModifiedBy>
  <cp:revision>104</cp:revision>
  <dcterms:created xsi:type="dcterms:W3CDTF">1997-07-17T14:14:44Z</dcterms:created>
  <dcterms:modified xsi:type="dcterms:W3CDTF">2013-02-24T15:30:33Z</dcterms:modified>
</cp:coreProperties>
</file>