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55" r:id="rId2"/>
    <p:sldId id="356" r:id="rId3"/>
    <p:sldId id="357" r:id="rId4"/>
    <p:sldId id="358" r:id="rId5"/>
    <p:sldId id="360" r:id="rId6"/>
    <p:sldId id="361" r:id="rId7"/>
    <p:sldId id="388" r:id="rId8"/>
    <p:sldId id="390" r:id="rId9"/>
    <p:sldId id="391" r:id="rId10"/>
    <p:sldId id="362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92" r:id="rId19"/>
    <p:sldId id="372" r:id="rId20"/>
    <p:sldId id="373" r:id="rId21"/>
    <p:sldId id="374" r:id="rId22"/>
    <p:sldId id="386" r:id="rId23"/>
    <p:sldId id="387" r:id="rId24"/>
    <p:sldId id="375" r:id="rId25"/>
    <p:sldId id="385" r:id="rId26"/>
    <p:sldId id="383" r:id="rId27"/>
    <p:sldId id="382" r:id="rId28"/>
    <p:sldId id="389" r:id="rId29"/>
    <p:sldId id="393" r:id="rId30"/>
  </p:sldIdLst>
  <p:sldSz cx="9906000" cy="6858000" type="A4"/>
  <p:notesSz cx="6858000" cy="987266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C3700"/>
    <a:srgbClr val="6288FC"/>
    <a:srgbClr val="BACBFE"/>
    <a:srgbClr val="CAD7FE"/>
    <a:srgbClr val="B8BC6A"/>
    <a:srgbClr val="CBD070"/>
    <a:srgbClr val="5732A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74" d="100"/>
          <a:sy n="74" d="100"/>
        </p:scale>
        <p:origin x="-1092" y="-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6353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89475"/>
            <a:ext cx="5029200" cy="444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1747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6763" y="747713"/>
            <a:ext cx="5326062" cy="36877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9066824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1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2775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8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1991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9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3015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10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4039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11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5063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12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6087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13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7111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14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8135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15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9159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18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0183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19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207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2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3799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20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2231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20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3255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20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4279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552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563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57347" name="Rectangle 102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3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4823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4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5847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6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6871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7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7895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7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8919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8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9943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8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0967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95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88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58025" y="228600"/>
            <a:ext cx="2105025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0" y="228600"/>
            <a:ext cx="6162675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28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88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124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950" y="1828800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828800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8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97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4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751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3799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8592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5732AA"/>
            </a:gs>
            <a:gs pos="100000">
              <a:srgbClr val="8B7D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/>
          <p:cNvGrpSpPr>
            <a:grpSpLocks/>
          </p:cNvGrpSpPr>
          <p:nvPr/>
        </p:nvGrpSpPr>
        <p:grpSpPr bwMode="auto">
          <a:xfrm>
            <a:off x="0" y="0"/>
            <a:ext cx="9185275" cy="6173788"/>
            <a:chOff x="0" y="0"/>
            <a:chExt cx="5341" cy="3889"/>
          </a:xfrm>
        </p:grpSpPr>
        <p:sp>
          <p:nvSpPr>
            <p:cNvPr id="1029" name="Freeform 2"/>
            <p:cNvSpPr>
              <a:spLocks/>
            </p:cNvSpPr>
            <p:nvPr/>
          </p:nvSpPr>
          <p:spPr bwMode="auto">
            <a:xfrm>
              <a:off x="0" y="0"/>
              <a:ext cx="3863" cy="3889"/>
            </a:xfrm>
            <a:custGeom>
              <a:avLst/>
              <a:gdLst>
                <a:gd name="T0" fmla="*/ 3862 w 3863"/>
                <a:gd name="T1" fmla="*/ 3418 h 3889"/>
                <a:gd name="T2" fmla="*/ 457 w 3863"/>
                <a:gd name="T3" fmla="*/ 0 h 3889"/>
                <a:gd name="T4" fmla="*/ 0 w 3863"/>
                <a:gd name="T5" fmla="*/ 0 h 3889"/>
                <a:gd name="T6" fmla="*/ 0 w 3863"/>
                <a:gd name="T7" fmla="*/ 481 h 3889"/>
                <a:gd name="T8" fmla="*/ 3394 w 3863"/>
                <a:gd name="T9" fmla="*/ 3888 h 3889"/>
                <a:gd name="T10" fmla="*/ 3862 w 3863"/>
                <a:gd name="T11" fmla="*/ 3418 h 38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863" h="3889">
                  <a:moveTo>
                    <a:pt x="3862" y="3418"/>
                  </a:moveTo>
                  <a:lnTo>
                    <a:pt x="457" y="0"/>
                  </a:lnTo>
                  <a:lnTo>
                    <a:pt x="0" y="0"/>
                  </a:lnTo>
                  <a:lnTo>
                    <a:pt x="0" y="481"/>
                  </a:lnTo>
                  <a:lnTo>
                    <a:pt x="3394" y="3888"/>
                  </a:lnTo>
                  <a:lnTo>
                    <a:pt x="3862" y="3418"/>
                  </a:lnTo>
                </a:path>
              </a:pathLst>
            </a:custGeom>
            <a:solidFill>
              <a:srgbClr val="264CB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Freeform 3"/>
            <p:cNvSpPr>
              <a:spLocks/>
            </p:cNvSpPr>
            <p:nvPr/>
          </p:nvSpPr>
          <p:spPr bwMode="auto">
            <a:xfrm>
              <a:off x="860" y="0"/>
              <a:ext cx="3394" cy="3223"/>
            </a:xfrm>
            <a:custGeom>
              <a:avLst/>
              <a:gdLst>
                <a:gd name="T0" fmla="*/ 370 w 3394"/>
                <a:gd name="T1" fmla="*/ 0 h 3223"/>
                <a:gd name="T2" fmla="*/ 3393 w 3394"/>
                <a:gd name="T3" fmla="*/ 3036 h 3223"/>
                <a:gd name="T4" fmla="*/ 3208 w 3394"/>
                <a:gd name="T5" fmla="*/ 3222 h 3223"/>
                <a:gd name="T6" fmla="*/ 0 w 3394"/>
                <a:gd name="T7" fmla="*/ 0 h 3223"/>
                <a:gd name="T8" fmla="*/ 370 w 3394"/>
                <a:gd name="T9" fmla="*/ 0 h 3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94" h="3223">
                  <a:moveTo>
                    <a:pt x="370" y="0"/>
                  </a:moveTo>
                  <a:lnTo>
                    <a:pt x="3393" y="3036"/>
                  </a:lnTo>
                  <a:lnTo>
                    <a:pt x="3208" y="3222"/>
                  </a:lnTo>
                  <a:lnTo>
                    <a:pt x="0" y="0"/>
                  </a:lnTo>
                  <a:lnTo>
                    <a:pt x="370" y="0"/>
                  </a:lnTo>
                </a:path>
              </a:pathLst>
            </a:custGeom>
            <a:solidFill>
              <a:srgbClr val="264CB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" name="Freeform 4"/>
            <p:cNvSpPr>
              <a:spLocks/>
            </p:cNvSpPr>
            <p:nvPr/>
          </p:nvSpPr>
          <p:spPr bwMode="auto">
            <a:xfrm>
              <a:off x="2187" y="0"/>
              <a:ext cx="2859" cy="2556"/>
            </a:xfrm>
            <a:custGeom>
              <a:avLst/>
              <a:gdLst>
                <a:gd name="T0" fmla="*/ 630 w 2859"/>
                <a:gd name="T1" fmla="*/ 0 h 2556"/>
                <a:gd name="T2" fmla="*/ 2858 w 2859"/>
                <a:gd name="T3" fmla="*/ 2238 h 2556"/>
                <a:gd name="T4" fmla="*/ 2543 w 2859"/>
                <a:gd name="T5" fmla="*/ 2555 h 2556"/>
                <a:gd name="T6" fmla="*/ 0 w 2859"/>
                <a:gd name="T7" fmla="*/ 0 h 2556"/>
                <a:gd name="T8" fmla="*/ 630 w 2859"/>
                <a:gd name="T9" fmla="*/ 0 h 25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59" h="2556">
                  <a:moveTo>
                    <a:pt x="630" y="0"/>
                  </a:moveTo>
                  <a:lnTo>
                    <a:pt x="2858" y="2238"/>
                  </a:lnTo>
                  <a:lnTo>
                    <a:pt x="2543" y="2555"/>
                  </a:lnTo>
                  <a:lnTo>
                    <a:pt x="0" y="0"/>
                  </a:lnTo>
                  <a:lnTo>
                    <a:pt x="630" y="0"/>
                  </a:lnTo>
                </a:path>
              </a:pathLst>
            </a:custGeom>
            <a:solidFill>
              <a:srgbClr val="264CB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" name="Freeform 5"/>
            <p:cNvSpPr>
              <a:spLocks/>
            </p:cNvSpPr>
            <p:nvPr/>
          </p:nvSpPr>
          <p:spPr bwMode="auto">
            <a:xfrm>
              <a:off x="3055" y="0"/>
              <a:ext cx="2286" cy="2121"/>
            </a:xfrm>
            <a:custGeom>
              <a:avLst/>
              <a:gdLst>
                <a:gd name="T0" fmla="*/ 0 w 2286"/>
                <a:gd name="T1" fmla="*/ 0 h 2121"/>
                <a:gd name="T2" fmla="*/ 2111 w 2286"/>
                <a:gd name="T3" fmla="*/ 2120 h 2121"/>
                <a:gd name="T4" fmla="*/ 2285 w 2286"/>
                <a:gd name="T5" fmla="*/ 1945 h 2121"/>
                <a:gd name="T6" fmla="*/ 348 w 2286"/>
                <a:gd name="T7" fmla="*/ 0 h 2121"/>
                <a:gd name="T8" fmla="*/ 0 w 2286"/>
                <a:gd name="T9" fmla="*/ 0 h 21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86" h="2121">
                  <a:moveTo>
                    <a:pt x="0" y="0"/>
                  </a:moveTo>
                  <a:lnTo>
                    <a:pt x="2111" y="2120"/>
                  </a:lnTo>
                  <a:lnTo>
                    <a:pt x="2285" y="1945"/>
                  </a:lnTo>
                  <a:lnTo>
                    <a:pt x="348" y="0"/>
                  </a:lnTo>
                  <a:lnTo>
                    <a:pt x="0" y="0"/>
                  </a:lnTo>
                </a:path>
              </a:pathLst>
            </a:custGeom>
            <a:solidFill>
              <a:srgbClr val="264CB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228600"/>
            <a:ext cx="84201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828800"/>
            <a:ext cx="84201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12" name="Rectangle 4"/>
          <p:cNvSpPr>
            <a:spLocks noGrp="1" noChangeArrowheads="1"/>
          </p:cNvSpPr>
          <p:nvPr>
            <p:ph type="title"/>
          </p:nvPr>
        </p:nvSpPr>
        <p:spPr>
          <a:xfrm>
            <a:off x="742950" y="2057400"/>
            <a:ext cx="8420100" cy="1371600"/>
          </a:xfrm>
        </p:spPr>
        <p:txBody>
          <a:bodyPr anchor="b"/>
          <a:lstStyle/>
          <a:p>
            <a:pPr>
              <a:defRPr/>
            </a:pPr>
            <a:r>
              <a:rPr lang="en-US" sz="8000" b="1" smtClean="0">
                <a:effectLst/>
              </a:rPr>
              <a:t>Bab 4</a:t>
            </a:r>
            <a:endParaRPr lang="en-US" sz="8000" b="1" smtClean="0"/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485900" y="3581400"/>
            <a:ext cx="6934200" cy="1752600"/>
          </a:xfrm>
        </p:spPr>
        <p:txBody>
          <a:bodyPr/>
          <a:lstStyle/>
          <a:p>
            <a:pPr algn="ctr">
              <a:buFont typeface="Monotype Sorts" pitchFamily="2" charset="2"/>
              <a:buNone/>
              <a:defRPr/>
            </a:pPr>
            <a:r>
              <a:rPr lang="en-US" sz="3600" smtClean="0"/>
              <a:t>Penggunaan komputer dalam International Marketplace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955675" y="161925"/>
            <a:ext cx="7951788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800" b="1"/>
              <a:t>Sistem informasi manajemen 8/E</a:t>
            </a:r>
          </a:p>
          <a:p>
            <a:r>
              <a:rPr lang="en-US" sz="2800" b="1"/>
              <a:t>Raymond m., Jr. dan George Schell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390525" y="6434138"/>
            <a:ext cx="2306638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200"/>
              <a:t>Copyright 2001 bernama Prentice-Hall, Inc.</a:t>
            </a: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8820150" y="6219825"/>
            <a:ext cx="4206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4-</a:t>
            </a:r>
            <a:fld id="{FCB1E46C-3048-42FD-B394-C4E1A6B5A136}" type="slidenum">
              <a:rPr lang="en-US" sz="1400"/>
              <a:pPr/>
              <a:t>1</a:t>
            </a:fld>
            <a:endParaRPr lang="en-US" sz="1400"/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948" name="Rectangle 4"/>
          <p:cNvSpPr>
            <a:spLocks noGrp="1" noChangeArrowheads="1"/>
          </p:cNvSpPr>
          <p:nvPr>
            <p:ph type="title"/>
          </p:nvPr>
        </p:nvSpPr>
        <p:spPr>
          <a:xfrm>
            <a:off x="742950" y="762000"/>
            <a:ext cx="8420100" cy="857250"/>
          </a:xfrm>
        </p:spPr>
        <p:txBody>
          <a:bodyPr anchor="b"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Keuntungan dari Koordinasi </a:t>
            </a:r>
            <a:br>
              <a:rPr lang="en-US" smtClean="0">
                <a:latin typeface="Impact" pitchFamily="34" charset="0"/>
              </a:rPr>
            </a:br>
            <a:r>
              <a:rPr lang="en-US" smtClean="0">
                <a:latin typeface="Impact" pitchFamily="34" charset="0"/>
              </a:rPr>
              <a:t>dalam MNC</a:t>
            </a:r>
            <a:r>
              <a:rPr lang="en-US" smtClean="0">
                <a:solidFill>
                  <a:srgbClr val="FAFD00"/>
                </a:solidFill>
              </a:rPr>
              <a:t> </a:t>
            </a:r>
          </a:p>
        </p:txBody>
      </p:sp>
      <p:sp>
        <p:nvSpPr>
          <p:cNvPr id="2109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Fleksibilitas dalam menanggapi pesaing</a:t>
            </a:r>
          </a:p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Kemampuan untuk merespon di satu negara untuk suatu perubahan di dalam satu lagi</a:t>
            </a:r>
          </a:p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Kemampuan untuk bulding kebutuhan pasar di seluruh dunia</a:t>
            </a:r>
          </a:p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Kemampuan untuk transfer knowledge antara unit di negara yang berbeda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8775700" y="6219825"/>
            <a:ext cx="509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4-</a:t>
            </a:r>
            <a:fld id="{65474F86-13E4-4212-8F65-7FF227C80BE6}" type="slidenum">
              <a:rPr lang="en-US" sz="1400"/>
              <a:pPr/>
              <a:t>10</a:t>
            </a:fld>
            <a:endParaRPr lang="en-US" sz="14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0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0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0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0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09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09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09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09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9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2996" name="Rectangle 4"/>
          <p:cNvSpPr>
            <a:spLocks noGrp="1" noChangeArrowheads="1"/>
          </p:cNvSpPr>
          <p:nvPr>
            <p:ph type="title"/>
          </p:nvPr>
        </p:nvSpPr>
        <p:spPr>
          <a:xfrm>
            <a:off x="742950" y="762000"/>
            <a:ext cx="8420100" cy="857250"/>
          </a:xfrm>
        </p:spPr>
        <p:txBody>
          <a:bodyPr anchor="b"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Keuntungan dari Koordinasi </a:t>
            </a:r>
            <a:br>
              <a:rPr lang="en-US" smtClean="0">
                <a:latin typeface="Impact" pitchFamily="34" charset="0"/>
              </a:rPr>
            </a:br>
            <a:r>
              <a:rPr lang="en-US" smtClean="0">
                <a:latin typeface="Impact" pitchFamily="34" charset="0"/>
              </a:rPr>
              <a:t>dalam MNC (kontra.)</a:t>
            </a:r>
          </a:p>
        </p:txBody>
      </p:sp>
      <p:sp>
        <p:nvSpPr>
          <p:cNvPr id="2129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secara keseluruhan mengurangi biaya operasi</a:t>
            </a:r>
          </a:p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meningkatkan efisiensi dan efektifitas pertemuan kebutuhan pelanggan</a:t>
            </a:r>
          </a:p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Kemampuan untuk mencapai dan mempertahankan keragaman dalam kokoh's produk mereka, produksi dan distribusi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8753475" y="6219825"/>
            <a:ext cx="552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4-</a:t>
            </a:r>
            <a:fld id="{40900DCA-62FC-44F2-A3FE-3473DF96EE62}" type="slidenum">
              <a:rPr lang="en-US" sz="1400"/>
              <a:pPr/>
              <a:t>11</a:t>
            </a:fld>
            <a:endParaRPr lang="en-US" sz="1400"/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44" name="Rectangle 4"/>
          <p:cNvSpPr>
            <a:spLocks noGrp="1" noChangeArrowheads="1"/>
          </p:cNvSpPr>
          <p:nvPr>
            <p:ph type="title"/>
          </p:nvPr>
        </p:nvSpPr>
        <p:spPr>
          <a:xfrm>
            <a:off x="742950" y="171450"/>
            <a:ext cx="8420100" cy="1143000"/>
          </a:xfrm>
        </p:spPr>
        <p:txBody>
          <a:bodyPr anchor="b"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Strategi Bisnis global</a:t>
            </a:r>
            <a:endParaRPr lang="en-US" smtClean="0">
              <a:solidFill>
                <a:srgbClr val="FAFD00"/>
              </a:solidFill>
            </a:endParaRPr>
          </a:p>
        </p:txBody>
      </p:sp>
      <p:sp>
        <p:nvSpPr>
          <p:cNvPr id="2150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485900" y="1828800"/>
            <a:ext cx="8420100" cy="4114800"/>
          </a:xfrm>
        </p:spPr>
        <p:txBody>
          <a:bodyPr/>
          <a:lstStyle/>
          <a:p>
            <a:pPr>
              <a:defRPr/>
            </a:pPr>
            <a:r>
              <a:rPr lang="en-US" smtClean="0"/>
              <a:t>Strategi perusahaan multinasional</a:t>
            </a:r>
          </a:p>
          <a:p>
            <a:pPr>
              <a:defRPr/>
            </a:pPr>
            <a:r>
              <a:rPr lang="en-US" smtClean="0"/>
              <a:t>Strategi global</a:t>
            </a:r>
          </a:p>
          <a:p>
            <a:pPr>
              <a:defRPr/>
            </a:pPr>
            <a:r>
              <a:rPr lang="en-US" smtClean="0"/>
              <a:t>Strategi internasional</a:t>
            </a:r>
          </a:p>
          <a:p>
            <a:pPr>
              <a:defRPr/>
            </a:pPr>
            <a:r>
              <a:rPr lang="en-US" smtClean="0"/>
              <a:t>Strategi Transnasional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8753475" y="6219825"/>
            <a:ext cx="552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4-</a:t>
            </a:r>
            <a:fld id="{C081221C-AA89-4D86-8190-490F7BE0F641}" type="slidenum">
              <a:rPr lang="en-US" sz="1400"/>
              <a:pPr/>
              <a:t>12</a:t>
            </a:fld>
            <a:endParaRPr lang="en-US" sz="1400"/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1485900" y="4756150"/>
            <a:ext cx="5661025" cy="11874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Semua menggunakan informasi global system (giss) dalam berbagai cara</a:t>
            </a:r>
          </a:p>
          <a:p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5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65088" y="604838"/>
            <a:ext cx="52905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7093" name="Oval 5"/>
          <p:cNvSpPr>
            <a:spLocks noChangeArrowheads="1"/>
          </p:cNvSpPr>
          <p:nvPr/>
        </p:nvSpPr>
        <p:spPr bwMode="auto">
          <a:xfrm>
            <a:off x="1603375" y="3540125"/>
            <a:ext cx="1304925" cy="72548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r>
              <a:rPr 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juga menyepelekan</a:t>
            </a:r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4819650" y="2443163"/>
            <a:ext cx="755650" cy="493712"/>
          </a:xfrm>
          <a:prstGeom prst="ellipse">
            <a:avLst/>
          </a:prstGeom>
          <a:solidFill>
            <a:srgbClr val="F57B4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Oval 7"/>
          <p:cNvSpPr>
            <a:spLocks noChangeArrowheads="1"/>
          </p:cNvSpPr>
          <p:nvPr/>
        </p:nvSpPr>
        <p:spPr bwMode="auto">
          <a:xfrm>
            <a:off x="6229350" y="3135313"/>
            <a:ext cx="1306513" cy="725487"/>
          </a:xfrm>
          <a:prstGeom prst="ellipse">
            <a:avLst/>
          </a:prstGeom>
          <a:solidFill>
            <a:srgbClr val="F57B4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Oval 8"/>
          <p:cNvSpPr>
            <a:spLocks noChangeArrowheads="1"/>
          </p:cNvSpPr>
          <p:nvPr/>
        </p:nvSpPr>
        <p:spPr bwMode="auto">
          <a:xfrm>
            <a:off x="7327900" y="4408488"/>
            <a:ext cx="912813" cy="582612"/>
          </a:xfrm>
          <a:prstGeom prst="ellipse">
            <a:avLst/>
          </a:prstGeom>
          <a:solidFill>
            <a:srgbClr val="F57B4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Oval 9"/>
          <p:cNvSpPr>
            <a:spLocks noChangeArrowheads="1"/>
          </p:cNvSpPr>
          <p:nvPr/>
        </p:nvSpPr>
        <p:spPr bwMode="auto">
          <a:xfrm>
            <a:off x="4743450" y="4789488"/>
            <a:ext cx="600075" cy="379412"/>
          </a:xfrm>
          <a:prstGeom prst="ellipse">
            <a:avLst/>
          </a:prstGeom>
          <a:solidFill>
            <a:srgbClr val="F57B4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 flipH="1">
            <a:off x="2838450" y="2840038"/>
            <a:ext cx="2051050" cy="796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 flipH="1">
            <a:off x="2914650" y="3590925"/>
            <a:ext cx="3308350" cy="219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>
            <a:off x="1520825" y="2711450"/>
            <a:ext cx="471488" cy="6969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-8107363" y="2090738"/>
            <a:ext cx="20002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-8313738" y="2344738"/>
            <a:ext cx="20002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7103" name="Rectangle 15"/>
          <p:cNvSpPr>
            <a:spLocks noGrp="1" noChangeArrowheads="1"/>
          </p:cNvSpPr>
          <p:nvPr>
            <p:ph type="title"/>
          </p:nvPr>
        </p:nvSpPr>
        <p:spPr>
          <a:xfrm>
            <a:off x="412750" y="1905000"/>
            <a:ext cx="3136900" cy="844550"/>
          </a:xfrm>
        </p:spPr>
        <p:txBody>
          <a:bodyPr anchor="b"/>
          <a:lstStyle/>
          <a:p>
            <a:pPr>
              <a:defRPr/>
            </a:pPr>
            <a:r>
              <a:rPr lang="en-US" sz="2400" smtClean="0">
                <a:solidFill>
                  <a:schemeClr val="tx1"/>
                </a:solidFill>
              </a:rPr>
              <a:t>longgar kontrol; keputusan strategis remote</a:t>
            </a:r>
          </a:p>
        </p:txBody>
      </p:sp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836613" y="5713413"/>
            <a:ext cx="546893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-8124825" y="5599113"/>
            <a:ext cx="20002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-8107363" y="5510213"/>
            <a:ext cx="20002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Rectangle 19"/>
          <p:cNvSpPr>
            <a:spLocks noChangeArrowheads="1"/>
          </p:cNvSpPr>
          <p:nvPr/>
        </p:nvSpPr>
        <p:spPr bwMode="auto">
          <a:xfrm>
            <a:off x="952500" y="5776913"/>
            <a:ext cx="20002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577850" y="5475288"/>
            <a:ext cx="3767138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b="1"/>
              <a:t>pelaporan Keuangan mengalir</a:t>
            </a:r>
          </a:p>
        </p:txBody>
      </p:sp>
      <p:sp>
        <p:nvSpPr>
          <p:cNvPr id="14357" name="Line 21"/>
          <p:cNvSpPr>
            <a:spLocks noChangeShapeType="1"/>
          </p:cNvSpPr>
          <p:nvPr/>
        </p:nvSpPr>
        <p:spPr bwMode="auto">
          <a:xfrm flipH="1" flipV="1">
            <a:off x="2874963" y="4148138"/>
            <a:ext cx="1871662" cy="773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Line 22"/>
          <p:cNvSpPr>
            <a:spLocks noChangeShapeType="1"/>
          </p:cNvSpPr>
          <p:nvPr/>
        </p:nvSpPr>
        <p:spPr bwMode="auto">
          <a:xfrm flipH="1" flipV="1">
            <a:off x="2962275" y="3971925"/>
            <a:ext cx="4346575" cy="646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Line 23"/>
          <p:cNvSpPr>
            <a:spLocks noChangeShapeType="1"/>
          </p:cNvSpPr>
          <p:nvPr/>
        </p:nvSpPr>
        <p:spPr bwMode="auto">
          <a:xfrm flipV="1">
            <a:off x="2173288" y="4471988"/>
            <a:ext cx="1228725" cy="1038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7112" name="Rectangle 24"/>
          <p:cNvSpPr>
            <a:spLocks noChangeArrowheads="1"/>
          </p:cNvSpPr>
          <p:nvPr/>
        </p:nvSpPr>
        <p:spPr bwMode="auto">
          <a:xfrm>
            <a:off x="2041525" y="331788"/>
            <a:ext cx="573087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itchFamily="34" charset="0"/>
              </a:rPr>
              <a:t>Strategi perusahaan multinasional</a:t>
            </a:r>
            <a:endParaRPr lang="en-US" sz="4400">
              <a:solidFill>
                <a:srgbClr val="FAFD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Impact" pitchFamily="34" charset="0"/>
            </a:endParaRPr>
          </a:p>
        </p:txBody>
      </p:sp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8753475" y="6219825"/>
            <a:ext cx="552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4-</a:t>
            </a:r>
            <a:fld id="{1939E611-8338-4438-B1DF-BD9C35B109ED}" type="slidenum">
              <a:rPr lang="en-US" sz="1400"/>
              <a:pPr/>
              <a:t>13</a:t>
            </a:fld>
            <a:endParaRPr lang="en-US" sz="140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7099300" y="2819400"/>
            <a:ext cx="330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141" name="Oval 5" descr="75%"/>
          <p:cNvSpPr>
            <a:spLocks noChangeArrowheads="1"/>
          </p:cNvSpPr>
          <p:nvPr/>
        </p:nvSpPr>
        <p:spPr bwMode="auto">
          <a:xfrm>
            <a:off x="4051300" y="3844925"/>
            <a:ext cx="1390650" cy="696913"/>
          </a:xfrm>
          <a:prstGeom prst="ellipse">
            <a:avLst/>
          </a:prstGeom>
          <a:pattFill prst="pct75">
            <a:fgClr>
              <a:schemeClr val="accent2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juga menyepelekan</a:t>
            </a:r>
          </a:p>
        </p:txBody>
      </p:sp>
      <p:sp>
        <p:nvSpPr>
          <p:cNvPr id="15366" name="Oval 6" descr="75%"/>
          <p:cNvSpPr>
            <a:spLocks noChangeArrowheads="1"/>
          </p:cNvSpPr>
          <p:nvPr/>
        </p:nvSpPr>
        <p:spPr bwMode="auto">
          <a:xfrm>
            <a:off x="2978150" y="1976438"/>
            <a:ext cx="730250" cy="566737"/>
          </a:xfrm>
          <a:prstGeom prst="ellipse">
            <a:avLst/>
          </a:prstGeom>
          <a:pattFill prst="pct75">
            <a:fgClr>
              <a:schemeClr val="accent2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Oval 7" descr="75%"/>
          <p:cNvSpPr>
            <a:spLocks noChangeArrowheads="1"/>
          </p:cNvSpPr>
          <p:nvPr/>
        </p:nvSpPr>
        <p:spPr bwMode="auto">
          <a:xfrm>
            <a:off x="5124450" y="1911350"/>
            <a:ext cx="730250" cy="568325"/>
          </a:xfrm>
          <a:prstGeom prst="ellipse">
            <a:avLst/>
          </a:prstGeom>
          <a:pattFill prst="pct75">
            <a:fgClr>
              <a:schemeClr val="accent2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Oval 8" descr="75%"/>
          <p:cNvSpPr>
            <a:spLocks noChangeArrowheads="1"/>
          </p:cNvSpPr>
          <p:nvPr/>
        </p:nvSpPr>
        <p:spPr bwMode="auto">
          <a:xfrm>
            <a:off x="7270750" y="2427288"/>
            <a:ext cx="1390650" cy="825500"/>
          </a:xfrm>
          <a:prstGeom prst="ellipse">
            <a:avLst/>
          </a:prstGeom>
          <a:pattFill prst="pct75">
            <a:fgClr>
              <a:schemeClr val="accent2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Oval 9" descr="75%"/>
          <p:cNvSpPr>
            <a:spLocks noChangeArrowheads="1"/>
          </p:cNvSpPr>
          <p:nvPr/>
        </p:nvSpPr>
        <p:spPr bwMode="auto">
          <a:xfrm>
            <a:off x="7766050" y="3910013"/>
            <a:ext cx="895350" cy="631825"/>
          </a:xfrm>
          <a:prstGeom prst="ellipse">
            <a:avLst/>
          </a:prstGeom>
          <a:pattFill prst="pct75">
            <a:fgClr>
              <a:schemeClr val="accent2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Oval 10" descr="75%"/>
          <p:cNvSpPr>
            <a:spLocks noChangeArrowheads="1"/>
          </p:cNvSpPr>
          <p:nvPr/>
        </p:nvSpPr>
        <p:spPr bwMode="auto">
          <a:xfrm>
            <a:off x="2895600" y="5651500"/>
            <a:ext cx="647700" cy="438150"/>
          </a:xfrm>
          <a:prstGeom prst="ellipse">
            <a:avLst/>
          </a:prstGeom>
          <a:pattFill prst="pct75">
            <a:fgClr>
              <a:schemeClr val="accent2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3473450" y="2555875"/>
            <a:ext cx="895350" cy="1341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 flipH="1">
            <a:off x="4946650" y="2492375"/>
            <a:ext cx="508000" cy="1339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 flipH="1">
            <a:off x="5441950" y="3136900"/>
            <a:ext cx="1911350" cy="954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 flipH="1">
            <a:off x="5441950" y="4291013"/>
            <a:ext cx="2324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 flipV="1">
            <a:off x="3308350" y="4478338"/>
            <a:ext cx="1060450" cy="1173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1485900" y="4097338"/>
            <a:ext cx="41543288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-6677025" y="4419600"/>
            <a:ext cx="200025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325438" y="2152650"/>
            <a:ext cx="2570162" cy="119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/>
              <a:t>kontrol ketat; 190 didorong strategi</a:t>
            </a:r>
          </a:p>
        </p:txBody>
      </p:sp>
      <p:sp>
        <p:nvSpPr>
          <p:cNvPr id="15379" name="Line 19"/>
          <p:cNvSpPr>
            <a:spLocks noChangeShapeType="1"/>
          </p:cNvSpPr>
          <p:nvPr/>
        </p:nvSpPr>
        <p:spPr bwMode="auto">
          <a:xfrm>
            <a:off x="2317750" y="3206750"/>
            <a:ext cx="1555750" cy="673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Rectangle 20"/>
          <p:cNvSpPr>
            <a:spLocks noChangeArrowheads="1"/>
          </p:cNvSpPr>
          <p:nvPr/>
        </p:nvSpPr>
        <p:spPr bwMode="auto">
          <a:xfrm>
            <a:off x="6334125" y="4845050"/>
            <a:ext cx="2952750" cy="119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b="1"/>
              <a:t>Salah satu-jalan mengalir,</a:t>
            </a:r>
          </a:p>
          <a:p>
            <a:pPr algn="l"/>
            <a:r>
              <a:rPr lang="en-US" b="1"/>
              <a:t>pokok, informasi,</a:t>
            </a:r>
          </a:p>
          <a:p>
            <a:pPr algn="l"/>
            <a:r>
              <a:rPr lang="en-US" b="1"/>
              <a:t>dan sumber-sumber</a:t>
            </a:r>
          </a:p>
        </p:txBody>
      </p:sp>
      <p:sp>
        <p:nvSpPr>
          <p:cNvPr id="15381" name="Line 21"/>
          <p:cNvSpPr>
            <a:spLocks noChangeShapeType="1"/>
          </p:cNvSpPr>
          <p:nvPr/>
        </p:nvSpPr>
        <p:spPr bwMode="auto">
          <a:xfrm flipH="1" flipV="1">
            <a:off x="6515100" y="4489450"/>
            <a:ext cx="508000" cy="452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158" name="Rectangle 22"/>
          <p:cNvSpPr>
            <a:spLocks noChangeArrowheads="1"/>
          </p:cNvSpPr>
          <p:nvPr/>
        </p:nvSpPr>
        <p:spPr bwMode="auto">
          <a:xfrm>
            <a:off x="2951163" y="179388"/>
            <a:ext cx="3994150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itchFamily="34" charset="0"/>
              </a:rPr>
              <a:t>Strategi global</a:t>
            </a:r>
            <a:endParaRPr lang="en-US" sz="44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Impact" pitchFamily="34" charset="0"/>
            </a:endParaRPr>
          </a:p>
        </p:txBody>
      </p:sp>
      <p:sp>
        <p:nvSpPr>
          <p:cNvPr id="15383" name="Text Box 23"/>
          <p:cNvSpPr txBox="1">
            <a:spLocks noChangeArrowheads="1"/>
          </p:cNvSpPr>
          <p:nvPr/>
        </p:nvSpPr>
        <p:spPr bwMode="auto">
          <a:xfrm>
            <a:off x="8753475" y="6219825"/>
            <a:ext cx="552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4-</a:t>
            </a:r>
            <a:fld id="{E34CF5AB-C96A-4CD1-A03D-009DA0570EA5}" type="slidenum">
              <a:rPr lang="en-US" sz="1400"/>
              <a:pPr/>
              <a:t>14</a:t>
            </a:fld>
            <a:endParaRPr lang="en-US" sz="140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6103938" y="1138238"/>
            <a:ext cx="3724275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/>
              <a:t>Aset, tanggungjawab terdesentralisasi</a:t>
            </a:r>
          </a:p>
        </p:txBody>
      </p:sp>
      <p:sp>
        <p:nvSpPr>
          <p:cNvPr id="221189" name="Oval 5" descr="75%"/>
          <p:cNvSpPr>
            <a:spLocks noChangeArrowheads="1"/>
          </p:cNvSpPr>
          <p:nvPr/>
        </p:nvSpPr>
        <p:spPr bwMode="auto">
          <a:xfrm>
            <a:off x="4051300" y="3800475"/>
            <a:ext cx="1390650" cy="706438"/>
          </a:xfrm>
          <a:prstGeom prst="ellipse">
            <a:avLst/>
          </a:prstGeom>
          <a:pattFill prst="pct75">
            <a:fgClr>
              <a:schemeClr val="accent2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juga menyepelekan</a:t>
            </a:r>
          </a:p>
        </p:txBody>
      </p:sp>
      <p:sp>
        <p:nvSpPr>
          <p:cNvPr id="16390" name="Oval 6" descr="75%"/>
          <p:cNvSpPr>
            <a:spLocks noChangeArrowheads="1"/>
          </p:cNvSpPr>
          <p:nvPr/>
        </p:nvSpPr>
        <p:spPr bwMode="auto">
          <a:xfrm>
            <a:off x="2978150" y="1900238"/>
            <a:ext cx="730250" cy="577850"/>
          </a:xfrm>
          <a:prstGeom prst="ellipse">
            <a:avLst/>
          </a:prstGeom>
          <a:pattFill prst="pct75">
            <a:fgClr>
              <a:schemeClr val="accent2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Oval 7" descr="75%"/>
          <p:cNvSpPr>
            <a:spLocks noChangeArrowheads="1"/>
          </p:cNvSpPr>
          <p:nvPr/>
        </p:nvSpPr>
        <p:spPr bwMode="auto">
          <a:xfrm>
            <a:off x="5124450" y="1835150"/>
            <a:ext cx="730250" cy="576263"/>
          </a:xfrm>
          <a:prstGeom prst="ellipse">
            <a:avLst/>
          </a:prstGeom>
          <a:pattFill prst="pct75">
            <a:fgClr>
              <a:schemeClr val="accent2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Oval 8" descr="75%"/>
          <p:cNvSpPr>
            <a:spLocks noChangeArrowheads="1"/>
          </p:cNvSpPr>
          <p:nvPr/>
        </p:nvSpPr>
        <p:spPr bwMode="auto">
          <a:xfrm>
            <a:off x="7270750" y="2359025"/>
            <a:ext cx="1390650" cy="838200"/>
          </a:xfrm>
          <a:prstGeom prst="ellipse">
            <a:avLst/>
          </a:prstGeom>
          <a:pattFill prst="pct75">
            <a:fgClr>
              <a:schemeClr val="accent2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Oval 9" descr="75%"/>
          <p:cNvSpPr>
            <a:spLocks noChangeArrowheads="1"/>
          </p:cNvSpPr>
          <p:nvPr/>
        </p:nvSpPr>
        <p:spPr bwMode="auto">
          <a:xfrm>
            <a:off x="7766050" y="3865563"/>
            <a:ext cx="895350" cy="641350"/>
          </a:xfrm>
          <a:prstGeom prst="ellipse">
            <a:avLst/>
          </a:prstGeom>
          <a:pattFill prst="pct75">
            <a:fgClr>
              <a:schemeClr val="accent2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Oval 10" descr="75%"/>
          <p:cNvSpPr>
            <a:spLocks noChangeArrowheads="1"/>
          </p:cNvSpPr>
          <p:nvPr/>
        </p:nvSpPr>
        <p:spPr bwMode="auto">
          <a:xfrm>
            <a:off x="6610350" y="5567363"/>
            <a:ext cx="647700" cy="446087"/>
          </a:xfrm>
          <a:prstGeom prst="ellipse">
            <a:avLst/>
          </a:prstGeom>
          <a:pattFill prst="pct75">
            <a:fgClr>
              <a:schemeClr val="accent2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3473450" y="2490788"/>
            <a:ext cx="895350" cy="136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 flipH="1">
            <a:off x="4946650" y="2424113"/>
            <a:ext cx="508000" cy="1363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 flipH="1">
            <a:off x="5441950" y="3079750"/>
            <a:ext cx="1911350" cy="969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 flipH="1">
            <a:off x="5441950" y="4251325"/>
            <a:ext cx="2324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 flipH="1" flipV="1">
            <a:off x="5194300" y="4441825"/>
            <a:ext cx="1498600" cy="1192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1482725" y="4043363"/>
            <a:ext cx="21558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/>
              <a:t>internasional</a:t>
            </a:r>
          </a:p>
        </p:txBody>
      </p:sp>
      <p:sp>
        <p:nvSpPr>
          <p:cNvPr id="16401" name="Rectangle 17"/>
          <p:cNvSpPr>
            <a:spLocks noChangeArrowheads="1"/>
          </p:cNvSpPr>
          <p:nvPr/>
        </p:nvSpPr>
        <p:spPr bwMode="auto">
          <a:xfrm>
            <a:off x="1812925" y="4448175"/>
            <a:ext cx="16605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/>
              <a:t>[074z]</a:t>
            </a:r>
          </a:p>
        </p:txBody>
      </p:sp>
      <p:sp>
        <p:nvSpPr>
          <p:cNvPr id="16402" name="Rectangle 18"/>
          <p:cNvSpPr>
            <a:spLocks noChangeArrowheads="1"/>
          </p:cNvSpPr>
          <p:nvPr/>
        </p:nvSpPr>
        <p:spPr bwMode="auto">
          <a:xfrm>
            <a:off x="574675" y="1928813"/>
            <a:ext cx="1990725" cy="119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/>
              <a:t>sistem kontrol formal</a:t>
            </a:r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>
            <a:off x="1822450" y="2749550"/>
            <a:ext cx="1638300" cy="447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>
            <a:off x="3390900" y="4251325"/>
            <a:ext cx="48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5" name="Line 21"/>
          <p:cNvSpPr>
            <a:spLocks noChangeShapeType="1"/>
          </p:cNvSpPr>
          <p:nvPr/>
        </p:nvSpPr>
        <p:spPr bwMode="auto">
          <a:xfrm flipH="1">
            <a:off x="8166100" y="1606550"/>
            <a:ext cx="673100" cy="596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1206" name="Rectangle 22"/>
          <p:cNvSpPr>
            <a:spLocks noChangeArrowheads="1"/>
          </p:cNvSpPr>
          <p:nvPr/>
        </p:nvSpPr>
        <p:spPr bwMode="auto">
          <a:xfrm>
            <a:off x="1960563" y="255588"/>
            <a:ext cx="566737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itchFamily="34" charset="0"/>
              </a:rPr>
              <a:t>Strategi internasional</a:t>
            </a:r>
            <a:endParaRPr lang="en-US" sz="440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Impact" pitchFamily="34" charset="0"/>
            </a:endParaRPr>
          </a:p>
        </p:txBody>
      </p:sp>
      <p:sp>
        <p:nvSpPr>
          <p:cNvPr id="16407" name="Text Box 23"/>
          <p:cNvSpPr txBox="1">
            <a:spLocks noChangeArrowheads="1"/>
          </p:cNvSpPr>
          <p:nvPr/>
        </p:nvSpPr>
        <p:spPr bwMode="auto">
          <a:xfrm>
            <a:off x="8753475" y="6219825"/>
            <a:ext cx="552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4-</a:t>
            </a:r>
            <a:fld id="{4E3FF011-2D94-4E2A-AC64-483C684417D7}" type="slidenum">
              <a:rPr lang="en-US" sz="1400"/>
              <a:pPr/>
              <a:t>15</a:t>
            </a:fld>
            <a:endParaRPr lang="en-US" sz="140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1913" y="887413"/>
            <a:ext cx="209550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endParaRPr lang="en-US" sz="1800" b="1"/>
          </a:p>
          <a:p>
            <a:pPr algn="l" eaLnBrk="1" hangingPunct="1"/>
            <a:endParaRPr lang="en-US" sz="1800" b="1"/>
          </a:p>
        </p:txBody>
      </p:sp>
      <p:sp>
        <p:nvSpPr>
          <p:cNvPr id="223237" name="Rectangle 5"/>
          <p:cNvSpPr>
            <a:spLocks noChangeArrowheads="1"/>
          </p:cNvSpPr>
          <p:nvPr/>
        </p:nvSpPr>
        <p:spPr bwMode="auto">
          <a:xfrm>
            <a:off x="2043113" y="331788"/>
            <a:ext cx="5867400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itchFamily="34" charset="0"/>
              </a:rPr>
              <a:t>Strategi Transnasional</a:t>
            </a:r>
            <a:endParaRPr lang="en-US" sz="440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Impact" pitchFamily="34" charset="0"/>
            </a:endParaRPr>
          </a:p>
        </p:txBody>
      </p:sp>
      <p:grpSp>
        <p:nvGrpSpPr>
          <p:cNvPr id="17414" name="Group 6"/>
          <p:cNvGrpSpPr>
            <a:grpSpLocks/>
          </p:cNvGrpSpPr>
          <p:nvPr/>
        </p:nvGrpSpPr>
        <p:grpSpPr bwMode="auto">
          <a:xfrm>
            <a:off x="-3175" y="2127250"/>
            <a:ext cx="10026650" cy="3943350"/>
            <a:chOff x="-2" y="1340"/>
            <a:chExt cx="5830" cy="2484"/>
          </a:xfrm>
        </p:grpSpPr>
        <p:sp>
          <p:nvSpPr>
            <p:cNvPr id="17416" name="Oval 7" descr="10%"/>
            <p:cNvSpPr>
              <a:spLocks noChangeArrowheads="1"/>
            </p:cNvSpPr>
            <p:nvPr/>
          </p:nvSpPr>
          <p:spPr bwMode="auto">
            <a:xfrm>
              <a:off x="2848" y="1406"/>
              <a:ext cx="304" cy="240"/>
            </a:xfrm>
            <a:prstGeom prst="ellipse">
              <a:avLst/>
            </a:prstGeom>
            <a:pattFill prst="pct10">
              <a:fgClr>
                <a:schemeClr val="tx1"/>
              </a:fgClr>
              <a:bgClr>
                <a:schemeClr val="bg1"/>
              </a:bgClr>
            </a:pattFill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Oval 8" descr="10%"/>
            <p:cNvSpPr>
              <a:spLocks noChangeArrowheads="1"/>
            </p:cNvSpPr>
            <p:nvPr/>
          </p:nvSpPr>
          <p:spPr bwMode="auto">
            <a:xfrm>
              <a:off x="3952" y="2268"/>
              <a:ext cx="592" cy="513"/>
            </a:xfrm>
            <a:prstGeom prst="ellipse">
              <a:avLst/>
            </a:prstGeom>
            <a:pattFill prst="pct10">
              <a:fgClr>
                <a:schemeClr val="tx1"/>
              </a:fgClr>
              <a:bgClr>
                <a:schemeClr val="bg1"/>
              </a:bgClr>
            </a:pattFill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Oval 9" descr="10%"/>
            <p:cNvSpPr>
              <a:spLocks noChangeArrowheads="1"/>
            </p:cNvSpPr>
            <p:nvPr/>
          </p:nvSpPr>
          <p:spPr bwMode="auto">
            <a:xfrm>
              <a:off x="4096" y="3493"/>
              <a:ext cx="352" cy="331"/>
            </a:xfrm>
            <a:prstGeom prst="ellipse">
              <a:avLst/>
            </a:prstGeom>
            <a:pattFill prst="pct10">
              <a:fgClr>
                <a:schemeClr val="tx1"/>
              </a:fgClr>
              <a:bgClr>
                <a:schemeClr val="bg1"/>
              </a:bgClr>
            </a:pattFill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Oval 10" descr="20%"/>
            <p:cNvSpPr>
              <a:spLocks noChangeArrowheads="1"/>
            </p:cNvSpPr>
            <p:nvPr/>
          </p:nvSpPr>
          <p:spPr bwMode="auto">
            <a:xfrm>
              <a:off x="2032" y="3493"/>
              <a:ext cx="352" cy="331"/>
            </a:xfrm>
            <a:prstGeom prst="ellipse">
              <a:avLst/>
            </a:prstGeom>
            <a:pattFill prst="pct20">
              <a:fgClr>
                <a:schemeClr val="tx1"/>
              </a:fgClr>
              <a:bgClr>
                <a:schemeClr val="bg1"/>
              </a:bgClr>
            </a:pattFill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0" name="Oval 11" descr="25%"/>
            <p:cNvSpPr>
              <a:spLocks noChangeArrowheads="1"/>
            </p:cNvSpPr>
            <p:nvPr/>
          </p:nvSpPr>
          <p:spPr bwMode="auto">
            <a:xfrm>
              <a:off x="1264" y="2041"/>
              <a:ext cx="928" cy="603"/>
            </a:xfrm>
            <a:prstGeom prst="ellipse">
              <a:avLst/>
            </a:prstGeom>
            <a:pattFill prst="pct25">
              <a:fgClr>
                <a:schemeClr val="tx1"/>
              </a:fgClr>
              <a:bgClr>
                <a:schemeClr val="bg1"/>
              </a:bgClr>
            </a:pattFill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1" name="Line 12"/>
            <p:cNvSpPr>
              <a:spLocks noChangeShapeType="1"/>
            </p:cNvSpPr>
            <p:nvPr/>
          </p:nvSpPr>
          <p:spPr bwMode="auto">
            <a:xfrm>
              <a:off x="4272" y="2813"/>
              <a:ext cx="0" cy="64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2" name="Line 13"/>
            <p:cNvSpPr>
              <a:spLocks noChangeShapeType="1"/>
            </p:cNvSpPr>
            <p:nvPr/>
          </p:nvSpPr>
          <p:spPr bwMode="auto">
            <a:xfrm flipH="1">
              <a:off x="2384" y="3658"/>
              <a:ext cx="1712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3" name="Line 14"/>
            <p:cNvSpPr>
              <a:spLocks noChangeShapeType="1"/>
            </p:cNvSpPr>
            <p:nvPr/>
          </p:nvSpPr>
          <p:spPr bwMode="auto">
            <a:xfrm>
              <a:off x="3136" y="1587"/>
              <a:ext cx="976" cy="649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4" name="Line 15"/>
            <p:cNvSpPr>
              <a:spLocks noChangeShapeType="1"/>
            </p:cNvSpPr>
            <p:nvPr/>
          </p:nvSpPr>
          <p:spPr bwMode="auto">
            <a:xfrm>
              <a:off x="2224" y="2433"/>
              <a:ext cx="169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5" name="Line 16"/>
            <p:cNvSpPr>
              <a:spLocks noChangeShapeType="1"/>
            </p:cNvSpPr>
            <p:nvPr/>
          </p:nvSpPr>
          <p:spPr bwMode="auto">
            <a:xfrm flipV="1">
              <a:off x="2272" y="1600"/>
              <a:ext cx="640" cy="1893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6" name="Line 17"/>
            <p:cNvSpPr>
              <a:spLocks noChangeShapeType="1"/>
            </p:cNvSpPr>
            <p:nvPr/>
          </p:nvSpPr>
          <p:spPr bwMode="auto">
            <a:xfrm flipH="1" flipV="1">
              <a:off x="3008" y="1646"/>
              <a:ext cx="1232" cy="1893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7" name="Line 18"/>
            <p:cNvSpPr>
              <a:spLocks noChangeShapeType="1"/>
            </p:cNvSpPr>
            <p:nvPr/>
          </p:nvSpPr>
          <p:spPr bwMode="auto">
            <a:xfrm flipV="1">
              <a:off x="2368" y="2553"/>
              <a:ext cx="1552" cy="103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8" name="Line 19"/>
            <p:cNvSpPr>
              <a:spLocks noChangeShapeType="1"/>
            </p:cNvSpPr>
            <p:nvPr/>
          </p:nvSpPr>
          <p:spPr bwMode="auto">
            <a:xfrm flipH="1" flipV="1">
              <a:off x="1952" y="2599"/>
              <a:ext cx="2192" cy="98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9" name="Line 20"/>
            <p:cNvSpPr>
              <a:spLocks noChangeShapeType="1"/>
            </p:cNvSpPr>
            <p:nvPr/>
          </p:nvSpPr>
          <p:spPr bwMode="auto">
            <a:xfrm>
              <a:off x="1696" y="2676"/>
              <a:ext cx="448" cy="78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0" name="Rectangle 21"/>
            <p:cNvSpPr>
              <a:spLocks noChangeArrowheads="1"/>
            </p:cNvSpPr>
            <p:nvPr/>
          </p:nvSpPr>
          <p:spPr bwMode="auto">
            <a:xfrm>
              <a:off x="-2" y="1340"/>
              <a:ext cx="2118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 sz="2000"/>
                <a:t>kontrol yang kompleks; tinggi koordinasi keterampilan,dikoordinasikan keputusan strategis proses</a:t>
              </a:r>
            </a:p>
          </p:txBody>
        </p:sp>
        <p:sp>
          <p:nvSpPr>
            <p:cNvPr id="17431" name="Line 22"/>
            <p:cNvSpPr>
              <a:spLocks noChangeShapeType="1"/>
            </p:cNvSpPr>
            <p:nvPr/>
          </p:nvSpPr>
          <p:spPr bwMode="auto">
            <a:xfrm>
              <a:off x="544" y="1995"/>
              <a:ext cx="640" cy="24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2" name="Rectangle 23"/>
            <p:cNvSpPr>
              <a:spLocks noChangeArrowheads="1"/>
            </p:cNvSpPr>
            <p:nvPr/>
          </p:nvSpPr>
          <p:spPr bwMode="auto">
            <a:xfrm>
              <a:off x="4163" y="1385"/>
              <a:ext cx="1665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000"/>
                <a:t>berat mengalir;</a:t>
              </a:r>
            </a:p>
            <a:p>
              <a:pPr algn="l"/>
              <a:r>
                <a:rPr lang="en-US" sz="2000"/>
                <a:t>bahan-bahan, orang</a:t>
              </a:r>
            </a:p>
            <a:p>
              <a:pPr algn="l"/>
              <a:r>
                <a:rPr lang="en-US" sz="2000"/>
                <a:t>Teknologi Informasi</a:t>
              </a:r>
            </a:p>
          </p:txBody>
        </p:sp>
        <p:sp>
          <p:nvSpPr>
            <p:cNvPr id="17433" name="Line 24"/>
            <p:cNvSpPr>
              <a:spLocks noChangeShapeType="1"/>
            </p:cNvSpPr>
            <p:nvPr/>
          </p:nvSpPr>
          <p:spPr bwMode="auto">
            <a:xfrm flipH="1">
              <a:off x="3680" y="1678"/>
              <a:ext cx="416" cy="28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4" name="Rectangle 25"/>
            <p:cNvSpPr>
              <a:spLocks noChangeArrowheads="1"/>
            </p:cNvSpPr>
            <p:nvPr/>
          </p:nvSpPr>
          <p:spPr bwMode="auto">
            <a:xfrm>
              <a:off x="4739" y="2778"/>
              <a:ext cx="158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800"/>
                <a:t> </a:t>
              </a:r>
            </a:p>
          </p:txBody>
        </p:sp>
        <p:sp>
          <p:nvSpPr>
            <p:cNvPr id="17435" name="Rectangle 26"/>
            <p:cNvSpPr>
              <a:spLocks noChangeArrowheads="1"/>
            </p:cNvSpPr>
            <p:nvPr/>
          </p:nvSpPr>
          <p:spPr bwMode="auto">
            <a:xfrm>
              <a:off x="4557" y="2655"/>
              <a:ext cx="1110" cy="10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 sz="2000"/>
                <a:t>disebarluaskan</a:t>
              </a:r>
            </a:p>
            <a:p>
              <a:pPr algn="l"/>
              <a:r>
                <a:rPr lang="en-US" sz="2000"/>
                <a:t>kemampuan,</a:t>
              </a:r>
            </a:p>
            <a:p>
              <a:pPr algn="l"/>
              <a:r>
                <a:rPr lang="en-US" sz="2000"/>
                <a:t>sumber-sumber daya dan</a:t>
              </a:r>
            </a:p>
            <a:p>
              <a:pPr algn="l"/>
              <a:r>
                <a:rPr lang="en-US" sz="2000"/>
                <a:t>pengambilan keputusan</a:t>
              </a:r>
            </a:p>
          </p:txBody>
        </p:sp>
        <p:sp>
          <p:nvSpPr>
            <p:cNvPr id="17436" name="Line 27"/>
            <p:cNvSpPr>
              <a:spLocks noChangeShapeType="1"/>
            </p:cNvSpPr>
            <p:nvPr/>
          </p:nvSpPr>
          <p:spPr bwMode="auto">
            <a:xfrm flipH="1">
              <a:off x="4304" y="3085"/>
              <a:ext cx="272" cy="37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7" name="Rectangle 28"/>
            <p:cNvSpPr>
              <a:spLocks noChangeArrowheads="1"/>
            </p:cNvSpPr>
            <p:nvPr/>
          </p:nvSpPr>
          <p:spPr bwMode="auto">
            <a:xfrm>
              <a:off x="1572" y="2190"/>
              <a:ext cx="462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800" b="1"/>
                <a:t>juga menyepelekan</a:t>
              </a:r>
              <a:endParaRPr lang="en-US" sz="2800" b="1">
                <a:solidFill>
                  <a:schemeClr val="accent1"/>
                </a:solidFill>
              </a:endParaRPr>
            </a:p>
          </p:txBody>
        </p:sp>
        <p:sp>
          <p:nvSpPr>
            <p:cNvPr id="17438" name="Line 29"/>
            <p:cNvSpPr>
              <a:spLocks noChangeShapeType="1"/>
            </p:cNvSpPr>
            <p:nvPr/>
          </p:nvSpPr>
          <p:spPr bwMode="auto">
            <a:xfrm flipV="1">
              <a:off x="1936" y="1555"/>
              <a:ext cx="880" cy="53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15" name="Text Box 30"/>
          <p:cNvSpPr txBox="1">
            <a:spLocks noChangeArrowheads="1"/>
          </p:cNvSpPr>
          <p:nvPr/>
        </p:nvSpPr>
        <p:spPr bwMode="auto">
          <a:xfrm>
            <a:off x="8753475" y="6219825"/>
            <a:ext cx="552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4-</a:t>
            </a:r>
            <a:fld id="{70A5E25C-675E-49DA-8F88-22366FA38DD5}" type="slidenum">
              <a:rPr lang="en-US" sz="1400"/>
              <a:pPr/>
              <a:t>16</a:t>
            </a:fld>
            <a:endParaRPr lang="en-US" sz="140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284" name="Rectangle 4"/>
          <p:cNvSpPr>
            <a:spLocks noGrp="1" noChangeArrowheads="1"/>
          </p:cNvSpPr>
          <p:nvPr>
            <p:ph type="title"/>
          </p:nvPr>
        </p:nvSpPr>
        <p:spPr>
          <a:xfrm>
            <a:off x="742950" y="228600"/>
            <a:ext cx="8420100" cy="857250"/>
          </a:xfrm>
        </p:spPr>
        <p:txBody>
          <a:bodyPr anchor="b"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Bisnis global driver (GBD)</a:t>
            </a:r>
            <a:endParaRPr lang="en-US" smtClean="0"/>
          </a:p>
        </p:txBody>
      </p:sp>
      <p:sp>
        <p:nvSpPr>
          <p:cNvPr id="22528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sumber daya bersama</a:t>
            </a:r>
          </a:p>
          <a:p>
            <a:pPr>
              <a:defRPr/>
            </a:pPr>
            <a:r>
              <a:rPr lang="en-US" smtClean="0"/>
              <a:t>operasi fleksibel</a:t>
            </a:r>
          </a:p>
          <a:p>
            <a:pPr>
              <a:defRPr/>
            </a:pPr>
            <a:r>
              <a:rPr lang="en-US" smtClean="0"/>
              <a:t>operasi Rationalized</a:t>
            </a:r>
          </a:p>
          <a:p>
            <a:pPr>
              <a:defRPr/>
            </a:pPr>
            <a:r>
              <a:rPr lang="en-US" smtClean="0"/>
              <a:t>pengurangan resiko bencana</a:t>
            </a:r>
          </a:p>
          <a:p>
            <a:pPr>
              <a:defRPr/>
            </a:pPr>
            <a:r>
              <a:rPr lang="en-US" smtClean="0"/>
              <a:t>produk global</a:t>
            </a:r>
          </a:p>
          <a:p>
            <a:pPr>
              <a:defRPr/>
            </a:pPr>
            <a:r>
              <a:rPr lang="en-US" smtClean="0"/>
              <a:t>suplai Langka</a:t>
            </a:r>
          </a:p>
          <a:p>
            <a:pPr>
              <a:defRPr/>
            </a:pPr>
            <a:r>
              <a:rPr lang="en-US" smtClean="0"/>
              <a:t>pelanggan perusahaan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8753475" y="6219825"/>
            <a:ext cx="552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4-</a:t>
            </a:r>
            <a:fld id="{FCF63455-13C0-4AF1-B257-459C47E875A1}" type="slidenum">
              <a:rPr lang="en-US" sz="1400"/>
              <a:pPr/>
              <a:t>17</a:t>
            </a:fld>
            <a:endParaRPr lang="en-US" sz="14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5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5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5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5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52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2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252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2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gbds memperingatkan</a:t>
            </a:r>
            <a:endParaRPr lang="en-US" smtClean="0"/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Semua gbds tidak berlaku untuk semua mcns</a:t>
            </a:r>
          </a:p>
          <a:p>
            <a:pPr>
              <a:defRPr/>
            </a:pPr>
            <a:r>
              <a:rPr lang="en-US" smtClean="0"/>
              <a:t>Driver memiliki banyak pengaruh</a:t>
            </a:r>
          </a:p>
          <a:p>
            <a:pPr lvl="1">
              <a:defRPr/>
            </a:pPr>
            <a:r>
              <a:rPr lang="en-US" smtClean="0"/>
              <a:t>Industri</a:t>
            </a:r>
          </a:p>
          <a:p>
            <a:pPr lvl="1">
              <a:defRPr/>
            </a:pPr>
            <a:r>
              <a:rPr lang="en-US" smtClean="0"/>
              <a:t>Negara</a:t>
            </a:r>
          </a:p>
          <a:p>
            <a:pPr lvl="1">
              <a:defRPr/>
            </a:pPr>
            <a:r>
              <a:rPr lang="en-US" smtClean="0"/>
              <a:t>karakteristik sendiri</a:t>
            </a:r>
          </a:p>
          <a:p>
            <a:pPr lvl="1">
              <a:defRPr/>
            </a:pPr>
            <a:r>
              <a:rPr lang="en-US" smtClean="0"/>
              <a:t>unit usaha tegas di</a:t>
            </a:r>
          </a:p>
          <a:p>
            <a:pPr>
              <a:defRPr/>
            </a:pPr>
            <a:r>
              <a:rPr lang="en-US" smtClean="0"/>
              <a:t>Menyediakan kendaraan untuk memetakan keluar SPIR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8753475" y="6219825"/>
            <a:ext cx="552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4-</a:t>
            </a:r>
            <a:fld id="{991D7931-C221-4F2A-854B-E193EFEC31CB}" type="slidenum">
              <a:rPr lang="en-US" sz="1400"/>
              <a:pPr/>
              <a:t>18</a:t>
            </a:fld>
            <a:endParaRPr lang="en-US"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428" name="Rectangle 4"/>
          <p:cNvSpPr>
            <a:spLocks noGrp="1" noChangeArrowheads="1"/>
          </p:cNvSpPr>
          <p:nvPr>
            <p:ph type="title"/>
          </p:nvPr>
        </p:nvSpPr>
        <p:spPr>
          <a:xfrm>
            <a:off x="742950" y="323850"/>
            <a:ext cx="8420100" cy="1143000"/>
          </a:xfrm>
        </p:spPr>
        <p:txBody>
          <a:bodyPr anchor="b"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Sistem Informasi global (giss) Implementasi masalah</a:t>
            </a:r>
            <a:endParaRPr lang="en-US" smtClean="0"/>
          </a:p>
        </p:txBody>
      </p:sp>
      <p:sp>
        <p:nvSpPr>
          <p:cNvPr id="23142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Secara politis dikenakan hambatan</a:t>
            </a:r>
          </a:p>
          <a:p>
            <a:pPr lvl="1">
              <a:defRPr/>
            </a:pPr>
            <a:r>
              <a:rPr lang="en-US" smtClean="0"/>
              <a:t>berbelanja kebutuhan hardware dan impor</a:t>
            </a:r>
          </a:p>
          <a:p>
            <a:pPr lvl="1">
              <a:defRPr/>
            </a:pPr>
            <a:r>
              <a:rPr lang="en-US" smtClean="0"/>
              <a:t>pemrosesan data</a:t>
            </a:r>
          </a:p>
          <a:p>
            <a:pPr lvl="1">
              <a:defRPr/>
            </a:pPr>
            <a:r>
              <a:rPr lang="en-US" smtClean="0"/>
              <a:t>komunikasi data</a:t>
            </a:r>
          </a:p>
          <a:p>
            <a:pPr lvl="2">
              <a:defRPr/>
            </a:pPr>
            <a:r>
              <a:rPr lang="en-US" smtClean="0"/>
              <a:t>Transborder data mengalir (TDF)</a:t>
            </a:r>
          </a:p>
          <a:p>
            <a:pPr lvl="3">
              <a:defRPr/>
            </a:pPr>
            <a:r>
              <a:rPr lang="en-US" smtClean="0"/>
              <a:t>data operasional</a:t>
            </a:r>
          </a:p>
          <a:p>
            <a:pPr lvl="3">
              <a:defRPr/>
            </a:pPr>
            <a:r>
              <a:rPr lang="en-US" smtClean="0"/>
              <a:t>data pribadi</a:t>
            </a:r>
          </a:p>
          <a:p>
            <a:pPr lvl="3">
              <a:defRPr/>
            </a:pPr>
            <a:r>
              <a:rPr lang="en-US" smtClean="0"/>
              <a:t>transfer dana elektronik</a:t>
            </a:r>
          </a:p>
          <a:p>
            <a:pPr lvl="3">
              <a:defRPr/>
            </a:pPr>
            <a:r>
              <a:rPr lang="en-US" smtClean="0"/>
              <a:t>Teknis dan data ilmiah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8753475" y="6219825"/>
            <a:ext cx="552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4-</a:t>
            </a:r>
            <a:fld id="{EDFBD0D3-382E-423B-A3BF-2B774C2C7C26}" type="slidenum">
              <a:rPr lang="en-US" sz="1400"/>
              <a:pPr/>
              <a:t>19</a:t>
            </a:fld>
            <a:endParaRPr lang="en-US" sz="14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1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1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14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14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314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14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14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14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314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14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14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14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14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14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314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14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314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14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9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60" name="Rectangle 4"/>
          <p:cNvSpPr>
            <a:spLocks noGrp="1" noChangeArrowheads="1"/>
          </p:cNvSpPr>
          <p:nvPr>
            <p:ph type="title"/>
          </p:nvPr>
        </p:nvSpPr>
        <p:spPr>
          <a:xfrm>
            <a:off x="742950" y="400050"/>
            <a:ext cx="8420100" cy="1143000"/>
          </a:xfrm>
        </p:spPr>
        <p:txBody>
          <a:bodyPr anchor="b"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Perusahaan Multinasional (MNC)</a:t>
            </a:r>
            <a:endParaRPr lang="en-US" smtClean="0">
              <a:solidFill>
                <a:srgbClr val="FAFD00"/>
              </a:solidFill>
            </a:endParaRPr>
          </a:p>
        </p:txBody>
      </p:sp>
      <p:sp>
        <p:nvSpPr>
          <p:cNvPr id="19866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perusahaan induk dan kelompok anak perusahaan</a:t>
            </a:r>
          </a:p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Beroperasi di penjuru</a:t>
            </a:r>
          </a:p>
          <a:p>
            <a:pPr lvl="1">
              <a:buClr>
                <a:srgbClr val="FFFFFF"/>
              </a:buClr>
              <a:defRPr/>
            </a:pPr>
            <a:r>
              <a:rPr lang="en-US" sz="3200" smtClean="0">
                <a:solidFill>
                  <a:srgbClr val="FFFFFF"/>
                </a:solidFill>
              </a:rPr>
              <a:t>Produk</a:t>
            </a:r>
          </a:p>
          <a:p>
            <a:pPr lvl="1">
              <a:buClr>
                <a:srgbClr val="FFFFFF"/>
              </a:buClr>
              <a:defRPr/>
            </a:pPr>
            <a:r>
              <a:rPr lang="en-US" sz="3200" smtClean="0">
                <a:solidFill>
                  <a:srgbClr val="FFFFFF"/>
                </a:solidFill>
              </a:rPr>
              <a:t>Pasar Markets (English)</a:t>
            </a:r>
          </a:p>
          <a:p>
            <a:pPr lvl="1">
              <a:buClr>
                <a:srgbClr val="FFFFFF"/>
              </a:buClr>
              <a:defRPr/>
            </a:pPr>
            <a:r>
              <a:rPr lang="en-US" sz="3200" smtClean="0">
                <a:solidFill>
                  <a:srgbClr val="FFFFFF"/>
                </a:solidFill>
              </a:rPr>
              <a:t>bangsa-bangsa</a:t>
            </a:r>
          </a:p>
          <a:p>
            <a:pPr lvl="1">
              <a:buClr>
                <a:srgbClr val="FFFFFF"/>
              </a:buClr>
              <a:defRPr/>
            </a:pPr>
            <a:r>
              <a:rPr lang="en-US" sz="3200" smtClean="0">
                <a:solidFill>
                  <a:srgbClr val="FFFFFF"/>
                </a:solidFill>
              </a:rPr>
              <a:t>Budaya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820150" y="6219825"/>
            <a:ext cx="4206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4-</a:t>
            </a:r>
            <a:fld id="{E4108C0F-CAC9-42EF-9DA2-AA4F05E59D29}" type="slidenum">
              <a:rPr lang="en-US" sz="1400"/>
              <a:pPr/>
              <a:t>2</a:t>
            </a:fld>
            <a:endParaRPr lang="en-US" sz="1400"/>
          </a:p>
        </p:txBody>
      </p:sp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71450"/>
            <a:ext cx="9788525" cy="1352550"/>
          </a:xfrm>
        </p:spPr>
        <p:txBody>
          <a:bodyPr anchor="b"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Sistem Informasi global (giss) Implementasi masalah (kontra.)</a:t>
            </a:r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7850" y="1981200"/>
            <a:ext cx="8420100" cy="1752600"/>
          </a:xfrm>
        </p:spPr>
        <p:txBody>
          <a:bodyPr/>
          <a:lstStyle/>
          <a:p>
            <a:pPr>
              <a:defRPr/>
            </a:pPr>
            <a:r>
              <a:rPr lang="en-US" smtClean="0"/>
              <a:t>Technological masalah</a:t>
            </a:r>
          </a:p>
          <a:p>
            <a:pPr lvl="1">
              <a:defRPr/>
            </a:pPr>
            <a:r>
              <a:rPr lang="en-US" smtClean="0"/>
              <a:t>bangpak kuasa</a:t>
            </a:r>
          </a:p>
          <a:p>
            <a:pPr lvl="1">
              <a:defRPr/>
            </a:pPr>
            <a:r>
              <a:rPr lang="en-US" smtClean="0"/>
              <a:t>Lambat telekomunkasi</a:t>
            </a:r>
          </a:p>
          <a:p>
            <a:pPr lvl="1">
              <a:defRPr/>
            </a:pPr>
            <a:r>
              <a:rPr lang="en-US" smtClean="0"/>
              <a:t>Software copyrights dan produk blackmarket</a:t>
            </a:r>
          </a:p>
          <a:p>
            <a:pPr>
              <a:defRPr/>
            </a:pPr>
            <a:r>
              <a:rPr lang="en-US" smtClean="0"/>
              <a:t>tidak adanya dukungan dari anak perusahaan manajer</a:t>
            </a:r>
          </a:p>
          <a:p>
            <a:pPr lvl="1">
              <a:defRPr/>
            </a:pPr>
            <a:r>
              <a:rPr lang="en-US" smtClean="0"/>
              <a:t>Pandangan perusahaan kantor sebagai 'pendatang'</a:t>
            </a:r>
          </a:p>
          <a:p>
            <a:pPr lvl="1">
              <a:defRPr/>
            </a:pPr>
            <a:r>
              <a:rPr lang="en-US" smtClean="0"/>
              <a:t>menyeret ke belakang untuk meningkatkan keuntungan lokal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8753475" y="6219825"/>
            <a:ext cx="552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4-</a:t>
            </a:r>
            <a:fld id="{BA3FE960-09AB-4A67-8161-AF2CFD36EE05}" type="slidenum">
              <a:rPr lang="en-US" sz="1400"/>
              <a:pPr/>
              <a:t>20</a:t>
            </a:fld>
            <a:endParaRPr lang="en-US" sz="1400"/>
          </a:p>
        </p:txBody>
      </p: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24" name="Rectangle 4"/>
          <p:cNvSpPr>
            <a:spLocks noGrp="1" noChangeArrowheads="1"/>
          </p:cNvSpPr>
          <p:nvPr>
            <p:ph type="title"/>
          </p:nvPr>
        </p:nvSpPr>
        <p:spPr>
          <a:xfrm>
            <a:off x="742950" y="457200"/>
            <a:ext cx="8420100" cy="762000"/>
          </a:xfrm>
        </p:spPr>
        <p:txBody>
          <a:bodyPr anchor="b"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Strategi Implementasi GIS</a:t>
            </a:r>
            <a:endParaRPr lang="en-US" smtClean="0"/>
          </a:p>
        </p:txBody>
      </p:sp>
      <p:sp>
        <p:nvSpPr>
          <p:cNvPr id="2355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42950" y="1905000"/>
            <a:ext cx="8420100" cy="3276600"/>
          </a:xfrm>
        </p:spPr>
        <p:txBody>
          <a:bodyPr/>
          <a:lstStyle/>
          <a:p>
            <a:pPr>
              <a:defRPr/>
            </a:pPr>
            <a:r>
              <a:rPr lang="en-US" smtClean="0"/>
              <a:t>Strategi perusahaan multinasional</a:t>
            </a:r>
          </a:p>
          <a:p>
            <a:pPr lvl="1">
              <a:defRPr/>
            </a:pPr>
            <a:r>
              <a:rPr lang="en-US" smtClean="0"/>
              <a:t>Tim pengembangan diperolehi dari anak perusahaan</a:t>
            </a:r>
          </a:p>
          <a:p>
            <a:pPr>
              <a:defRPr/>
            </a:pPr>
            <a:r>
              <a:rPr lang="en-US" smtClean="0"/>
              <a:t>Strategi global</a:t>
            </a:r>
          </a:p>
          <a:p>
            <a:pPr lvl="1">
              <a:defRPr/>
            </a:pPr>
            <a:r>
              <a:rPr lang="en-US" smtClean="0"/>
              <a:t>Tim pengembangan diperolehi dari orang tua lokasi:</a:t>
            </a:r>
          </a:p>
          <a:p>
            <a:pPr>
              <a:buFont typeface="Monotype Sorts" pitchFamily="2" charset="2"/>
              <a:buNone/>
              <a:defRPr/>
            </a:pPr>
            <a:endParaRPr lang="en-US" smtClean="0"/>
          </a:p>
        </p:txBody>
      </p:sp>
      <p:sp>
        <p:nvSpPr>
          <p:cNvPr id="22534" name="Text Box 7"/>
          <p:cNvSpPr txBox="1">
            <a:spLocks noChangeArrowheads="1"/>
          </p:cNvSpPr>
          <p:nvPr/>
        </p:nvSpPr>
        <p:spPr bwMode="auto">
          <a:xfrm>
            <a:off x="8753475" y="6219825"/>
            <a:ext cx="552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4-</a:t>
            </a:r>
            <a:fld id="{1AFCE84D-D294-4FC3-9828-F610EA253CDD}" type="slidenum">
              <a:rPr lang="en-US" sz="1400"/>
              <a:pPr/>
              <a:t>21</a:t>
            </a:fld>
            <a:endParaRPr lang="en-US" sz="14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5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55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355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5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028" name="Rectangle 4"/>
          <p:cNvSpPr>
            <a:spLocks noGrp="1" noChangeArrowheads="1"/>
          </p:cNvSpPr>
          <p:nvPr>
            <p:ph type="title"/>
          </p:nvPr>
        </p:nvSpPr>
        <p:spPr>
          <a:xfrm>
            <a:off x="742950" y="838200"/>
            <a:ext cx="8420100" cy="990600"/>
          </a:xfrm>
        </p:spPr>
        <p:txBody>
          <a:bodyPr anchor="b"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GIC strategi implementasi (kontra.)</a:t>
            </a:r>
            <a:endParaRPr lang="en-US" smtClean="0"/>
          </a:p>
        </p:txBody>
      </p:sp>
      <p:sp>
        <p:nvSpPr>
          <p:cNvPr id="2570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42950" y="1828800"/>
            <a:ext cx="8420100" cy="3276600"/>
          </a:xfrm>
          <a:noFill/>
        </p:spPr>
        <p:txBody>
          <a:bodyPr/>
          <a:lstStyle/>
          <a:p>
            <a:r>
              <a:rPr lang="en-US" smtClean="0">
                <a:effectLst/>
              </a:rPr>
              <a:t>internasional</a:t>
            </a:r>
          </a:p>
          <a:p>
            <a:pPr lvl="1"/>
            <a:r>
              <a:rPr lang="en-US" smtClean="0">
                <a:effectLst/>
              </a:rPr>
              <a:t>Tim pengembangan dapat bepergian dari orang tua untuk anak perusahaan</a:t>
            </a:r>
          </a:p>
          <a:p>
            <a:r>
              <a:rPr lang="en-US" smtClean="0">
                <a:effectLst/>
              </a:rPr>
              <a:t>Strategi Transnasional</a:t>
            </a:r>
          </a:p>
          <a:p>
            <a:pPr lvl="1"/>
            <a:r>
              <a:rPr lang="en-US" smtClean="0">
                <a:effectLst/>
              </a:rPr>
              <a:t>Tim pengembangan mencakup anggota dari kedua orang tua dan anak perusahaan</a:t>
            </a:r>
          </a:p>
          <a:p>
            <a:pPr>
              <a:buFont typeface="Monotype Sorts" pitchFamily="2" charset="2"/>
              <a:buNone/>
            </a:pPr>
            <a:endParaRPr lang="en-US" smtClean="0">
              <a:effectLst/>
            </a:endParaRPr>
          </a:p>
        </p:txBody>
      </p:sp>
      <p:sp>
        <p:nvSpPr>
          <p:cNvPr id="23558" name="Text Box 7"/>
          <p:cNvSpPr txBox="1">
            <a:spLocks noChangeArrowheads="1"/>
          </p:cNvSpPr>
          <p:nvPr/>
        </p:nvSpPr>
        <p:spPr bwMode="auto">
          <a:xfrm>
            <a:off x="8753475" y="6219825"/>
            <a:ext cx="552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4-</a:t>
            </a:r>
            <a:fld id="{E0D72CC1-FF4C-40FD-9096-B486E471E642}" type="slidenum">
              <a:rPr lang="en-US" sz="1400"/>
              <a:pPr/>
              <a:t>22</a:t>
            </a:fld>
            <a:endParaRPr lang="en-US" sz="14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7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7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7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7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7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7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57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7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9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9076" name="Rectangle 4"/>
          <p:cNvSpPr>
            <a:spLocks noGrp="1" noChangeArrowheads="1"/>
          </p:cNvSpPr>
          <p:nvPr>
            <p:ph type="title"/>
          </p:nvPr>
        </p:nvSpPr>
        <p:spPr>
          <a:xfrm>
            <a:off x="247650" y="228600"/>
            <a:ext cx="7677150" cy="990600"/>
          </a:xfrm>
        </p:spPr>
        <p:txBody>
          <a:bodyPr anchor="b"/>
          <a:lstStyle/>
          <a:p>
            <a:pPr>
              <a:defRPr/>
            </a:pPr>
            <a:r>
              <a:rPr lang="en-US" b="1" smtClean="0">
                <a:latin typeface="Impact" pitchFamily="34" charset="0"/>
              </a:rPr>
              <a:t>Strategi Transnasional</a:t>
            </a:r>
            <a:endParaRPr lang="en-US" b="1" smtClean="0"/>
          </a:p>
        </p:txBody>
      </p:sp>
      <p:sp>
        <p:nvSpPr>
          <p:cNvPr id="2590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42950" y="1447800"/>
            <a:ext cx="8420100" cy="3276600"/>
          </a:xfrm>
        </p:spPr>
        <p:txBody>
          <a:bodyPr/>
          <a:lstStyle/>
          <a:p>
            <a:pPr>
              <a:defRPr/>
            </a:pPr>
            <a:r>
              <a:rPr lang="en-US" smtClean="0"/>
              <a:t>Link ke bisnis strategi GIS</a:t>
            </a:r>
          </a:p>
          <a:p>
            <a:pPr>
              <a:defRPr/>
            </a:pPr>
            <a:r>
              <a:rPr lang="en-US" smtClean="0"/>
              <a:t>Mendefinisikan sumber informasi</a:t>
            </a:r>
          </a:p>
          <a:p>
            <a:pPr>
              <a:defRPr/>
            </a:pPr>
            <a:r>
              <a:rPr lang="en-US" smtClean="0"/>
              <a:t>Menyediakan data sharing</a:t>
            </a:r>
          </a:p>
          <a:p>
            <a:pPr>
              <a:defRPr/>
            </a:pPr>
            <a:r>
              <a:rPr lang="en-US" smtClean="0"/>
              <a:t>mempertimbangkan lingkungan budaya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1073150" y="4724400"/>
            <a:ext cx="6851650" cy="11271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i="1">
                <a:solidFill>
                  <a:schemeClr val="bg1"/>
                </a:solidFill>
              </a:rPr>
              <a:t>Peringatan: </a:t>
            </a:r>
            <a:r>
              <a:rPr lang="en-US" sz="2000">
                <a:solidFill>
                  <a:schemeClr val="bg1"/>
                </a:solidFill>
              </a:rPr>
              <a:t>tugas dan isu disenaraikan di atas persoalan-persoalan yang akan </a:t>
            </a:r>
          </a:p>
          <a:p>
            <a:r>
              <a:rPr lang="en-US" sz="2000">
                <a:solidFill>
                  <a:schemeClr val="bg1"/>
                </a:solidFill>
              </a:rPr>
              <a:t>diatasi, bukan langkah-langkah untuk selalu diikuti di dalam urutan ketat</a:t>
            </a:r>
            <a:endParaRPr lang="en-US" sz="2000"/>
          </a:p>
          <a:p>
            <a:endParaRPr lang="en-US"/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8753475" y="6219825"/>
            <a:ext cx="552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4-</a:t>
            </a:r>
            <a:fld id="{B9D90D9E-6B92-4E2D-8926-0D3EE24B630C}" type="slidenum">
              <a:rPr lang="en-US" sz="1400"/>
              <a:pPr/>
              <a:t>23</a:t>
            </a:fld>
            <a:endParaRPr lang="en-US" sz="14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9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9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9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9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9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9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9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9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7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7572" name="Rectangle 4"/>
          <p:cNvSpPr>
            <a:spLocks noGrp="1" noChangeArrowheads="1"/>
          </p:cNvSpPr>
          <p:nvPr>
            <p:ph type="title"/>
          </p:nvPr>
        </p:nvSpPr>
        <p:spPr>
          <a:xfrm>
            <a:off x="742950" y="228600"/>
            <a:ext cx="8420100" cy="812800"/>
          </a:xfrm>
        </p:spPr>
        <p:txBody>
          <a:bodyPr anchor="b"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Komputasi nyaris tanpa suara di seluruh dunia</a:t>
            </a:r>
            <a:endParaRPr lang="en-US" smtClean="0"/>
          </a:p>
        </p:txBody>
      </p:sp>
      <p:sp>
        <p:nvSpPr>
          <p:cNvPr id="2375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42950" y="1447800"/>
            <a:ext cx="8420100" cy="4114800"/>
          </a:xfrm>
        </p:spPr>
        <p:txBody>
          <a:bodyPr/>
          <a:lstStyle/>
          <a:p>
            <a:pPr>
              <a:defRPr/>
            </a:pPr>
            <a:r>
              <a:rPr lang="en-US" smtClean="0"/>
              <a:t>Group Sistem dukungan (GSS) di Afrika</a:t>
            </a:r>
          </a:p>
          <a:p>
            <a:pPr lvl="1">
              <a:defRPr/>
            </a:pPr>
            <a:r>
              <a:rPr lang="en-US" smtClean="0"/>
              <a:t>pengaruh Top manajemen</a:t>
            </a:r>
          </a:p>
          <a:p>
            <a:pPr lvl="1">
              <a:defRPr/>
            </a:pPr>
            <a:r>
              <a:rPr lang="en-US" smtClean="0"/>
              <a:t>Komputasi nyaris tanpa suara melek huruf</a:t>
            </a:r>
          </a:p>
          <a:p>
            <a:pPr lvl="1">
              <a:defRPr/>
            </a:pPr>
            <a:r>
              <a:rPr lang="en-US" smtClean="0"/>
              <a:t>Referent kuasa</a:t>
            </a:r>
          </a:p>
          <a:p>
            <a:pPr lvl="1">
              <a:defRPr/>
            </a:pPr>
            <a:r>
              <a:rPr lang="en-US" smtClean="0"/>
              <a:t>urutan komunikasi oral</a:t>
            </a:r>
          </a:p>
          <a:p>
            <a:pPr lvl="1">
              <a:defRPr/>
            </a:pPr>
            <a:r>
              <a:rPr lang="en-US" smtClean="0"/>
              <a:t>kepuasan dengan menggunakan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8753475" y="6219825"/>
            <a:ext cx="552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4-</a:t>
            </a:r>
            <a:fld id="{FEF79280-0E2D-4423-8D9B-D98FC8DCFF7B}" type="slidenum">
              <a:rPr lang="en-US" sz="1400"/>
              <a:pPr/>
              <a:t>24</a:t>
            </a:fld>
            <a:endParaRPr lang="en-US" sz="1400"/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Group Sistem dukungan (GSS)</a:t>
            </a:r>
            <a:endParaRPr lang="en-US" smtClean="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Sistem-sistem yang biasanya dukungan para penyelesai masalah dalam pertemuan kelompok pengaturan</a:t>
            </a:r>
          </a:p>
          <a:p>
            <a:pPr>
              <a:defRPr/>
            </a:pPr>
            <a:r>
              <a:rPr lang="en-US" smtClean="0"/>
              <a:t>Juga dipanggil keputusan kelompok sistem dukungan (GDSS)</a:t>
            </a:r>
          </a:p>
          <a:p>
            <a:pPr>
              <a:defRPr/>
            </a:pPr>
            <a:r>
              <a:rPr lang="en-US" smtClean="0"/>
              <a:t>perluasan dari DSS area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8753475" y="6219825"/>
            <a:ext cx="552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4-</a:t>
            </a:r>
            <a:fld id="{84D325B7-7076-4E23-8D71-3FBBE55A9846}" type="slidenum">
              <a:rPr lang="en-US" sz="1400"/>
              <a:pPr/>
              <a:t>25</a:t>
            </a:fld>
            <a:endParaRPr lang="en-US"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Faktor mempengaruhi </a:t>
            </a:r>
            <a:br>
              <a:rPr lang="en-US" smtClean="0">
                <a:latin typeface="Impact" pitchFamily="34" charset="0"/>
              </a:rPr>
            </a:br>
            <a:r>
              <a:rPr lang="en-US" smtClean="0">
                <a:latin typeface="Impact" pitchFamily="34" charset="0"/>
              </a:rPr>
              <a:t>penerimaan GSS</a:t>
            </a:r>
            <a:endParaRPr lang="en-US" smtClean="0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879850" y="3657600"/>
            <a:ext cx="1981200" cy="1371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1073150" y="3702050"/>
            <a:ext cx="1898650" cy="1447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2063750" y="1768475"/>
            <a:ext cx="1981200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3879850" y="5394325"/>
            <a:ext cx="2063750" cy="12668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6573838" y="4343400"/>
            <a:ext cx="2424112" cy="1371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5448300" y="1660525"/>
            <a:ext cx="1981200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2063750" y="1768475"/>
            <a:ext cx="1981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endosemen oleh Top Management</a:t>
            </a:r>
            <a:endParaRPr lang="en-US" sz="1600"/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5448300" y="1952625"/>
            <a:ext cx="1981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kepuasan </a:t>
            </a:r>
          </a:p>
          <a:p>
            <a:r>
              <a:rPr lang="en-US"/>
              <a:t>dengan Menggunakan</a:t>
            </a:r>
            <a:endParaRPr lang="en-US" sz="2800"/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6573838" y="4344988"/>
            <a:ext cx="242411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Oral </a:t>
            </a:r>
          </a:p>
          <a:p>
            <a:r>
              <a:rPr lang="en-US"/>
              <a:t>Komunikasi</a:t>
            </a:r>
          </a:p>
          <a:p>
            <a:r>
              <a:rPr lang="en-US"/>
              <a:t>mengutamakan</a:t>
            </a:r>
            <a:endParaRPr lang="en-US" sz="2800"/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3879850" y="5578475"/>
            <a:ext cx="20637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800"/>
              <a:t>Referent</a:t>
            </a:r>
          </a:p>
          <a:p>
            <a:r>
              <a:rPr lang="en-US" sz="2800"/>
              <a:t>Kuasa</a:t>
            </a:r>
            <a:endParaRPr lang="en-US" sz="1800"/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1073150" y="4087813"/>
            <a:ext cx="18986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Komputer</a:t>
            </a:r>
          </a:p>
          <a:p>
            <a:r>
              <a:rPr lang="en-US"/>
              <a:t>melek huruf</a:t>
            </a:r>
            <a:endParaRPr lang="en-US" sz="3200"/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4044950" y="3917950"/>
            <a:ext cx="17367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penerimaan</a:t>
            </a:r>
          </a:p>
          <a:p>
            <a:r>
              <a:rPr lang="en-US"/>
              <a:t>dari GSS</a:t>
            </a:r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>
            <a:off x="3659188" y="3063875"/>
            <a:ext cx="633412" cy="593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 flipH="1">
            <a:off x="5200650" y="2955925"/>
            <a:ext cx="989013" cy="701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5" name="Line 17"/>
          <p:cNvSpPr>
            <a:spLocks noChangeShapeType="1"/>
          </p:cNvSpPr>
          <p:nvPr/>
        </p:nvSpPr>
        <p:spPr bwMode="auto">
          <a:xfrm flipH="1" flipV="1">
            <a:off x="5861050" y="4343400"/>
            <a:ext cx="712788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 flipV="1">
            <a:off x="4953000" y="5029200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7" name="Line 19"/>
          <p:cNvSpPr>
            <a:spLocks noChangeShapeType="1"/>
          </p:cNvSpPr>
          <p:nvPr/>
        </p:nvSpPr>
        <p:spPr bwMode="auto">
          <a:xfrm flipV="1">
            <a:off x="2971800" y="4098925"/>
            <a:ext cx="908050" cy="244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8" name="Text Box 20"/>
          <p:cNvSpPr txBox="1">
            <a:spLocks noChangeArrowheads="1"/>
          </p:cNvSpPr>
          <p:nvPr/>
        </p:nvSpPr>
        <p:spPr bwMode="auto">
          <a:xfrm>
            <a:off x="5861050" y="3244850"/>
            <a:ext cx="385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+ Baca</a:t>
            </a:r>
          </a:p>
        </p:txBody>
      </p:sp>
      <p:sp>
        <p:nvSpPr>
          <p:cNvPr id="27669" name="Text Box 21"/>
          <p:cNvSpPr txBox="1">
            <a:spLocks noChangeArrowheads="1"/>
          </p:cNvSpPr>
          <p:nvPr/>
        </p:nvSpPr>
        <p:spPr bwMode="auto">
          <a:xfrm>
            <a:off x="3275013" y="4283075"/>
            <a:ext cx="384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+ Baca</a:t>
            </a:r>
          </a:p>
        </p:txBody>
      </p:sp>
      <p:sp>
        <p:nvSpPr>
          <p:cNvPr id="27670" name="Text Box 22"/>
          <p:cNvSpPr txBox="1">
            <a:spLocks noChangeArrowheads="1"/>
          </p:cNvSpPr>
          <p:nvPr/>
        </p:nvSpPr>
        <p:spPr bwMode="auto">
          <a:xfrm>
            <a:off x="3659188" y="3244850"/>
            <a:ext cx="385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+ Baca</a:t>
            </a:r>
          </a:p>
        </p:txBody>
      </p:sp>
      <p:sp>
        <p:nvSpPr>
          <p:cNvPr id="27671" name="Text Box 23"/>
          <p:cNvSpPr txBox="1">
            <a:spLocks noChangeArrowheads="1"/>
          </p:cNvSpPr>
          <p:nvPr/>
        </p:nvSpPr>
        <p:spPr bwMode="auto">
          <a:xfrm>
            <a:off x="4622800" y="4876800"/>
            <a:ext cx="309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/>
              <a:t>-</a:t>
            </a:r>
            <a:endParaRPr lang="en-US"/>
          </a:p>
        </p:txBody>
      </p:sp>
      <p:sp>
        <p:nvSpPr>
          <p:cNvPr id="27672" name="Text Box 24"/>
          <p:cNvSpPr txBox="1">
            <a:spLocks noChangeArrowheads="1"/>
          </p:cNvSpPr>
          <p:nvPr/>
        </p:nvSpPr>
        <p:spPr bwMode="auto">
          <a:xfrm>
            <a:off x="5843588" y="4511675"/>
            <a:ext cx="346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/>
              <a:t>-</a:t>
            </a:r>
          </a:p>
        </p:txBody>
      </p:sp>
      <p:sp>
        <p:nvSpPr>
          <p:cNvPr id="27673" name="Text Box 25"/>
          <p:cNvSpPr txBox="1">
            <a:spLocks noChangeArrowheads="1"/>
          </p:cNvSpPr>
          <p:nvPr/>
        </p:nvSpPr>
        <p:spPr bwMode="auto">
          <a:xfrm>
            <a:off x="8753475" y="6219825"/>
            <a:ext cx="552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4-</a:t>
            </a:r>
            <a:fld id="{1FD59569-2685-4B65-BDB7-028D537468AD}" type="slidenum">
              <a:rPr lang="en-US" sz="1400"/>
              <a:pPr/>
              <a:t>26</a:t>
            </a:fld>
            <a:endParaRPr lang="en-US"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08" name="Rectangle 4"/>
          <p:cNvSpPr>
            <a:spLocks noGrp="1" noChangeArrowheads="1"/>
          </p:cNvSpPr>
          <p:nvPr>
            <p:ph type="title"/>
          </p:nvPr>
        </p:nvSpPr>
        <p:spPr>
          <a:xfrm>
            <a:off x="742950" y="838200"/>
            <a:ext cx="8420100" cy="812800"/>
          </a:xfrm>
        </p:spPr>
        <p:txBody>
          <a:bodyPr anchor="b"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Komputasi nyaris tanpa suara di seluruh dunia (kontra.)</a:t>
            </a:r>
            <a:endParaRPr lang="en-US" smtClean="0"/>
          </a:p>
        </p:txBody>
      </p:sp>
      <p:sp>
        <p:nvSpPr>
          <p:cNvPr id="2519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42950" y="1905000"/>
            <a:ext cx="8420100" cy="4114800"/>
          </a:xfrm>
        </p:spPr>
        <p:txBody>
          <a:bodyPr/>
          <a:lstStyle/>
          <a:p>
            <a:pPr>
              <a:defRPr/>
            </a:pPr>
            <a:r>
              <a:rPr lang="en-US" smtClean="0"/>
              <a:t>keputusan strategis Support System (SDS) di Swiss</a:t>
            </a:r>
          </a:p>
          <a:p>
            <a:pPr lvl="1">
              <a:defRPr/>
            </a:pPr>
            <a:r>
              <a:rPr lang="en-US" smtClean="0"/>
              <a:t>SDS membantu manajer memahami implikasi-implikasinya strategi bisnis dan</a:t>
            </a:r>
          </a:p>
          <a:p>
            <a:pPr lvl="1">
              <a:defRPr/>
            </a:pPr>
            <a:r>
              <a:rPr lang="en-US" smtClean="0"/>
              <a:t>alat-alat dan model</a:t>
            </a:r>
          </a:p>
          <a:p>
            <a:pPr lvl="1">
              <a:defRPr/>
            </a:pPr>
            <a:r>
              <a:rPr lang="en-US" smtClean="0"/>
              <a:t>Kasus</a:t>
            </a:r>
          </a:p>
          <a:p>
            <a:pPr lvl="1">
              <a:defRPr/>
            </a:pPr>
            <a:r>
              <a:rPr lang="en-US" smtClean="0"/>
              <a:t>Tutorial</a:t>
            </a:r>
          </a:p>
          <a:p>
            <a:pPr lvl="1">
              <a:defRPr/>
            </a:pPr>
            <a:r>
              <a:rPr lang="en-US" smtClean="0"/>
              <a:t>Aplikasi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8753475" y="6219825"/>
            <a:ext cx="552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4-</a:t>
            </a:r>
            <a:fld id="{27777BBF-A6F6-4DD4-BE8E-9B6C922396E6}" type="slidenum">
              <a:rPr lang="en-US" sz="1400"/>
              <a:pPr/>
              <a:t>27</a:t>
            </a:fld>
            <a:endParaRPr lang="en-US" sz="1400"/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ChangeArrowheads="1"/>
          </p:cNvSpPr>
          <p:nvPr/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Rectangle 1027"/>
          <p:cNvSpPr>
            <a:spLocks noChangeArrowheads="1"/>
          </p:cNvSpPr>
          <p:nvPr/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72" name="Rectangle 1028"/>
          <p:cNvSpPr>
            <a:spLocks noGrp="1" noChangeArrowheads="1"/>
          </p:cNvSpPr>
          <p:nvPr>
            <p:ph type="title"/>
          </p:nvPr>
        </p:nvSpPr>
        <p:spPr>
          <a:xfrm>
            <a:off x="742950" y="838200"/>
            <a:ext cx="8420100" cy="812800"/>
          </a:xfrm>
        </p:spPr>
        <p:txBody>
          <a:bodyPr anchor="b"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Komputer internasional </a:t>
            </a:r>
            <a:br>
              <a:rPr lang="en-US" smtClean="0">
                <a:latin typeface="Impact" pitchFamily="34" charset="0"/>
              </a:rPr>
            </a:br>
            <a:r>
              <a:rPr lang="en-US" smtClean="0">
                <a:latin typeface="Impact" pitchFamily="34" charset="0"/>
              </a:rPr>
              <a:t>Gunakan dalam perspektif</a:t>
            </a:r>
            <a:endParaRPr lang="en-US" smtClean="0"/>
          </a:p>
        </p:txBody>
      </p:sp>
      <p:sp>
        <p:nvSpPr>
          <p:cNvPr id="263173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742950" y="1905000"/>
            <a:ext cx="8420100" cy="4114800"/>
          </a:xfrm>
        </p:spPr>
        <p:txBody>
          <a:bodyPr/>
          <a:lstStyle/>
          <a:p>
            <a:pPr>
              <a:defRPr/>
            </a:pPr>
            <a:r>
              <a:rPr lang="en-US" smtClean="0"/>
              <a:t>Sejumlah besar perhatian yang diberikan kepada GIS di beberapa tahun terakhir</a:t>
            </a:r>
          </a:p>
          <a:p>
            <a:pPr>
              <a:defRPr/>
            </a:pPr>
            <a:r>
              <a:rPr lang="en-US" smtClean="0"/>
              <a:t>Training GIS dibangun di atas landasan yang kukuh</a:t>
            </a:r>
          </a:p>
          <a:p>
            <a:pPr>
              <a:defRPr/>
            </a:pPr>
            <a:r>
              <a:rPr lang="en-US" smtClean="0"/>
              <a:t>perbedaan kebudayaan dapat mempengaruhi komputer bekerja</a:t>
            </a:r>
          </a:p>
          <a:p>
            <a:pPr>
              <a:defRPr/>
            </a:pPr>
            <a:r>
              <a:rPr lang="en-US" smtClean="0"/>
              <a:t>pemahaman yang lebih baik tentang GIS diperlukan</a:t>
            </a:r>
          </a:p>
        </p:txBody>
      </p:sp>
      <p:sp>
        <p:nvSpPr>
          <p:cNvPr id="29702" name="Text Box 1030"/>
          <p:cNvSpPr txBox="1">
            <a:spLocks noChangeArrowheads="1"/>
          </p:cNvSpPr>
          <p:nvPr/>
        </p:nvSpPr>
        <p:spPr bwMode="auto">
          <a:xfrm>
            <a:off x="8753475" y="6219825"/>
            <a:ext cx="552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4-</a:t>
            </a:r>
            <a:fld id="{46904725-7DC7-4604-80DC-C18DA3E30FB7}" type="slidenum">
              <a:rPr lang="en-US" sz="1400"/>
              <a:pPr/>
              <a:t>28</a:t>
            </a:fld>
            <a:endParaRPr lang="en-US" sz="1400"/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ikhtisar</a:t>
            </a:r>
            <a:endParaRPr lang="en-US" smtClean="0"/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MNC </a:t>
            </a:r>
          </a:p>
          <a:p>
            <a:pPr lvl="1">
              <a:defRPr/>
            </a:pPr>
            <a:r>
              <a:rPr lang="en-US" smtClean="0"/>
              <a:t>struktur organisasi empat</a:t>
            </a:r>
          </a:p>
          <a:p>
            <a:pPr lvl="1">
              <a:defRPr/>
            </a:pPr>
            <a:r>
              <a:rPr lang="en-US" smtClean="0"/>
              <a:t>Koordinasi adalah kunci</a:t>
            </a:r>
          </a:p>
          <a:p>
            <a:pPr lvl="1">
              <a:defRPr/>
            </a:pPr>
            <a:r>
              <a:rPr lang="en-US" smtClean="0"/>
              <a:t>Kumpulan besar orang banyak masalah</a:t>
            </a:r>
          </a:p>
          <a:p>
            <a:pPr>
              <a:defRPr/>
            </a:pPr>
            <a:r>
              <a:rPr lang="en-US" smtClean="0"/>
              <a:t>Training GIS</a:t>
            </a:r>
          </a:p>
          <a:p>
            <a:pPr lvl="1">
              <a:defRPr/>
            </a:pPr>
            <a:r>
              <a:rPr lang="en-US" smtClean="0"/>
              <a:t>strategi implementasi</a:t>
            </a:r>
          </a:p>
          <a:p>
            <a:pPr lvl="1">
              <a:defRPr/>
            </a:pPr>
            <a:r>
              <a:rPr lang="en-US" smtClean="0"/>
              <a:t>mempertimbangkan budaya perusahaan</a:t>
            </a:r>
          </a:p>
          <a:p>
            <a:pPr>
              <a:defRPr/>
            </a:pPr>
            <a:r>
              <a:rPr lang="en-US" smtClean="0"/>
              <a:t>AS adalah pemimpin di dalam komputer menggunakan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8753475" y="6219825"/>
            <a:ext cx="552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4-</a:t>
            </a:r>
            <a:fld id="{BE5AB4B2-D953-4440-8C17-3FF6854CB8D8}" type="slidenum">
              <a:rPr lang="en-US" sz="1400"/>
              <a:pPr/>
              <a:t>29</a:t>
            </a:fld>
            <a:endParaRPr 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708" name="Rectangle 4"/>
          <p:cNvSpPr>
            <a:spLocks noGrp="1" noChangeArrowheads="1"/>
          </p:cNvSpPr>
          <p:nvPr>
            <p:ph type="title"/>
          </p:nvPr>
        </p:nvSpPr>
        <p:spPr>
          <a:xfrm>
            <a:off x="742950" y="171450"/>
            <a:ext cx="8420100" cy="1143000"/>
          </a:xfrm>
        </p:spPr>
        <p:txBody>
          <a:bodyPr anchor="b"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Setiap anak perusahaannya telah sendiri</a:t>
            </a:r>
            <a:endParaRPr lang="en-US" smtClean="0">
              <a:solidFill>
                <a:srgbClr val="FAFD00"/>
              </a:solidFill>
            </a:endParaRPr>
          </a:p>
        </p:txBody>
      </p:sp>
      <p:sp>
        <p:nvSpPr>
          <p:cNvPr id="2007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42950" y="1905000"/>
            <a:ext cx="8420100" cy="4114800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Geografi</a:t>
            </a:r>
          </a:p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Gol</a:t>
            </a:r>
          </a:p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Hal - hal tersebut diatas</a:t>
            </a:r>
          </a:p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Ketentuan pelaksanaan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8820150" y="6219825"/>
            <a:ext cx="4206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4-</a:t>
            </a:r>
            <a:fld id="{BFE238BB-A99B-4223-A09F-5A24F8A79932}" type="slidenum">
              <a:rPr lang="en-US" sz="1400"/>
              <a:pPr/>
              <a:t>3</a:t>
            </a:fld>
            <a:endParaRPr lang="en-US" sz="14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00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0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007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07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007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07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2007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07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9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2756" name="Rectangle 4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Keperluan khusus untuk pengolahan informasi dalam MNC</a:t>
            </a:r>
            <a:endParaRPr lang="en-US" smtClean="0">
              <a:solidFill>
                <a:srgbClr val="FAFD00"/>
              </a:solidFill>
            </a:endParaRPr>
          </a:p>
        </p:txBody>
      </p:sp>
      <p:sp>
        <p:nvSpPr>
          <p:cNvPr id="20275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Dipengaruhi oleh kondisi internal dan eksternal</a:t>
            </a:r>
          </a:p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cuba untuk meminimalkan lingkungan ketidakpastian</a:t>
            </a:r>
          </a:p>
          <a:p>
            <a:pPr lvl="1">
              <a:defRPr/>
            </a:pPr>
            <a:r>
              <a:rPr lang="en-US" smtClean="0">
                <a:solidFill>
                  <a:srgbClr val="FFFFFF"/>
                </a:solidFill>
              </a:rPr>
              <a:t>ketidakpastian - Perbedaan antara informasi yang diperlukan dan	informasi gila</a:t>
            </a:r>
          </a:p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membutuhkan 'baik penggunaan teknologi informasi untuk mencapai kinerja perjalanan</a:t>
            </a:r>
          </a:p>
          <a:p>
            <a:pPr>
              <a:defRPr/>
            </a:pPr>
            <a:endParaRPr lang="en-US" smtClean="0">
              <a:solidFill>
                <a:srgbClr val="FFFFFF"/>
              </a:solidFill>
            </a:endParaRPr>
          </a:p>
          <a:p>
            <a:pPr lvl="1">
              <a:buFontTx/>
              <a:buNone/>
              <a:defRPr/>
            </a:pP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8820150" y="6219825"/>
            <a:ext cx="4206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4-</a:t>
            </a:r>
            <a:fld id="{A945548D-3CEE-46F2-B6F0-8F935FBC09FA}" type="slidenum">
              <a:rPr lang="en-US" sz="1400"/>
              <a:pPr/>
              <a:t>4</a:t>
            </a:fld>
            <a:endParaRPr lang="en-US" sz="1400"/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52" name="Rectangle 4"/>
          <p:cNvSpPr>
            <a:spLocks noGrp="1" noChangeArrowheads="1"/>
          </p:cNvSpPr>
          <p:nvPr>
            <p:ph type="title"/>
          </p:nvPr>
        </p:nvSpPr>
        <p:spPr>
          <a:xfrm>
            <a:off x="742950" y="400050"/>
            <a:ext cx="8420100" cy="1143000"/>
          </a:xfrm>
        </p:spPr>
        <p:txBody>
          <a:bodyPr anchor="b"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Jenis-jenis MNC struktur Organisasi klasifikasi</a:t>
            </a:r>
            <a:endParaRPr lang="en-US" smtClean="0">
              <a:solidFill>
                <a:srgbClr val="FAFD00"/>
              </a:solidFill>
            </a:endParaRPr>
          </a:p>
        </p:txBody>
      </p:sp>
      <p:sp>
        <p:nvSpPr>
          <p:cNvPr id="2068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Setiap struktur memerlukan informasi sendiri prosesor </a:t>
            </a:r>
          </a:p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divisi fungsional di seluruh dunia</a:t>
            </a:r>
          </a:p>
          <a:p>
            <a:pPr lvl="1">
              <a:defRPr/>
            </a:pPr>
            <a:r>
              <a:rPr lang="en-US" smtClean="0">
                <a:solidFill>
                  <a:srgbClr val="FFFFFF"/>
                </a:solidFill>
              </a:rPr>
              <a:t>garis diselenggarakan bersama fungsional</a:t>
            </a:r>
          </a:p>
          <a:p>
            <a:pPr lvl="1">
              <a:defRPr/>
            </a:pPr>
            <a:r>
              <a:rPr lang="en-US" smtClean="0">
                <a:solidFill>
                  <a:srgbClr val="FFFFFF"/>
                </a:solidFill>
              </a:rPr>
              <a:t>Marketing di anak perusahaannya laporan kepada marketing di perusahaan induk</a:t>
            </a:r>
          </a:p>
          <a:p>
            <a:pPr lvl="1">
              <a:defRPr/>
            </a:pPr>
            <a:r>
              <a:rPr lang="en-US" smtClean="0">
                <a:solidFill>
                  <a:srgbClr val="FFFFFF"/>
                </a:solidFill>
              </a:rPr>
              <a:t>perencanaan strategis dilakukan di atas tingkat eksekutif</a:t>
            </a:r>
          </a:p>
          <a:p>
            <a:pPr lvl="1">
              <a:defRPr/>
            </a:pPr>
            <a:r>
              <a:rPr lang="en-US" smtClean="0">
                <a:solidFill>
                  <a:srgbClr val="FFFFFF"/>
                </a:solidFill>
              </a:rPr>
              <a:t>operasi mengintegrasikan data-data yang tidak wujud pada lebih rendah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8820150" y="6219825"/>
            <a:ext cx="4206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4-</a:t>
            </a:r>
            <a:fld id="{943500C6-32F5-47A6-83CE-C126426D38D9}" type="slidenum">
              <a:rPr lang="en-US" sz="1400"/>
              <a:pPr/>
              <a:t>5</a:t>
            </a:fld>
            <a:endParaRPr lang="en-US" sz="1400"/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900" name="Rectangle 4"/>
          <p:cNvSpPr>
            <a:spLocks noGrp="1" noChangeArrowheads="1"/>
          </p:cNvSpPr>
          <p:nvPr>
            <p:ph type="title"/>
          </p:nvPr>
        </p:nvSpPr>
        <p:spPr>
          <a:xfrm>
            <a:off x="742950" y="95250"/>
            <a:ext cx="8420100" cy="1143000"/>
          </a:xfrm>
        </p:spPr>
        <p:txBody>
          <a:bodyPr anchor="b"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MNC klasifikasi (kontra.)</a:t>
            </a:r>
            <a:endParaRPr lang="en-US" smtClean="0">
              <a:solidFill>
                <a:srgbClr val="FAFD00"/>
              </a:solidFill>
            </a:endParaRPr>
          </a:p>
        </p:txBody>
      </p:sp>
      <p:sp>
        <p:nvSpPr>
          <p:cNvPr id="2089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42950" y="1524000"/>
            <a:ext cx="8420100" cy="3505200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daerah internasional</a:t>
            </a:r>
          </a:p>
          <a:p>
            <a:pPr lvl="1">
              <a:defRPr/>
            </a:pPr>
            <a:r>
              <a:rPr lang="en-US" smtClean="0">
                <a:solidFill>
                  <a:srgbClr val="FFFFFF"/>
                </a:solidFill>
              </a:rPr>
              <a:t>divisi internasional terpisah dari divisi domestik</a:t>
            </a:r>
          </a:p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wilayah geografis</a:t>
            </a:r>
          </a:p>
          <a:p>
            <a:pPr lvl="1">
              <a:defRPr/>
            </a:pPr>
            <a:r>
              <a:rPr lang="en-US" smtClean="0">
                <a:solidFill>
                  <a:srgbClr val="FFFFFF"/>
                </a:solidFill>
              </a:rPr>
              <a:t>Setiap wilayah bertanggungjawab untuk Anak Perusahaan yang telah diaudit</a:t>
            </a:r>
          </a:p>
          <a:p>
            <a:pPr lvl="1">
              <a:defRPr/>
            </a:pPr>
            <a:r>
              <a:rPr lang="en-US" smtClean="0">
                <a:solidFill>
                  <a:srgbClr val="FFFFFF"/>
                </a:solidFill>
              </a:rPr>
              <a:t>Tidak ada komunikasi antara daerah</a:t>
            </a:r>
          </a:p>
          <a:p>
            <a:pPr lvl="1">
              <a:defRPr/>
            </a:pPr>
            <a:r>
              <a:rPr lang="en-US" smtClean="0">
                <a:solidFill>
                  <a:srgbClr val="FFFFFF"/>
                </a:solidFill>
              </a:rPr>
              <a:t>Komunikasi dikoordinasikan oleh perusahaan induk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8820150" y="6219825"/>
            <a:ext cx="4206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4-</a:t>
            </a:r>
            <a:fld id="{FF1213DB-0233-46DF-9681-DF071B698C55}" type="slidenum">
              <a:rPr lang="en-US" sz="1400"/>
              <a:pPr/>
              <a:t>6</a:t>
            </a:fld>
            <a:endParaRPr lang="en-US" sz="14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08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8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" dur="500"/>
                                        <p:tgtEl>
                                          <p:spTgt spid="208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8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2089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89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2089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89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2089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89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500"/>
                                        <p:tgtEl>
                                          <p:spTgt spid="2089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89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1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ChangeArrowheads="1"/>
          </p:cNvSpPr>
          <p:nvPr/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" name="Rectangle 1027"/>
          <p:cNvSpPr>
            <a:spLocks noChangeArrowheads="1"/>
          </p:cNvSpPr>
          <p:nvPr/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124" name="Rectangle 1028"/>
          <p:cNvSpPr>
            <a:spLocks noGrp="1" noChangeArrowheads="1"/>
          </p:cNvSpPr>
          <p:nvPr>
            <p:ph type="title"/>
          </p:nvPr>
        </p:nvSpPr>
        <p:spPr>
          <a:xfrm>
            <a:off x="742950" y="95250"/>
            <a:ext cx="8420100" cy="1143000"/>
          </a:xfrm>
        </p:spPr>
        <p:txBody>
          <a:bodyPr anchor="b"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MNC klasifikasi (kontra.)</a:t>
            </a:r>
            <a:endParaRPr lang="en-US" smtClean="0">
              <a:solidFill>
                <a:srgbClr val="FAFD00"/>
              </a:solidFill>
            </a:endParaRPr>
          </a:p>
        </p:txBody>
      </p:sp>
      <p:sp>
        <p:nvSpPr>
          <p:cNvPr id="261125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742950" y="1238250"/>
            <a:ext cx="8420100" cy="3505200"/>
          </a:xfrm>
        </p:spPr>
        <p:txBody>
          <a:bodyPr/>
          <a:lstStyle/>
          <a:p>
            <a:pPr>
              <a:defRPr/>
            </a:pPr>
            <a:endParaRPr lang="en-US" smtClean="0">
              <a:solidFill>
                <a:srgbClr val="FFFFFF"/>
              </a:solidFill>
            </a:endParaRPr>
          </a:p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Produk di seluruh dunia divisi</a:t>
            </a:r>
          </a:p>
          <a:p>
            <a:pPr lvl="1">
              <a:defRPr/>
            </a:pPr>
            <a:r>
              <a:rPr lang="en-US" smtClean="0">
                <a:solidFill>
                  <a:srgbClr val="FFFFFF"/>
                </a:solidFill>
              </a:rPr>
              <a:t>Produk divisi yang bertanggung jawab terhadap operasi di seluruh dunia</a:t>
            </a:r>
          </a:p>
          <a:p>
            <a:pPr lvl="1">
              <a:defRPr/>
            </a:pPr>
            <a:r>
              <a:rPr lang="en-US" smtClean="0">
                <a:solidFill>
                  <a:srgbClr val="FFFFFF"/>
                </a:solidFill>
              </a:rPr>
              <a:t>Membantu mengakui produk kebutuhan spesifik</a:t>
            </a:r>
          </a:p>
        </p:txBody>
      </p:sp>
      <p:sp>
        <p:nvSpPr>
          <p:cNvPr id="8198" name="Text Box 1030"/>
          <p:cNvSpPr txBox="1">
            <a:spLocks noChangeArrowheads="1"/>
          </p:cNvSpPr>
          <p:nvPr/>
        </p:nvSpPr>
        <p:spPr bwMode="auto">
          <a:xfrm>
            <a:off x="8820150" y="6219825"/>
            <a:ext cx="4206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4-</a:t>
            </a:r>
            <a:fld id="{18245EAF-C36B-42BB-BF1C-E302AE48849E}" type="slidenum">
              <a:rPr lang="en-US" sz="1400"/>
              <a:pPr/>
              <a:t>7</a:t>
            </a:fld>
            <a:endParaRPr lang="en-US" sz="14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61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1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" dur="500"/>
                                        <p:tgtEl>
                                          <p:spTgt spid="261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1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261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1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5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20" name="Rectangle 4"/>
          <p:cNvSpPr>
            <a:spLocks noGrp="1" noChangeArrowheads="1"/>
          </p:cNvSpPr>
          <p:nvPr>
            <p:ph type="title"/>
          </p:nvPr>
        </p:nvSpPr>
        <p:spPr>
          <a:xfrm>
            <a:off x="742950" y="762000"/>
            <a:ext cx="8420100" cy="857250"/>
          </a:xfrm>
        </p:spPr>
        <p:txBody>
          <a:bodyPr anchor="b"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Kebutuhan untuk melakukan koordinasi dalam MNC</a:t>
            </a:r>
            <a:r>
              <a:rPr lang="en-US" smtClean="0">
                <a:solidFill>
                  <a:srgbClr val="FAFD00"/>
                </a:solidFill>
              </a:rPr>
              <a:t> </a:t>
            </a:r>
          </a:p>
        </p:txBody>
      </p:sp>
      <p:sp>
        <p:nvSpPr>
          <p:cNvPr id="2652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Lebih Besar harus dibandingkan dengan perusahaan domestik</a:t>
            </a:r>
          </a:p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Perusahaan tidak mampu meraih strategis kontrol mereka terhadap operasi di seluruh dunia dan mengelolanya dalam sebuah secara global dikoordinasikan dengan cara tidak akan berhasil dalam emerging ekonomi internasional</a:t>
            </a:r>
          </a:p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Sumber Daya yang kita disebarkan secara luas</a:t>
            </a:r>
          </a:p>
          <a:p>
            <a:pPr>
              <a:defRPr/>
            </a:pP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8820150" y="6219825"/>
            <a:ext cx="4206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4-</a:t>
            </a:r>
            <a:fld id="{BC3472D2-15B6-458F-93A2-B09C39A494AE}" type="slidenum">
              <a:rPr lang="en-US" sz="1400"/>
              <a:pPr/>
              <a:t>8</a:t>
            </a:fld>
            <a:endParaRPr lang="en-US" sz="14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5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5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5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5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5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5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1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68" name="Rectangle 4"/>
          <p:cNvSpPr>
            <a:spLocks noGrp="1" noChangeArrowheads="1"/>
          </p:cNvSpPr>
          <p:nvPr>
            <p:ph type="title"/>
          </p:nvPr>
        </p:nvSpPr>
        <p:spPr>
          <a:xfrm>
            <a:off x="742950" y="762000"/>
            <a:ext cx="8420100" cy="857250"/>
          </a:xfrm>
        </p:spPr>
        <p:txBody>
          <a:bodyPr anchor="b"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Perlu untuk melakukan koordinasi </a:t>
            </a:r>
            <a:br>
              <a:rPr lang="en-US" smtClean="0">
                <a:latin typeface="Impact" pitchFamily="34" charset="0"/>
              </a:rPr>
            </a:br>
            <a:r>
              <a:rPr lang="en-US" smtClean="0">
                <a:latin typeface="Impact" pitchFamily="34" charset="0"/>
              </a:rPr>
              <a:t>dalam MNC (kontra.)</a:t>
            </a:r>
            <a:r>
              <a:rPr lang="en-US" smtClean="0">
                <a:solidFill>
                  <a:srgbClr val="FAFD00"/>
                </a:solidFill>
              </a:rPr>
              <a:t> </a:t>
            </a:r>
          </a:p>
        </p:txBody>
      </p:sp>
      <p:sp>
        <p:nvSpPr>
          <p:cNvPr id="2672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Perbaikan dalam teknologi informasi dan metodologi telah membuat koordinasi global agak lebih mudah</a:t>
            </a:r>
          </a:p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Masih, koordinasi adalah tantangan besar</a:t>
            </a:r>
          </a:p>
          <a:p>
            <a:pPr>
              <a:defRPr/>
            </a:pP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8820150" y="6219825"/>
            <a:ext cx="4206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4-</a:t>
            </a:r>
            <a:fld id="{ACD5DC02-6605-4804-A95C-F49C8C9AF150}" type="slidenum">
              <a:rPr lang="en-US" sz="1400"/>
              <a:pPr/>
              <a:t>9</a:t>
            </a:fld>
            <a:endParaRPr lang="en-US" sz="14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7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7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9" grpId="0" build="p" autoUpdateAnimBg="0"/>
    </p:bldLst>
  </p:timing>
</p:sld>
</file>

<file path=ppt/theme/theme1.xml><?xml version="1.0" encoding="utf-8"?>
<a:theme xmlns:a="http://schemas.openxmlformats.org/drawingml/2006/main" name="PrenticeHall">
  <a:themeElements>
    <a:clrScheme name="">
      <a:dk1>
        <a:srgbClr val="081D58"/>
      </a:dk1>
      <a:lt1>
        <a:srgbClr val="FFFFFF"/>
      </a:lt1>
      <a:dk2>
        <a:srgbClr val="9900CC"/>
      </a:dk2>
      <a:lt2>
        <a:srgbClr val="FFFF85"/>
      </a:lt2>
      <a:accent1>
        <a:srgbClr val="F95645"/>
      </a:accent1>
      <a:accent2>
        <a:srgbClr val="F95AB7"/>
      </a:accent2>
      <a:accent3>
        <a:srgbClr val="CAAAE2"/>
      </a:accent3>
      <a:accent4>
        <a:srgbClr val="DADADA"/>
      </a:accent4>
      <a:accent5>
        <a:srgbClr val="FBB4B0"/>
      </a:accent5>
      <a:accent6>
        <a:srgbClr val="E251A6"/>
      </a:accent6>
      <a:hlink>
        <a:srgbClr val="FC0128"/>
      </a:hlink>
      <a:folHlink>
        <a:srgbClr val="618FFD"/>
      </a:folHlink>
    </a:clrScheme>
    <a:fontScheme name="PrenticeHal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renticeHa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ticeHal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nticeHal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ticeHal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ticeHal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ticeHal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ticeHal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725</TotalTime>
  <Pages>33</Pages>
  <Words>803</Words>
  <Application>Microsoft Office PowerPoint</Application>
  <PresentationFormat>A4 Paper (210x297 mm)</PresentationFormat>
  <Paragraphs>242</Paragraphs>
  <Slides>29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PrenticeHall</vt:lpstr>
      <vt:lpstr>Bab 4</vt:lpstr>
      <vt:lpstr>Perusahaan Multinasional (MNC)</vt:lpstr>
      <vt:lpstr>Setiap anak perusahaannya telah sendiri</vt:lpstr>
      <vt:lpstr>Keperluan khusus untuk pengolahan informasi dalam MNC</vt:lpstr>
      <vt:lpstr>Jenis-jenis MNC struktur Organisasi klasifikasi</vt:lpstr>
      <vt:lpstr>MNC klasifikasi (kontra.)</vt:lpstr>
      <vt:lpstr>MNC klasifikasi (kontra.)</vt:lpstr>
      <vt:lpstr>Kebutuhan untuk melakukan koordinasi dalam MNC </vt:lpstr>
      <vt:lpstr>Perlu untuk melakukan koordinasi  dalam MNC (kontra.) </vt:lpstr>
      <vt:lpstr>Keuntungan dari Koordinasi  dalam MNC </vt:lpstr>
      <vt:lpstr>Keuntungan dari Koordinasi  dalam MNC (kontra.)</vt:lpstr>
      <vt:lpstr>Strategi Bisnis global</vt:lpstr>
      <vt:lpstr>longgar kontrol; keputusan strategis remote</vt:lpstr>
      <vt:lpstr>PowerPoint Presentation</vt:lpstr>
      <vt:lpstr>PowerPoint Presentation</vt:lpstr>
      <vt:lpstr>PowerPoint Presentation</vt:lpstr>
      <vt:lpstr>Bisnis global driver (GBD)</vt:lpstr>
      <vt:lpstr>gbds memperingatkan</vt:lpstr>
      <vt:lpstr>Sistem Informasi global (giss) Implementasi masalah</vt:lpstr>
      <vt:lpstr>Sistem Informasi global (giss) Implementasi masalah (kontra.)</vt:lpstr>
      <vt:lpstr>Strategi Implementasi GIS</vt:lpstr>
      <vt:lpstr>GIC strategi implementasi (kontra.)</vt:lpstr>
      <vt:lpstr>Strategi Transnasional</vt:lpstr>
      <vt:lpstr>Komputasi nyaris tanpa suara di seluruh dunia</vt:lpstr>
      <vt:lpstr>Group Sistem dukungan (GSS)</vt:lpstr>
      <vt:lpstr>Faktor mempengaruhi  penerimaan GSS</vt:lpstr>
      <vt:lpstr>Komputasi nyaris tanpa suara di seluruh dunia (kontra.)</vt:lpstr>
      <vt:lpstr>Komputer internasional  Gunakan dalam perspektif</vt:lpstr>
      <vt:lpstr>ikhtisar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creator>George Schell and Roger McHaney</dc:creator>
  <cp:lastModifiedBy>Mubdi</cp:lastModifiedBy>
  <cp:revision>63</cp:revision>
  <dcterms:created xsi:type="dcterms:W3CDTF">1997-07-17T14:14:44Z</dcterms:created>
  <dcterms:modified xsi:type="dcterms:W3CDTF">2013-03-15T01:59:33Z</dcterms:modified>
</cp:coreProperties>
</file>