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90" r:id="rId2"/>
    <p:sldId id="391" r:id="rId3"/>
    <p:sldId id="422" r:id="rId4"/>
    <p:sldId id="392" r:id="rId5"/>
    <p:sldId id="423" r:id="rId6"/>
    <p:sldId id="424" r:id="rId7"/>
    <p:sldId id="425" r:id="rId8"/>
    <p:sldId id="393" r:id="rId9"/>
    <p:sldId id="394" r:id="rId10"/>
    <p:sldId id="395" r:id="rId11"/>
    <p:sldId id="426" r:id="rId12"/>
    <p:sldId id="396" r:id="rId13"/>
    <p:sldId id="427" r:id="rId14"/>
    <p:sldId id="417" r:id="rId15"/>
    <p:sldId id="397" r:id="rId16"/>
    <p:sldId id="398" r:id="rId17"/>
    <p:sldId id="399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8" r:id="rId28"/>
    <p:sldId id="419" r:id="rId29"/>
    <p:sldId id="420" r:id="rId30"/>
    <p:sldId id="421" r:id="rId31"/>
    <p:sldId id="428" r:id="rId32"/>
    <p:sldId id="429" r:id="rId33"/>
  </p:sldIdLst>
  <p:sldSz cx="9906000" cy="6858000" type="A4"/>
  <p:notesSz cx="6858000" cy="987266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3700"/>
    <a:srgbClr val="6288FC"/>
    <a:srgbClr val="BACBFE"/>
    <a:srgbClr val="CAD7FE"/>
    <a:srgbClr val="B8BC6A"/>
    <a:srgbClr val="CBD070"/>
    <a:srgbClr val="5732A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4" d="100"/>
          <a:sy n="74" d="100"/>
        </p:scale>
        <p:origin x="-109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021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7713"/>
            <a:ext cx="5326062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190468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18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21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21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21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24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25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26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4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5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8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2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228600"/>
            <a:ext cx="2105025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228600"/>
            <a:ext cx="6162675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1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8288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288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4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58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641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278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732AA"/>
            </a:gs>
            <a:gs pos="100000">
              <a:srgbClr val="8B7D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85275" cy="6173788"/>
            <a:chOff x="0" y="0"/>
            <a:chExt cx="5341" cy="3889"/>
          </a:xfrm>
        </p:grpSpPr>
        <p:sp>
          <p:nvSpPr>
            <p:cNvPr id="1029" name="Freeform 2"/>
            <p:cNvSpPr>
              <a:spLocks/>
            </p:cNvSpPr>
            <p:nvPr/>
          </p:nvSpPr>
          <p:spPr bwMode="auto">
            <a:xfrm>
              <a:off x="0" y="0"/>
              <a:ext cx="3863" cy="3889"/>
            </a:xfrm>
            <a:custGeom>
              <a:avLst/>
              <a:gdLst>
                <a:gd name="T0" fmla="*/ 3862 w 3863"/>
                <a:gd name="T1" fmla="*/ 3418 h 3889"/>
                <a:gd name="T2" fmla="*/ 457 w 3863"/>
                <a:gd name="T3" fmla="*/ 0 h 3889"/>
                <a:gd name="T4" fmla="*/ 0 w 3863"/>
                <a:gd name="T5" fmla="*/ 0 h 3889"/>
                <a:gd name="T6" fmla="*/ 0 w 3863"/>
                <a:gd name="T7" fmla="*/ 481 h 3889"/>
                <a:gd name="T8" fmla="*/ 3394 w 3863"/>
                <a:gd name="T9" fmla="*/ 3888 h 3889"/>
                <a:gd name="T10" fmla="*/ 3862 w 3863"/>
                <a:gd name="T11" fmla="*/ 3418 h 38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3"/>
            <p:cNvSpPr>
              <a:spLocks/>
            </p:cNvSpPr>
            <p:nvPr/>
          </p:nvSpPr>
          <p:spPr bwMode="auto">
            <a:xfrm>
              <a:off x="860" y="0"/>
              <a:ext cx="3394" cy="3223"/>
            </a:xfrm>
            <a:custGeom>
              <a:avLst/>
              <a:gdLst>
                <a:gd name="T0" fmla="*/ 370 w 3394"/>
                <a:gd name="T1" fmla="*/ 0 h 3223"/>
                <a:gd name="T2" fmla="*/ 3393 w 3394"/>
                <a:gd name="T3" fmla="*/ 3036 h 3223"/>
                <a:gd name="T4" fmla="*/ 3208 w 3394"/>
                <a:gd name="T5" fmla="*/ 3222 h 3223"/>
                <a:gd name="T6" fmla="*/ 0 w 3394"/>
                <a:gd name="T7" fmla="*/ 0 h 3223"/>
                <a:gd name="T8" fmla="*/ 370 w 3394"/>
                <a:gd name="T9" fmla="*/ 0 h 32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Freeform 4"/>
            <p:cNvSpPr>
              <a:spLocks/>
            </p:cNvSpPr>
            <p:nvPr/>
          </p:nvSpPr>
          <p:spPr bwMode="auto">
            <a:xfrm>
              <a:off x="2187" y="0"/>
              <a:ext cx="2859" cy="2556"/>
            </a:xfrm>
            <a:custGeom>
              <a:avLst/>
              <a:gdLst>
                <a:gd name="T0" fmla="*/ 630 w 2859"/>
                <a:gd name="T1" fmla="*/ 0 h 2556"/>
                <a:gd name="T2" fmla="*/ 2858 w 2859"/>
                <a:gd name="T3" fmla="*/ 2238 h 2556"/>
                <a:gd name="T4" fmla="*/ 2543 w 2859"/>
                <a:gd name="T5" fmla="*/ 2555 h 2556"/>
                <a:gd name="T6" fmla="*/ 0 w 2859"/>
                <a:gd name="T7" fmla="*/ 0 h 2556"/>
                <a:gd name="T8" fmla="*/ 630 w 2859"/>
                <a:gd name="T9" fmla="*/ 0 h 25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3055" y="0"/>
              <a:ext cx="2286" cy="2121"/>
            </a:xfrm>
            <a:custGeom>
              <a:avLst/>
              <a:gdLst>
                <a:gd name="T0" fmla="*/ 0 w 2286"/>
                <a:gd name="T1" fmla="*/ 0 h 2121"/>
                <a:gd name="T2" fmla="*/ 2111 w 2286"/>
                <a:gd name="T3" fmla="*/ 2120 h 2121"/>
                <a:gd name="T4" fmla="*/ 2285 w 2286"/>
                <a:gd name="T5" fmla="*/ 1945 h 2121"/>
                <a:gd name="T6" fmla="*/ 348 w 2286"/>
                <a:gd name="T7" fmla="*/ 0 h 2121"/>
                <a:gd name="T8" fmla="*/ 0 w 2286"/>
                <a:gd name="T9" fmla="*/ 0 h 2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rgbClr val="264C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28600"/>
            <a:ext cx="84201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8288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2286000"/>
            <a:ext cx="8420100" cy="1447800"/>
          </a:xfrm>
        </p:spPr>
        <p:txBody>
          <a:bodyPr/>
          <a:lstStyle/>
          <a:p>
            <a:pPr>
              <a:defRPr/>
            </a:pPr>
            <a:r>
              <a:rPr lang="en-US" sz="8000" b="1" smtClean="0">
                <a:effectLst/>
              </a:rPr>
              <a:t>Bab 5</a:t>
            </a:r>
            <a:endParaRPr lang="en-US" sz="8000" smtClean="0">
              <a:solidFill>
                <a:srgbClr val="FAFD00"/>
              </a:solidFill>
            </a:endParaRPr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85900" y="3733800"/>
            <a:ext cx="6934200" cy="1752600"/>
          </a:xfrm>
        </p:spPr>
        <p:txBody>
          <a:bodyPr/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rgbClr val="FFFFFF"/>
                </a:solidFill>
              </a:rPr>
              <a:t>Implikasi Etis 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z="3600" smtClean="0">
                <a:solidFill>
                  <a:srgbClr val="FFFFFF"/>
                </a:solidFill>
              </a:rPr>
              <a:t>Teknologi Informasi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225550" y="466725"/>
            <a:ext cx="795178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800" b="1"/>
              <a:t>Sistem informasi manajemen 8/E</a:t>
            </a:r>
          </a:p>
          <a:p>
            <a:r>
              <a:rPr lang="en-US" sz="2800" b="1"/>
              <a:t>Raymond m. dan George Schell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5425" y="6442075"/>
            <a:ext cx="2306638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200"/>
              <a:t>Copyright 2001 bernama Prentice-Hall, Inc.</a:t>
            </a:r>
          </a:p>
        </p:txBody>
      </p:sp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CD9C1B91-8A9C-4C71-86BC-5A340BF62F2A}" type="slidenum">
              <a:rPr lang="en-US" sz="1400"/>
              <a:pPr/>
              <a:t>1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title"/>
          </p:nvPr>
        </p:nvSpPr>
        <p:spPr>
          <a:xfrm>
            <a:off x="742950" y="228600"/>
            <a:ext cx="8420100" cy="650875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Contoh dari suatu perusahaan KREDO</a:t>
            </a:r>
            <a:endParaRPr lang="en-US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20725" y="1520825"/>
            <a:ext cx="8797925" cy="453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2800" b="1">
                <a:solidFill>
                  <a:schemeClr val="accent1"/>
                </a:solidFill>
                <a:latin typeface="Arial" charset="0"/>
              </a:rPr>
              <a:t>Komitmen untuk pelanggan:</a:t>
            </a:r>
            <a:endParaRPr lang="en-US" b="1">
              <a:latin typeface="Arial" charset="0"/>
            </a:endParaRPr>
          </a:p>
          <a:p>
            <a:pPr algn="l"/>
            <a:r>
              <a:rPr lang="en-US" b="1">
                <a:latin typeface="Arial" charset="0"/>
              </a:rPr>
              <a:t>   </a:t>
            </a:r>
          </a:p>
          <a:p>
            <a:pPr algn="l"/>
            <a:r>
              <a:rPr lang="en-US">
                <a:latin typeface="Arial" charset="0"/>
              </a:rPr>
              <a:t>Yang pertama adalah komitmen untuk memberikan kepada pelanggan kami</a:t>
            </a:r>
          </a:p>
          <a:p>
            <a:pPr algn="l"/>
            <a:r>
              <a:rPr lang="en-US">
                <a:latin typeface="Arial" charset="0"/>
              </a:rPr>
              <a:t>kualitas produk dan jasa yang inovatif dan </a:t>
            </a:r>
          </a:p>
          <a:p>
            <a:pPr algn="l"/>
            <a:r>
              <a:rPr lang="en-US">
                <a:latin typeface="Arial" charset="0"/>
              </a:rPr>
              <a:t>Kecanggihan teknologi tanggap terhadap kebutuhan mereka saat ini</a:t>
            </a:r>
          </a:p>
          <a:p>
            <a:pPr algn="l"/>
            <a:r>
              <a:rPr lang="en-US">
                <a:latin typeface="Arial" charset="0"/>
              </a:rPr>
              <a:t>tepat pada harga. melaksanakan tugas ini dengan integritas</a:t>
            </a:r>
          </a:p>
          <a:p>
            <a:pPr algn="l"/>
            <a:r>
              <a:rPr lang="en-US">
                <a:latin typeface="Arial" charset="0"/>
              </a:rPr>
              <a:t>menuntut bahawa kita menjaga kerahasiaan dan melindungi</a:t>
            </a:r>
          </a:p>
          <a:p>
            <a:pPr algn="l"/>
            <a:r>
              <a:rPr lang="en-US">
                <a:latin typeface="Arial" charset="0"/>
              </a:rPr>
              <a:t>customer privasi, meningkatkan kepuasan pelanggan, dan</a:t>
            </a:r>
          </a:p>
          <a:p>
            <a:pPr algn="l"/>
            <a:r>
              <a:rPr lang="en-US">
                <a:latin typeface="Arial" charset="0"/>
              </a:rPr>
              <a:t>melayani kebutuhan pelanggan. Kita berusaha untuk melayani berkualitas</a:t>
            </a:r>
          </a:p>
          <a:p>
            <a:pPr algn="l"/>
            <a:r>
              <a:rPr lang="en-US">
                <a:latin typeface="Arial" charset="0"/>
              </a:rPr>
              <a:t>para nasabah dan industri-industri yang akan bertanggung-jawab</a:t>
            </a:r>
          </a:p>
          <a:p>
            <a:pPr algn="l"/>
            <a:r>
              <a:rPr lang="en-US">
                <a:latin typeface="Arial" charset="0"/>
              </a:rPr>
              <a:t>menurut luas diterima masyarakat dan perusahaan</a:t>
            </a:r>
          </a:p>
          <a:p>
            <a:pPr algn="l"/>
            <a:r>
              <a:rPr lang="en-US">
                <a:latin typeface="Arial" charset="0"/>
              </a:rPr>
              <a:t>mulia. 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775700" y="62198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BD72B574-84CD-4E1E-B2A2-198664B7DDFC}" type="slidenum">
              <a:rPr lang="en-US" sz="1400"/>
              <a:pPr/>
              <a:t>10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Etika Audit</a:t>
            </a:r>
            <a:endParaRPr lang="en-US" smtClean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pengawas intern bertemu dengan seorang manajer dengan tujuan untuk belajar bagaimana manager's unit adalah melaksanakan perusahaan kredo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AD4AB9C2-2A56-4E5E-879A-72718B45CDAE}" type="slidenum">
              <a:rPr lang="en-US" sz="1400"/>
              <a:pPr/>
              <a:t>11</a:t>
            </a:fld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Etika komputer</a:t>
            </a:r>
            <a:endParaRPr lang="en-US" smtClean="0"/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420100" cy="4114800"/>
          </a:xfrm>
        </p:spPr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Analisis dampak VPA terhadap alam dan dampak sosial dari teknologi komputer serta terkait perumusan kebijakan dan pembenaran untuk ethical seperti ini untuk pemakaian teknologi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D1824D03-81F9-46C2-BB63-832841770CC2}" type="slidenum">
              <a:rPr lang="en-US" sz="1400"/>
              <a:pPr/>
              <a:t>12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Tanggung jawab untuk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Etika komputer</a:t>
            </a:r>
            <a:endParaRPr lang="en-US" smtClean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belum tentu CIO perusahaan tersebut tahu memegang tanggung jawab utama</a:t>
            </a:r>
          </a:p>
          <a:p>
            <a:pPr>
              <a:defRPr/>
            </a:pPr>
            <a:r>
              <a:rPr lang="en-US" smtClean="0"/>
              <a:t>belum tentu CIO perusahaan tersebut tahu harus:</a:t>
            </a:r>
          </a:p>
          <a:p>
            <a:pPr lvl="1">
              <a:defRPr/>
            </a:pPr>
            <a:r>
              <a:rPr lang="en-US" smtClean="0"/>
              <a:t>menyadari bagaimana komputer adalah mempengaruhi masyarakat</a:t>
            </a:r>
          </a:p>
          <a:p>
            <a:pPr lvl="1">
              <a:defRPr/>
            </a:pPr>
            <a:r>
              <a:rPr lang="en-US" smtClean="0"/>
              <a:t>berbuat sesuatu tentang hal ini dengan menyusun kebijakan untuk memastikan teknologi ini digunakan dengan cara yang benar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7D5EB007-F703-4EC3-AAD2-6A4E6F33F5C9}" type="slidenum">
              <a:rPr lang="en-US" sz="1400"/>
              <a:pPr/>
              <a:t>13</a:t>
            </a:fld>
            <a:endParaRPr 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Pentingnya komputer Etika</a:t>
            </a:r>
            <a:endParaRPr lang="en-US" smtClean="0"/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logis kelenturan</a:t>
            </a:r>
          </a:p>
          <a:p>
            <a:pPr lvl="1">
              <a:defRPr/>
            </a:pPr>
            <a:r>
              <a:rPr lang="en-US" smtClean="0"/>
              <a:t>Kemampuan untuk program komputer anda untuk melakukan sesuatu ingin dilakukan</a:t>
            </a:r>
          </a:p>
          <a:p>
            <a:pPr>
              <a:defRPr/>
            </a:pPr>
            <a:r>
              <a:rPr lang="en-US" smtClean="0"/>
              <a:t>transformasi faktor</a:t>
            </a:r>
          </a:p>
          <a:p>
            <a:pPr lvl="1">
              <a:defRPr/>
            </a:pPr>
            <a:r>
              <a:rPr lang="en-US" smtClean="0"/>
              <a:t>Komputer dapat mengubah cara segala sesuatu dilakukan</a:t>
            </a:r>
          </a:p>
          <a:p>
            <a:pPr>
              <a:defRPr/>
            </a:pPr>
            <a:r>
              <a:rPr lang="en-US" smtClean="0"/>
              <a:t>Faktor kelimunan</a:t>
            </a:r>
          </a:p>
          <a:p>
            <a:pPr lvl="1">
              <a:defRPr/>
            </a:pPr>
            <a:r>
              <a:rPr lang="en-US" smtClean="0"/>
              <a:t>pemrograman tidak kelihatan</a:t>
            </a:r>
          </a:p>
          <a:p>
            <a:pPr lvl="1">
              <a:defRPr/>
            </a:pPr>
            <a:r>
              <a:rPr lang="en-US" smtClean="0"/>
              <a:t>perhitungan kompleks tidak kelihatan</a:t>
            </a:r>
          </a:p>
          <a:p>
            <a:pPr lvl="1">
              <a:defRPr/>
            </a:pPr>
            <a:r>
              <a:rPr lang="en-US" smtClean="0"/>
              <a:t>Tidak Kelihatan pelecehan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34015E12-FA10-4B97-AD5C-9C0E24C7AF52}" type="slidenum">
              <a:rPr lang="en-US" sz="1400"/>
              <a:pPr/>
              <a:t>14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Hak-hak untuk komputer</a:t>
            </a:r>
            <a:endParaRPr lang="en-US" smtClean="0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3150" y="18288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Hak untuk mengakses komputer</a:t>
            </a:r>
          </a:p>
          <a:p>
            <a:pPr>
              <a:defRPr/>
            </a:pPr>
            <a:r>
              <a:rPr lang="en-US" smtClean="0"/>
              <a:t>Hak untuk keterampilan komputer</a:t>
            </a:r>
          </a:p>
          <a:p>
            <a:pPr>
              <a:defRPr/>
            </a:pPr>
            <a:r>
              <a:rPr lang="en-US" smtClean="0"/>
              <a:t>Hak untuk komputer spesialis</a:t>
            </a:r>
          </a:p>
          <a:p>
            <a:pPr>
              <a:defRPr/>
            </a:pPr>
            <a:r>
              <a:rPr lang="en-US" smtClean="0"/>
              <a:t>Hak untuk komputer pengambilan keputusan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2C9402D7-231A-4D1C-95A0-53F067FA6B69}" type="slidenum">
              <a:rPr lang="en-US" sz="1400"/>
              <a:pPr/>
              <a:t>15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Hak-hak untuk informasi</a:t>
            </a:r>
            <a:endParaRPr lang="en-US" smtClean="0"/>
          </a:p>
        </p:txBody>
      </p:sp>
      <p:sp>
        <p:nvSpPr>
          <p:cNvPr id="281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51000" y="18288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Hak untuk ketentuan privacy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Hak untuk akurasi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Hak atas kekayaan</a:t>
            </a:r>
          </a:p>
          <a:p>
            <a:pPr>
              <a:buFont typeface="Monotype Sorts" pitchFamily="2" charset="2"/>
              <a:buNone/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Hak untuk mengakses</a:t>
            </a:r>
          </a:p>
        </p:txBody>
      </p:sp>
      <p:sp>
        <p:nvSpPr>
          <p:cNvPr id="17414" name="WordArt 6"/>
          <p:cNvSpPr>
            <a:spLocks noChangeArrowheads="1" noChangeShapeType="1" noTextEdit="1"/>
          </p:cNvSpPr>
          <p:nvPr/>
        </p:nvSpPr>
        <p:spPr bwMode="auto">
          <a:xfrm rot="5400000">
            <a:off x="4505325" y="3349625"/>
            <a:ext cx="4114800" cy="10731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en-US" sz="3600" kern="10">
                <a:ln w="12700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rgbClr val="FFFF99"/>
                </a:solidFill>
                <a:effectLst>
                  <a:outerShdw dist="53882" dir="2700000" algn="ctr" rotWithShape="0">
                    <a:srgbClr val="CBCBCB"/>
                  </a:outerShdw>
                </a:effectLst>
                <a:latin typeface="Times New Roman"/>
                <a:cs typeface="Times New Roman"/>
              </a:rPr>
              <a:t>papa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535B9F82-B6D4-4272-A4E1-D8EF2180187C}" type="slidenum">
              <a:rPr lang="en-US" sz="1400"/>
              <a:pPr/>
              <a:t>16</a:t>
            </a:fld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Kontrak sosial adalah</a:t>
            </a:r>
            <a:endParaRPr lang="en-US" smtClean="0"/>
          </a:p>
        </p:txBody>
      </p:sp>
      <p:sp>
        <p:nvSpPr>
          <p:cNvPr id="283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420100" cy="4114800"/>
          </a:xfrm>
        </p:spPr>
        <p:txBody>
          <a:bodyPr/>
          <a:lstStyle/>
          <a:p>
            <a:pPr>
              <a:spcBef>
                <a:spcPct val="0"/>
              </a:spcBef>
              <a:buSzPct val="100000"/>
              <a:buFontTx/>
              <a:buChar char="•"/>
              <a:defRPr/>
            </a:pPr>
            <a:r>
              <a:rPr lang="en-US" smtClean="0"/>
              <a:t>komputer tidak akan digunakan untuk menyerang orang secara tidak wajar privasi</a:t>
            </a:r>
          </a:p>
          <a:p>
            <a:pPr>
              <a:spcBef>
                <a:spcPct val="0"/>
              </a:spcBef>
              <a:buSzPct val="100000"/>
              <a:buFontTx/>
              <a:buChar char="•"/>
              <a:defRPr/>
            </a:pPr>
            <a:r>
              <a:rPr lang="en-US" smtClean="0"/>
              <a:t>akan diambil setiap ukuran untuk memastikan ketepatan pengolahan komputer</a:t>
            </a:r>
          </a:p>
          <a:p>
            <a:pPr>
              <a:spcBef>
                <a:spcPct val="0"/>
              </a:spcBef>
              <a:buSzPct val="100000"/>
              <a:buFontTx/>
              <a:buChar char="•"/>
              <a:defRPr/>
            </a:pPr>
            <a:r>
              <a:rPr lang="en-US" smtClean="0"/>
              <a:t>kesucian intelektual akan dilindungi</a:t>
            </a:r>
          </a:p>
          <a:p>
            <a:pPr>
              <a:spcBef>
                <a:spcPct val="0"/>
              </a:spcBef>
              <a:buSzPct val="100000"/>
              <a:buFontTx/>
              <a:buChar char="•"/>
              <a:defRPr/>
            </a:pPr>
            <a:r>
              <a:rPr lang="en-US" smtClean="0"/>
              <a:t>komputer akan dibuat dapat diakses oleh masyarakat sehingga anggotanya dapat menghindari serta penghinaan informasi buta huruf, dan pencabutan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00F9BB87-72C7-4FD8-9D58-C1D869865EE0}" type="slidenum">
              <a:rPr lang="en-US" sz="1400"/>
              <a:pPr/>
              <a:t>17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Etika dan belum tentu CIO perusahaan tersebut tahu</a:t>
            </a:r>
            <a:endParaRPr lang="en-US" smtClean="0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Persepsi tentang yang belum tentu CIO perusahaan tersebut tahu's Etika</a:t>
            </a:r>
          </a:p>
          <a:p>
            <a:pPr lvl="1">
              <a:defRPr/>
            </a:pPr>
            <a:r>
              <a:rPr lang="en-US" smtClean="0"/>
              <a:t>tidak mengambil keuntungan dari kesempatan untuk bertindak unethically</a:t>
            </a:r>
          </a:p>
          <a:p>
            <a:pPr lvl="1">
              <a:defRPr/>
            </a:pPr>
            <a:r>
              <a:rPr lang="en-US" smtClean="0"/>
              <a:t>Etika membiakan sukses</a:t>
            </a:r>
          </a:p>
          <a:p>
            <a:pPr lvl="1">
              <a:defRPr/>
            </a:pPr>
            <a:r>
              <a:rPr lang="en-US" smtClean="0"/>
              <a:t>Perusahaan properti dan manajer memiliki tanggung jawab sosial</a:t>
            </a:r>
          </a:p>
          <a:p>
            <a:pPr lvl="1">
              <a:defRPr/>
            </a:pPr>
            <a:r>
              <a:rPr lang="en-US" smtClean="0"/>
              <a:t>Manajer back-up Etika kepercayaan mereka dengan tindakan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51E64CE2-0C81-458D-9A15-FD60C05FA03A}" type="slidenum">
              <a:rPr lang="en-US" sz="1400"/>
              <a:pPr/>
              <a:t>18</a:t>
            </a:fld>
            <a:endParaRPr 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belum tentu CIO perusahaan tersebut tahu dipengaruhi oleh sebuah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Hierarki dari faktor-faktor</a:t>
            </a:r>
            <a:endParaRPr lang="en-US" smtClean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803650" y="3740150"/>
            <a:ext cx="2216150" cy="2273300"/>
          </a:xfrm>
          <a:prstGeom prst="rect">
            <a:avLst/>
          </a:prstGeom>
          <a:gradFill rotWithShape="0">
            <a:gsLst>
              <a:gs pos="0">
                <a:srgbClr val="FAFD00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779838" y="4170363"/>
            <a:ext cx="2251075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3200">
                <a:solidFill>
                  <a:srgbClr val="000000"/>
                </a:solidFill>
                <a:latin typeface="Impact" pitchFamily="34" charset="0"/>
              </a:rPr>
              <a:t>Kantor Pusat</a:t>
            </a:r>
          </a:p>
          <a:p>
            <a:r>
              <a:rPr lang="en-US" sz="3200">
                <a:solidFill>
                  <a:srgbClr val="000000"/>
                </a:solidFill>
                <a:latin typeface="Impact" pitchFamily="34" charset="0"/>
              </a:rPr>
              <a:t>belum tentu CIO perusahaan tersebut tahu</a:t>
            </a:r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1492250" y="3511550"/>
            <a:ext cx="2216150" cy="977900"/>
          </a:xfrm>
          <a:prstGeom prst="rightArrow">
            <a:avLst>
              <a:gd name="adj1" fmla="val 75000"/>
              <a:gd name="adj2" fmla="val 113322"/>
            </a:avLst>
          </a:prstGeom>
          <a:gradFill rotWithShape="0">
            <a:gsLst>
              <a:gs pos="0">
                <a:srgbClr val="000000"/>
              </a:gs>
              <a:gs pos="100000">
                <a:srgbClr val="FF5008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1492250" y="4806950"/>
            <a:ext cx="2216150" cy="977900"/>
          </a:xfrm>
          <a:prstGeom prst="rightArrow">
            <a:avLst>
              <a:gd name="adj1" fmla="val 75000"/>
              <a:gd name="adj2" fmla="val 113322"/>
            </a:avLst>
          </a:prstGeom>
          <a:gradFill rotWithShape="0">
            <a:gsLst>
              <a:gs pos="0">
                <a:srgbClr val="000000"/>
              </a:gs>
              <a:gs pos="100000">
                <a:srgbClr val="FF5008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 rot="16200000" flipH="1">
            <a:off x="3889375" y="2174875"/>
            <a:ext cx="2044700" cy="1060450"/>
          </a:xfrm>
          <a:prstGeom prst="rightArrow">
            <a:avLst>
              <a:gd name="adj1" fmla="val 75000"/>
              <a:gd name="adj2" fmla="val 96416"/>
            </a:avLst>
          </a:prstGeom>
          <a:gradFill rotWithShape="0">
            <a:gsLst>
              <a:gs pos="0">
                <a:srgbClr val="000000"/>
              </a:gs>
              <a:gs pos="100000">
                <a:srgbClr val="FF5008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 flipH="1">
            <a:off x="6115050" y="4806950"/>
            <a:ext cx="2216150" cy="977900"/>
          </a:xfrm>
          <a:prstGeom prst="rightArrow">
            <a:avLst>
              <a:gd name="adj1" fmla="val 75000"/>
              <a:gd name="adj2" fmla="val 113322"/>
            </a:avLst>
          </a:prstGeom>
          <a:gradFill rotWithShape="0">
            <a:gsLst>
              <a:gs pos="0">
                <a:srgbClr val="FF5008"/>
              </a:gs>
              <a:gs pos="100000">
                <a:srgbClr val="000000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AutoShape 11"/>
          <p:cNvSpPr>
            <a:spLocks noChangeArrowheads="1"/>
          </p:cNvSpPr>
          <p:nvPr/>
        </p:nvSpPr>
        <p:spPr bwMode="auto">
          <a:xfrm flipH="1">
            <a:off x="6115050" y="3435350"/>
            <a:ext cx="2216150" cy="977900"/>
          </a:xfrm>
          <a:prstGeom prst="rightArrow">
            <a:avLst>
              <a:gd name="adj1" fmla="val 75000"/>
              <a:gd name="adj2" fmla="val 113322"/>
            </a:avLst>
          </a:prstGeom>
          <a:gradFill rotWithShape="0">
            <a:gsLst>
              <a:gs pos="0">
                <a:srgbClr val="FF5008"/>
              </a:gs>
              <a:gs pos="100000">
                <a:srgbClr val="000000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92" name="Rectangle 12"/>
          <p:cNvSpPr>
            <a:spLocks noChangeArrowheads="1"/>
          </p:cNvSpPr>
          <p:nvPr/>
        </p:nvSpPr>
        <p:spPr bwMode="auto">
          <a:xfrm>
            <a:off x="4600575" y="2051050"/>
            <a:ext cx="725488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Hukum</a:t>
            </a:r>
          </a:p>
        </p:txBody>
      </p:sp>
      <p:sp>
        <p:nvSpPr>
          <p:cNvPr id="302093" name="Rectangle 13"/>
          <p:cNvSpPr>
            <a:spLocks noChangeArrowheads="1"/>
          </p:cNvSpPr>
          <p:nvPr/>
        </p:nvSpPr>
        <p:spPr bwMode="auto">
          <a:xfrm>
            <a:off x="1546225" y="3705225"/>
            <a:ext cx="1550988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Perusahaan</a:t>
            </a:r>
          </a:p>
          <a:p>
            <a:pPr algn="l">
              <a:defRPr/>
            </a:pPr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Etika budaya perusahaan</a:t>
            </a:r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1628775" y="5000625"/>
            <a:ext cx="10826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sosial</a:t>
            </a:r>
          </a:p>
          <a:p>
            <a:pPr algn="l">
              <a:defRPr/>
            </a:pPr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tekanan</a:t>
            </a:r>
          </a:p>
        </p:txBody>
      </p:sp>
      <p:sp>
        <p:nvSpPr>
          <p:cNvPr id="302095" name="Rectangle 15"/>
          <p:cNvSpPr>
            <a:spLocks noChangeArrowheads="1"/>
          </p:cNvSpPr>
          <p:nvPr/>
        </p:nvSpPr>
        <p:spPr bwMode="auto">
          <a:xfrm>
            <a:off x="6664325" y="3629025"/>
            <a:ext cx="171132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KKG - guru profesional</a:t>
            </a:r>
          </a:p>
          <a:p>
            <a:pPr algn="l">
              <a:defRPr/>
            </a:pPr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kode etik</a:t>
            </a:r>
          </a:p>
        </p:txBody>
      </p:sp>
      <p:sp>
        <p:nvSpPr>
          <p:cNvPr id="302096" name="Rectangle 16"/>
          <p:cNvSpPr>
            <a:spLocks noChangeArrowheads="1"/>
          </p:cNvSpPr>
          <p:nvPr/>
        </p:nvSpPr>
        <p:spPr bwMode="auto">
          <a:xfrm>
            <a:off x="7078663" y="5000625"/>
            <a:ext cx="1198562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defRPr/>
            </a:pPr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Hukum</a:t>
            </a:r>
          </a:p>
          <a:p>
            <a:pPr algn="l">
              <a:defRPr/>
            </a:pPr>
            <a:r>
              <a:rPr lang="en-US" sz="15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tekanan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3DD9197C-1AF4-4E78-9E6E-41926F8CD7F5}" type="slidenum">
              <a:rPr lang="en-US" sz="1400"/>
              <a:pPr/>
              <a:t>19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Warga negara jawab Conscionable</a:t>
            </a:r>
            <a:endParaRPr lang="en-US" smtClean="0">
              <a:solidFill>
                <a:srgbClr val="FAFD00"/>
              </a:solidFill>
            </a:endParaRP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Akhlak</a:t>
            </a:r>
          </a:p>
          <a:p>
            <a:pPr lvl="1">
              <a:defRPr/>
            </a:pPr>
            <a:r>
              <a:rPr lang="en-US" smtClean="0"/>
              <a:t>tradisi benar dan salah</a:t>
            </a:r>
          </a:p>
          <a:p>
            <a:pPr>
              <a:defRPr/>
            </a:pPr>
            <a:r>
              <a:rPr lang="en-US" smtClean="0"/>
              <a:t>Etika</a:t>
            </a:r>
          </a:p>
          <a:p>
            <a:pPr lvl="1">
              <a:defRPr/>
            </a:pPr>
            <a:r>
              <a:rPr lang="en-US" smtClean="0"/>
              <a:t>Suite dari membimbing keyakinan, mulia, atau ide-ide yang mempromosikan individu atau masyarakat</a:t>
            </a:r>
          </a:p>
          <a:p>
            <a:pPr>
              <a:defRPr/>
            </a:pPr>
            <a:r>
              <a:rPr lang="en-US" smtClean="0"/>
              <a:t>Hukum</a:t>
            </a:r>
          </a:p>
          <a:p>
            <a:pPr lvl="1">
              <a:defRPr/>
            </a:pPr>
            <a:r>
              <a:rPr lang="en-US" smtClean="0"/>
              <a:t>Peraturan formal kelakuan yang berdaulat memberlakukan kekuasaan yang warganya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341390DE-9DC6-41C2-AA9F-682FEDFBA3BB}" type="slidenum">
              <a:rPr lang="en-US" sz="1400"/>
              <a:pPr/>
              <a:t>2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cios Biasanya tidak Bertindak Unethically</a:t>
            </a:r>
            <a:endParaRPr lang="en-US" smtClean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68375" y="2493963"/>
            <a:ext cx="81121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latin typeface="Arial" charset="0"/>
              </a:rPr>
              <a:t>Terdapat banyak peluang untuk 47,5 37,7</a:t>
            </a:r>
          </a:p>
          <a:p>
            <a:pPr algn="l"/>
            <a:r>
              <a:rPr lang="en-US">
                <a:latin typeface="Arial" charset="0"/>
              </a:rPr>
              <a:t>   Disela manajer dalam perusahaan saya untuk </a:t>
            </a:r>
          </a:p>
          <a:p>
            <a:pPr algn="l"/>
            <a:r>
              <a:rPr lang="en-US">
                <a:latin typeface="Arial" charset="0"/>
              </a:rPr>
              <a:t>   melibatkan diri dalam tidak etis jalan raya.</a:t>
            </a:r>
          </a:p>
          <a:p>
            <a:pPr algn="l"/>
            <a:endParaRPr lang="en-US">
              <a:latin typeface="Arial" charset="0"/>
            </a:endParaRPr>
          </a:p>
          <a:p>
            <a:pPr algn="l"/>
            <a:r>
              <a:rPr lang="en-US">
                <a:latin typeface="Arial" charset="0"/>
              </a:rPr>
              <a:t>Disela manajer dalam perusahaan saya 19,7 80,3</a:t>
            </a:r>
          </a:p>
          <a:p>
            <a:pPr algn="l"/>
            <a:r>
              <a:rPr lang="en-US">
                <a:latin typeface="Arial" charset="0"/>
              </a:rPr>
              <a:t>   melibatkan diri dalam tingkah laku yang saya </a:t>
            </a:r>
          </a:p>
          <a:p>
            <a:pPr algn="l"/>
            <a:r>
              <a:rPr lang="en-US">
                <a:latin typeface="Arial" charset="0"/>
              </a:rPr>
              <a:t>   mempertimbangkan untuk tidak etis.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050925" y="1839913"/>
            <a:ext cx="8550275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800" b="1">
                <a:solidFill>
                  <a:schemeClr val="hlink"/>
                </a:solidFill>
                <a:latin typeface="Arial" charset="0"/>
              </a:rPr>
              <a:t>Pertanyaan setuju tidak setuju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4F5CB4CE-CE91-451E-9FEE-F363066141BE}" type="slidenum">
              <a:rPr lang="en-US" sz="1400"/>
              <a:pPr/>
              <a:t>20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Etika dan keberhasilan</a:t>
            </a:r>
            <a:r>
              <a:rPr lang="en-US" smtClean="0"/>
              <a:t> 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7850" y="1219200"/>
            <a:ext cx="8750300" cy="49530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400" smtClean="0">
                <a:latin typeface="Courier New" pitchFamily="49" charset="0"/>
              </a:rPr>
              <a:t>                                                                                          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Persen</a:t>
            </a: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 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Persen</a:t>
            </a: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 </a:t>
            </a:r>
            <a:endParaRPr lang="en-US" sz="160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solidFill>
                  <a:schemeClr val="hlink"/>
                </a:solidFill>
                <a:latin typeface="Arial" charset="0"/>
              </a:rPr>
              <a:t>Pertanyaan</a:t>
            </a:r>
            <a:r>
              <a:rPr lang="en-US" sz="2800" smtClean="0">
                <a:latin typeface="Courier New" pitchFamily="49" charset="0"/>
              </a:rPr>
              <a:t> </a:t>
            </a:r>
            <a:r>
              <a:rPr lang="en-US" sz="1600" smtClean="0">
                <a:latin typeface="Courier New" pitchFamily="49" charset="0"/>
              </a:rPr>
              <a:t>                            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setuju</a:t>
            </a: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  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tidak setuju</a:t>
            </a:r>
            <a:endParaRPr lang="en-US" sz="16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160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sukses DISELA manajer dalam perusahaan saya adalah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Pada umumnya lebih etis dibandingkan gagal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manajer.                                          </a:t>
            </a:r>
            <a:r>
              <a:rPr lang="en-US" sz="2000" b="1" smtClean="0"/>
              <a:t>73,8 13,1 </a:t>
            </a:r>
            <a:endParaRPr lang="en-US" sz="20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agar berhasil dalam perusahaan saya kembali adalah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seringkali diperlukan untuk berkompromi satu Etika.                 </a:t>
            </a:r>
            <a:r>
              <a:rPr lang="en-US" sz="2000" b="1" smtClean="0"/>
              <a:t>18,0 75,4 </a:t>
            </a:r>
            <a:endParaRPr lang="en-US" sz="20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sukses manajer dalam perusahaan saya menahan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informasi yang tidak mengganggu mereka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self-suku bunga.                                        </a:t>
            </a:r>
            <a:r>
              <a:rPr lang="en-US" sz="2000" b="1" smtClean="0"/>
              <a:t>21,3 50,8 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935038" y="2667000"/>
            <a:ext cx="8366125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9115425" y="6400800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6B3CD859-B49B-46DA-8638-C4EEDDE5ED78}" type="slidenum">
              <a:rPr lang="en-US" sz="1400"/>
              <a:pPr/>
              <a:t>21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Etika (kontra.)</a:t>
            </a:r>
            <a:endParaRPr lang="en-US" smtClean="0"/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7850" y="1219200"/>
            <a:ext cx="8750300" cy="53340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400" smtClean="0">
                <a:latin typeface="Courier New" pitchFamily="49" charset="0"/>
              </a:rPr>
              <a:t>  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Persen</a:t>
            </a: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 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Persen</a:t>
            </a: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 </a:t>
            </a:r>
            <a:endParaRPr lang="en-US" sz="160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solidFill>
                  <a:schemeClr val="hlink"/>
                </a:solidFill>
                <a:latin typeface="Arial" charset="0"/>
              </a:rPr>
              <a:t>Pertanyaan</a:t>
            </a:r>
            <a:r>
              <a:rPr lang="en-US" sz="2800" smtClean="0">
                <a:latin typeface="Courier New" pitchFamily="49" charset="0"/>
              </a:rPr>
              <a:t> </a:t>
            </a:r>
            <a:r>
              <a:rPr lang="en-US" sz="1600" smtClean="0">
                <a:latin typeface="Courier New" pitchFamily="49" charset="0"/>
              </a:rPr>
              <a:t>                            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setuju</a:t>
            </a: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  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tidak setuju</a:t>
            </a:r>
            <a:endParaRPr lang="en-US" sz="16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160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sukses manajer dalam perusahaan saya membuat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melihat lawan buruk di mata penting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orang-orang di perusahaan saya.                               </a:t>
            </a:r>
            <a:r>
              <a:rPr lang="en-US" sz="2000" b="1" smtClean="0"/>
              <a:t>23,0 59,0 </a:t>
            </a:r>
            <a:endParaRPr lang="en-US" sz="20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sukses manajer dalam perusahaan saya mencari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kambing hitam ketika mereka merasa mereka boleh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dikaitkan dengan kegagalan.                             </a:t>
            </a:r>
            <a:r>
              <a:rPr lang="en-US" sz="2000" b="1" smtClean="0"/>
              <a:t>23,0 67,2 </a:t>
            </a:r>
            <a:endParaRPr lang="en-US" sz="20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0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sukses manajer dalam perusahaan saya mengambil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kredit untuk ide-ide dan segala kepahlawanannya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b="1" smtClean="0">
                <a:solidFill>
                  <a:schemeClr val="tx2"/>
                </a:solidFill>
              </a:rPr>
              <a:t>orang lain.                                            </a:t>
            </a:r>
            <a:r>
              <a:rPr lang="en-US" sz="2000" b="1" smtClean="0"/>
              <a:t>16,4 75,4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852488" y="2286000"/>
            <a:ext cx="8366125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169400" y="6400800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C6EAC43C-6B1F-4A56-81A8-BA4CB3D6D150}" type="slidenum">
              <a:rPr lang="en-US" sz="1400"/>
              <a:pPr/>
              <a:t>22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Social Responsibility</a:t>
            </a:r>
            <a:endParaRPr lang="en-US" smtClean="0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750300" cy="5410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400" smtClean="0">
                <a:latin typeface="Courier New" pitchFamily="49" charset="0"/>
              </a:rPr>
              <a:t>  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Persen</a:t>
            </a: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 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Persen</a:t>
            </a: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 </a:t>
            </a:r>
            <a:endParaRPr lang="en-US" sz="160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800" b="1" smtClean="0">
                <a:solidFill>
                  <a:schemeClr val="hlink"/>
                </a:solidFill>
                <a:latin typeface="Arial" charset="0"/>
              </a:rPr>
              <a:t>Pertanyaan</a:t>
            </a:r>
            <a:r>
              <a:rPr lang="en-US" sz="2800" smtClean="0">
                <a:latin typeface="Courier New" pitchFamily="49" charset="0"/>
              </a:rPr>
              <a:t> </a:t>
            </a:r>
            <a:r>
              <a:rPr lang="en-US" sz="1600" smtClean="0">
                <a:latin typeface="Courier New" pitchFamily="49" charset="0"/>
              </a:rPr>
              <a:t>                            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setuju</a:t>
            </a:r>
            <a:r>
              <a:rPr lang="en-US" sz="1600" b="1" smtClean="0">
                <a:solidFill>
                  <a:schemeClr val="hlink"/>
                </a:solidFill>
                <a:latin typeface="Courier New" pitchFamily="49" charset="0"/>
              </a:rPr>
              <a:t>     </a:t>
            </a:r>
            <a:r>
              <a:rPr lang="en-US" sz="1800" b="1" smtClean="0">
                <a:solidFill>
                  <a:schemeClr val="hlink"/>
                </a:solidFill>
                <a:latin typeface="Arial" charset="0"/>
              </a:rPr>
              <a:t>tidak setuju</a:t>
            </a:r>
            <a:endParaRPr lang="en-US" sz="1600" b="1" smtClean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160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</a:rPr>
              <a:t>Yang bertanggung-jawab manager harus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</a:rPr>
              <a:t>kadang tempat kepentingan masyarakat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</a:rPr>
              <a:t>atas kepentingan perusahaan.                    </a:t>
            </a:r>
            <a:r>
              <a:rPr lang="en-US" sz="2000" b="1" smtClean="0"/>
              <a:t>68,9 21,3 </a:t>
            </a:r>
            <a:endParaRPr lang="en-US" sz="18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12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</a:rPr>
              <a:t>fakta bahwa perusahaan memiliki besar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</a:rPr>
              <a:t>kekuatan ekonominya di dalam masyarakat kita bermaksud bahawa mereka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</a:rPr>
              <a:t>memiliki sebuah tanggung jawab sosial di seberang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</a:rPr>
              <a:t>kepentingan pemegang saham.                        </a:t>
            </a:r>
            <a:r>
              <a:rPr lang="en-US" sz="2000" b="1" smtClean="0"/>
              <a:t>96,7 3.3 </a:t>
            </a:r>
            <a:endParaRPr lang="en-US" sz="18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endParaRPr lang="en-US" sz="1200" b="1" smtClean="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</a:rPr>
              <a:t>selagi korporasi menimbulkan dapat diterima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</a:rPr>
              <a:t>pemegang saham kembali, manajer mempunyai sosial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</a:rPr>
              <a:t>tanggung jawab melampaui kepentingan 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b="1" smtClean="0">
                <a:solidFill>
                  <a:schemeClr val="tx2"/>
                </a:solidFill>
              </a:rPr>
              <a:t>pemegang saham.                                           </a:t>
            </a:r>
            <a:r>
              <a:rPr lang="en-US" sz="2000" b="1" smtClean="0"/>
              <a:t>70,5 16,4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852488" y="2286000"/>
            <a:ext cx="8366125" cy="0"/>
          </a:xfrm>
          <a:prstGeom prst="line">
            <a:avLst/>
          </a:prstGeom>
          <a:noFill/>
          <a:ln w="50800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9209088" y="6400800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EB857F77-7527-4577-969B-41ED47315FA7}" type="slidenum">
              <a:rPr lang="en-US" sz="1400"/>
              <a:pPr/>
              <a:t>23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245600" cy="12954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Pencapaian suatu Etis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Operasi komputer</a:t>
            </a:r>
            <a:endParaRPr lang="en-US" smtClean="0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5500" y="1752600"/>
            <a:ext cx="8337550" cy="41910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800" smtClean="0">
                <a:solidFill>
                  <a:schemeClr val="tx2"/>
                </a:solidFill>
              </a:rPr>
              <a:t>1. </a:t>
            </a:r>
            <a:r>
              <a:rPr lang="en-US" sz="2800" smtClean="0"/>
              <a:t>Etika usaha &amp; tata perilaku Merumuskan sebuah.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smtClean="0">
                <a:solidFill>
                  <a:schemeClr val="tx2"/>
                </a:solidFill>
              </a:rPr>
              <a:t>2. </a:t>
            </a:r>
            <a:r>
              <a:rPr lang="en-US" sz="2800" smtClean="0"/>
              <a:t>Kepentingan peraturan prosedur berkaitan dengan masalah seperti hukum penggunaan layanan komputer dan hak-hak tuanpunya untuk program komputer dan data.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smtClean="0">
                <a:solidFill>
                  <a:schemeClr val="tx2"/>
                </a:solidFill>
              </a:rPr>
              <a:t>3. </a:t>
            </a:r>
            <a:r>
              <a:rPr lang="en-US" sz="2800" smtClean="0"/>
              <a:t>menerangkan sanksi yang akan diambil terhadap pelanggar-seperti akan menegur, terminasi, dan tindakan sipil.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smtClean="0">
                <a:solidFill>
                  <a:schemeClr val="tx2"/>
                </a:solidFill>
              </a:rPr>
              <a:t>4. </a:t>
            </a:r>
            <a:r>
              <a:rPr lang="en-US" sz="2800" smtClean="0"/>
              <a:t>Mengakui etis jalan raya.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2BDE9711-C152-46E5-8939-77A07D88B638}" type="slidenum">
              <a:rPr lang="en-US" sz="1400"/>
              <a:pPr/>
              <a:t>24</a:t>
            </a:fld>
            <a:endParaRPr lang="en-US" sz="140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2971800" y="6067425"/>
            <a:ext cx="405923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Parker's 10 Langkah Rencana Aksi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title"/>
          </p:nvPr>
        </p:nvSpPr>
        <p:spPr>
          <a:xfrm>
            <a:off x="330200" y="228600"/>
            <a:ext cx="9493250" cy="9144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Pencapaian suatu Etis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Komputer Operasi (kontra.)</a:t>
            </a:r>
            <a:endParaRPr lang="en-US" smtClean="0"/>
          </a:p>
        </p:txBody>
      </p:sp>
      <p:sp>
        <p:nvSpPr>
          <p:cNvPr id="314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172450" cy="3733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800" smtClean="0">
                <a:solidFill>
                  <a:schemeClr val="tx2"/>
                </a:solidFill>
              </a:rPr>
              <a:t>5. </a:t>
            </a:r>
            <a:r>
              <a:rPr lang="en-US" sz="2800" smtClean="0"/>
              <a:t>Memfokuskan perhatian pada Etika dengan cara program seperti sesi-sesi pelatihan sebagai dan pembacaan perlu.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smtClean="0">
                <a:solidFill>
                  <a:schemeClr val="tx2"/>
                </a:solidFill>
              </a:rPr>
              <a:t>6. </a:t>
            </a:r>
            <a:r>
              <a:rPr lang="en-US" sz="2800" smtClean="0"/>
              <a:t>Mempromosikan komputer kejahatan hukum oleh tetap Indonesia informasi mengenai.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smtClean="0">
                <a:solidFill>
                  <a:schemeClr val="tx2"/>
                </a:solidFill>
              </a:rPr>
              <a:t>7. </a:t>
            </a:r>
            <a:r>
              <a:rPr lang="en-US" sz="2800" smtClean="0"/>
              <a:t>Menyimpan catatan formal yang menetapkan pertanggungjawaban setiap informasi spesialis untuk dia atau tindakannya, dan juga minimalkan godaan untuk pelanggaran yang dilakukan oleh cara program tersebut sebagai Etika audit.</a:t>
            </a:r>
            <a:r>
              <a:rPr lang="en-US" sz="3000" smtClean="0"/>
              <a:t> 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700469C2-F175-4E2D-AEA6-377408756CBB}" type="slidenum">
              <a:rPr lang="en-US" sz="1400"/>
              <a:pPr/>
              <a:t>25</a:t>
            </a:fld>
            <a:endParaRPr lang="en-US" sz="140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971800" y="6219825"/>
            <a:ext cx="405923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Parker's 10 Langkah Rencana Aksi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title"/>
          </p:nvPr>
        </p:nvSpPr>
        <p:spPr>
          <a:xfrm>
            <a:off x="330200" y="457200"/>
            <a:ext cx="9493250" cy="1143000"/>
          </a:xfrm>
        </p:spPr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Pencapaian suatu Etis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Komputer Operasi (kontra.)</a:t>
            </a:r>
            <a:endParaRPr lang="en-US" smtClean="0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5500" y="2057400"/>
            <a:ext cx="8585200" cy="35052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800" smtClean="0">
                <a:solidFill>
                  <a:schemeClr val="tx2"/>
                </a:solidFill>
              </a:rPr>
              <a:t>8. </a:t>
            </a:r>
            <a:r>
              <a:rPr lang="en-US" sz="2800" smtClean="0"/>
              <a:t>Mendorong program rehabilitasi memperlakukan Etika dalam cara yang sama pelanggar korporasi yang memperlihatkan keprihatinan untuk pemulihan arak atau obat pelanggar.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smtClean="0">
                <a:solidFill>
                  <a:schemeClr val="tx2"/>
                </a:solidFill>
              </a:rPr>
              <a:t>9. </a:t>
            </a:r>
            <a:r>
              <a:rPr lang="en-US" sz="2800" smtClean="0"/>
              <a:t>Mendorong partisipasi masyarakat dalam profesional.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800" smtClean="0">
                <a:solidFill>
                  <a:schemeClr val="tx2"/>
                </a:solidFill>
              </a:rPr>
              <a:t>10. </a:t>
            </a:r>
            <a:r>
              <a:rPr lang="en-US" sz="2800" smtClean="0"/>
              <a:t>teladan.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15F1283E-62BD-408A-B7B2-7E744F9C9C2C}" type="slidenum">
              <a:rPr lang="en-US" sz="1400"/>
              <a:pPr/>
              <a:t>26</a:t>
            </a:fld>
            <a:endParaRPr lang="en-US" sz="140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971800" y="6067425"/>
            <a:ext cx="405923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Parker's 10 Langkah Rencana Aksi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sudut pandang Etika</a:t>
            </a:r>
            <a:endParaRPr lang="en-US" smtClean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berat masalah sosial wujud kerana pemerintah dan organisasi bisnis telah gagal untuk menegakkan standar etis tinggi dalam penggunaan komputer</a:t>
            </a:r>
          </a:p>
          <a:p>
            <a:pPr lvl="1">
              <a:defRPr/>
            </a:pPr>
            <a:r>
              <a:rPr lang="en-US" smtClean="0"/>
              <a:t>Invasi privacy</a:t>
            </a:r>
          </a:p>
          <a:p>
            <a:pPr lvl="1">
              <a:defRPr/>
            </a:pPr>
            <a:r>
              <a:rPr lang="en-US" smtClean="0"/>
              <a:t>Software pembajakan</a:t>
            </a:r>
          </a:p>
          <a:p>
            <a:pPr>
              <a:defRPr/>
            </a:pPr>
            <a:r>
              <a:rPr lang="en-US" smtClean="0"/>
              <a:t>cios dapat membuat perbedaan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9D92DFBC-BC49-428D-8698-60193FF03B12}" type="slidenum">
              <a:rPr lang="en-US" sz="1400"/>
              <a:pPr/>
              <a:t>27</a:t>
            </a:fld>
            <a:endParaRPr 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Layanan informasi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Etika usaha &amp; Tata perilaku</a:t>
            </a:r>
            <a:endParaRPr lang="en-US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9812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Melaksanakan seluruh kegiatan dengan cara yang menghalang sebarang bentuk KHIANAT</a:t>
            </a:r>
          </a:p>
          <a:p>
            <a:pPr>
              <a:defRPr/>
            </a:pPr>
            <a:r>
              <a:rPr lang="en-US" smtClean="0"/>
              <a:t>Menghindari siapa yang membuat kompromi yang integritas</a:t>
            </a:r>
          </a:p>
          <a:p>
            <a:pPr>
              <a:defRPr/>
            </a:pPr>
            <a:r>
              <a:rPr lang="en-US" smtClean="0"/>
              <a:t>Menghindari siapa yang membuat yang mungkin bisa menciptakan situasi berbahaya</a:t>
            </a:r>
          </a:p>
          <a:p>
            <a:pPr>
              <a:defRPr/>
            </a:pPr>
            <a:r>
              <a:rPr lang="en-US" smtClean="0"/>
              <a:t>Tidak menggunakan alkohol atau obat sambil bekerja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1AF36EA5-CD9E-43C5-A2C7-BB8098341587}" type="slidenum">
              <a:rPr lang="en-US" sz="1400"/>
              <a:pPr/>
              <a:t>28</a:t>
            </a:fld>
            <a:endParaRPr lang="en-US" sz="140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12750" y="6067425"/>
            <a:ext cx="211613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Lihat Gambar 5.4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Layanan informasi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Etika usaha &amp; Tata perilaku (kontra.)</a:t>
            </a:r>
            <a:endParaRPr lang="en-US" smtClean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1336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Memelihara balaslah profesional dan hubungan dengan pengguna, associates, dan pengawas</a:t>
            </a:r>
          </a:p>
          <a:p>
            <a:pPr>
              <a:defRPr/>
            </a:pPr>
            <a:r>
              <a:rPr lang="en-US" smtClean="0"/>
              <a:t>melengketi-..Peraturan dan kebijakan kerja lain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433E5634-9D38-4999-8A44-0C8515A3ECC9}" type="slidenum">
              <a:rPr lang="en-US" sz="1400"/>
              <a:pPr/>
              <a:t>29</a:t>
            </a:fld>
            <a:endParaRPr lang="en-US" sz="140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12750" y="6067425"/>
            <a:ext cx="211613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Lihat Gambar 5.4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Software bajakan</a:t>
            </a:r>
            <a:endParaRPr lang="en-US" smtClean="0"/>
          </a:p>
        </p:txBody>
      </p:sp>
      <p:sp>
        <p:nvSpPr>
          <p:cNvPr id="326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Software yang secara ilegal semula dan kemudian digunakan atau dijual</a:t>
            </a:r>
          </a:p>
          <a:p>
            <a:pPr lvl="1">
              <a:defRPr/>
            </a:pPr>
            <a:r>
              <a:rPr lang="en-US" smtClean="0"/>
              <a:t>35% di AS.</a:t>
            </a:r>
          </a:p>
          <a:p>
            <a:pPr lvl="1">
              <a:defRPr/>
            </a:pPr>
            <a:r>
              <a:rPr lang="en-US" smtClean="0"/>
              <a:t>92% di Jepang</a:t>
            </a:r>
          </a:p>
          <a:p>
            <a:pPr lvl="1">
              <a:defRPr/>
            </a:pPr>
            <a:r>
              <a:rPr lang="en-US" smtClean="0"/>
              <a:t>99% di Thailand</a:t>
            </a:r>
          </a:p>
          <a:p>
            <a:pPr>
              <a:defRPr/>
            </a:pPr>
            <a:r>
              <a:rPr lang="en-US" smtClean="0"/>
              <a:t>Beberapa budaya mendorong berbagi</a:t>
            </a:r>
          </a:p>
        </p:txBody>
      </p:sp>
      <p:sp>
        <p:nvSpPr>
          <p:cNvPr id="4100" name="Text Box 1028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5EA2F646-B9E4-49AA-90C1-D48D72D2607D}" type="slidenum">
              <a:rPr lang="en-US" sz="1400"/>
              <a:pPr/>
              <a:t>3</a:t>
            </a:fld>
            <a:endParaRPr 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Layanan informasi </a:t>
            </a:r>
            <a:br>
              <a:rPr lang="en-US" smtClean="0">
                <a:latin typeface="Impact" pitchFamily="34" charset="0"/>
              </a:rPr>
            </a:br>
            <a:r>
              <a:rPr lang="en-US" smtClean="0">
                <a:latin typeface="Impact" pitchFamily="34" charset="0"/>
              </a:rPr>
              <a:t>Etika usaha &amp; Tata perilaku (kontra.)</a:t>
            </a:r>
            <a:endParaRPr lang="en-US" smtClean="0"/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0574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Melindungi confidentiality informasi sensitif tentang organisasi rahasia dagang, kedudukan kompetitif, ataupun sebarang aset</a:t>
            </a:r>
          </a:p>
          <a:p>
            <a:pPr>
              <a:defRPr/>
            </a:pPr>
            <a:r>
              <a:rPr lang="en-US" smtClean="0"/>
              <a:t>Latihan usaha suara baik dalam manajemen terhadap sumber daya perusahaan seperti personel, penggunaan komputer, di luar layanan, perjalanan, dan hiburan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B4B91732-8CAA-4DD3-A67E-0BEB64E67CDC}" type="slidenum">
              <a:rPr lang="en-US" sz="1400"/>
              <a:pPr/>
              <a:t>30</a:t>
            </a:fld>
            <a:endParaRPr lang="en-US" sz="1400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12750" y="6067425"/>
            <a:ext cx="2116138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Lihat Gambar 5.4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ikhtisar</a:t>
            </a:r>
            <a:endParaRPr lang="en-US" smtClean="0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Akhlak, hukum, dan etika memerintah jalan raya</a:t>
            </a:r>
          </a:p>
          <a:p>
            <a:pPr>
              <a:defRPr/>
            </a:pPr>
            <a:r>
              <a:rPr lang="en-US" smtClean="0"/>
              <a:t>Masa usia dini</a:t>
            </a:r>
          </a:p>
          <a:p>
            <a:pPr lvl="1">
              <a:defRPr/>
            </a:pPr>
            <a:r>
              <a:rPr lang="en-US" smtClean="0"/>
              <a:t>Tidak ada hukum komputer</a:t>
            </a:r>
          </a:p>
          <a:p>
            <a:pPr lvl="1">
              <a:defRPr/>
            </a:pPr>
            <a:r>
              <a:rPr lang="en-US" smtClean="0"/>
              <a:t>Mudah untuk memintasi peraturan</a:t>
            </a:r>
          </a:p>
          <a:p>
            <a:pPr>
              <a:defRPr/>
            </a:pPr>
            <a:r>
              <a:rPr lang="en-US" smtClean="0"/>
              <a:t>eksekutif memaksakan etis budaya perusahaan</a:t>
            </a:r>
          </a:p>
          <a:p>
            <a:pPr>
              <a:defRPr/>
            </a:pPr>
            <a:r>
              <a:rPr lang="en-US" smtClean="0"/>
              <a:t>Etika komputer membutuhkan eksekutif untuk menempatkan proper kebijakan-kebijakan di tempat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8802688" y="6219825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99AEE9CD-6F6E-4BFD-BE49-101AAB2AD489}" type="slidenum">
              <a:rPr lang="en-US" sz="1400"/>
              <a:pPr/>
              <a:t>31</a:t>
            </a:fld>
            <a:endParaRPr 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Ringkasan [kontra.]</a:t>
            </a:r>
            <a:endParaRPr lang="en-US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Masyarakat tempat pentingnya di komputer Etika</a:t>
            </a:r>
          </a:p>
          <a:p>
            <a:pPr lvl="1">
              <a:defRPr/>
            </a:pPr>
            <a:r>
              <a:rPr lang="en-US" smtClean="0"/>
              <a:t>logis kelenturan</a:t>
            </a:r>
          </a:p>
          <a:p>
            <a:pPr lvl="1">
              <a:defRPr/>
            </a:pPr>
            <a:r>
              <a:rPr lang="en-US" smtClean="0"/>
              <a:t>mengubah cara hidup</a:t>
            </a:r>
          </a:p>
          <a:p>
            <a:pPr lvl="1">
              <a:defRPr/>
            </a:pPr>
            <a:r>
              <a:rPr lang="en-US" smtClean="0"/>
              <a:t>Proses ini adalah tersembunyi dari view</a:t>
            </a:r>
          </a:p>
          <a:p>
            <a:pPr>
              <a:defRPr/>
            </a:pPr>
            <a:r>
              <a:rPr lang="en-US" smtClean="0"/>
              <a:t>hak masyarakat dalam kaitannya dengan komputer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8753475" y="6219825"/>
            <a:ext cx="552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A658F8D9-A011-4026-9F1A-2822FF48D945}" type="slidenum">
              <a:rPr lang="en-US" sz="1400"/>
              <a:pPr/>
              <a:t>32</a:t>
            </a:fld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Hukum ketinggalan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komputer pertama kejahatan</a:t>
            </a:r>
          </a:p>
          <a:p>
            <a:pPr lvl="1">
              <a:defRPr/>
            </a:pPr>
            <a:r>
              <a:rPr lang="en-US" smtClean="0"/>
              <a:t>Pada tahun 1966, seorang programmer digunakan komputer daftar untuk merayakan memeriksa rekening dari ini berbendera sebagai overdrawn.  </a:t>
            </a:r>
          </a:p>
          <a:p>
            <a:pPr lvl="1">
              <a:defRPr/>
            </a:pPr>
            <a:r>
              <a:rPr lang="en-US" smtClean="0"/>
              <a:t>Ketika bank of menemukan kejahatan itu tidak boleh dikenakan para programmer dapat dengan sebuah komputer kejahatan karena tidak ada komputer kejahatan hukum wujud.  </a:t>
            </a:r>
          </a:p>
          <a:p>
            <a:pPr lvl="1">
              <a:defRPr/>
            </a:pPr>
            <a:r>
              <a:rPr lang="en-US" smtClean="0"/>
              <a:t>Dia dituduh membuat bank palsu rekaman.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DFA11C1C-DFF7-4998-AB37-DA459593ED7C}" type="slidenum">
              <a:rPr lang="en-US" sz="1400"/>
              <a:pPr/>
              <a:t>4</a:t>
            </a:fld>
            <a:endParaRPr lang="en-US" sz="14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Komputer AS perundangan</a:t>
            </a:r>
            <a:endParaRPr lang="en-US" smtClean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Kebebasan informasi Act 1966</a:t>
            </a:r>
          </a:p>
          <a:p>
            <a:pPr lvl="1">
              <a:defRPr/>
            </a:pPr>
            <a:r>
              <a:rPr lang="en-US" smtClean="0"/>
              <a:t>Memberikan warga negara dan organisasi hak-hak untuk mengakses data diadakan oleh pemerintah federal</a:t>
            </a:r>
          </a:p>
          <a:p>
            <a:pPr>
              <a:defRPr/>
            </a:pPr>
            <a:r>
              <a:rPr lang="en-US" smtClean="0"/>
              <a:t>Iklim kredit Reporting Act 1970</a:t>
            </a:r>
          </a:p>
          <a:p>
            <a:pPr lvl="1">
              <a:defRPr/>
            </a:pPr>
            <a:r>
              <a:rPr lang="en-US" smtClean="0"/>
              <a:t>berurusan dengan penanganan data kredit</a:t>
            </a:r>
          </a:p>
          <a:p>
            <a:pPr>
              <a:defRPr/>
            </a:pPr>
            <a:r>
              <a:rPr lang="en-US" smtClean="0"/>
              <a:t>Hak untuk Federal Privacy Act of 1978</a:t>
            </a:r>
          </a:p>
          <a:p>
            <a:pPr lvl="1">
              <a:defRPr/>
            </a:pPr>
            <a:r>
              <a:rPr lang="en-US" smtClean="0"/>
              <a:t>Pemerintah yang terbatas's kemampuan untuk cari bank mencatatkan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E41C3B22-0AD5-43CE-92C3-2E0E64803054}" type="slidenum">
              <a:rPr lang="en-US" sz="1400"/>
              <a:pPr/>
              <a:t>5</a:t>
            </a:fld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Komputer AS perundangan (kontra.)</a:t>
            </a:r>
            <a:endParaRPr lang="en-US" smtClean="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Usaha Kecil komputer Undang Pendidikan dan Keamanan (1984) </a:t>
            </a:r>
          </a:p>
          <a:p>
            <a:pPr lvl="1">
              <a:defRPr/>
            </a:pPr>
            <a:r>
              <a:rPr lang="en-US" smtClean="0"/>
              <a:t>Memberikan nasihat dalam hal-hal yang menyangkut Kongres komputer kejahatan terhadap bisnis kecil</a:t>
            </a:r>
          </a:p>
          <a:p>
            <a:pPr>
              <a:defRPr/>
            </a:pPr>
            <a:r>
              <a:rPr lang="en-US" smtClean="0"/>
              <a:t>memalsukan perangkat akses komputer dan penipuan dan Pelecehan UU</a:t>
            </a:r>
          </a:p>
          <a:p>
            <a:pPr lvl="1">
              <a:defRPr/>
            </a:pPr>
            <a:r>
              <a:rPr lang="en-US" smtClean="0"/>
              <a:t>Membuat sebuah kejahatan untuk memperoleh melakukan pungli informasi yang terkait dengan keamanan nasional atau hubungan luar negeri dan menyediakan proteksi yang lain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204B47EB-15FA-40CD-B1FB-F8A9AF35D6A2}" type="slidenum">
              <a:rPr lang="en-US" sz="1400"/>
              <a:pPr/>
              <a:t>6</a:t>
            </a:fld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Komputer AS perundangan (kontra.)</a:t>
            </a:r>
            <a:endParaRPr lang="en-US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Pada tahun 1986, komunikasi elektronik privasi UU tersebut ditulis semula untuk menutupi digital, data, dan video komunikasi</a:t>
            </a:r>
          </a:p>
          <a:p>
            <a:pPr lvl="1">
              <a:defRPr/>
            </a:pPr>
            <a:r>
              <a:rPr lang="en-US" smtClean="0"/>
              <a:t>Termasuk bagian khusus tentang email</a:t>
            </a:r>
          </a:p>
          <a:p>
            <a:pPr>
              <a:defRPr/>
            </a:pPr>
            <a:r>
              <a:rPr lang="en-US" smtClean="0"/>
              <a:t>pencocokan komputer dan Privacy Act of 1988 </a:t>
            </a:r>
          </a:p>
          <a:p>
            <a:pPr lvl="1">
              <a:defRPr/>
            </a:pPr>
            <a:r>
              <a:rPr lang="en-US" smtClean="0"/>
              <a:t>Menyempitkannya bagi pemerintah's hak untuk pertandingan file komputer dengan tujuan untuk menentukan persyaratan untuk program pemerintah atau mengidentifikasi para pengutang</a:t>
            </a:r>
          </a:p>
          <a:p>
            <a:pPr>
              <a:defRPr/>
            </a:pPr>
            <a:endParaRPr lang="en-US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4B9514ED-2D02-43CC-8C15-1EB58856284C}" type="slidenum">
              <a:rPr lang="en-US" sz="1400"/>
              <a:pPr/>
              <a:t>7</a:t>
            </a:fld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Impact" pitchFamily="34" charset="0"/>
              </a:rPr>
              <a:t>memaksakan sebuah Etika budaya perusahaan</a:t>
            </a:r>
            <a:endParaRPr lang="en-US" smtClean="0">
              <a:solidFill>
                <a:schemeClr val="accent1"/>
              </a:solidFill>
            </a:endParaRPr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42950" y="1447800"/>
            <a:ext cx="8420100" cy="411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Perusahaan kredo</a:t>
            </a:r>
          </a:p>
          <a:p>
            <a:pPr lvl="1">
              <a:defRPr/>
            </a:pPr>
            <a:r>
              <a:rPr lang="en-US" smtClean="0"/>
              <a:t>sumir konsolidasian nilai yang kokoh berusaha untuk menegakkan</a:t>
            </a:r>
          </a:p>
          <a:p>
            <a:pPr>
              <a:defRPr/>
            </a:pPr>
            <a:r>
              <a:rPr lang="en-US" smtClean="0"/>
              <a:t>Etika program</a:t>
            </a:r>
          </a:p>
          <a:p>
            <a:pPr lvl="1">
              <a:defRPr/>
            </a:pPr>
            <a:r>
              <a:rPr lang="en-US" smtClean="0"/>
              <a:t>Sistem berbagai kegiatan yang dirancang untuk memberikan Indonesia dengan arah dalam melaksanakan perusahaan kredo</a:t>
            </a:r>
          </a:p>
          <a:p>
            <a:pPr>
              <a:defRPr/>
            </a:pPr>
            <a:r>
              <a:rPr lang="en-US" smtClean="0"/>
              <a:t>Dirancang perusahaan kod</a:t>
            </a:r>
          </a:p>
          <a:p>
            <a:pPr lvl="1">
              <a:defRPr/>
            </a:pPr>
            <a:r>
              <a:rPr lang="en-US" smtClean="0"/>
              <a:t>Kode etik tertentu untuk organisasi atau industri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868C1DE7-B7AF-4D79-AE59-065432F54B9D}" type="slidenum">
              <a:rPr lang="en-US" sz="1400"/>
              <a:pPr/>
              <a:t>8</a:t>
            </a:fld>
            <a:endParaRPr lang="en-US" sz="1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42950" y="6256338"/>
            <a:ext cx="20637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384550" y="6256338"/>
            <a:ext cx="313690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3646488" y="2298700"/>
            <a:ext cx="2447925" cy="4089400"/>
            <a:chOff x="2120" y="1448"/>
            <a:chExt cx="1424" cy="2576"/>
          </a:xfrm>
        </p:grpSpPr>
        <p:sp>
          <p:nvSpPr>
            <p:cNvPr id="10248" name="Rectangle 5"/>
            <p:cNvSpPr>
              <a:spLocks noChangeArrowheads="1"/>
            </p:cNvSpPr>
            <p:nvPr/>
          </p:nvSpPr>
          <p:spPr bwMode="auto">
            <a:xfrm>
              <a:off x="2120" y="2469"/>
              <a:ext cx="1424" cy="542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sz="1800">
                  <a:solidFill>
                    <a:schemeClr val="bg2"/>
                  </a:solidFill>
                </a:rPr>
                <a:t>2. kepentingan</a:t>
              </a:r>
            </a:p>
            <a:p>
              <a:r>
                <a:rPr lang="en-US" sz="1800">
                  <a:solidFill>
                    <a:schemeClr val="bg2"/>
                  </a:solidFill>
                </a:rPr>
                <a:t>Etika</a:t>
              </a:r>
            </a:p>
            <a:p>
              <a:r>
                <a:rPr lang="en-US" sz="1800">
                  <a:solidFill>
                    <a:schemeClr val="bg2"/>
                  </a:solidFill>
                </a:rPr>
                <a:t>Program</a:t>
              </a:r>
            </a:p>
          </p:txBody>
        </p:sp>
        <p:sp>
          <p:nvSpPr>
            <p:cNvPr id="10249" name="Rectangle 6"/>
            <p:cNvSpPr>
              <a:spLocks noChangeArrowheads="1"/>
            </p:cNvSpPr>
            <p:nvPr/>
          </p:nvSpPr>
          <p:spPr bwMode="auto">
            <a:xfrm>
              <a:off x="2120" y="3483"/>
              <a:ext cx="1424" cy="541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sz="1800">
                  <a:solidFill>
                    <a:schemeClr val="bg2"/>
                  </a:solidFill>
                </a:rPr>
                <a:t>3. kepentingan </a:t>
              </a:r>
            </a:p>
            <a:p>
              <a:r>
                <a:rPr lang="en-US" sz="1800">
                  <a:solidFill>
                    <a:schemeClr val="bg2"/>
                  </a:solidFill>
                </a:rPr>
                <a:t>perusahaan</a:t>
              </a:r>
            </a:p>
            <a:p>
              <a:r>
                <a:rPr lang="en-US" sz="1800">
                  <a:solidFill>
                    <a:schemeClr val="bg2"/>
                  </a:solidFill>
                </a:rPr>
                <a:t>kode etik</a:t>
              </a:r>
            </a:p>
          </p:txBody>
        </p:sp>
        <p:sp>
          <p:nvSpPr>
            <p:cNvPr id="10250" name="Rectangle 7"/>
            <p:cNvSpPr>
              <a:spLocks noChangeArrowheads="1"/>
            </p:cNvSpPr>
            <p:nvPr/>
          </p:nvSpPr>
          <p:spPr bwMode="auto">
            <a:xfrm>
              <a:off x="2120" y="1448"/>
              <a:ext cx="1424" cy="541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>
                <a:solidFill>
                  <a:srgbClr val="000000"/>
                </a:solidFill>
              </a:endParaRPr>
            </a:p>
            <a:p>
              <a:r>
                <a:rPr lang="en-US" sz="1800">
                  <a:solidFill>
                    <a:schemeClr val="bg2"/>
                  </a:solidFill>
                </a:rPr>
                <a:t>1</a:t>
              </a:r>
              <a:r>
                <a:rPr lang="en-US" sz="3200">
                  <a:solidFill>
                    <a:schemeClr val="bg2"/>
                  </a:solidFill>
                </a:rPr>
                <a:t>. </a:t>
              </a:r>
              <a:r>
                <a:rPr lang="en-US" sz="1800">
                  <a:solidFill>
                    <a:schemeClr val="bg2"/>
                  </a:solidFill>
                </a:rPr>
                <a:t>Kepentingan</a:t>
              </a:r>
            </a:p>
            <a:p>
              <a:r>
                <a:rPr lang="en-US" sz="1800">
                  <a:solidFill>
                    <a:schemeClr val="bg2"/>
                  </a:solidFill>
                </a:rPr>
                <a:t>perusahaan</a:t>
              </a:r>
            </a:p>
            <a:p>
              <a:r>
                <a:rPr lang="en-US" sz="1800">
                  <a:solidFill>
                    <a:schemeClr val="bg2"/>
                  </a:solidFill>
                </a:rPr>
                <a:t>paham</a:t>
              </a:r>
              <a:endParaRPr lang="en-US" sz="3200">
                <a:solidFill>
                  <a:schemeClr val="bg2"/>
                </a:solidFill>
              </a:endParaRPr>
            </a:p>
            <a:p>
              <a:pPr eaLnBrk="1" hangingPunct="1"/>
              <a:endParaRPr lang="en-US" sz="3200">
                <a:solidFill>
                  <a:schemeClr val="bg2"/>
                </a:solidFill>
              </a:endParaRPr>
            </a:p>
          </p:txBody>
        </p:sp>
        <p:sp>
          <p:nvSpPr>
            <p:cNvPr id="10251" name="AutoShape 8"/>
            <p:cNvSpPr>
              <a:spLocks noChangeArrowheads="1"/>
            </p:cNvSpPr>
            <p:nvPr/>
          </p:nvSpPr>
          <p:spPr bwMode="auto">
            <a:xfrm rot="16200000" flipH="1">
              <a:off x="2608" y="2827"/>
              <a:ext cx="448" cy="848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AutoShape 9"/>
            <p:cNvSpPr>
              <a:spLocks noChangeArrowheads="1"/>
            </p:cNvSpPr>
            <p:nvPr/>
          </p:nvSpPr>
          <p:spPr bwMode="auto">
            <a:xfrm rot="16200000" flipH="1">
              <a:off x="2608" y="1805"/>
              <a:ext cx="448" cy="848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2266950" y="147638"/>
            <a:ext cx="5149850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3200">
                <a:solidFill>
                  <a:schemeClr val="tx2"/>
                </a:solidFill>
                <a:latin typeface="Impact" pitchFamily="34" charset="0"/>
              </a:rPr>
              <a:t>Top-level Management </a:t>
            </a:r>
          </a:p>
          <a:p>
            <a:r>
              <a:rPr lang="en-US" sz="3200">
                <a:solidFill>
                  <a:schemeClr val="tx2"/>
                </a:solidFill>
                <a:latin typeface="Impact" pitchFamily="34" charset="0"/>
              </a:rPr>
              <a:t>memberlakukan Etika budaya perusahaan </a:t>
            </a:r>
          </a:p>
          <a:p>
            <a:r>
              <a:rPr lang="en-US" sz="3200">
                <a:solidFill>
                  <a:schemeClr val="tx2"/>
                </a:solidFill>
                <a:latin typeface="Impact" pitchFamily="34" charset="0"/>
              </a:rPr>
              <a:t>Dalam sebuah Cara Top-down</a:t>
            </a:r>
          </a:p>
        </p:txBody>
      </p:sp>
      <p:sp>
        <p:nvSpPr>
          <p:cNvPr id="10246" name="Text Box 11"/>
          <p:cNvSpPr txBox="1">
            <a:spLocks noChangeArrowheads="1"/>
          </p:cNvSpPr>
          <p:nvPr/>
        </p:nvSpPr>
        <p:spPr bwMode="auto">
          <a:xfrm>
            <a:off x="469900" y="3322638"/>
            <a:ext cx="1393825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Sebuah Etika</a:t>
            </a:r>
          </a:p>
          <a:p>
            <a:r>
              <a:rPr lang="en-US">
                <a:solidFill>
                  <a:schemeClr val="bg1"/>
                </a:solidFill>
              </a:rPr>
              <a:t>Budaya perusahaan</a:t>
            </a:r>
          </a:p>
        </p:txBody>
      </p:sp>
      <p:sp>
        <p:nvSpPr>
          <p:cNvPr id="10247" name="Text Box 12"/>
          <p:cNvSpPr txBox="1">
            <a:spLocks noChangeArrowheads="1"/>
          </p:cNvSpPr>
          <p:nvPr/>
        </p:nvSpPr>
        <p:spPr bwMode="auto">
          <a:xfrm>
            <a:off x="8820150" y="6219825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/>
              <a:t>5-</a:t>
            </a:r>
            <a:fld id="{8F40AC5F-0CE7-460D-80D2-88AB129E9275}" type="slidenum">
              <a:rPr lang="en-US" sz="1400"/>
              <a:pPr/>
              <a:t>9</a:t>
            </a:fld>
            <a:endParaRPr lang="en-US" sz="140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renticeHall">
  <a:themeElements>
    <a:clrScheme name="">
      <a:dk1>
        <a:srgbClr val="081D58"/>
      </a:dk1>
      <a:lt1>
        <a:srgbClr val="FFFFFF"/>
      </a:lt1>
      <a:dk2>
        <a:srgbClr val="9900CC"/>
      </a:dk2>
      <a:lt2>
        <a:srgbClr val="FFFF85"/>
      </a:lt2>
      <a:accent1>
        <a:srgbClr val="F95645"/>
      </a:accent1>
      <a:accent2>
        <a:srgbClr val="F95AB7"/>
      </a:accent2>
      <a:accent3>
        <a:srgbClr val="CAAAE2"/>
      </a:accent3>
      <a:accent4>
        <a:srgbClr val="DADADA"/>
      </a:accent4>
      <a:accent5>
        <a:srgbClr val="FBB4B0"/>
      </a:accent5>
      <a:accent6>
        <a:srgbClr val="E251A6"/>
      </a:accent6>
      <a:hlink>
        <a:srgbClr val="FC0128"/>
      </a:hlink>
      <a:folHlink>
        <a:srgbClr val="618FFD"/>
      </a:folHlink>
    </a:clrScheme>
    <a:fontScheme name="PrenticeH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nticeHa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ticeHal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ticeHal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816</TotalTime>
  <Pages>33</Pages>
  <Words>859</Words>
  <Application>Microsoft Office PowerPoint</Application>
  <PresentationFormat>A4 Paper (210x297 mm)</PresentationFormat>
  <Paragraphs>283</Paragraphs>
  <Slides>32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PrenticeHall</vt:lpstr>
      <vt:lpstr>Bab 5</vt:lpstr>
      <vt:lpstr>Warga negara jawab Conscionable</vt:lpstr>
      <vt:lpstr>Software bajakan</vt:lpstr>
      <vt:lpstr>Hukum ketinggalan</vt:lpstr>
      <vt:lpstr>Komputer AS perundangan</vt:lpstr>
      <vt:lpstr>Komputer AS perundangan (kontra.)</vt:lpstr>
      <vt:lpstr>Komputer AS perundangan (kontra.)</vt:lpstr>
      <vt:lpstr>memaksakan sebuah Etika budaya perusahaan</vt:lpstr>
      <vt:lpstr>PowerPoint Presentation</vt:lpstr>
      <vt:lpstr>Contoh dari suatu perusahaan KREDO</vt:lpstr>
      <vt:lpstr>Etika Audit</vt:lpstr>
      <vt:lpstr>Etika komputer</vt:lpstr>
      <vt:lpstr>Tanggung jawab untuk  Etika komputer</vt:lpstr>
      <vt:lpstr>Pentingnya komputer Etika</vt:lpstr>
      <vt:lpstr>Hak-hak untuk komputer</vt:lpstr>
      <vt:lpstr>Hak-hak untuk informasi</vt:lpstr>
      <vt:lpstr>Kontrak sosial adalah</vt:lpstr>
      <vt:lpstr>Etika dan belum tentu CIO perusahaan tersebut tahu</vt:lpstr>
      <vt:lpstr>belum tentu CIO perusahaan tersebut tahu dipengaruhi oleh sebuah Hierarki dari faktor-faktor</vt:lpstr>
      <vt:lpstr>cios Biasanya tidak Bertindak Unethically</vt:lpstr>
      <vt:lpstr>Etika dan keberhasilan </vt:lpstr>
      <vt:lpstr>Etika (kontra.)</vt:lpstr>
      <vt:lpstr>Social Responsibility</vt:lpstr>
      <vt:lpstr>Pencapaian suatu Etis  Operasi komputer</vt:lpstr>
      <vt:lpstr>Pencapaian suatu Etis  Komputer Operasi (kontra.)</vt:lpstr>
      <vt:lpstr>Pencapaian suatu Etis  Komputer Operasi (kontra.)</vt:lpstr>
      <vt:lpstr>sudut pandang Etika</vt:lpstr>
      <vt:lpstr>Layanan informasi  Etika usaha &amp; Tata perilaku</vt:lpstr>
      <vt:lpstr>Layanan informasi  Etika usaha &amp; Tata perilaku (kontra.)</vt:lpstr>
      <vt:lpstr>Layanan informasi  Etika usaha &amp; Tata perilaku (kontra.)</vt:lpstr>
      <vt:lpstr>ikhtisar</vt:lpstr>
      <vt:lpstr>Ringkasan [kontra.]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George Schell and Roger McHaney</dc:creator>
  <cp:lastModifiedBy>Mubdi</cp:lastModifiedBy>
  <cp:revision>94</cp:revision>
  <cp:lastPrinted>2000-04-24T04:42:54Z</cp:lastPrinted>
  <dcterms:created xsi:type="dcterms:W3CDTF">1997-07-17T14:14:44Z</dcterms:created>
  <dcterms:modified xsi:type="dcterms:W3CDTF">2013-03-15T02:00:35Z</dcterms:modified>
</cp:coreProperties>
</file>