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80" r:id="rId3"/>
    <p:sldId id="381" r:id="rId4"/>
    <p:sldId id="382" r:id="rId5"/>
    <p:sldId id="384" r:id="rId6"/>
    <p:sldId id="385" r:id="rId7"/>
    <p:sldId id="383" r:id="rId8"/>
    <p:sldId id="386" r:id="rId9"/>
    <p:sldId id="387" r:id="rId10"/>
    <p:sldId id="360" r:id="rId11"/>
    <p:sldId id="388" r:id="rId12"/>
    <p:sldId id="389" r:id="rId13"/>
    <p:sldId id="356" r:id="rId14"/>
    <p:sldId id="390" r:id="rId15"/>
    <p:sldId id="391" r:id="rId16"/>
    <p:sldId id="392" r:id="rId17"/>
    <p:sldId id="393" r:id="rId18"/>
    <p:sldId id="359" r:id="rId19"/>
    <p:sldId id="394" r:id="rId20"/>
    <p:sldId id="395" r:id="rId21"/>
    <p:sldId id="364" r:id="rId22"/>
    <p:sldId id="365" r:id="rId23"/>
    <p:sldId id="367" r:id="rId24"/>
    <p:sldId id="368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372" r:id="rId33"/>
    <p:sldId id="371" r:id="rId34"/>
    <p:sldId id="403" r:id="rId35"/>
    <p:sldId id="404" r:id="rId36"/>
    <p:sldId id="405" r:id="rId37"/>
    <p:sldId id="406" r:id="rId38"/>
    <p:sldId id="407" r:id="rId39"/>
    <p:sldId id="408" r:id="rId40"/>
  </p:sldIdLst>
  <p:sldSz cx="9906000" cy="6858000" type="A4"/>
  <p:notesSz cx="6858000" cy="987266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3700"/>
    <a:srgbClr val="6288FC"/>
    <a:srgbClr val="BACBFE"/>
    <a:srgbClr val="CAD7FE"/>
    <a:srgbClr val="B8BC6A"/>
    <a:srgbClr val="CBD070"/>
    <a:srgbClr val="5732AA"/>
    <a:srgbClr val="8B7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4" d="100"/>
          <a:sy n="74" d="100"/>
        </p:scale>
        <p:origin x="-1092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43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7713"/>
            <a:ext cx="5326062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5055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301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36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35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5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41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735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42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42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939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24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24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20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23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1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28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29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31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32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2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0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228600"/>
            <a:ext cx="210502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228600"/>
            <a:ext cx="6162675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7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5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034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8288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1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9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7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4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746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11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732AA"/>
            </a:gs>
            <a:gs pos="100000">
              <a:srgbClr val="8B7D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85275" cy="6173788"/>
            <a:chOff x="0" y="0"/>
            <a:chExt cx="5341" cy="3889"/>
          </a:xfrm>
        </p:grpSpPr>
        <p:sp>
          <p:nvSpPr>
            <p:cNvPr id="1029" name="Freeform 2"/>
            <p:cNvSpPr>
              <a:spLocks/>
            </p:cNvSpPr>
            <p:nvPr/>
          </p:nvSpPr>
          <p:spPr bwMode="auto">
            <a:xfrm>
              <a:off x="0" y="0"/>
              <a:ext cx="3863" cy="3889"/>
            </a:xfrm>
            <a:custGeom>
              <a:avLst/>
              <a:gdLst>
                <a:gd name="T0" fmla="*/ 3862 w 3863"/>
                <a:gd name="T1" fmla="*/ 3418 h 3889"/>
                <a:gd name="T2" fmla="*/ 457 w 3863"/>
                <a:gd name="T3" fmla="*/ 0 h 3889"/>
                <a:gd name="T4" fmla="*/ 0 w 3863"/>
                <a:gd name="T5" fmla="*/ 0 h 3889"/>
                <a:gd name="T6" fmla="*/ 0 w 3863"/>
                <a:gd name="T7" fmla="*/ 481 h 3889"/>
                <a:gd name="T8" fmla="*/ 3394 w 3863"/>
                <a:gd name="T9" fmla="*/ 3888 h 3889"/>
                <a:gd name="T10" fmla="*/ 3862 w 3863"/>
                <a:gd name="T11" fmla="*/ 3418 h 38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rgbClr val="264C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Freeform 3"/>
            <p:cNvSpPr>
              <a:spLocks/>
            </p:cNvSpPr>
            <p:nvPr/>
          </p:nvSpPr>
          <p:spPr bwMode="auto">
            <a:xfrm>
              <a:off x="860" y="0"/>
              <a:ext cx="3394" cy="3223"/>
            </a:xfrm>
            <a:custGeom>
              <a:avLst/>
              <a:gdLst>
                <a:gd name="T0" fmla="*/ 370 w 3394"/>
                <a:gd name="T1" fmla="*/ 0 h 3223"/>
                <a:gd name="T2" fmla="*/ 3393 w 3394"/>
                <a:gd name="T3" fmla="*/ 3036 h 3223"/>
                <a:gd name="T4" fmla="*/ 3208 w 3394"/>
                <a:gd name="T5" fmla="*/ 3222 h 3223"/>
                <a:gd name="T6" fmla="*/ 0 w 3394"/>
                <a:gd name="T7" fmla="*/ 0 h 3223"/>
                <a:gd name="T8" fmla="*/ 370 w 3394"/>
                <a:gd name="T9" fmla="*/ 0 h 3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rgbClr val="264C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Freeform 4"/>
            <p:cNvSpPr>
              <a:spLocks/>
            </p:cNvSpPr>
            <p:nvPr/>
          </p:nvSpPr>
          <p:spPr bwMode="auto">
            <a:xfrm>
              <a:off x="2187" y="0"/>
              <a:ext cx="2859" cy="2556"/>
            </a:xfrm>
            <a:custGeom>
              <a:avLst/>
              <a:gdLst>
                <a:gd name="T0" fmla="*/ 630 w 2859"/>
                <a:gd name="T1" fmla="*/ 0 h 2556"/>
                <a:gd name="T2" fmla="*/ 2858 w 2859"/>
                <a:gd name="T3" fmla="*/ 2238 h 2556"/>
                <a:gd name="T4" fmla="*/ 2543 w 2859"/>
                <a:gd name="T5" fmla="*/ 2555 h 2556"/>
                <a:gd name="T6" fmla="*/ 0 w 2859"/>
                <a:gd name="T7" fmla="*/ 0 h 2556"/>
                <a:gd name="T8" fmla="*/ 630 w 2859"/>
                <a:gd name="T9" fmla="*/ 0 h 25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rgbClr val="264C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3055" y="0"/>
              <a:ext cx="2286" cy="2121"/>
            </a:xfrm>
            <a:custGeom>
              <a:avLst/>
              <a:gdLst>
                <a:gd name="T0" fmla="*/ 0 w 2286"/>
                <a:gd name="T1" fmla="*/ 0 h 2121"/>
                <a:gd name="T2" fmla="*/ 2111 w 2286"/>
                <a:gd name="T3" fmla="*/ 2120 h 2121"/>
                <a:gd name="T4" fmla="*/ 2285 w 2286"/>
                <a:gd name="T5" fmla="*/ 1945 h 2121"/>
                <a:gd name="T6" fmla="*/ 348 w 2286"/>
                <a:gd name="T7" fmla="*/ 0 h 2121"/>
                <a:gd name="T8" fmla="*/ 0 w 2286"/>
                <a:gd name="T9" fmla="*/ 0 h 2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rgbClr val="264C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28600"/>
            <a:ext cx="84201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8288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825500" y="1905000"/>
            <a:ext cx="8420100" cy="1143000"/>
          </a:xfrm>
          <a:noFill/>
        </p:spPr>
        <p:txBody>
          <a:bodyPr/>
          <a:lstStyle/>
          <a:p>
            <a:r>
              <a:rPr lang="en-US" sz="8000" b="1" smtClean="0">
                <a:effectLst/>
              </a:rPr>
              <a:t>Bab 9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3276600"/>
            <a:ext cx="8089900" cy="1752600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600" smtClean="0"/>
              <a:t>Database dan sistem manajemen basis data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060450" y="161925"/>
            <a:ext cx="79517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/>
              <a:t>Sistem informasi manajemen 8/E</a:t>
            </a:r>
          </a:p>
          <a:p>
            <a:r>
              <a:rPr lang="en-US" sz="2800" b="1"/>
              <a:t>Raymond m., Jr. dan George Schell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0325" y="6518275"/>
            <a:ext cx="2306638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200"/>
              <a:t>Copyright 2001 bernama Prentice-Hall, Inc.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090407B0-A8D2-48B8-917A-78FA8FD9D8D8}" type="slidenum">
              <a:rPr lang="en-US" sz="1400"/>
              <a:pPr/>
              <a:t>1</a:t>
            </a:fld>
            <a:endParaRPr lang="en-US" sz="140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title"/>
          </p:nvPr>
        </p:nvSpPr>
        <p:spPr>
          <a:xfrm>
            <a:off x="908050" y="76200"/>
            <a:ext cx="84201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Struktur database (kontra.)</a:t>
            </a:r>
            <a:endParaRPr lang="en-US" smtClean="0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5500" y="1066800"/>
            <a:ext cx="84201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struktur hierarki </a:t>
            </a:r>
          </a:p>
          <a:p>
            <a:pPr lvl="1">
              <a:defRPr/>
            </a:pPr>
            <a:r>
              <a:rPr lang="en-US" smtClean="0"/>
              <a:t>Menggunakan 'orang tua / anak-anak konsep</a:t>
            </a:r>
          </a:p>
          <a:p>
            <a:pPr lvl="1">
              <a:defRPr/>
            </a:pPr>
            <a:r>
              <a:rPr lang="en-US" smtClean="0"/>
              <a:t>Keterbatasan: tidak dapat menangani permintaan ad hoc</a:t>
            </a:r>
          </a:p>
          <a:p>
            <a:pPr lvl="1">
              <a:defRPr/>
            </a:pPr>
            <a:r>
              <a:rPr lang="en-US" smtClean="0"/>
              <a:t>Pertama adalah menggunakan DBMS ID oleh GE pada tahun 1964</a:t>
            </a:r>
          </a:p>
          <a:p>
            <a:pPr lvl="1">
              <a:defRPr/>
            </a:pPr>
            <a:r>
              <a:rPr lang="en-US" smtClean="0"/>
              <a:t>CODASYL</a:t>
            </a:r>
          </a:p>
          <a:p>
            <a:pPr>
              <a:defRPr/>
            </a:pPr>
            <a:r>
              <a:rPr lang="en-US" smtClean="0"/>
              <a:t>struktur jaringan</a:t>
            </a:r>
          </a:p>
          <a:p>
            <a:pPr lvl="1">
              <a:defRPr/>
            </a:pPr>
            <a:r>
              <a:rPr lang="en-US" smtClean="0"/>
              <a:t>Mengizinkan diberikan record to point kembali ke manapun rekaman dalam database</a:t>
            </a:r>
          </a:p>
          <a:p>
            <a:pPr lvl="1">
              <a:defRPr/>
            </a:pPr>
            <a:r>
              <a:rPr lang="en-US" smtClean="0"/>
              <a:t>Spesifikasi dirilis oleh CODASYL pada tahun 1971</a:t>
            </a:r>
          </a:p>
          <a:p>
            <a:pPr lvl="1">
              <a:defRPr/>
            </a:pPr>
            <a:r>
              <a:rPr lang="en-US" smtClean="0"/>
              <a:t>dapat mengatasi masalah untuk mundur melalui data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775700" y="6219825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E3E01D8D-1889-4138-BD3F-BEF080470F13}" type="slidenum">
              <a:rPr lang="en-US" sz="1400"/>
              <a:pPr/>
              <a:t>10</a:t>
            </a:fld>
            <a:endParaRPr lang="en-US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12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12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12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12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12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12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12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129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>
          <a:xfrm>
            <a:off x="908050" y="76200"/>
            <a:ext cx="84201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Struktur database (kontra.)</a:t>
            </a:r>
            <a:endParaRPr lang="en-US" smtClean="0"/>
          </a:p>
        </p:txBody>
      </p:sp>
      <p:sp>
        <p:nvSpPr>
          <p:cNvPr id="262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5500" y="1219200"/>
            <a:ext cx="8420100" cy="4114800"/>
          </a:xfrm>
        </p:spPr>
        <p:txBody>
          <a:bodyPr/>
          <a:lstStyle/>
          <a:p>
            <a:pPr lvl="1">
              <a:buFontTx/>
              <a:buNone/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struktur relasional</a:t>
            </a:r>
          </a:p>
          <a:p>
            <a:pPr lvl="1">
              <a:defRPr/>
            </a:pPr>
            <a:r>
              <a:rPr lang="en-US" smtClean="0"/>
              <a:t>jajar dan kolom</a:t>
            </a:r>
          </a:p>
          <a:p>
            <a:pPr lvl="1">
              <a:defRPr/>
            </a:pPr>
            <a:r>
              <a:rPr lang="en-US" smtClean="0"/>
              <a:t>sebatang kara para perancang dari perlu menentukan hubungan sebelum membangun database</a:t>
            </a:r>
          </a:p>
          <a:p>
            <a:pPr lvl="1">
              <a:defRPr/>
            </a:pPr>
            <a:r>
              <a:rPr lang="en-US" smtClean="0"/>
              <a:t>Tanggal dan hukum Codd menggambarkan struktur</a:t>
            </a:r>
          </a:p>
          <a:p>
            <a:pPr lvl="1">
              <a:defRPr/>
            </a:pPr>
            <a:r>
              <a:rPr lang="en-US" smtClean="0"/>
              <a:t>tidak bergantung pada hubungan fizikal</a:t>
            </a:r>
          </a:p>
          <a:p>
            <a:pPr lvl="1">
              <a:defRPr/>
            </a:pPr>
            <a:r>
              <a:rPr lang="en-US" smtClean="0"/>
              <a:t>Mudah dimengerti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B947650E-7F5F-4315-9A6E-5D8F595C934C}" type="slidenum">
              <a:rPr lang="en-US" sz="1400"/>
              <a:pPr/>
              <a:t>11</a:t>
            </a:fld>
            <a:endParaRPr lang="en-US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62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Database relasional vendor</a:t>
            </a:r>
            <a:endParaRPr lang="en-US" smtClean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28850" y="2087563"/>
            <a:ext cx="5778500" cy="287655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1. IBM</a:t>
            </a:r>
          </a:p>
          <a:p>
            <a:pPr algn="l"/>
            <a:r>
              <a:rPr lang="en-US" sz="3600">
                <a:solidFill>
                  <a:schemeClr val="bg1"/>
                </a:solidFill>
              </a:rPr>
              <a:t>2. Informix software, Inc.</a:t>
            </a:r>
          </a:p>
          <a:p>
            <a:pPr algn="l"/>
            <a:r>
              <a:rPr lang="en-US" sz="3600">
                <a:solidFill>
                  <a:schemeClr val="bg1"/>
                </a:solidFill>
              </a:rPr>
              <a:t>3. Microsoft</a:t>
            </a:r>
          </a:p>
          <a:p>
            <a:pPr algn="l"/>
            <a:r>
              <a:rPr lang="en-US" sz="3600">
                <a:solidFill>
                  <a:schemeClr val="bg1"/>
                </a:solidFill>
              </a:rPr>
              <a:t>4. Oracle</a:t>
            </a:r>
          </a:p>
          <a:p>
            <a:pPr algn="l"/>
            <a:r>
              <a:rPr lang="en-US" sz="3600">
                <a:solidFill>
                  <a:schemeClr val="bg1"/>
                </a:solidFill>
              </a:rPr>
              <a:t>5. Sybase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40080F0C-C8B8-433B-B272-5C8ED452CF99}" type="slidenum">
              <a:rPr lang="en-US" sz="1400"/>
              <a:pPr/>
              <a:t>12</a:t>
            </a:fld>
            <a:endParaRPr 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title"/>
          </p:nvPr>
        </p:nvSpPr>
        <p:spPr>
          <a:xfrm>
            <a:off x="825500" y="76200"/>
            <a:ext cx="84201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Konsep Database</a:t>
            </a:r>
            <a:endParaRPr lang="en-US" smtClean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08050" y="1352550"/>
            <a:ext cx="84201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Konsep Database</a:t>
            </a:r>
          </a:p>
          <a:p>
            <a:pPr lvl="1">
              <a:defRPr/>
            </a:pPr>
            <a:r>
              <a:rPr lang="en-US" smtClean="0"/>
              <a:t>logis integrasi mencatatkan di dalam pelbagai file </a:t>
            </a:r>
          </a:p>
          <a:p>
            <a:pPr>
              <a:defRPr/>
            </a:pPr>
            <a:r>
              <a:rPr lang="en-US" smtClean="0"/>
              <a:t>Data redundansi</a:t>
            </a:r>
          </a:p>
          <a:p>
            <a:pPr lvl="1">
              <a:defRPr/>
            </a:pPr>
            <a:r>
              <a:rPr lang="en-US" smtClean="0"/>
              <a:t>duplikasi data</a:t>
            </a:r>
          </a:p>
          <a:p>
            <a:pPr>
              <a:defRPr/>
            </a:pPr>
            <a:r>
              <a:rPr lang="en-US" smtClean="0"/>
              <a:t>Data ketidaktetapan</a:t>
            </a:r>
          </a:p>
          <a:p>
            <a:pPr>
              <a:defRPr/>
            </a:pPr>
            <a:r>
              <a:rPr lang="en-US" smtClean="0"/>
              <a:t>Data kemerdekaan</a:t>
            </a:r>
          </a:p>
          <a:p>
            <a:pPr lvl="1">
              <a:defRPr/>
            </a:pPr>
            <a:r>
              <a:rPr lang="en-US" smtClean="0"/>
              <a:t>Menyimpan data spesifikasi terpisah dari program, pada tabel-tabel dan indexes</a:t>
            </a:r>
            <a:endParaRPr lang="en-US" sz="2000" smtClean="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F9311276-73A2-4408-96B0-1E6731C28648}" type="slidenum">
              <a:rPr lang="en-US" sz="1400"/>
              <a:pPr/>
              <a:t>13</a:t>
            </a:fld>
            <a:endParaRPr lang="en-US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04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04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04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04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meja</a:t>
            </a:r>
            <a:endParaRPr lang="en-US" smtClean="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42950" y="1447800"/>
            <a:ext cx="8420100" cy="23241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sz="2000">
                <a:solidFill>
                  <a:schemeClr val="bg1"/>
                </a:solidFill>
              </a:rPr>
              <a:t>Nama Penulis Buku diperlukan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Prinsip perbankan Knox	25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Sistim informasi manajemen 8E m. dan Schell	75  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penjualan pribadi Teknik Wei	70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Kualitas layanan pelanggan, kualitas Brutus	54</a:t>
            </a: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5200650" y="1447800"/>
            <a:ext cx="0" cy="23241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7924800" y="1447800"/>
            <a:ext cx="0" cy="23241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AD9D0C1D-3B10-4ABC-AAE1-0660603767C8}" type="slidenum">
              <a:rPr lang="en-US" sz="1400"/>
              <a:pPr/>
              <a:t>14</a:t>
            </a:fld>
            <a:endParaRPr 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Sifat Kitab Tabel</a:t>
            </a:r>
            <a:endParaRPr lang="en-US" smtClean="0"/>
          </a:p>
        </p:txBody>
      </p:sp>
      <p:graphicFrame>
        <p:nvGraphicFramePr>
          <p:cNvPr id="16387" name="Object 6"/>
          <p:cNvGraphicFramePr>
            <a:graphicFrameLocks noChangeAspect="1"/>
          </p:cNvGraphicFramePr>
          <p:nvPr/>
        </p:nvGraphicFramePr>
        <p:xfrm>
          <a:off x="2278063" y="1600200"/>
          <a:ext cx="5103812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Bitmap Image" r:id="rId3" imgW="3572374" imgH="3104762" progId="Paint.Picture">
                  <p:embed/>
                </p:oleObj>
              </mc:Choice>
              <mc:Fallback>
                <p:oleObj name="Bitmap Image" r:id="rId3" imgW="3572374" imgH="310476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1600200"/>
                        <a:ext cx="5103812" cy="443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7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09310F05-0843-4092-A077-0129362ECF38}" type="slidenum">
              <a:rPr lang="en-US" sz="1400"/>
              <a:pPr/>
              <a:t>15</a:t>
            </a:fld>
            <a:endParaRPr 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Penjelasan siswa Tabel</a:t>
            </a:r>
            <a:endParaRPr lang="en-US" smtClean="0"/>
          </a:p>
        </p:txBody>
      </p:sp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1831975" y="1419225"/>
          <a:ext cx="6324600" cy="438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Bitmap Image" r:id="rId3" imgW="4296375" imgH="2980952" progId="Paint.Picture">
                  <p:embed/>
                </p:oleObj>
              </mc:Choice>
              <mc:Fallback>
                <p:oleObj name="Bitmap Image" r:id="rId3" imgW="4296375" imgH="298095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1419225"/>
                        <a:ext cx="6324600" cy="438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85ACE094-BD28-43E8-BA77-87C980AF8EE3}" type="slidenum">
              <a:rPr lang="en-US" sz="1400"/>
              <a:pPr/>
              <a:t>16</a:t>
            </a:fld>
            <a:endParaRPr 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Hubungan Tabel</a:t>
            </a:r>
            <a:endParaRPr lang="en-US" smtClean="0"/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2084388" y="1828800"/>
          <a:ext cx="6438900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Bitmap Image" r:id="rId3" imgW="3315163" imgH="1400000" progId="Paint.Picture">
                  <p:embed/>
                </p:oleObj>
              </mc:Choice>
              <mc:Fallback>
                <p:oleObj name="Bitmap Image" r:id="rId3" imgW="3315163" imgH="140000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1828800"/>
                        <a:ext cx="6438900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8289960D-B5B8-4BCF-AC9F-1E9539168F9A}" type="slidenum">
              <a:rPr lang="en-US" sz="1400"/>
              <a:pPr/>
              <a:t>17</a:t>
            </a:fld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996950" y="692150"/>
            <a:ext cx="122555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7600950" y="692150"/>
            <a:ext cx="122555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3225800" y="692150"/>
            <a:ext cx="122555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5454650" y="692150"/>
            <a:ext cx="122555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Freeform 8"/>
          <p:cNvSpPr>
            <a:spLocks/>
          </p:cNvSpPr>
          <p:nvPr/>
        </p:nvSpPr>
        <p:spPr bwMode="auto">
          <a:xfrm>
            <a:off x="990600" y="685800"/>
            <a:ext cx="1239838" cy="1373188"/>
          </a:xfrm>
          <a:custGeom>
            <a:avLst/>
            <a:gdLst>
              <a:gd name="T0" fmla="*/ 1238118 w 721"/>
              <a:gd name="T1" fmla="*/ 187325 h 865"/>
              <a:gd name="T2" fmla="*/ 1238118 w 721"/>
              <a:gd name="T3" fmla="*/ 1193800 h 865"/>
              <a:gd name="T4" fmla="*/ 1217483 w 721"/>
              <a:gd name="T5" fmla="*/ 1225550 h 865"/>
              <a:gd name="T6" fmla="*/ 1189969 w 721"/>
              <a:gd name="T7" fmla="*/ 1254125 h 865"/>
              <a:gd name="T8" fmla="*/ 1145260 w 721"/>
              <a:gd name="T9" fmla="*/ 1279525 h 865"/>
              <a:gd name="T10" fmla="*/ 1088512 w 721"/>
              <a:gd name="T11" fmla="*/ 1304925 h 865"/>
              <a:gd name="T12" fmla="*/ 1007691 w 721"/>
              <a:gd name="T13" fmla="*/ 1328738 h 865"/>
              <a:gd name="T14" fmla="*/ 926869 w 721"/>
              <a:gd name="T15" fmla="*/ 1346200 h 865"/>
              <a:gd name="T16" fmla="*/ 837450 w 721"/>
              <a:gd name="T17" fmla="*/ 1357313 h 865"/>
              <a:gd name="T18" fmla="*/ 753189 w 721"/>
              <a:gd name="T19" fmla="*/ 1366838 h 865"/>
              <a:gd name="T20" fmla="*/ 675806 w 721"/>
              <a:gd name="T21" fmla="*/ 1371600 h 865"/>
              <a:gd name="T22" fmla="*/ 591545 w 721"/>
              <a:gd name="T23" fmla="*/ 1371600 h 865"/>
              <a:gd name="T24" fmla="*/ 493528 w 721"/>
              <a:gd name="T25" fmla="*/ 1366838 h 865"/>
              <a:gd name="T26" fmla="*/ 412706 w 721"/>
              <a:gd name="T27" fmla="*/ 1360488 h 865"/>
              <a:gd name="T28" fmla="*/ 323286 w 721"/>
              <a:gd name="T29" fmla="*/ 1347788 h 865"/>
              <a:gd name="T30" fmla="*/ 239026 w 721"/>
              <a:gd name="T31" fmla="*/ 1331913 h 865"/>
              <a:gd name="T32" fmla="*/ 178839 w 721"/>
              <a:gd name="T33" fmla="*/ 1314450 h 865"/>
              <a:gd name="T34" fmla="*/ 113494 w 721"/>
              <a:gd name="T35" fmla="*/ 1290638 h 865"/>
              <a:gd name="T36" fmla="*/ 65345 w 721"/>
              <a:gd name="T37" fmla="*/ 1265238 h 865"/>
              <a:gd name="T38" fmla="*/ 41271 w 721"/>
              <a:gd name="T39" fmla="*/ 1249363 h 865"/>
              <a:gd name="T40" fmla="*/ 15476 w 721"/>
              <a:gd name="T41" fmla="*/ 1222375 h 865"/>
              <a:gd name="T42" fmla="*/ 0 w 721"/>
              <a:gd name="T43" fmla="*/ 1192213 h 865"/>
              <a:gd name="T44" fmla="*/ 0 w 721"/>
              <a:gd name="T45" fmla="*/ 173038 h 865"/>
              <a:gd name="T46" fmla="*/ 12037 w 721"/>
              <a:gd name="T47" fmla="*/ 146050 h 865"/>
              <a:gd name="T48" fmla="*/ 41271 w 721"/>
              <a:gd name="T49" fmla="*/ 117475 h 865"/>
              <a:gd name="T50" fmla="*/ 110055 w 721"/>
              <a:gd name="T51" fmla="*/ 80963 h 865"/>
              <a:gd name="T52" fmla="*/ 68784 w 721"/>
              <a:gd name="T53" fmla="*/ 101600 h 865"/>
              <a:gd name="T54" fmla="*/ 141008 w 721"/>
              <a:gd name="T55" fmla="*/ 66675 h 865"/>
              <a:gd name="T56" fmla="*/ 197755 w 721"/>
              <a:gd name="T57" fmla="*/ 49213 h 865"/>
              <a:gd name="T58" fmla="*/ 271698 w 721"/>
              <a:gd name="T59" fmla="*/ 33338 h 865"/>
              <a:gd name="T60" fmla="*/ 352520 w 721"/>
              <a:gd name="T61" fmla="*/ 19050 h 865"/>
              <a:gd name="T62" fmla="*/ 436781 w 721"/>
              <a:gd name="T63" fmla="*/ 4763 h 865"/>
              <a:gd name="T64" fmla="*/ 538238 w 721"/>
              <a:gd name="T65" fmla="*/ 0 h 865"/>
              <a:gd name="T66" fmla="*/ 622498 w 721"/>
              <a:gd name="T67" fmla="*/ 0 h 865"/>
              <a:gd name="T68" fmla="*/ 735993 w 721"/>
              <a:gd name="T69" fmla="*/ 0 h 865"/>
              <a:gd name="T70" fmla="*/ 816814 w 721"/>
              <a:gd name="T71" fmla="*/ 6350 h 865"/>
              <a:gd name="T72" fmla="*/ 890757 w 721"/>
              <a:gd name="T73" fmla="*/ 19050 h 865"/>
              <a:gd name="T74" fmla="*/ 975018 w 721"/>
              <a:gd name="T75" fmla="*/ 33338 h 865"/>
              <a:gd name="T76" fmla="*/ 1043803 w 721"/>
              <a:gd name="T77" fmla="*/ 52388 h 865"/>
              <a:gd name="T78" fmla="*/ 1109148 w 721"/>
              <a:gd name="T79" fmla="*/ 77788 h 865"/>
              <a:gd name="T80" fmla="*/ 1157297 w 721"/>
              <a:gd name="T81" fmla="*/ 100013 h 865"/>
              <a:gd name="T82" fmla="*/ 1189969 w 721"/>
              <a:gd name="T83" fmla="*/ 120650 h 865"/>
              <a:gd name="T84" fmla="*/ 1217483 w 721"/>
              <a:gd name="T85" fmla="*/ 149225 h 865"/>
              <a:gd name="T86" fmla="*/ 1238118 w 721"/>
              <a:gd name="T87" fmla="*/ 187325 h 8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21" h="865">
                <a:moveTo>
                  <a:pt x="720" y="118"/>
                </a:moveTo>
                <a:lnTo>
                  <a:pt x="720" y="752"/>
                </a:lnTo>
                <a:lnTo>
                  <a:pt x="708" y="772"/>
                </a:lnTo>
                <a:lnTo>
                  <a:pt x="692" y="790"/>
                </a:lnTo>
                <a:lnTo>
                  <a:pt x="666" y="806"/>
                </a:lnTo>
                <a:lnTo>
                  <a:pt x="633" y="822"/>
                </a:lnTo>
                <a:lnTo>
                  <a:pt x="586" y="837"/>
                </a:lnTo>
                <a:lnTo>
                  <a:pt x="539" y="848"/>
                </a:lnTo>
                <a:lnTo>
                  <a:pt x="487" y="855"/>
                </a:lnTo>
                <a:lnTo>
                  <a:pt x="438" y="861"/>
                </a:lnTo>
                <a:lnTo>
                  <a:pt x="393" y="864"/>
                </a:lnTo>
                <a:lnTo>
                  <a:pt x="344" y="864"/>
                </a:lnTo>
                <a:lnTo>
                  <a:pt x="287" y="861"/>
                </a:lnTo>
                <a:lnTo>
                  <a:pt x="240" y="857"/>
                </a:lnTo>
                <a:lnTo>
                  <a:pt x="188" y="849"/>
                </a:lnTo>
                <a:lnTo>
                  <a:pt x="139" y="839"/>
                </a:lnTo>
                <a:lnTo>
                  <a:pt x="104" y="828"/>
                </a:lnTo>
                <a:lnTo>
                  <a:pt x="66" y="813"/>
                </a:lnTo>
                <a:lnTo>
                  <a:pt x="38" y="797"/>
                </a:lnTo>
                <a:lnTo>
                  <a:pt x="24" y="787"/>
                </a:lnTo>
                <a:lnTo>
                  <a:pt x="9" y="770"/>
                </a:lnTo>
                <a:lnTo>
                  <a:pt x="0" y="751"/>
                </a:lnTo>
                <a:lnTo>
                  <a:pt x="0" y="109"/>
                </a:lnTo>
                <a:lnTo>
                  <a:pt x="7" y="92"/>
                </a:lnTo>
                <a:lnTo>
                  <a:pt x="24" y="74"/>
                </a:lnTo>
                <a:lnTo>
                  <a:pt x="64" y="51"/>
                </a:lnTo>
                <a:lnTo>
                  <a:pt x="40" y="64"/>
                </a:lnTo>
                <a:lnTo>
                  <a:pt x="82" y="42"/>
                </a:lnTo>
                <a:lnTo>
                  <a:pt x="115" y="31"/>
                </a:lnTo>
                <a:lnTo>
                  <a:pt x="158" y="21"/>
                </a:lnTo>
                <a:lnTo>
                  <a:pt x="205" y="12"/>
                </a:lnTo>
                <a:lnTo>
                  <a:pt x="254" y="3"/>
                </a:lnTo>
                <a:lnTo>
                  <a:pt x="313" y="0"/>
                </a:lnTo>
                <a:lnTo>
                  <a:pt x="362" y="0"/>
                </a:lnTo>
                <a:lnTo>
                  <a:pt x="428" y="0"/>
                </a:lnTo>
                <a:lnTo>
                  <a:pt x="475" y="4"/>
                </a:lnTo>
                <a:lnTo>
                  <a:pt x="518" y="12"/>
                </a:lnTo>
                <a:lnTo>
                  <a:pt x="567" y="21"/>
                </a:lnTo>
                <a:lnTo>
                  <a:pt x="607" y="33"/>
                </a:lnTo>
                <a:lnTo>
                  <a:pt x="645" y="49"/>
                </a:lnTo>
                <a:lnTo>
                  <a:pt x="673" y="63"/>
                </a:lnTo>
                <a:lnTo>
                  <a:pt x="692" y="76"/>
                </a:lnTo>
                <a:lnTo>
                  <a:pt x="708" y="94"/>
                </a:lnTo>
                <a:lnTo>
                  <a:pt x="720" y="11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Freeform 9"/>
          <p:cNvSpPr>
            <a:spLocks/>
          </p:cNvSpPr>
          <p:nvPr/>
        </p:nvSpPr>
        <p:spPr bwMode="auto">
          <a:xfrm>
            <a:off x="7594600" y="685800"/>
            <a:ext cx="1239838" cy="1373188"/>
          </a:xfrm>
          <a:custGeom>
            <a:avLst/>
            <a:gdLst>
              <a:gd name="T0" fmla="*/ 1238118 w 721"/>
              <a:gd name="T1" fmla="*/ 187325 h 865"/>
              <a:gd name="T2" fmla="*/ 1238118 w 721"/>
              <a:gd name="T3" fmla="*/ 1193800 h 865"/>
              <a:gd name="T4" fmla="*/ 1217483 w 721"/>
              <a:gd name="T5" fmla="*/ 1225550 h 865"/>
              <a:gd name="T6" fmla="*/ 1189969 w 721"/>
              <a:gd name="T7" fmla="*/ 1254125 h 865"/>
              <a:gd name="T8" fmla="*/ 1145260 w 721"/>
              <a:gd name="T9" fmla="*/ 1279525 h 865"/>
              <a:gd name="T10" fmla="*/ 1088512 w 721"/>
              <a:gd name="T11" fmla="*/ 1304925 h 865"/>
              <a:gd name="T12" fmla="*/ 1007691 w 721"/>
              <a:gd name="T13" fmla="*/ 1328738 h 865"/>
              <a:gd name="T14" fmla="*/ 926869 w 721"/>
              <a:gd name="T15" fmla="*/ 1346200 h 865"/>
              <a:gd name="T16" fmla="*/ 837450 w 721"/>
              <a:gd name="T17" fmla="*/ 1357313 h 865"/>
              <a:gd name="T18" fmla="*/ 753189 w 721"/>
              <a:gd name="T19" fmla="*/ 1366838 h 865"/>
              <a:gd name="T20" fmla="*/ 675806 w 721"/>
              <a:gd name="T21" fmla="*/ 1371600 h 865"/>
              <a:gd name="T22" fmla="*/ 591545 w 721"/>
              <a:gd name="T23" fmla="*/ 1371600 h 865"/>
              <a:gd name="T24" fmla="*/ 493528 w 721"/>
              <a:gd name="T25" fmla="*/ 1366838 h 865"/>
              <a:gd name="T26" fmla="*/ 412706 w 721"/>
              <a:gd name="T27" fmla="*/ 1360488 h 865"/>
              <a:gd name="T28" fmla="*/ 323286 w 721"/>
              <a:gd name="T29" fmla="*/ 1347788 h 865"/>
              <a:gd name="T30" fmla="*/ 239026 w 721"/>
              <a:gd name="T31" fmla="*/ 1331913 h 865"/>
              <a:gd name="T32" fmla="*/ 178839 w 721"/>
              <a:gd name="T33" fmla="*/ 1314450 h 865"/>
              <a:gd name="T34" fmla="*/ 113494 w 721"/>
              <a:gd name="T35" fmla="*/ 1290638 h 865"/>
              <a:gd name="T36" fmla="*/ 65345 w 721"/>
              <a:gd name="T37" fmla="*/ 1265238 h 865"/>
              <a:gd name="T38" fmla="*/ 41271 w 721"/>
              <a:gd name="T39" fmla="*/ 1249363 h 865"/>
              <a:gd name="T40" fmla="*/ 15476 w 721"/>
              <a:gd name="T41" fmla="*/ 1222375 h 865"/>
              <a:gd name="T42" fmla="*/ 0 w 721"/>
              <a:gd name="T43" fmla="*/ 1192213 h 865"/>
              <a:gd name="T44" fmla="*/ 0 w 721"/>
              <a:gd name="T45" fmla="*/ 173038 h 865"/>
              <a:gd name="T46" fmla="*/ 12037 w 721"/>
              <a:gd name="T47" fmla="*/ 146050 h 865"/>
              <a:gd name="T48" fmla="*/ 41271 w 721"/>
              <a:gd name="T49" fmla="*/ 117475 h 865"/>
              <a:gd name="T50" fmla="*/ 110055 w 721"/>
              <a:gd name="T51" fmla="*/ 80963 h 865"/>
              <a:gd name="T52" fmla="*/ 68784 w 721"/>
              <a:gd name="T53" fmla="*/ 101600 h 865"/>
              <a:gd name="T54" fmla="*/ 141008 w 721"/>
              <a:gd name="T55" fmla="*/ 66675 h 865"/>
              <a:gd name="T56" fmla="*/ 197755 w 721"/>
              <a:gd name="T57" fmla="*/ 49213 h 865"/>
              <a:gd name="T58" fmla="*/ 271698 w 721"/>
              <a:gd name="T59" fmla="*/ 33338 h 865"/>
              <a:gd name="T60" fmla="*/ 352520 w 721"/>
              <a:gd name="T61" fmla="*/ 19050 h 865"/>
              <a:gd name="T62" fmla="*/ 436781 w 721"/>
              <a:gd name="T63" fmla="*/ 4763 h 865"/>
              <a:gd name="T64" fmla="*/ 538238 w 721"/>
              <a:gd name="T65" fmla="*/ 0 h 865"/>
              <a:gd name="T66" fmla="*/ 622498 w 721"/>
              <a:gd name="T67" fmla="*/ 0 h 865"/>
              <a:gd name="T68" fmla="*/ 735993 w 721"/>
              <a:gd name="T69" fmla="*/ 0 h 865"/>
              <a:gd name="T70" fmla="*/ 816814 w 721"/>
              <a:gd name="T71" fmla="*/ 6350 h 865"/>
              <a:gd name="T72" fmla="*/ 890757 w 721"/>
              <a:gd name="T73" fmla="*/ 19050 h 865"/>
              <a:gd name="T74" fmla="*/ 975018 w 721"/>
              <a:gd name="T75" fmla="*/ 33338 h 865"/>
              <a:gd name="T76" fmla="*/ 1043803 w 721"/>
              <a:gd name="T77" fmla="*/ 52388 h 865"/>
              <a:gd name="T78" fmla="*/ 1109148 w 721"/>
              <a:gd name="T79" fmla="*/ 77788 h 865"/>
              <a:gd name="T80" fmla="*/ 1157297 w 721"/>
              <a:gd name="T81" fmla="*/ 100013 h 865"/>
              <a:gd name="T82" fmla="*/ 1189969 w 721"/>
              <a:gd name="T83" fmla="*/ 120650 h 865"/>
              <a:gd name="T84" fmla="*/ 1217483 w 721"/>
              <a:gd name="T85" fmla="*/ 149225 h 865"/>
              <a:gd name="T86" fmla="*/ 1238118 w 721"/>
              <a:gd name="T87" fmla="*/ 187325 h 8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21" h="865">
                <a:moveTo>
                  <a:pt x="720" y="118"/>
                </a:moveTo>
                <a:lnTo>
                  <a:pt x="720" y="752"/>
                </a:lnTo>
                <a:lnTo>
                  <a:pt x="708" y="772"/>
                </a:lnTo>
                <a:lnTo>
                  <a:pt x="692" y="790"/>
                </a:lnTo>
                <a:lnTo>
                  <a:pt x="666" y="806"/>
                </a:lnTo>
                <a:lnTo>
                  <a:pt x="633" y="822"/>
                </a:lnTo>
                <a:lnTo>
                  <a:pt x="586" y="837"/>
                </a:lnTo>
                <a:lnTo>
                  <a:pt x="539" y="848"/>
                </a:lnTo>
                <a:lnTo>
                  <a:pt x="487" y="855"/>
                </a:lnTo>
                <a:lnTo>
                  <a:pt x="438" y="861"/>
                </a:lnTo>
                <a:lnTo>
                  <a:pt x="393" y="864"/>
                </a:lnTo>
                <a:lnTo>
                  <a:pt x="344" y="864"/>
                </a:lnTo>
                <a:lnTo>
                  <a:pt x="287" y="861"/>
                </a:lnTo>
                <a:lnTo>
                  <a:pt x="240" y="857"/>
                </a:lnTo>
                <a:lnTo>
                  <a:pt x="188" y="849"/>
                </a:lnTo>
                <a:lnTo>
                  <a:pt x="139" y="839"/>
                </a:lnTo>
                <a:lnTo>
                  <a:pt x="104" y="828"/>
                </a:lnTo>
                <a:lnTo>
                  <a:pt x="66" y="813"/>
                </a:lnTo>
                <a:lnTo>
                  <a:pt x="38" y="797"/>
                </a:lnTo>
                <a:lnTo>
                  <a:pt x="24" y="787"/>
                </a:lnTo>
                <a:lnTo>
                  <a:pt x="9" y="770"/>
                </a:lnTo>
                <a:lnTo>
                  <a:pt x="0" y="751"/>
                </a:lnTo>
                <a:lnTo>
                  <a:pt x="0" y="109"/>
                </a:lnTo>
                <a:lnTo>
                  <a:pt x="7" y="92"/>
                </a:lnTo>
                <a:lnTo>
                  <a:pt x="24" y="74"/>
                </a:lnTo>
                <a:lnTo>
                  <a:pt x="64" y="51"/>
                </a:lnTo>
                <a:lnTo>
                  <a:pt x="40" y="64"/>
                </a:lnTo>
                <a:lnTo>
                  <a:pt x="82" y="42"/>
                </a:lnTo>
                <a:lnTo>
                  <a:pt x="115" y="31"/>
                </a:lnTo>
                <a:lnTo>
                  <a:pt x="158" y="21"/>
                </a:lnTo>
                <a:lnTo>
                  <a:pt x="205" y="12"/>
                </a:lnTo>
                <a:lnTo>
                  <a:pt x="254" y="3"/>
                </a:lnTo>
                <a:lnTo>
                  <a:pt x="313" y="0"/>
                </a:lnTo>
                <a:lnTo>
                  <a:pt x="362" y="0"/>
                </a:lnTo>
                <a:lnTo>
                  <a:pt x="428" y="0"/>
                </a:lnTo>
                <a:lnTo>
                  <a:pt x="475" y="4"/>
                </a:lnTo>
                <a:lnTo>
                  <a:pt x="518" y="12"/>
                </a:lnTo>
                <a:lnTo>
                  <a:pt x="567" y="21"/>
                </a:lnTo>
                <a:lnTo>
                  <a:pt x="607" y="33"/>
                </a:lnTo>
                <a:lnTo>
                  <a:pt x="645" y="49"/>
                </a:lnTo>
                <a:lnTo>
                  <a:pt x="673" y="63"/>
                </a:lnTo>
                <a:lnTo>
                  <a:pt x="692" y="76"/>
                </a:lnTo>
                <a:lnTo>
                  <a:pt x="708" y="94"/>
                </a:lnTo>
                <a:lnTo>
                  <a:pt x="720" y="11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Freeform 10"/>
          <p:cNvSpPr>
            <a:spLocks/>
          </p:cNvSpPr>
          <p:nvPr/>
        </p:nvSpPr>
        <p:spPr bwMode="auto">
          <a:xfrm>
            <a:off x="5448300" y="685800"/>
            <a:ext cx="1239838" cy="1373188"/>
          </a:xfrm>
          <a:custGeom>
            <a:avLst/>
            <a:gdLst>
              <a:gd name="T0" fmla="*/ 1238118 w 721"/>
              <a:gd name="T1" fmla="*/ 187325 h 865"/>
              <a:gd name="T2" fmla="*/ 1238118 w 721"/>
              <a:gd name="T3" fmla="*/ 1193800 h 865"/>
              <a:gd name="T4" fmla="*/ 1217483 w 721"/>
              <a:gd name="T5" fmla="*/ 1225550 h 865"/>
              <a:gd name="T6" fmla="*/ 1189969 w 721"/>
              <a:gd name="T7" fmla="*/ 1254125 h 865"/>
              <a:gd name="T8" fmla="*/ 1145260 w 721"/>
              <a:gd name="T9" fmla="*/ 1279525 h 865"/>
              <a:gd name="T10" fmla="*/ 1088512 w 721"/>
              <a:gd name="T11" fmla="*/ 1304925 h 865"/>
              <a:gd name="T12" fmla="*/ 1007691 w 721"/>
              <a:gd name="T13" fmla="*/ 1328738 h 865"/>
              <a:gd name="T14" fmla="*/ 926869 w 721"/>
              <a:gd name="T15" fmla="*/ 1346200 h 865"/>
              <a:gd name="T16" fmla="*/ 837450 w 721"/>
              <a:gd name="T17" fmla="*/ 1357313 h 865"/>
              <a:gd name="T18" fmla="*/ 753189 w 721"/>
              <a:gd name="T19" fmla="*/ 1366838 h 865"/>
              <a:gd name="T20" fmla="*/ 675806 w 721"/>
              <a:gd name="T21" fmla="*/ 1371600 h 865"/>
              <a:gd name="T22" fmla="*/ 591545 w 721"/>
              <a:gd name="T23" fmla="*/ 1371600 h 865"/>
              <a:gd name="T24" fmla="*/ 493528 w 721"/>
              <a:gd name="T25" fmla="*/ 1366838 h 865"/>
              <a:gd name="T26" fmla="*/ 412706 w 721"/>
              <a:gd name="T27" fmla="*/ 1360488 h 865"/>
              <a:gd name="T28" fmla="*/ 323286 w 721"/>
              <a:gd name="T29" fmla="*/ 1347788 h 865"/>
              <a:gd name="T30" fmla="*/ 239026 w 721"/>
              <a:gd name="T31" fmla="*/ 1331913 h 865"/>
              <a:gd name="T32" fmla="*/ 178839 w 721"/>
              <a:gd name="T33" fmla="*/ 1314450 h 865"/>
              <a:gd name="T34" fmla="*/ 113494 w 721"/>
              <a:gd name="T35" fmla="*/ 1290638 h 865"/>
              <a:gd name="T36" fmla="*/ 65345 w 721"/>
              <a:gd name="T37" fmla="*/ 1265238 h 865"/>
              <a:gd name="T38" fmla="*/ 41271 w 721"/>
              <a:gd name="T39" fmla="*/ 1249363 h 865"/>
              <a:gd name="T40" fmla="*/ 15476 w 721"/>
              <a:gd name="T41" fmla="*/ 1222375 h 865"/>
              <a:gd name="T42" fmla="*/ 0 w 721"/>
              <a:gd name="T43" fmla="*/ 1192213 h 865"/>
              <a:gd name="T44" fmla="*/ 0 w 721"/>
              <a:gd name="T45" fmla="*/ 173038 h 865"/>
              <a:gd name="T46" fmla="*/ 12037 w 721"/>
              <a:gd name="T47" fmla="*/ 146050 h 865"/>
              <a:gd name="T48" fmla="*/ 41271 w 721"/>
              <a:gd name="T49" fmla="*/ 117475 h 865"/>
              <a:gd name="T50" fmla="*/ 110055 w 721"/>
              <a:gd name="T51" fmla="*/ 80963 h 865"/>
              <a:gd name="T52" fmla="*/ 68784 w 721"/>
              <a:gd name="T53" fmla="*/ 101600 h 865"/>
              <a:gd name="T54" fmla="*/ 141008 w 721"/>
              <a:gd name="T55" fmla="*/ 66675 h 865"/>
              <a:gd name="T56" fmla="*/ 197755 w 721"/>
              <a:gd name="T57" fmla="*/ 49213 h 865"/>
              <a:gd name="T58" fmla="*/ 271698 w 721"/>
              <a:gd name="T59" fmla="*/ 33338 h 865"/>
              <a:gd name="T60" fmla="*/ 352520 w 721"/>
              <a:gd name="T61" fmla="*/ 19050 h 865"/>
              <a:gd name="T62" fmla="*/ 436781 w 721"/>
              <a:gd name="T63" fmla="*/ 4763 h 865"/>
              <a:gd name="T64" fmla="*/ 538238 w 721"/>
              <a:gd name="T65" fmla="*/ 0 h 865"/>
              <a:gd name="T66" fmla="*/ 622498 w 721"/>
              <a:gd name="T67" fmla="*/ 0 h 865"/>
              <a:gd name="T68" fmla="*/ 735993 w 721"/>
              <a:gd name="T69" fmla="*/ 0 h 865"/>
              <a:gd name="T70" fmla="*/ 816814 w 721"/>
              <a:gd name="T71" fmla="*/ 6350 h 865"/>
              <a:gd name="T72" fmla="*/ 890757 w 721"/>
              <a:gd name="T73" fmla="*/ 19050 h 865"/>
              <a:gd name="T74" fmla="*/ 975018 w 721"/>
              <a:gd name="T75" fmla="*/ 33338 h 865"/>
              <a:gd name="T76" fmla="*/ 1043803 w 721"/>
              <a:gd name="T77" fmla="*/ 52388 h 865"/>
              <a:gd name="T78" fmla="*/ 1109148 w 721"/>
              <a:gd name="T79" fmla="*/ 77788 h 865"/>
              <a:gd name="T80" fmla="*/ 1157297 w 721"/>
              <a:gd name="T81" fmla="*/ 100013 h 865"/>
              <a:gd name="T82" fmla="*/ 1189969 w 721"/>
              <a:gd name="T83" fmla="*/ 120650 h 865"/>
              <a:gd name="T84" fmla="*/ 1217483 w 721"/>
              <a:gd name="T85" fmla="*/ 149225 h 865"/>
              <a:gd name="T86" fmla="*/ 1238118 w 721"/>
              <a:gd name="T87" fmla="*/ 187325 h 8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21" h="865">
                <a:moveTo>
                  <a:pt x="720" y="118"/>
                </a:moveTo>
                <a:lnTo>
                  <a:pt x="720" y="752"/>
                </a:lnTo>
                <a:lnTo>
                  <a:pt x="708" y="772"/>
                </a:lnTo>
                <a:lnTo>
                  <a:pt x="692" y="790"/>
                </a:lnTo>
                <a:lnTo>
                  <a:pt x="666" y="806"/>
                </a:lnTo>
                <a:lnTo>
                  <a:pt x="633" y="822"/>
                </a:lnTo>
                <a:lnTo>
                  <a:pt x="586" y="837"/>
                </a:lnTo>
                <a:lnTo>
                  <a:pt x="539" y="848"/>
                </a:lnTo>
                <a:lnTo>
                  <a:pt x="487" y="855"/>
                </a:lnTo>
                <a:lnTo>
                  <a:pt x="438" y="861"/>
                </a:lnTo>
                <a:lnTo>
                  <a:pt x="393" y="864"/>
                </a:lnTo>
                <a:lnTo>
                  <a:pt x="344" y="864"/>
                </a:lnTo>
                <a:lnTo>
                  <a:pt x="287" y="861"/>
                </a:lnTo>
                <a:lnTo>
                  <a:pt x="240" y="857"/>
                </a:lnTo>
                <a:lnTo>
                  <a:pt x="188" y="849"/>
                </a:lnTo>
                <a:lnTo>
                  <a:pt x="139" y="839"/>
                </a:lnTo>
                <a:lnTo>
                  <a:pt x="104" y="828"/>
                </a:lnTo>
                <a:lnTo>
                  <a:pt x="66" y="813"/>
                </a:lnTo>
                <a:lnTo>
                  <a:pt x="38" y="797"/>
                </a:lnTo>
                <a:lnTo>
                  <a:pt x="24" y="787"/>
                </a:lnTo>
                <a:lnTo>
                  <a:pt x="9" y="770"/>
                </a:lnTo>
                <a:lnTo>
                  <a:pt x="0" y="751"/>
                </a:lnTo>
                <a:lnTo>
                  <a:pt x="0" y="109"/>
                </a:lnTo>
                <a:lnTo>
                  <a:pt x="7" y="92"/>
                </a:lnTo>
                <a:lnTo>
                  <a:pt x="24" y="74"/>
                </a:lnTo>
                <a:lnTo>
                  <a:pt x="64" y="51"/>
                </a:lnTo>
                <a:lnTo>
                  <a:pt x="40" y="64"/>
                </a:lnTo>
                <a:lnTo>
                  <a:pt x="82" y="42"/>
                </a:lnTo>
                <a:lnTo>
                  <a:pt x="115" y="31"/>
                </a:lnTo>
                <a:lnTo>
                  <a:pt x="158" y="21"/>
                </a:lnTo>
                <a:lnTo>
                  <a:pt x="205" y="12"/>
                </a:lnTo>
                <a:lnTo>
                  <a:pt x="254" y="3"/>
                </a:lnTo>
                <a:lnTo>
                  <a:pt x="313" y="0"/>
                </a:lnTo>
                <a:lnTo>
                  <a:pt x="362" y="0"/>
                </a:lnTo>
                <a:lnTo>
                  <a:pt x="428" y="0"/>
                </a:lnTo>
                <a:lnTo>
                  <a:pt x="475" y="4"/>
                </a:lnTo>
                <a:lnTo>
                  <a:pt x="518" y="12"/>
                </a:lnTo>
                <a:lnTo>
                  <a:pt x="567" y="21"/>
                </a:lnTo>
                <a:lnTo>
                  <a:pt x="607" y="33"/>
                </a:lnTo>
                <a:lnTo>
                  <a:pt x="645" y="49"/>
                </a:lnTo>
                <a:lnTo>
                  <a:pt x="673" y="63"/>
                </a:lnTo>
                <a:lnTo>
                  <a:pt x="692" y="76"/>
                </a:lnTo>
                <a:lnTo>
                  <a:pt x="708" y="94"/>
                </a:lnTo>
                <a:lnTo>
                  <a:pt x="720" y="11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Freeform 11"/>
          <p:cNvSpPr>
            <a:spLocks/>
          </p:cNvSpPr>
          <p:nvPr/>
        </p:nvSpPr>
        <p:spPr bwMode="auto">
          <a:xfrm>
            <a:off x="3219450" y="685800"/>
            <a:ext cx="1239838" cy="1373188"/>
          </a:xfrm>
          <a:custGeom>
            <a:avLst/>
            <a:gdLst>
              <a:gd name="T0" fmla="*/ 1238118 w 721"/>
              <a:gd name="T1" fmla="*/ 187325 h 865"/>
              <a:gd name="T2" fmla="*/ 1238118 w 721"/>
              <a:gd name="T3" fmla="*/ 1193800 h 865"/>
              <a:gd name="T4" fmla="*/ 1217483 w 721"/>
              <a:gd name="T5" fmla="*/ 1225550 h 865"/>
              <a:gd name="T6" fmla="*/ 1189969 w 721"/>
              <a:gd name="T7" fmla="*/ 1254125 h 865"/>
              <a:gd name="T8" fmla="*/ 1145260 w 721"/>
              <a:gd name="T9" fmla="*/ 1279525 h 865"/>
              <a:gd name="T10" fmla="*/ 1088512 w 721"/>
              <a:gd name="T11" fmla="*/ 1304925 h 865"/>
              <a:gd name="T12" fmla="*/ 1007691 w 721"/>
              <a:gd name="T13" fmla="*/ 1328738 h 865"/>
              <a:gd name="T14" fmla="*/ 926869 w 721"/>
              <a:gd name="T15" fmla="*/ 1346200 h 865"/>
              <a:gd name="T16" fmla="*/ 837450 w 721"/>
              <a:gd name="T17" fmla="*/ 1357313 h 865"/>
              <a:gd name="T18" fmla="*/ 753189 w 721"/>
              <a:gd name="T19" fmla="*/ 1366838 h 865"/>
              <a:gd name="T20" fmla="*/ 675806 w 721"/>
              <a:gd name="T21" fmla="*/ 1371600 h 865"/>
              <a:gd name="T22" fmla="*/ 591545 w 721"/>
              <a:gd name="T23" fmla="*/ 1371600 h 865"/>
              <a:gd name="T24" fmla="*/ 493528 w 721"/>
              <a:gd name="T25" fmla="*/ 1366838 h 865"/>
              <a:gd name="T26" fmla="*/ 412706 w 721"/>
              <a:gd name="T27" fmla="*/ 1360488 h 865"/>
              <a:gd name="T28" fmla="*/ 323286 w 721"/>
              <a:gd name="T29" fmla="*/ 1347788 h 865"/>
              <a:gd name="T30" fmla="*/ 239026 w 721"/>
              <a:gd name="T31" fmla="*/ 1331913 h 865"/>
              <a:gd name="T32" fmla="*/ 178839 w 721"/>
              <a:gd name="T33" fmla="*/ 1314450 h 865"/>
              <a:gd name="T34" fmla="*/ 113494 w 721"/>
              <a:gd name="T35" fmla="*/ 1290638 h 865"/>
              <a:gd name="T36" fmla="*/ 65345 w 721"/>
              <a:gd name="T37" fmla="*/ 1265238 h 865"/>
              <a:gd name="T38" fmla="*/ 41271 w 721"/>
              <a:gd name="T39" fmla="*/ 1249363 h 865"/>
              <a:gd name="T40" fmla="*/ 15476 w 721"/>
              <a:gd name="T41" fmla="*/ 1222375 h 865"/>
              <a:gd name="T42" fmla="*/ 0 w 721"/>
              <a:gd name="T43" fmla="*/ 1192213 h 865"/>
              <a:gd name="T44" fmla="*/ 0 w 721"/>
              <a:gd name="T45" fmla="*/ 173038 h 865"/>
              <a:gd name="T46" fmla="*/ 12037 w 721"/>
              <a:gd name="T47" fmla="*/ 146050 h 865"/>
              <a:gd name="T48" fmla="*/ 41271 w 721"/>
              <a:gd name="T49" fmla="*/ 117475 h 865"/>
              <a:gd name="T50" fmla="*/ 110055 w 721"/>
              <a:gd name="T51" fmla="*/ 80963 h 865"/>
              <a:gd name="T52" fmla="*/ 68784 w 721"/>
              <a:gd name="T53" fmla="*/ 101600 h 865"/>
              <a:gd name="T54" fmla="*/ 141008 w 721"/>
              <a:gd name="T55" fmla="*/ 66675 h 865"/>
              <a:gd name="T56" fmla="*/ 197755 w 721"/>
              <a:gd name="T57" fmla="*/ 49213 h 865"/>
              <a:gd name="T58" fmla="*/ 271698 w 721"/>
              <a:gd name="T59" fmla="*/ 33338 h 865"/>
              <a:gd name="T60" fmla="*/ 352520 w 721"/>
              <a:gd name="T61" fmla="*/ 19050 h 865"/>
              <a:gd name="T62" fmla="*/ 436781 w 721"/>
              <a:gd name="T63" fmla="*/ 4763 h 865"/>
              <a:gd name="T64" fmla="*/ 538238 w 721"/>
              <a:gd name="T65" fmla="*/ 0 h 865"/>
              <a:gd name="T66" fmla="*/ 622498 w 721"/>
              <a:gd name="T67" fmla="*/ 0 h 865"/>
              <a:gd name="T68" fmla="*/ 735993 w 721"/>
              <a:gd name="T69" fmla="*/ 0 h 865"/>
              <a:gd name="T70" fmla="*/ 816814 w 721"/>
              <a:gd name="T71" fmla="*/ 6350 h 865"/>
              <a:gd name="T72" fmla="*/ 890757 w 721"/>
              <a:gd name="T73" fmla="*/ 19050 h 865"/>
              <a:gd name="T74" fmla="*/ 975018 w 721"/>
              <a:gd name="T75" fmla="*/ 33338 h 865"/>
              <a:gd name="T76" fmla="*/ 1043803 w 721"/>
              <a:gd name="T77" fmla="*/ 52388 h 865"/>
              <a:gd name="T78" fmla="*/ 1109148 w 721"/>
              <a:gd name="T79" fmla="*/ 77788 h 865"/>
              <a:gd name="T80" fmla="*/ 1157297 w 721"/>
              <a:gd name="T81" fmla="*/ 100013 h 865"/>
              <a:gd name="T82" fmla="*/ 1189969 w 721"/>
              <a:gd name="T83" fmla="*/ 120650 h 865"/>
              <a:gd name="T84" fmla="*/ 1217483 w 721"/>
              <a:gd name="T85" fmla="*/ 149225 h 865"/>
              <a:gd name="T86" fmla="*/ 1238118 w 721"/>
              <a:gd name="T87" fmla="*/ 187325 h 8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21" h="865">
                <a:moveTo>
                  <a:pt x="720" y="118"/>
                </a:moveTo>
                <a:lnTo>
                  <a:pt x="720" y="752"/>
                </a:lnTo>
                <a:lnTo>
                  <a:pt x="708" y="772"/>
                </a:lnTo>
                <a:lnTo>
                  <a:pt x="692" y="790"/>
                </a:lnTo>
                <a:lnTo>
                  <a:pt x="666" y="806"/>
                </a:lnTo>
                <a:lnTo>
                  <a:pt x="633" y="822"/>
                </a:lnTo>
                <a:lnTo>
                  <a:pt x="586" y="837"/>
                </a:lnTo>
                <a:lnTo>
                  <a:pt x="539" y="848"/>
                </a:lnTo>
                <a:lnTo>
                  <a:pt x="487" y="855"/>
                </a:lnTo>
                <a:lnTo>
                  <a:pt x="438" y="861"/>
                </a:lnTo>
                <a:lnTo>
                  <a:pt x="393" y="864"/>
                </a:lnTo>
                <a:lnTo>
                  <a:pt x="344" y="864"/>
                </a:lnTo>
                <a:lnTo>
                  <a:pt x="287" y="861"/>
                </a:lnTo>
                <a:lnTo>
                  <a:pt x="240" y="857"/>
                </a:lnTo>
                <a:lnTo>
                  <a:pt x="188" y="849"/>
                </a:lnTo>
                <a:lnTo>
                  <a:pt x="139" y="839"/>
                </a:lnTo>
                <a:lnTo>
                  <a:pt x="104" y="828"/>
                </a:lnTo>
                <a:lnTo>
                  <a:pt x="66" y="813"/>
                </a:lnTo>
                <a:lnTo>
                  <a:pt x="38" y="797"/>
                </a:lnTo>
                <a:lnTo>
                  <a:pt x="24" y="787"/>
                </a:lnTo>
                <a:lnTo>
                  <a:pt x="9" y="770"/>
                </a:lnTo>
                <a:lnTo>
                  <a:pt x="0" y="751"/>
                </a:lnTo>
                <a:lnTo>
                  <a:pt x="0" y="109"/>
                </a:lnTo>
                <a:lnTo>
                  <a:pt x="7" y="92"/>
                </a:lnTo>
                <a:lnTo>
                  <a:pt x="24" y="74"/>
                </a:lnTo>
                <a:lnTo>
                  <a:pt x="64" y="51"/>
                </a:lnTo>
                <a:lnTo>
                  <a:pt x="40" y="64"/>
                </a:lnTo>
                <a:lnTo>
                  <a:pt x="82" y="42"/>
                </a:lnTo>
                <a:lnTo>
                  <a:pt x="115" y="31"/>
                </a:lnTo>
                <a:lnTo>
                  <a:pt x="158" y="21"/>
                </a:lnTo>
                <a:lnTo>
                  <a:pt x="205" y="12"/>
                </a:lnTo>
                <a:lnTo>
                  <a:pt x="254" y="3"/>
                </a:lnTo>
                <a:lnTo>
                  <a:pt x="313" y="0"/>
                </a:lnTo>
                <a:lnTo>
                  <a:pt x="362" y="0"/>
                </a:lnTo>
                <a:lnTo>
                  <a:pt x="428" y="0"/>
                </a:lnTo>
                <a:lnTo>
                  <a:pt x="475" y="4"/>
                </a:lnTo>
                <a:lnTo>
                  <a:pt x="518" y="12"/>
                </a:lnTo>
                <a:lnTo>
                  <a:pt x="567" y="21"/>
                </a:lnTo>
                <a:lnTo>
                  <a:pt x="607" y="33"/>
                </a:lnTo>
                <a:lnTo>
                  <a:pt x="645" y="49"/>
                </a:lnTo>
                <a:lnTo>
                  <a:pt x="673" y="63"/>
                </a:lnTo>
                <a:lnTo>
                  <a:pt x="692" y="76"/>
                </a:lnTo>
                <a:lnTo>
                  <a:pt x="708" y="94"/>
                </a:lnTo>
                <a:lnTo>
                  <a:pt x="720" y="11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Freeform 12"/>
          <p:cNvSpPr>
            <a:spLocks/>
          </p:cNvSpPr>
          <p:nvPr/>
        </p:nvSpPr>
        <p:spPr bwMode="auto">
          <a:xfrm>
            <a:off x="990600" y="2743200"/>
            <a:ext cx="1239838" cy="1373188"/>
          </a:xfrm>
          <a:custGeom>
            <a:avLst/>
            <a:gdLst>
              <a:gd name="T0" fmla="*/ 1238118 w 721"/>
              <a:gd name="T1" fmla="*/ 187325 h 865"/>
              <a:gd name="T2" fmla="*/ 1238118 w 721"/>
              <a:gd name="T3" fmla="*/ 1193800 h 865"/>
              <a:gd name="T4" fmla="*/ 1217483 w 721"/>
              <a:gd name="T5" fmla="*/ 1225550 h 865"/>
              <a:gd name="T6" fmla="*/ 1189969 w 721"/>
              <a:gd name="T7" fmla="*/ 1254125 h 865"/>
              <a:gd name="T8" fmla="*/ 1145260 w 721"/>
              <a:gd name="T9" fmla="*/ 1279525 h 865"/>
              <a:gd name="T10" fmla="*/ 1088512 w 721"/>
              <a:gd name="T11" fmla="*/ 1304925 h 865"/>
              <a:gd name="T12" fmla="*/ 1007691 w 721"/>
              <a:gd name="T13" fmla="*/ 1328738 h 865"/>
              <a:gd name="T14" fmla="*/ 926869 w 721"/>
              <a:gd name="T15" fmla="*/ 1346200 h 865"/>
              <a:gd name="T16" fmla="*/ 837450 w 721"/>
              <a:gd name="T17" fmla="*/ 1357313 h 865"/>
              <a:gd name="T18" fmla="*/ 753189 w 721"/>
              <a:gd name="T19" fmla="*/ 1366838 h 865"/>
              <a:gd name="T20" fmla="*/ 675806 w 721"/>
              <a:gd name="T21" fmla="*/ 1371600 h 865"/>
              <a:gd name="T22" fmla="*/ 591545 w 721"/>
              <a:gd name="T23" fmla="*/ 1371600 h 865"/>
              <a:gd name="T24" fmla="*/ 493528 w 721"/>
              <a:gd name="T25" fmla="*/ 1366838 h 865"/>
              <a:gd name="T26" fmla="*/ 412706 w 721"/>
              <a:gd name="T27" fmla="*/ 1360488 h 865"/>
              <a:gd name="T28" fmla="*/ 323286 w 721"/>
              <a:gd name="T29" fmla="*/ 1347788 h 865"/>
              <a:gd name="T30" fmla="*/ 239026 w 721"/>
              <a:gd name="T31" fmla="*/ 1331913 h 865"/>
              <a:gd name="T32" fmla="*/ 178839 w 721"/>
              <a:gd name="T33" fmla="*/ 1314450 h 865"/>
              <a:gd name="T34" fmla="*/ 113494 w 721"/>
              <a:gd name="T35" fmla="*/ 1290638 h 865"/>
              <a:gd name="T36" fmla="*/ 65345 w 721"/>
              <a:gd name="T37" fmla="*/ 1265238 h 865"/>
              <a:gd name="T38" fmla="*/ 41271 w 721"/>
              <a:gd name="T39" fmla="*/ 1249363 h 865"/>
              <a:gd name="T40" fmla="*/ 15476 w 721"/>
              <a:gd name="T41" fmla="*/ 1222375 h 865"/>
              <a:gd name="T42" fmla="*/ 0 w 721"/>
              <a:gd name="T43" fmla="*/ 1192213 h 865"/>
              <a:gd name="T44" fmla="*/ 0 w 721"/>
              <a:gd name="T45" fmla="*/ 173038 h 865"/>
              <a:gd name="T46" fmla="*/ 12037 w 721"/>
              <a:gd name="T47" fmla="*/ 146050 h 865"/>
              <a:gd name="T48" fmla="*/ 41271 w 721"/>
              <a:gd name="T49" fmla="*/ 117475 h 865"/>
              <a:gd name="T50" fmla="*/ 110055 w 721"/>
              <a:gd name="T51" fmla="*/ 80963 h 865"/>
              <a:gd name="T52" fmla="*/ 68784 w 721"/>
              <a:gd name="T53" fmla="*/ 101600 h 865"/>
              <a:gd name="T54" fmla="*/ 141008 w 721"/>
              <a:gd name="T55" fmla="*/ 66675 h 865"/>
              <a:gd name="T56" fmla="*/ 197755 w 721"/>
              <a:gd name="T57" fmla="*/ 49213 h 865"/>
              <a:gd name="T58" fmla="*/ 271698 w 721"/>
              <a:gd name="T59" fmla="*/ 33338 h 865"/>
              <a:gd name="T60" fmla="*/ 352520 w 721"/>
              <a:gd name="T61" fmla="*/ 19050 h 865"/>
              <a:gd name="T62" fmla="*/ 436781 w 721"/>
              <a:gd name="T63" fmla="*/ 4763 h 865"/>
              <a:gd name="T64" fmla="*/ 538238 w 721"/>
              <a:gd name="T65" fmla="*/ 0 h 865"/>
              <a:gd name="T66" fmla="*/ 622498 w 721"/>
              <a:gd name="T67" fmla="*/ 0 h 865"/>
              <a:gd name="T68" fmla="*/ 735993 w 721"/>
              <a:gd name="T69" fmla="*/ 0 h 865"/>
              <a:gd name="T70" fmla="*/ 816814 w 721"/>
              <a:gd name="T71" fmla="*/ 6350 h 865"/>
              <a:gd name="T72" fmla="*/ 890757 w 721"/>
              <a:gd name="T73" fmla="*/ 19050 h 865"/>
              <a:gd name="T74" fmla="*/ 975018 w 721"/>
              <a:gd name="T75" fmla="*/ 33338 h 865"/>
              <a:gd name="T76" fmla="*/ 1043803 w 721"/>
              <a:gd name="T77" fmla="*/ 52388 h 865"/>
              <a:gd name="T78" fmla="*/ 1109148 w 721"/>
              <a:gd name="T79" fmla="*/ 77788 h 865"/>
              <a:gd name="T80" fmla="*/ 1157297 w 721"/>
              <a:gd name="T81" fmla="*/ 100013 h 865"/>
              <a:gd name="T82" fmla="*/ 1189969 w 721"/>
              <a:gd name="T83" fmla="*/ 120650 h 865"/>
              <a:gd name="T84" fmla="*/ 1217483 w 721"/>
              <a:gd name="T85" fmla="*/ 149225 h 865"/>
              <a:gd name="T86" fmla="*/ 1238118 w 721"/>
              <a:gd name="T87" fmla="*/ 187325 h 8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21" h="865">
                <a:moveTo>
                  <a:pt x="720" y="118"/>
                </a:moveTo>
                <a:lnTo>
                  <a:pt x="720" y="752"/>
                </a:lnTo>
                <a:lnTo>
                  <a:pt x="708" y="772"/>
                </a:lnTo>
                <a:lnTo>
                  <a:pt x="692" y="790"/>
                </a:lnTo>
                <a:lnTo>
                  <a:pt x="666" y="806"/>
                </a:lnTo>
                <a:lnTo>
                  <a:pt x="633" y="822"/>
                </a:lnTo>
                <a:lnTo>
                  <a:pt x="586" y="837"/>
                </a:lnTo>
                <a:lnTo>
                  <a:pt x="539" y="848"/>
                </a:lnTo>
                <a:lnTo>
                  <a:pt x="487" y="855"/>
                </a:lnTo>
                <a:lnTo>
                  <a:pt x="438" y="861"/>
                </a:lnTo>
                <a:lnTo>
                  <a:pt x="393" y="864"/>
                </a:lnTo>
                <a:lnTo>
                  <a:pt x="344" y="864"/>
                </a:lnTo>
                <a:lnTo>
                  <a:pt x="287" y="861"/>
                </a:lnTo>
                <a:lnTo>
                  <a:pt x="240" y="857"/>
                </a:lnTo>
                <a:lnTo>
                  <a:pt x="188" y="849"/>
                </a:lnTo>
                <a:lnTo>
                  <a:pt x="139" y="839"/>
                </a:lnTo>
                <a:lnTo>
                  <a:pt x="104" y="828"/>
                </a:lnTo>
                <a:lnTo>
                  <a:pt x="66" y="813"/>
                </a:lnTo>
                <a:lnTo>
                  <a:pt x="38" y="797"/>
                </a:lnTo>
                <a:lnTo>
                  <a:pt x="24" y="787"/>
                </a:lnTo>
                <a:lnTo>
                  <a:pt x="9" y="770"/>
                </a:lnTo>
                <a:lnTo>
                  <a:pt x="0" y="751"/>
                </a:lnTo>
                <a:lnTo>
                  <a:pt x="0" y="109"/>
                </a:lnTo>
                <a:lnTo>
                  <a:pt x="7" y="92"/>
                </a:lnTo>
                <a:lnTo>
                  <a:pt x="24" y="74"/>
                </a:lnTo>
                <a:lnTo>
                  <a:pt x="64" y="51"/>
                </a:lnTo>
                <a:lnTo>
                  <a:pt x="40" y="64"/>
                </a:lnTo>
                <a:lnTo>
                  <a:pt x="82" y="42"/>
                </a:lnTo>
                <a:lnTo>
                  <a:pt x="115" y="31"/>
                </a:lnTo>
                <a:lnTo>
                  <a:pt x="158" y="21"/>
                </a:lnTo>
                <a:lnTo>
                  <a:pt x="205" y="12"/>
                </a:lnTo>
                <a:lnTo>
                  <a:pt x="254" y="3"/>
                </a:lnTo>
                <a:lnTo>
                  <a:pt x="313" y="0"/>
                </a:lnTo>
                <a:lnTo>
                  <a:pt x="362" y="0"/>
                </a:lnTo>
                <a:lnTo>
                  <a:pt x="428" y="0"/>
                </a:lnTo>
                <a:lnTo>
                  <a:pt x="475" y="4"/>
                </a:lnTo>
                <a:lnTo>
                  <a:pt x="518" y="12"/>
                </a:lnTo>
                <a:lnTo>
                  <a:pt x="567" y="21"/>
                </a:lnTo>
                <a:lnTo>
                  <a:pt x="607" y="33"/>
                </a:lnTo>
                <a:lnTo>
                  <a:pt x="645" y="49"/>
                </a:lnTo>
                <a:lnTo>
                  <a:pt x="673" y="63"/>
                </a:lnTo>
                <a:lnTo>
                  <a:pt x="692" y="76"/>
                </a:lnTo>
                <a:lnTo>
                  <a:pt x="708" y="94"/>
                </a:lnTo>
                <a:lnTo>
                  <a:pt x="720" y="11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Freeform 13"/>
          <p:cNvSpPr>
            <a:spLocks/>
          </p:cNvSpPr>
          <p:nvPr/>
        </p:nvSpPr>
        <p:spPr bwMode="auto">
          <a:xfrm>
            <a:off x="3219450" y="2743200"/>
            <a:ext cx="1239838" cy="1373188"/>
          </a:xfrm>
          <a:custGeom>
            <a:avLst/>
            <a:gdLst>
              <a:gd name="T0" fmla="*/ 1238118 w 721"/>
              <a:gd name="T1" fmla="*/ 187325 h 865"/>
              <a:gd name="T2" fmla="*/ 1238118 w 721"/>
              <a:gd name="T3" fmla="*/ 1193800 h 865"/>
              <a:gd name="T4" fmla="*/ 1217483 w 721"/>
              <a:gd name="T5" fmla="*/ 1225550 h 865"/>
              <a:gd name="T6" fmla="*/ 1189969 w 721"/>
              <a:gd name="T7" fmla="*/ 1254125 h 865"/>
              <a:gd name="T8" fmla="*/ 1145260 w 721"/>
              <a:gd name="T9" fmla="*/ 1279525 h 865"/>
              <a:gd name="T10" fmla="*/ 1088512 w 721"/>
              <a:gd name="T11" fmla="*/ 1304925 h 865"/>
              <a:gd name="T12" fmla="*/ 1007691 w 721"/>
              <a:gd name="T13" fmla="*/ 1328738 h 865"/>
              <a:gd name="T14" fmla="*/ 926869 w 721"/>
              <a:gd name="T15" fmla="*/ 1346200 h 865"/>
              <a:gd name="T16" fmla="*/ 837450 w 721"/>
              <a:gd name="T17" fmla="*/ 1357313 h 865"/>
              <a:gd name="T18" fmla="*/ 753189 w 721"/>
              <a:gd name="T19" fmla="*/ 1366838 h 865"/>
              <a:gd name="T20" fmla="*/ 675806 w 721"/>
              <a:gd name="T21" fmla="*/ 1371600 h 865"/>
              <a:gd name="T22" fmla="*/ 591545 w 721"/>
              <a:gd name="T23" fmla="*/ 1371600 h 865"/>
              <a:gd name="T24" fmla="*/ 493528 w 721"/>
              <a:gd name="T25" fmla="*/ 1366838 h 865"/>
              <a:gd name="T26" fmla="*/ 412706 w 721"/>
              <a:gd name="T27" fmla="*/ 1360488 h 865"/>
              <a:gd name="T28" fmla="*/ 323286 w 721"/>
              <a:gd name="T29" fmla="*/ 1347788 h 865"/>
              <a:gd name="T30" fmla="*/ 239026 w 721"/>
              <a:gd name="T31" fmla="*/ 1331913 h 865"/>
              <a:gd name="T32" fmla="*/ 178839 w 721"/>
              <a:gd name="T33" fmla="*/ 1314450 h 865"/>
              <a:gd name="T34" fmla="*/ 113494 w 721"/>
              <a:gd name="T35" fmla="*/ 1290638 h 865"/>
              <a:gd name="T36" fmla="*/ 65345 w 721"/>
              <a:gd name="T37" fmla="*/ 1265238 h 865"/>
              <a:gd name="T38" fmla="*/ 41271 w 721"/>
              <a:gd name="T39" fmla="*/ 1249363 h 865"/>
              <a:gd name="T40" fmla="*/ 15476 w 721"/>
              <a:gd name="T41" fmla="*/ 1222375 h 865"/>
              <a:gd name="T42" fmla="*/ 0 w 721"/>
              <a:gd name="T43" fmla="*/ 1192213 h 865"/>
              <a:gd name="T44" fmla="*/ 0 w 721"/>
              <a:gd name="T45" fmla="*/ 173038 h 865"/>
              <a:gd name="T46" fmla="*/ 12037 w 721"/>
              <a:gd name="T47" fmla="*/ 146050 h 865"/>
              <a:gd name="T48" fmla="*/ 41271 w 721"/>
              <a:gd name="T49" fmla="*/ 117475 h 865"/>
              <a:gd name="T50" fmla="*/ 110055 w 721"/>
              <a:gd name="T51" fmla="*/ 80963 h 865"/>
              <a:gd name="T52" fmla="*/ 68784 w 721"/>
              <a:gd name="T53" fmla="*/ 101600 h 865"/>
              <a:gd name="T54" fmla="*/ 141008 w 721"/>
              <a:gd name="T55" fmla="*/ 66675 h 865"/>
              <a:gd name="T56" fmla="*/ 197755 w 721"/>
              <a:gd name="T57" fmla="*/ 49213 h 865"/>
              <a:gd name="T58" fmla="*/ 271698 w 721"/>
              <a:gd name="T59" fmla="*/ 33338 h 865"/>
              <a:gd name="T60" fmla="*/ 352520 w 721"/>
              <a:gd name="T61" fmla="*/ 19050 h 865"/>
              <a:gd name="T62" fmla="*/ 436781 w 721"/>
              <a:gd name="T63" fmla="*/ 4763 h 865"/>
              <a:gd name="T64" fmla="*/ 538238 w 721"/>
              <a:gd name="T65" fmla="*/ 0 h 865"/>
              <a:gd name="T66" fmla="*/ 622498 w 721"/>
              <a:gd name="T67" fmla="*/ 0 h 865"/>
              <a:gd name="T68" fmla="*/ 735993 w 721"/>
              <a:gd name="T69" fmla="*/ 0 h 865"/>
              <a:gd name="T70" fmla="*/ 816814 w 721"/>
              <a:gd name="T71" fmla="*/ 6350 h 865"/>
              <a:gd name="T72" fmla="*/ 890757 w 721"/>
              <a:gd name="T73" fmla="*/ 19050 h 865"/>
              <a:gd name="T74" fmla="*/ 975018 w 721"/>
              <a:gd name="T75" fmla="*/ 33338 h 865"/>
              <a:gd name="T76" fmla="*/ 1043803 w 721"/>
              <a:gd name="T77" fmla="*/ 52388 h 865"/>
              <a:gd name="T78" fmla="*/ 1109148 w 721"/>
              <a:gd name="T79" fmla="*/ 77788 h 865"/>
              <a:gd name="T80" fmla="*/ 1157297 w 721"/>
              <a:gd name="T81" fmla="*/ 100013 h 865"/>
              <a:gd name="T82" fmla="*/ 1189969 w 721"/>
              <a:gd name="T83" fmla="*/ 120650 h 865"/>
              <a:gd name="T84" fmla="*/ 1217483 w 721"/>
              <a:gd name="T85" fmla="*/ 149225 h 865"/>
              <a:gd name="T86" fmla="*/ 1238118 w 721"/>
              <a:gd name="T87" fmla="*/ 187325 h 8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21" h="865">
                <a:moveTo>
                  <a:pt x="720" y="118"/>
                </a:moveTo>
                <a:lnTo>
                  <a:pt x="720" y="752"/>
                </a:lnTo>
                <a:lnTo>
                  <a:pt x="708" y="772"/>
                </a:lnTo>
                <a:lnTo>
                  <a:pt x="692" y="790"/>
                </a:lnTo>
                <a:lnTo>
                  <a:pt x="666" y="806"/>
                </a:lnTo>
                <a:lnTo>
                  <a:pt x="633" y="822"/>
                </a:lnTo>
                <a:lnTo>
                  <a:pt x="586" y="837"/>
                </a:lnTo>
                <a:lnTo>
                  <a:pt x="539" y="848"/>
                </a:lnTo>
                <a:lnTo>
                  <a:pt x="487" y="855"/>
                </a:lnTo>
                <a:lnTo>
                  <a:pt x="438" y="861"/>
                </a:lnTo>
                <a:lnTo>
                  <a:pt x="393" y="864"/>
                </a:lnTo>
                <a:lnTo>
                  <a:pt x="344" y="864"/>
                </a:lnTo>
                <a:lnTo>
                  <a:pt x="287" y="861"/>
                </a:lnTo>
                <a:lnTo>
                  <a:pt x="240" y="857"/>
                </a:lnTo>
                <a:lnTo>
                  <a:pt x="188" y="849"/>
                </a:lnTo>
                <a:lnTo>
                  <a:pt x="139" y="839"/>
                </a:lnTo>
                <a:lnTo>
                  <a:pt x="104" y="828"/>
                </a:lnTo>
                <a:lnTo>
                  <a:pt x="66" y="813"/>
                </a:lnTo>
                <a:lnTo>
                  <a:pt x="38" y="797"/>
                </a:lnTo>
                <a:lnTo>
                  <a:pt x="24" y="787"/>
                </a:lnTo>
                <a:lnTo>
                  <a:pt x="9" y="770"/>
                </a:lnTo>
                <a:lnTo>
                  <a:pt x="0" y="751"/>
                </a:lnTo>
                <a:lnTo>
                  <a:pt x="0" y="109"/>
                </a:lnTo>
                <a:lnTo>
                  <a:pt x="7" y="92"/>
                </a:lnTo>
                <a:lnTo>
                  <a:pt x="24" y="74"/>
                </a:lnTo>
                <a:lnTo>
                  <a:pt x="64" y="51"/>
                </a:lnTo>
                <a:lnTo>
                  <a:pt x="40" y="64"/>
                </a:lnTo>
                <a:lnTo>
                  <a:pt x="82" y="42"/>
                </a:lnTo>
                <a:lnTo>
                  <a:pt x="115" y="31"/>
                </a:lnTo>
                <a:lnTo>
                  <a:pt x="158" y="21"/>
                </a:lnTo>
                <a:lnTo>
                  <a:pt x="205" y="12"/>
                </a:lnTo>
                <a:lnTo>
                  <a:pt x="254" y="3"/>
                </a:lnTo>
                <a:lnTo>
                  <a:pt x="313" y="0"/>
                </a:lnTo>
                <a:lnTo>
                  <a:pt x="362" y="0"/>
                </a:lnTo>
                <a:lnTo>
                  <a:pt x="428" y="0"/>
                </a:lnTo>
                <a:lnTo>
                  <a:pt x="475" y="4"/>
                </a:lnTo>
                <a:lnTo>
                  <a:pt x="518" y="12"/>
                </a:lnTo>
                <a:lnTo>
                  <a:pt x="567" y="21"/>
                </a:lnTo>
                <a:lnTo>
                  <a:pt x="607" y="33"/>
                </a:lnTo>
                <a:lnTo>
                  <a:pt x="645" y="49"/>
                </a:lnTo>
                <a:lnTo>
                  <a:pt x="673" y="63"/>
                </a:lnTo>
                <a:lnTo>
                  <a:pt x="692" y="76"/>
                </a:lnTo>
                <a:lnTo>
                  <a:pt x="708" y="94"/>
                </a:lnTo>
                <a:lnTo>
                  <a:pt x="720" y="11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Freeform 14"/>
          <p:cNvSpPr>
            <a:spLocks/>
          </p:cNvSpPr>
          <p:nvPr/>
        </p:nvSpPr>
        <p:spPr bwMode="auto">
          <a:xfrm>
            <a:off x="5448300" y="2743200"/>
            <a:ext cx="1239838" cy="1373188"/>
          </a:xfrm>
          <a:custGeom>
            <a:avLst/>
            <a:gdLst>
              <a:gd name="T0" fmla="*/ 1238118 w 721"/>
              <a:gd name="T1" fmla="*/ 187325 h 865"/>
              <a:gd name="T2" fmla="*/ 1238118 w 721"/>
              <a:gd name="T3" fmla="*/ 1193800 h 865"/>
              <a:gd name="T4" fmla="*/ 1217483 w 721"/>
              <a:gd name="T5" fmla="*/ 1225550 h 865"/>
              <a:gd name="T6" fmla="*/ 1189969 w 721"/>
              <a:gd name="T7" fmla="*/ 1254125 h 865"/>
              <a:gd name="T8" fmla="*/ 1145260 w 721"/>
              <a:gd name="T9" fmla="*/ 1279525 h 865"/>
              <a:gd name="T10" fmla="*/ 1088512 w 721"/>
              <a:gd name="T11" fmla="*/ 1304925 h 865"/>
              <a:gd name="T12" fmla="*/ 1007691 w 721"/>
              <a:gd name="T13" fmla="*/ 1328738 h 865"/>
              <a:gd name="T14" fmla="*/ 926869 w 721"/>
              <a:gd name="T15" fmla="*/ 1346200 h 865"/>
              <a:gd name="T16" fmla="*/ 837450 w 721"/>
              <a:gd name="T17" fmla="*/ 1357313 h 865"/>
              <a:gd name="T18" fmla="*/ 753189 w 721"/>
              <a:gd name="T19" fmla="*/ 1366838 h 865"/>
              <a:gd name="T20" fmla="*/ 675806 w 721"/>
              <a:gd name="T21" fmla="*/ 1371600 h 865"/>
              <a:gd name="T22" fmla="*/ 591545 w 721"/>
              <a:gd name="T23" fmla="*/ 1371600 h 865"/>
              <a:gd name="T24" fmla="*/ 493528 w 721"/>
              <a:gd name="T25" fmla="*/ 1366838 h 865"/>
              <a:gd name="T26" fmla="*/ 412706 w 721"/>
              <a:gd name="T27" fmla="*/ 1360488 h 865"/>
              <a:gd name="T28" fmla="*/ 323286 w 721"/>
              <a:gd name="T29" fmla="*/ 1347788 h 865"/>
              <a:gd name="T30" fmla="*/ 239026 w 721"/>
              <a:gd name="T31" fmla="*/ 1331913 h 865"/>
              <a:gd name="T32" fmla="*/ 178839 w 721"/>
              <a:gd name="T33" fmla="*/ 1314450 h 865"/>
              <a:gd name="T34" fmla="*/ 113494 w 721"/>
              <a:gd name="T35" fmla="*/ 1290638 h 865"/>
              <a:gd name="T36" fmla="*/ 65345 w 721"/>
              <a:gd name="T37" fmla="*/ 1265238 h 865"/>
              <a:gd name="T38" fmla="*/ 41271 w 721"/>
              <a:gd name="T39" fmla="*/ 1249363 h 865"/>
              <a:gd name="T40" fmla="*/ 15476 w 721"/>
              <a:gd name="T41" fmla="*/ 1222375 h 865"/>
              <a:gd name="T42" fmla="*/ 0 w 721"/>
              <a:gd name="T43" fmla="*/ 1192213 h 865"/>
              <a:gd name="T44" fmla="*/ 0 w 721"/>
              <a:gd name="T45" fmla="*/ 173038 h 865"/>
              <a:gd name="T46" fmla="*/ 12037 w 721"/>
              <a:gd name="T47" fmla="*/ 146050 h 865"/>
              <a:gd name="T48" fmla="*/ 41271 w 721"/>
              <a:gd name="T49" fmla="*/ 117475 h 865"/>
              <a:gd name="T50" fmla="*/ 110055 w 721"/>
              <a:gd name="T51" fmla="*/ 80963 h 865"/>
              <a:gd name="T52" fmla="*/ 68784 w 721"/>
              <a:gd name="T53" fmla="*/ 101600 h 865"/>
              <a:gd name="T54" fmla="*/ 141008 w 721"/>
              <a:gd name="T55" fmla="*/ 66675 h 865"/>
              <a:gd name="T56" fmla="*/ 197755 w 721"/>
              <a:gd name="T57" fmla="*/ 49213 h 865"/>
              <a:gd name="T58" fmla="*/ 271698 w 721"/>
              <a:gd name="T59" fmla="*/ 33338 h 865"/>
              <a:gd name="T60" fmla="*/ 352520 w 721"/>
              <a:gd name="T61" fmla="*/ 19050 h 865"/>
              <a:gd name="T62" fmla="*/ 436781 w 721"/>
              <a:gd name="T63" fmla="*/ 4763 h 865"/>
              <a:gd name="T64" fmla="*/ 538238 w 721"/>
              <a:gd name="T65" fmla="*/ 0 h 865"/>
              <a:gd name="T66" fmla="*/ 622498 w 721"/>
              <a:gd name="T67" fmla="*/ 0 h 865"/>
              <a:gd name="T68" fmla="*/ 735993 w 721"/>
              <a:gd name="T69" fmla="*/ 0 h 865"/>
              <a:gd name="T70" fmla="*/ 816814 w 721"/>
              <a:gd name="T71" fmla="*/ 6350 h 865"/>
              <a:gd name="T72" fmla="*/ 890757 w 721"/>
              <a:gd name="T73" fmla="*/ 19050 h 865"/>
              <a:gd name="T74" fmla="*/ 975018 w 721"/>
              <a:gd name="T75" fmla="*/ 33338 h 865"/>
              <a:gd name="T76" fmla="*/ 1043803 w 721"/>
              <a:gd name="T77" fmla="*/ 52388 h 865"/>
              <a:gd name="T78" fmla="*/ 1109148 w 721"/>
              <a:gd name="T79" fmla="*/ 77788 h 865"/>
              <a:gd name="T80" fmla="*/ 1157297 w 721"/>
              <a:gd name="T81" fmla="*/ 100013 h 865"/>
              <a:gd name="T82" fmla="*/ 1189969 w 721"/>
              <a:gd name="T83" fmla="*/ 120650 h 865"/>
              <a:gd name="T84" fmla="*/ 1217483 w 721"/>
              <a:gd name="T85" fmla="*/ 149225 h 865"/>
              <a:gd name="T86" fmla="*/ 1238118 w 721"/>
              <a:gd name="T87" fmla="*/ 187325 h 8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21" h="865">
                <a:moveTo>
                  <a:pt x="720" y="118"/>
                </a:moveTo>
                <a:lnTo>
                  <a:pt x="720" y="752"/>
                </a:lnTo>
                <a:lnTo>
                  <a:pt x="708" y="772"/>
                </a:lnTo>
                <a:lnTo>
                  <a:pt x="692" y="790"/>
                </a:lnTo>
                <a:lnTo>
                  <a:pt x="666" y="806"/>
                </a:lnTo>
                <a:lnTo>
                  <a:pt x="633" y="822"/>
                </a:lnTo>
                <a:lnTo>
                  <a:pt x="586" y="837"/>
                </a:lnTo>
                <a:lnTo>
                  <a:pt x="539" y="848"/>
                </a:lnTo>
                <a:lnTo>
                  <a:pt x="487" y="855"/>
                </a:lnTo>
                <a:lnTo>
                  <a:pt x="438" y="861"/>
                </a:lnTo>
                <a:lnTo>
                  <a:pt x="393" y="864"/>
                </a:lnTo>
                <a:lnTo>
                  <a:pt x="344" y="864"/>
                </a:lnTo>
                <a:lnTo>
                  <a:pt x="287" y="861"/>
                </a:lnTo>
                <a:lnTo>
                  <a:pt x="240" y="857"/>
                </a:lnTo>
                <a:lnTo>
                  <a:pt x="188" y="849"/>
                </a:lnTo>
                <a:lnTo>
                  <a:pt x="139" y="839"/>
                </a:lnTo>
                <a:lnTo>
                  <a:pt x="104" y="828"/>
                </a:lnTo>
                <a:lnTo>
                  <a:pt x="66" y="813"/>
                </a:lnTo>
                <a:lnTo>
                  <a:pt x="38" y="797"/>
                </a:lnTo>
                <a:lnTo>
                  <a:pt x="24" y="787"/>
                </a:lnTo>
                <a:lnTo>
                  <a:pt x="9" y="770"/>
                </a:lnTo>
                <a:lnTo>
                  <a:pt x="0" y="751"/>
                </a:lnTo>
                <a:lnTo>
                  <a:pt x="0" y="109"/>
                </a:lnTo>
                <a:lnTo>
                  <a:pt x="7" y="92"/>
                </a:lnTo>
                <a:lnTo>
                  <a:pt x="24" y="74"/>
                </a:lnTo>
                <a:lnTo>
                  <a:pt x="64" y="51"/>
                </a:lnTo>
                <a:lnTo>
                  <a:pt x="40" y="64"/>
                </a:lnTo>
                <a:lnTo>
                  <a:pt x="82" y="42"/>
                </a:lnTo>
                <a:lnTo>
                  <a:pt x="115" y="31"/>
                </a:lnTo>
                <a:lnTo>
                  <a:pt x="158" y="21"/>
                </a:lnTo>
                <a:lnTo>
                  <a:pt x="205" y="12"/>
                </a:lnTo>
                <a:lnTo>
                  <a:pt x="254" y="3"/>
                </a:lnTo>
                <a:lnTo>
                  <a:pt x="313" y="0"/>
                </a:lnTo>
                <a:lnTo>
                  <a:pt x="362" y="0"/>
                </a:lnTo>
                <a:lnTo>
                  <a:pt x="428" y="0"/>
                </a:lnTo>
                <a:lnTo>
                  <a:pt x="475" y="4"/>
                </a:lnTo>
                <a:lnTo>
                  <a:pt x="518" y="12"/>
                </a:lnTo>
                <a:lnTo>
                  <a:pt x="567" y="21"/>
                </a:lnTo>
                <a:lnTo>
                  <a:pt x="607" y="33"/>
                </a:lnTo>
                <a:lnTo>
                  <a:pt x="645" y="49"/>
                </a:lnTo>
                <a:lnTo>
                  <a:pt x="673" y="63"/>
                </a:lnTo>
                <a:lnTo>
                  <a:pt x="692" y="76"/>
                </a:lnTo>
                <a:lnTo>
                  <a:pt x="708" y="94"/>
                </a:lnTo>
                <a:lnTo>
                  <a:pt x="720" y="11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Freeform 15"/>
          <p:cNvSpPr>
            <a:spLocks/>
          </p:cNvSpPr>
          <p:nvPr/>
        </p:nvSpPr>
        <p:spPr bwMode="auto">
          <a:xfrm>
            <a:off x="7594600" y="2743200"/>
            <a:ext cx="1239838" cy="1373188"/>
          </a:xfrm>
          <a:custGeom>
            <a:avLst/>
            <a:gdLst>
              <a:gd name="T0" fmla="*/ 1238118 w 721"/>
              <a:gd name="T1" fmla="*/ 187325 h 865"/>
              <a:gd name="T2" fmla="*/ 1238118 w 721"/>
              <a:gd name="T3" fmla="*/ 1193800 h 865"/>
              <a:gd name="T4" fmla="*/ 1217483 w 721"/>
              <a:gd name="T5" fmla="*/ 1225550 h 865"/>
              <a:gd name="T6" fmla="*/ 1189969 w 721"/>
              <a:gd name="T7" fmla="*/ 1254125 h 865"/>
              <a:gd name="T8" fmla="*/ 1145260 w 721"/>
              <a:gd name="T9" fmla="*/ 1279525 h 865"/>
              <a:gd name="T10" fmla="*/ 1088512 w 721"/>
              <a:gd name="T11" fmla="*/ 1304925 h 865"/>
              <a:gd name="T12" fmla="*/ 1007691 w 721"/>
              <a:gd name="T13" fmla="*/ 1328738 h 865"/>
              <a:gd name="T14" fmla="*/ 926869 w 721"/>
              <a:gd name="T15" fmla="*/ 1346200 h 865"/>
              <a:gd name="T16" fmla="*/ 837450 w 721"/>
              <a:gd name="T17" fmla="*/ 1357313 h 865"/>
              <a:gd name="T18" fmla="*/ 753189 w 721"/>
              <a:gd name="T19" fmla="*/ 1366838 h 865"/>
              <a:gd name="T20" fmla="*/ 675806 w 721"/>
              <a:gd name="T21" fmla="*/ 1371600 h 865"/>
              <a:gd name="T22" fmla="*/ 591545 w 721"/>
              <a:gd name="T23" fmla="*/ 1371600 h 865"/>
              <a:gd name="T24" fmla="*/ 493528 w 721"/>
              <a:gd name="T25" fmla="*/ 1366838 h 865"/>
              <a:gd name="T26" fmla="*/ 412706 w 721"/>
              <a:gd name="T27" fmla="*/ 1360488 h 865"/>
              <a:gd name="T28" fmla="*/ 323286 w 721"/>
              <a:gd name="T29" fmla="*/ 1347788 h 865"/>
              <a:gd name="T30" fmla="*/ 239026 w 721"/>
              <a:gd name="T31" fmla="*/ 1331913 h 865"/>
              <a:gd name="T32" fmla="*/ 178839 w 721"/>
              <a:gd name="T33" fmla="*/ 1314450 h 865"/>
              <a:gd name="T34" fmla="*/ 113494 w 721"/>
              <a:gd name="T35" fmla="*/ 1290638 h 865"/>
              <a:gd name="T36" fmla="*/ 65345 w 721"/>
              <a:gd name="T37" fmla="*/ 1265238 h 865"/>
              <a:gd name="T38" fmla="*/ 41271 w 721"/>
              <a:gd name="T39" fmla="*/ 1249363 h 865"/>
              <a:gd name="T40" fmla="*/ 15476 w 721"/>
              <a:gd name="T41" fmla="*/ 1222375 h 865"/>
              <a:gd name="T42" fmla="*/ 0 w 721"/>
              <a:gd name="T43" fmla="*/ 1192213 h 865"/>
              <a:gd name="T44" fmla="*/ 0 w 721"/>
              <a:gd name="T45" fmla="*/ 173038 h 865"/>
              <a:gd name="T46" fmla="*/ 12037 w 721"/>
              <a:gd name="T47" fmla="*/ 146050 h 865"/>
              <a:gd name="T48" fmla="*/ 41271 w 721"/>
              <a:gd name="T49" fmla="*/ 117475 h 865"/>
              <a:gd name="T50" fmla="*/ 110055 w 721"/>
              <a:gd name="T51" fmla="*/ 80963 h 865"/>
              <a:gd name="T52" fmla="*/ 68784 w 721"/>
              <a:gd name="T53" fmla="*/ 101600 h 865"/>
              <a:gd name="T54" fmla="*/ 141008 w 721"/>
              <a:gd name="T55" fmla="*/ 66675 h 865"/>
              <a:gd name="T56" fmla="*/ 197755 w 721"/>
              <a:gd name="T57" fmla="*/ 49213 h 865"/>
              <a:gd name="T58" fmla="*/ 271698 w 721"/>
              <a:gd name="T59" fmla="*/ 33338 h 865"/>
              <a:gd name="T60" fmla="*/ 352520 w 721"/>
              <a:gd name="T61" fmla="*/ 19050 h 865"/>
              <a:gd name="T62" fmla="*/ 436781 w 721"/>
              <a:gd name="T63" fmla="*/ 4763 h 865"/>
              <a:gd name="T64" fmla="*/ 538238 w 721"/>
              <a:gd name="T65" fmla="*/ 0 h 865"/>
              <a:gd name="T66" fmla="*/ 622498 w 721"/>
              <a:gd name="T67" fmla="*/ 0 h 865"/>
              <a:gd name="T68" fmla="*/ 735993 w 721"/>
              <a:gd name="T69" fmla="*/ 0 h 865"/>
              <a:gd name="T70" fmla="*/ 816814 w 721"/>
              <a:gd name="T71" fmla="*/ 6350 h 865"/>
              <a:gd name="T72" fmla="*/ 890757 w 721"/>
              <a:gd name="T73" fmla="*/ 19050 h 865"/>
              <a:gd name="T74" fmla="*/ 975018 w 721"/>
              <a:gd name="T75" fmla="*/ 33338 h 865"/>
              <a:gd name="T76" fmla="*/ 1043803 w 721"/>
              <a:gd name="T77" fmla="*/ 52388 h 865"/>
              <a:gd name="T78" fmla="*/ 1109148 w 721"/>
              <a:gd name="T79" fmla="*/ 77788 h 865"/>
              <a:gd name="T80" fmla="*/ 1157297 w 721"/>
              <a:gd name="T81" fmla="*/ 100013 h 865"/>
              <a:gd name="T82" fmla="*/ 1189969 w 721"/>
              <a:gd name="T83" fmla="*/ 120650 h 865"/>
              <a:gd name="T84" fmla="*/ 1217483 w 721"/>
              <a:gd name="T85" fmla="*/ 149225 h 865"/>
              <a:gd name="T86" fmla="*/ 1238118 w 721"/>
              <a:gd name="T87" fmla="*/ 187325 h 8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21" h="865">
                <a:moveTo>
                  <a:pt x="720" y="118"/>
                </a:moveTo>
                <a:lnTo>
                  <a:pt x="720" y="752"/>
                </a:lnTo>
                <a:lnTo>
                  <a:pt x="708" y="772"/>
                </a:lnTo>
                <a:lnTo>
                  <a:pt x="692" y="790"/>
                </a:lnTo>
                <a:lnTo>
                  <a:pt x="666" y="806"/>
                </a:lnTo>
                <a:lnTo>
                  <a:pt x="633" y="822"/>
                </a:lnTo>
                <a:lnTo>
                  <a:pt x="586" y="837"/>
                </a:lnTo>
                <a:lnTo>
                  <a:pt x="539" y="848"/>
                </a:lnTo>
                <a:lnTo>
                  <a:pt x="487" y="855"/>
                </a:lnTo>
                <a:lnTo>
                  <a:pt x="438" y="861"/>
                </a:lnTo>
                <a:lnTo>
                  <a:pt x="393" y="864"/>
                </a:lnTo>
                <a:lnTo>
                  <a:pt x="344" y="864"/>
                </a:lnTo>
                <a:lnTo>
                  <a:pt x="287" y="861"/>
                </a:lnTo>
                <a:lnTo>
                  <a:pt x="240" y="857"/>
                </a:lnTo>
                <a:lnTo>
                  <a:pt x="188" y="849"/>
                </a:lnTo>
                <a:lnTo>
                  <a:pt x="139" y="839"/>
                </a:lnTo>
                <a:lnTo>
                  <a:pt x="104" y="828"/>
                </a:lnTo>
                <a:lnTo>
                  <a:pt x="66" y="813"/>
                </a:lnTo>
                <a:lnTo>
                  <a:pt x="38" y="797"/>
                </a:lnTo>
                <a:lnTo>
                  <a:pt x="24" y="787"/>
                </a:lnTo>
                <a:lnTo>
                  <a:pt x="9" y="770"/>
                </a:lnTo>
                <a:lnTo>
                  <a:pt x="0" y="751"/>
                </a:lnTo>
                <a:lnTo>
                  <a:pt x="0" y="109"/>
                </a:lnTo>
                <a:lnTo>
                  <a:pt x="7" y="92"/>
                </a:lnTo>
                <a:lnTo>
                  <a:pt x="24" y="74"/>
                </a:lnTo>
                <a:lnTo>
                  <a:pt x="64" y="51"/>
                </a:lnTo>
                <a:lnTo>
                  <a:pt x="40" y="64"/>
                </a:lnTo>
                <a:lnTo>
                  <a:pt x="82" y="42"/>
                </a:lnTo>
                <a:lnTo>
                  <a:pt x="115" y="31"/>
                </a:lnTo>
                <a:lnTo>
                  <a:pt x="158" y="21"/>
                </a:lnTo>
                <a:lnTo>
                  <a:pt x="205" y="12"/>
                </a:lnTo>
                <a:lnTo>
                  <a:pt x="254" y="3"/>
                </a:lnTo>
                <a:lnTo>
                  <a:pt x="313" y="0"/>
                </a:lnTo>
                <a:lnTo>
                  <a:pt x="362" y="0"/>
                </a:lnTo>
                <a:lnTo>
                  <a:pt x="428" y="0"/>
                </a:lnTo>
                <a:lnTo>
                  <a:pt x="475" y="4"/>
                </a:lnTo>
                <a:lnTo>
                  <a:pt x="518" y="12"/>
                </a:lnTo>
                <a:lnTo>
                  <a:pt x="567" y="21"/>
                </a:lnTo>
                <a:lnTo>
                  <a:pt x="607" y="33"/>
                </a:lnTo>
                <a:lnTo>
                  <a:pt x="645" y="49"/>
                </a:lnTo>
                <a:lnTo>
                  <a:pt x="673" y="63"/>
                </a:lnTo>
                <a:lnTo>
                  <a:pt x="692" y="76"/>
                </a:lnTo>
                <a:lnTo>
                  <a:pt x="708" y="94"/>
                </a:lnTo>
                <a:lnTo>
                  <a:pt x="720" y="11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Freeform 16"/>
          <p:cNvSpPr>
            <a:spLocks/>
          </p:cNvSpPr>
          <p:nvPr/>
        </p:nvSpPr>
        <p:spPr bwMode="auto">
          <a:xfrm>
            <a:off x="3219450" y="4876800"/>
            <a:ext cx="1239838" cy="1373188"/>
          </a:xfrm>
          <a:custGeom>
            <a:avLst/>
            <a:gdLst>
              <a:gd name="T0" fmla="*/ 1238118 w 721"/>
              <a:gd name="T1" fmla="*/ 187325 h 865"/>
              <a:gd name="T2" fmla="*/ 1238118 w 721"/>
              <a:gd name="T3" fmla="*/ 1193800 h 865"/>
              <a:gd name="T4" fmla="*/ 1217483 w 721"/>
              <a:gd name="T5" fmla="*/ 1225550 h 865"/>
              <a:gd name="T6" fmla="*/ 1189969 w 721"/>
              <a:gd name="T7" fmla="*/ 1254125 h 865"/>
              <a:gd name="T8" fmla="*/ 1145260 w 721"/>
              <a:gd name="T9" fmla="*/ 1279525 h 865"/>
              <a:gd name="T10" fmla="*/ 1088512 w 721"/>
              <a:gd name="T11" fmla="*/ 1304925 h 865"/>
              <a:gd name="T12" fmla="*/ 1007691 w 721"/>
              <a:gd name="T13" fmla="*/ 1328738 h 865"/>
              <a:gd name="T14" fmla="*/ 926869 w 721"/>
              <a:gd name="T15" fmla="*/ 1346200 h 865"/>
              <a:gd name="T16" fmla="*/ 837450 w 721"/>
              <a:gd name="T17" fmla="*/ 1357313 h 865"/>
              <a:gd name="T18" fmla="*/ 753189 w 721"/>
              <a:gd name="T19" fmla="*/ 1366838 h 865"/>
              <a:gd name="T20" fmla="*/ 675806 w 721"/>
              <a:gd name="T21" fmla="*/ 1371600 h 865"/>
              <a:gd name="T22" fmla="*/ 591545 w 721"/>
              <a:gd name="T23" fmla="*/ 1371600 h 865"/>
              <a:gd name="T24" fmla="*/ 493528 w 721"/>
              <a:gd name="T25" fmla="*/ 1366838 h 865"/>
              <a:gd name="T26" fmla="*/ 412706 w 721"/>
              <a:gd name="T27" fmla="*/ 1360488 h 865"/>
              <a:gd name="T28" fmla="*/ 323286 w 721"/>
              <a:gd name="T29" fmla="*/ 1347788 h 865"/>
              <a:gd name="T30" fmla="*/ 239026 w 721"/>
              <a:gd name="T31" fmla="*/ 1331913 h 865"/>
              <a:gd name="T32" fmla="*/ 178839 w 721"/>
              <a:gd name="T33" fmla="*/ 1314450 h 865"/>
              <a:gd name="T34" fmla="*/ 113494 w 721"/>
              <a:gd name="T35" fmla="*/ 1290638 h 865"/>
              <a:gd name="T36" fmla="*/ 65345 w 721"/>
              <a:gd name="T37" fmla="*/ 1265238 h 865"/>
              <a:gd name="T38" fmla="*/ 41271 w 721"/>
              <a:gd name="T39" fmla="*/ 1249363 h 865"/>
              <a:gd name="T40" fmla="*/ 15476 w 721"/>
              <a:gd name="T41" fmla="*/ 1222375 h 865"/>
              <a:gd name="T42" fmla="*/ 0 w 721"/>
              <a:gd name="T43" fmla="*/ 1192213 h 865"/>
              <a:gd name="T44" fmla="*/ 0 w 721"/>
              <a:gd name="T45" fmla="*/ 173038 h 865"/>
              <a:gd name="T46" fmla="*/ 12037 w 721"/>
              <a:gd name="T47" fmla="*/ 146050 h 865"/>
              <a:gd name="T48" fmla="*/ 41271 w 721"/>
              <a:gd name="T49" fmla="*/ 117475 h 865"/>
              <a:gd name="T50" fmla="*/ 110055 w 721"/>
              <a:gd name="T51" fmla="*/ 80963 h 865"/>
              <a:gd name="T52" fmla="*/ 68784 w 721"/>
              <a:gd name="T53" fmla="*/ 101600 h 865"/>
              <a:gd name="T54" fmla="*/ 141008 w 721"/>
              <a:gd name="T55" fmla="*/ 66675 h 865"/>
              <a:gd name="T56" fmla="*/ 197755 w 721"/>
              <a:gd name="T57" fmla="*/ 49213 h 865"/>
              <a:gd name="T58" fmla="*/ 271698 w 721"/>
              <a:gd name="T59" fmla="*/ 33338 h 865"/>
              <a:gd name="T60" fmla="*/ 352520 w 721"/>
              <a:gd name="T61" fmla="*/ 19050 h 865"/>
              <a:gd name="T62" fmla="*/ 436781 w 721"/>
              <a:gd name="T63" fmla="*/ 4763 h 865"/>
              <a:gd name="T64" fmla="*/ 538238 w 721"/>
              <a:gd name="T65" fmla="*/ 0 h 865"/>
              <a:gd name="T66" fmla="*/ 622498 w 721"/>
              <a:gd name="T67" fmla="*/ 0 h 865"/>
              <a:gd name="T68" fmla="*/ 735993 w 721"/>
              <a:gd name="T69" fmla="*/ 0 h 865"/>
              <a:gd name="T70" fmla="*/ 816814 w 721"/>
              <a:gd name="T71" fmla="*/ 6350 h 865"/>
              <a:gd name="T72" fmla="*/ 890757 w 721"/>
              <a:gd name="T73" fmla="*/ 19050 h 865"/>
              <a:gd name="T74" fmla="*/ 975018 w 721"/>
              <a:gd name="T75" fmla="*/ 33338 h 865"/>
              <a:gd name="T76" fmla="*/ 1043803 w 721"/>
              <a:gd name="T77" fmla="*/ 52388 h 865"/>
              <a:gd name="T78" fmla="*/ 1109148 w 721"/>
              <a:gd name="T79" fmla="*/ 77788 h 865"/>
              <a:gd name="T80" fmla="*/ 1157297 w 721"/>
              <a:gd name="T81" fmla="*/ 100013 h 865"/>
              <a:gd name="T82" fmla="*/ 1189969 w 721"/>
              <a:gd name="T83" fmla="*/ 120650 h 865"/>
              <a:gd name="T84" fmla="*/ 1217483 w 721"/>
              <a:gd name="T85" fmla="*/ 149225 h 865"/>
              <a:gd name="T86" fmla="*/ 1238118 w 721"/>
              <a:gd name="T87" fmla="*/ 187325 h 8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21" h="865">
                <a:moveTo>
                  <a:pt x="720" y="118"/>
                </a:moveTo>
                <a:lnTo>
                  <a:pt x="720" y="752"/>
                </a:lnTo>
                <a:lnTo>
                  <a:pt x="708" y="772"/>
                </a:lnTo>
                <a:lnTo>
                  <a:pt x="692" y="790"/>
                </a:lnTo>
                <a:lnTo>
                  <a:pt x="666" y="806"/>
                </a:lnTo>
                <a:lnTo>
                  <a:pt x="633" y="822"/>
                </a:lnTo>
                <a:lnTo>
                  <a:pt x="586" y="837"/>
                </a:lnTo>
                <a:lnTo>
                  <a:pt x="539" y="848"/>
                </a:lnTo>
                <a:lnTo>
                  <a:pt x="487" y="855"/>
                </a:lnTo>
                <a:lnTo>
                  <a:pt x="438" y="861"/>
                </a:lnTo>
                <a:lnTo>
                  <a:pt x="393" y="864"/>
                </a:lnTo>
                <a:lnTo>
                  <a:pt x="344" y="864"/>
                </a:lnTo>
                <a:lnTo>
                  <a:pt x="287" y="861"/>
                </a:lnTo>
                <a:lnTo>
                  <a:pt x="240" y="857"/>
                </a:lnTo>
                <a:lnTo>
                  <a:pt x="188" y="849"/>
                </a:lnTo>
                <a:lnTo>
                  <a:pt x="139" y="839"/>
                </a:lnTo>
                <a:lnTo>
                  <a:pt x="104" y="828"/>
                </a:lnTo>
                <a:lnTo>
                  <a:pt x="66" y="813"/>
                </a:lnTo>
                <a:lnTo>
                  <a:pt x="38" y="797"/>
                </a:lnTo>
                <a:lnTo>
                  <a:pt x="24" y="787"/>
                </a:lnTo>
                <a:lnTo>
                  <a:pt x="9" y="770"/>
                </a:lnTo>
                <a:lnTo>
                  <a:pt x="0" y="751"/>
                </a:lnTo>
                <a:lnTo>
                  <a:pt x="0" y="109"/>
                </a:lnTo>
                <a:lnTo>
                  <a:pt x="7" y="92"/>
                </a:lnTo>
                <a:lnTo>
                  <a:pt x="24" y="74"/>
                </a:lnTo>
                <a:lnTo>
                  <a:pt x="64" y="51"/>
                </a:lnTo>
                <a:lnTo>
                  <a:pt x="40" y="64"/>
                </a:lnTo>
                <a:lnTo>
                  <a:pt x="82" y="42"/>
                </a:lnTo>
                <a:lnTo>
                  <a:pt x="115" y="31"/>
                </a:lnTo>
                <a:lnTo>
                  <a:pt x="158" y="21"/>
                </a:lnTo>
                <a:lnTo>
                  <a:pt x="205" y="12"/>
                </a:lnTo>
                <a:lnTo>
                  <a:pt x="254" y="3"/>
                </a:lnTo>
                <a:lnTo>
                  <a:pt x="313" y="0"/>
                </a:lnTo>
                <a:lnTo>
                  <a:pt x="362" y="0"/>
                </a:lnTo>
                <a:lnTo>
                  <a:pt x="428" y="0"/>
                </a:lnTo>
                <a:lnTo>
                  <a:pt x="475" y="4"/>
                </a:lnTo>
                <a:lnTo>
                  <a:pt x="518" y="12"/>
                </a:lnTo>
                <a:lnTo>
                  <a:pt x="567" y="21"/>
                </a:lnTo>
                <a:lnTo>
                  <a:pt x="607" y="33"/>
                </a:lnTo>
                <a:lnTo>
                  <a:pt x="645" y="49"/>
                </a:lnTo>
                <a:lnTo>
                  <a:pt x="673" y="63"/>
                </a:lnTo>
                <a:lnTo>
                  <a:pt x="692" y="76"/>
                </a:lnTo>
                <a:lnTo>
                  <a:pt x="708" y="94"/>
                </a:lnTo>
                <a:lnTo>
                  <a:pt x="720" y="11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Freeform 17"/>
          <p:cNvSpPr>
            <a:spLocks/>
          </p:cNvSpPr>
          <p:nvPr/>
        </p:nvSpPr>
        <p:spPr bwMode="auto">
          <a:xfrm>
            <a:off x="5448300" y="4876800"/>
            <a:ext cx="1239838" cy="1373188"/>
          </a:xfrm>
          <a:custGeom>
            <a:avLst/>
            <a:gdLst>
              <a:gd name="T0" fmla="*/ 1238118 w 721"/>
              <a:gd name="T1" fmla="*/ 187325 h 865"/>
              <a:gd name="T2" fmla="*/ 1238118 w 721"/>
              <a:gd name="T3" fmla="*/ 1193800 h 865"/>
              <a:gd name="T4" fmla="*/ 1217483 w 721"/>
              <a:gd name="T5" fmla="*/ 1225550 h 865"/>
              <a:gd name="T6" fmla="*/ 1189969 w 721"/>
              <a:gd name="T7" fmla="*/ 1254125 h 865"/>
              <a:gd name="T8" fmla="*/ 1145260 w 721"/>
              <a:gd name="T9" fmla="*/ 1279525 h 865"/>
              <a:gd name="T10" fmla="*/ 1088512 w 721"/>
              <a:gd name="T11" fmla="*/ 1304925 h 865"/>
              <a:gd name="T12" fmla="*/ 1007691 w 721"/>
              <a:gd name="T13" fmla="*/ 1328738 h 865"/>
              <a:gd name="T14" fmla="*/ 926869 w 721"/>
              <a:gd name="T15" fmla="*/ 1346200 h 865"/>
              <a:gd name="T16" fmla="*/ 837450 w 721"/>
              <a:gd name="T17" fmla="*/ 1357313 h 865"/>
              <a:gd name="T18" fmla="*/ 753189 w 721"/>
              <a:gd name="T19" fmla="*/ 1366838 h 865"/>
              <a:gd name="T20" fmla="*/ 675806 w 721"/>
              <a:gd name="T21" fmla="*/ 1371600 h 865"/>
              <a:gd name="T22" fmla="*/ 591545 w 721"/>
              <a:gd name="T23" fmla="*/ 1371600 h 865"/>
              <a:gd name="T24" fmla="*/ 493528 w 721"/>
              <a:gd name="T25" fmla="*/ 1366838 h 865"/>
              <a:gd name="T26" fmla="*/ 412706 w 721"/>
              <a:gd name="T27" fmla="*/ 1360488 h 865"/>
              <a:gd name="T28" fmla="*/ 323286 w 721"/>
              <a:gd name="T29" fmla="*/ 1347788 h 865"/>
              <a:gd name="T30" fmla="*/ 239026 w 721"/>
              <a:gd name="T31" fmla="*/ 1331913 h 865"/>
              <a:gd name="T32" fmla="*/ 178839 w 721"/>
              <a:gd name="T33" fmla="*/ 1314450 h 865"/>
              <a:gd name="T34" fmla="*/ 113494 w 721"/>
              <a:gd name="T35" fmla="*/ 1290638 h 865"/>
              <a:gd name="T36" fmla="*/ 65345 w 721"/>
              <a:gd name="T37" fmla="*/ 1265238 h 865"/>
              <a:gd name="T38" fmla="*/ 41271 w 721"/>
              <a:gd name="T39" fmla="*/ 1249363 h 865"/>
              <a:gd name="T40" fmla="*/ 15476 w 721"/>
              <a:gd name="T41" fmla="*/ 1222375 h 865"/>
              <a:gd name="T42" fmla="*/ 0 w 721"/>
              <a:gd name="T43" fmla="*/ 1192213 h 865"/>
              <a:gd name="T44" fmla="*/ 0 w 721"/>
              <a:gd name="T45" fmla="*/ 173038 h 865"/>
              <a:gd name="T46" fmla="*/ 12037 w 721"/>
              <a:gd name="T47" fmla="*/ 146050 h 865"/>
              <a:gd name="T48" fmla="*/ 41271 w 721"/>
              <a:gd name="T49" fmla="*/ 117475 h 865"/>
              <a:gd name="T50" fmla="*/ 110055 w 721"/>
              <a:gd name="T51" fmla="*/ 80963 h 865"/>
              <a:gd name="T52" fmla="*/ 68784 w 721"/>
              <a:gd name="T53" fmla="*/ 101600 h 865"/>
              <a:gd name="T54" fmla="*/ 141008 w 721"/>
              <a:gd name="T55" fmla="*/ 66675 h 865"/>
              <a:gd name="T56" fmla="*/ 197755 w 721"/>
              <a:gd name="T57" fmla="*/ 49213 h 865"/>
              <a:gd name="T58" fmla="*/ 271698 w 721"/>
              <a:gd name="T59" fmla="*/ 33338 h 865"/>
              <a:gd name="T60" fmla="*/ 352520 w 721"/>
              <a:gd name="T61" fmla="*/ 19050 h 865"/>
              <a:gd name="T62" fmla="*/ 436781 w 721"/>
              <a:gd name="T63" fmla="*/ 4763 h 865"/>
              <a:gd name="T64" fmla="*/ 538238 w 721"/>
              <a:gd name="T65" fmla="*/ 0 h 865"/>
              <a:gd name="T66" fmla="*/ 622498 w 721"/>
              <a:gd name="T67" fmla="*/ 0 h 865"/>
              <a:gd name="T68" fmla="*/ 735993 w 721"/>
              <a:gd name="T69" fmla="*/ 0 h 865"/>
              <a:gd name="T70" fmla="*/ 816814 w 721"/>
              <a:gd name="T71" fmla="*/ 6350 h 865"/>
              <a:gd name="T72" fmla="*/ 890757 w 721"/>
              <a:gd name="T73" fmla="*/ 19050 h 865"/>
              <a:gd name="T74" fmla="*/ 975018 w 721"/>
              <a:gd name="T75" fmla="*/ 33338 h 865"/>
              <a:gd name="T76" fmla="*/ 1043803 w 721"/>
              <a:gd name="T77" fmla="*/ 52388 h 865"/>
              <a:gd name="T78" fmla="*/ 1109148 w 721"/>
              <a:gd name="T79" fmla="*/ 77788 h 865"/>
              <a:gd name="T80" fmla="*/ 1157297 w 721"/>
              <a:gd name="T81" fmla="*/ 100013 h 865"/>
              <a:gd name="T82" fmla="*/ 1189969 w 721"/>
              <a:gd name="T83" fmla="*/ 120650 h 865"/>
              <a:gd name="T84" fmla="*/ 1217483 w 721"/>
              <a:gd name="T85" fmla="*/ 149225 h 865"/>
              <a:gd name="T86" fmla="*/ 1238118 w 721"/>
              <a:gd name="T87" fmla="*/ 187325 h 8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21" h="865">
                <a:moveTo>
                  <a:pt x="720" y="118"/>
                </a:moveTo>
                <a:lnTo>
                  <a:pt x="720" y="752"/>
                </a:lnTo>
                <a:lnTo>
                  <a:pt x="708" y="772"/>
                </a:lnTo>
                <a:lnTo>
                  <a:pt x="692" y="790"/>
                </a:lnTo>
                <a:lnTo>
                  <a:pt x="666" y="806"/>
                </a:lnTo>
                <a:lnTo>
                  <a:pt x="633" y="822"/>
                </a:lnTo>
                <a:lnTo>
                  <a:pt x="586" y="837"/>
                </a:lnTo>
                <a:lnTo>
                  <a:pt x="539" y="848"/>
                </a:lnTo>
                <a:lnTo>
                  <a:pt x="487" y="855"/>
                </a:lnTo>
                <a:lnTo>
                  <a:pt x="438" y="861"/>
                </a:lnTo>
                <a:lnTo>
                  <a:pt x="393" y="864"/>
                </a:lnTo>
                <a:lnTo>
                  <a:pt x="344" y="864"/>
                </a:lnTo>
                <a:lnTo>
                  <a:pt x="287" y="861"/>
                </a:lnTo>
                <a:lnTo>
                  <a:pt x="240" y="857"/>
                </a:lnTo>
                <a:lnTo>
                  <a:pt x="188" y="849"/>
                </a:lnTo>
                <a:lnTo>
                  <a:pt x="139" y="839"/>
                </a:lnTo>
                <a:lnTo>
                  <a:pt x="104" y="828"/>
                </a:lnTo>
                <a:lnTo>
                  <a:pt x="66" y="813"/>
                </a:lnTo>
                <a:lnTo>
                  <a:pt x="38" y="797"/>
                </a:lnTo>
                <a:lnTo>
                  <a:pt x="24" y="787"/>
                </a:lnTo>
                <a:lnTo>
                  <a:pt x="9" y="770"/>
                </a:lnTo>
                <a:lnTo>
                  <a:pt x="0" y="751"/>
                </a:lnTo>
                <a:lnTo>
                  <a:pt x="0" y="109"/>
                </a:lnTo>
                <a:lnTo>
                  <a:pt x="7" y="92"/>
                </a:lnTo>
                <a:lnTo>
                  <a:pt x="24" y="74"/>
                </a:lnTo>
                <a:lnTo>
                  <a:pt x="64" y="51"/>
                </a:lnTo>
                <a:lnTo>
                  <a:pt x="40" y="64"/>
                </a:lnTo>
                <a:lnTo>
                  <a:pt x="82" y="42"/>
                </a:lnTo>
                <a:lnTo>
                  <a:pt x="115" y="31"/>
                </a:lnTo>
                <a:lnTo>
                  <a:pt x="158" y="21"/>
                </a:lnTo>
                <a:lnTo>
                  <a:pt x="205" y="12"/>
                </a:lnTo>
                <a:lnTo>
                  <a:pt x="254" y="3"/>
                </a:lnTo>
                <a:lnTo>
                  <a:pt x="313" y="0"/>
                </a:lnTo>
                <a:lnTo>
                  <a:pt x="362" y="0"/>
                </a:lnTo>
                <a:lnTo>
                  <a:pt x="428" y="0"/>
                </a:lnTo>
                <a:lnTo>
                  <a:pt x="475" y="4"/>
                </a:lnTo>
                <a:lnTo>
                  <a:pt x="518" y="12"/>
                </a:lnTo>
                <a:lnTo>
                  <a:pt x="567" y="21"/>
                </a:lnTo>
                <a:lnTo>
                  <a:pt x="607" y="33"/>
                </a:lnTo>
                <a:lnTo>
                  <a:pt x="645" y="49"/>
                </a:lnTo>
                <a:lnTo>
                  <a:pt x="673" y="63"/>
                </a:lnTo>
                <a:lnTo>
                  <a:pt x="692" y="76"/>
                </a:lnTo>
                <a:lnTo>
                  <a:pt x="708" y="94"/>
                </a:lnTo>
                <a:lnTo>
                  <a:pt x="720" y="11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996950" y="2749550"/>
            <a:ext cx="122555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7600950" y="2749550"/>
            <a:ext cx="122555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Oval 20"/>
          <p:cNvSpPr>
            <a:spLocks noChangeArrowheads="1"/>
          </p:cNvSpPr>
          <p:nvPr/>
        </p:nvSpPr>
        <p:spPr bwMode="auto">
          <a:xfrm>
            <a:off x="5454650" y="2749550"/>
            <a:ext cx="122555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1"/>
          <p:cNvSpPr>
            <a:spLocks noChangeArrowheads="1"/>
          </p:cNvSpPr>
          <p:nvPr/>
        </p:nvSpPr>
        <p:spPr bwMode="auto">
          <a:xfrm>
            <a:off x="3225800" y="2749550"/>
            <a:ext cx="122555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5454650" y="4883150"/>
            <a:ext cx="122555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3225800" y="4883150"/>
            <a:ext cx="122555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7346950" y="4953000"/>
            <a:ext cx="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Freeform 25"/>
          <p:cNvSpPr>
            <a:spLocks/>
          </p:cNvSpPr>
          <p:nvPr/>
        </p:nvSpPr>
        <p:spPr bwMode="auto">
          <a:xfrm>
            <a:off x="1651000" y="457200"/>
            <a:ext cx="4211638" cy="230188"/>
          </a:xfrm>
          <a:custGeom>
            <a:avLst/>
            <a:gdLst>
              <a:gd name="T0" fmla="*/ 0 w 2449"/>
              <a:gd name="T1" fmla="*/ 228600 h 145"/>
              <a:gd name="T2" fmla="*/ 0 w 2449"/>
              <a:gd name="T3" fmla="*/ 0 h 145"/>
              <a:gd name="T4" fmla="*/ 4209918 w 2449"/>
              <a:gd name="T5" fmla="*/ 0 h 145"/>
              <a:gd name="T6" fmla="*/ 4209918 w 2449"/>
              <a:gd name="T7" fmla="*/ 228600 h 1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49" h="145">
                <a:moveTo>
                  <a:pt x="0" y="144"/>
                </a:moveTo>
                <a:lnTo>
                  <a:pt x="0" y="0"/>
                </a:lnTo>
                <a:lnTo>
                  <a:pt x="2448" y="0"/>
                </a:lnTo>
                <a:lnTo>
                  <a:pt x="2448" y="144"/>
                </a:lnTo>
              </a:path>
            </a:pathLst>
          </a:custGeom>
          <a:noFill/>
          <a:ln w="1016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Freeform 26"/>
          <p:cNvSpPr>
            <a:spLocks/>
          </p:cNvSpPr>
          <p:nvPr/>
        </p:nvSpPr>
        <p:spPr bwMode="auto">
          <a:xfrm>
            <a:off x="6273800" y="457200"/>
            <a:ext cx="1900238" cy="230188"/>
          </a:xfrm>
          <a:custGeom>
            <a:avLst/>
            <a:gdLst>
              <a:gd name="T0" fmla="*/ 0 w 1105"/>
              <a:gd name="T1" fmla="*/ 228600 h 145"/>
              <a:gd name="T2" fmla="*/ 0 w 1105"/>
              <a:gd name="T3" fmla="*/ 0 h 145"/>
              <a:gd name="T4" fmla="*/ 1898518 w 1105"/>
              <a:gd name="T5" fmla="*/ 0 h 145"/>
              <a:gd name="T6" fmla="*/ 1898518 w 1105"/>
              <a:gd name="T7" fmla="*/ 228600 h 1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05" h="145">
                <a:moveTo>
                  <a:pt x="0" y="144"/>
                </a:moveTo>
                <a:lnTo>
                  <a:pt x="0" y="0"/>
                </a:lnTo>
                <a:lnTo>
                  <a:pt x="1104" y="0"/>
                </a:lnTo>
                <a:lnTo>
                  <a:pt x="1104" y="144"/>
                </a:lnTo>
              </a:path>
            </a:pathLst>
          </a:custGeom>
          <a:noFill/>
          <a:ln w="1016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Freeform 27"/>
          <p:cNvSpPr>
            <a:spLocks/>
          </p:cNvSpPr>
          <p:nvPr/>
        </p:nvSpPr>
        <p:spPr bwMode="auto">
          <a:xfrm>
            <a:off x="5861050" y="4114800"/>
            <a:ext cx="2395538" cy="763588"/>
          </a:xfrm>
          <a:custGeom>
            <a:avLst/>
            <a:gdLst>
              <a:gd name="T0" fmla="*/ 2393818 w 1393"/>
              <a:gd name="T1" fmla="*/ 0 h 481"/>
              <a:gd name="T2" fmla="*/ 2393818 w 1393"/>
              <a:gd name="T3" fmla="*/ 304800 h 481"/>
              <a:gd name="T4" fmla="*/ 0 w 1393"/>
              <a:gd name="T5" fmla="*/ 304800 h 481"/>
              <a:gd name="T6" fmla="*/ 0 w 1393"/>
              <a:gd name="T7" fmla="*/ 762000 h 4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93" h="481">
                <a:moveTo>
                  <a:pt x="1392" y="0"/>
                </a:moveTo>
                <a:lnTo>
                  <a:pt x="1392" y="192"/>
                </a:lnTo>
                <a:lnTo>
                  <a:pt x="0" y="192"/>
                </a:lnTo>
                <a:lnTo>
                  <a:pt x="0" y="480"/>
                </a:lnTo>
              </a:path>
            </a:pathLst>
          </a:custGeom>
          <a:noFill/>
          <a:ln w="1016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Freeform 28"/>
          <p:cNvSpPr>
            <a:spLocks/>
          </p:cNvSpPr>
          <p:nvPr/>
        </p:nvSpPr>
        <p:spPr bwMode="auto">
          <a:xfrm>
            <a:off x="4044950" y="4114800"/>
            <a:ext cx="2065338" cy="763588"/>
          </a:xfrm>
          <a:custGeom>
            <a:avLst/>
            <a:gdLst>
              <a:gd name="T0" fmla="*/ 2063618 w 1201"/>
              <a:gd name="T1" fmla="*/ 0 h 481"/>
              <a:gd name="T2" fmla="*/ 2063618 w 1201"/>
              <a:gd name="T3" fmla="*/ 152400 h 481"/>
              <a:gd name="T4" fmla="*/ 0 w 1201"/>
              <a:gd name="T5" fmla="*/ 152400 h 481"/>
              <a:gd name="T6" fmla="*/ 0 w 1201"/>
              <a:gd name="T7" fmla="*/ 762000 h 4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1" h="481">
                <a:moveTo>
                  <a:pt x="1200" y="0"/>
                </a:moveTo>
                <a:lnTo>
                  <a:pt x="1200" y="96"/>
                </a:lnTo>
                <a:lnTo>
                  <a:pt x="0" y="96"/>
                </a:lnTo>
                <a:lnTo>
                  <a:pt x="0" y="480"/>
                </a:lnTo>
              </a:path>
            </a:pathLst>
          </a:custGeom>
          <a:noFill/>
          <a:ln w="1016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5" name="Freeform 29"/>
          <p:cNvSpPr>
            <a:spLocks/>
          </p:cNvSpPr>
          <p:nvPr/>
        </p:nvSpPr>
        <p:spPr bwMode="auto">
          <a:xfrm>
            <a:off x="1651000" y="4114800"/>
            <a:ext cx="1982788" cy="763588"/>
          </a:xfrm>
          <a:custGeom>
            <a:avLst/>
            <a:gdLst>
              <a:gd name="T0" fmla="*/ 1981068 w 1153"/>
              <a:gd name="T1" fmla="*/ 762000 h 481"/>
              <a:gd name="T2" fmla="*/ 1981068 w 1153"/>
              <a:gd name="T3" fmla="*/ 152400 h 481"/>
              <a:gd name="T4" fmla="*/ 0 w 1153"/>
              <a:gd name="T5" fmla="*/ 152400 h 481"/>
              <a:gd name="T6" fmla="*/ 0 w 1153"/>
              <a:gd name="T7" fmla="*/ 0 h 4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3" h="481">
                <a:moveTo>
                  <a:pt x="1152" y="480"/>
                </a:moveTo>
                <a:lnTo>
                  <a:pt x="1152" y="96"/>
                </a:ln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016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6" name="Freeform 30"/>
          <p:cNvSpPr>
            <a:spLocks/>
          </p:cNvSpPr>
          <p:nvPr/>
        </p:nvSpPr>
        <p:spPr bwMode="auto">
          <a:xfrm>
            <a:off x="3879850" y="2514600"/>
            <a:ext cx="1982788" cy="230188"/>
          </a:xfrm>
          <a:custGeom>
            <a:avLst/>
            <a:gdLst>
              <a:gd name="T0" fmla="*/ 0 w 1153"/>
              <a:gd name="T1" fmla="*/ 228600 h 145"/>
              <a:gd name="T2" fmla="*/ 0 w 1153"/>
              <a:gd name="T3" fmla="*/ 0 h 145"/>
              <a:gd name="T4" fmla="*/ 1981068 w 1153"/>
              <a:gd name="T5" fmla="*/ 0 h 145"/>
              <a:gd name="T6" fmla="*/ 1981068 w 1153"/>
              <a:gd name="T7" fmla="*/ 228600 h 1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3" h="145">
                <a:moveTo>
                  <a:pt x="0" y="144"/>
                </a:moveTo>
                <a:lnTo>
                  <a:pt x="0" y="0"/>
                </a:lnTo>
                <a:lnTo>
                  <a:pt x="1152" y="0"/>
                </a:lnTo>
                <a:lnTo>
                  <a:pt x="1152" y="144"/>
                </a:lnTo>
              </a:path>
            </a:pathLst>
          </a:custGeom>
          <a:noFill/>
          <a:ln w="1016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7" name="Freeform 31"/>
          <p:cNvSpPr>
            <a:spLocks/>
          </p:cNvSpPr>
          <p:nvPr/>
        </p:nvSpPr>
        <p:spPr bwMode="auto">
          <a:xfrm>
            <a:off x="6273800" y="2514600"/>
            <a:ext cx="1982788" cy="230188"/>
          </a:xfrm>
          <a:custGeom>
            <a:avLst/>
            <a:gdLst>
              <a:gd name="T0" fmla="*/ 0 w 1153"/>
              <a:gd name="T1" fmla="*/ 228600 h 145"/>
              <a:gd name="T2" fmla="*/ 0 w 1153"/>
              <a:gd name="T3" fmla="*/ 0 h 145"/>
              <a:gd name="T4" fmla="*/ 1981068 w 1153"/>
              <a:gd name="T5" fmla="*/ 0 h 145"/>
              <a:gd name="T6" fmla="*/ 1981068 w 1153"/>
              <a:gd name="T7" fmla="*/ 228600 h 1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3" h="145">
                <a:moveTo>
                  <a:pt x="0" y="144"/>
                </a:moveTo>
                <a:lnTo>
                  <a:pt x="0" y="0"/>
                </a:lnTo>
                <a:lnTo>
                  <a:pt x="1152" y="0"/>
                </a:lnTo>
                <a:lnTo>
                  <a:pt x="1152" y="144"/>
                </a:lnTo>
              </a:path>
            </a:pathLst>
          </a:custGeom>
          <a:noFill/>
          <a:ln w="1016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887413" y="1039813"/>
            <a:ext cx="1462087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 b="1">
                <a:solidFill>
                  <a:schemeClr val="tx2"/>
                </a:solidFill>
              </a:rPr>
              <a:t>Salesperson</a:t>
            </a: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1382713" y="1268413"/>
            <a:ext cx="53975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b="1">
                <a:solidFill>
                  <a:schemeClr val="tx2"/>
                </a:solidFill>
              </a:rPr>
              <a:t>file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3446463" y="963613"/>
            <a:ext cx="7461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 b="1">
                <a:solidFill>
                  <a:schemeClr val="tx2"/>
                </a:solidFill>
              </a:rPr>
              <a:t>penjualan</a:t>
            </a: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3281363" y="1192213"/>
            <a:ext cx="11176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b="1">
                <a:solidFill>
                  <a:schemeClr val="tx2"/>
                </a:solidFill>
              </a:rPr>
              <a:t>statistik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3529013" y="1420813"/>
            <a:ext cx="53975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b="1">
                <a:solidFill>
                  <a:schemeClr val="tx2"/>
                </a:solidFill>
              </a:rPr>
              <a:t>file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5508625" y="1039813"/>
            <a:ext cx="1255713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b="1">
                <a:solidFill>
                  <a:schemeClr val="tx2"/>
                </a:solidFill>
              </a:rPr>
              <a:t>Layanan Pelanggan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5756275" y="1268413"/>
            <a:ext cx="53975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b="1">
                <a:solidFill>
                  <a:schemeClr val="tx2"/>
                </a:solidFill>
              </a:rPr>
              <a:t>file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7654925" y="1039813"/>
            <a:ext cx="1185863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b="1">
                <a:solidFill>
                  <a:schemeClr val="tx2"/>
                </a:solidFill>
              </a:rPr>
              <a:t>Rekening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7572375" y="1268413"/>
            <a:ext cx="12827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b="1">
                <a:solidFill>
                  <a:schemeClr val="tx2"/>
                </a:solidFill>
              </a:rPr>
              <a:t>Piutang</a:t>
            </a: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7985125" y="1497013"/>
            <a:ext cx="53975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b="1">
                <a:solidFill>
                  <a:schemeClr val="tx2"/>
                </a:solidFill>
              </a:rPr>
              <a:t>file</a:t>
            </a: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1217613" y="3171825"/>
            <a:ext cx="85725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b="1">
                <a:solidFill>
                  <a:schemeClr val="tx2"/>
                </a:solidFill>
              </a:rPr>
              <a:t>Pembeli</a:t>
            </a:r>
          </a:p>
          <a:p>
            <a:pPr algn="l"/>
            <a:r>
              <a:rPr lang="en-US" sz="1800" b="1">
                <a:solidFill>
                  <a:schemeClr val="tx2"/>
                </a:solidFill>
              </a:rPr>
              <a:t>  file</a:t>
            </a:r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3281363" y="3171825"/>
            <a:ext cx="1255712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b="1">
                <a:solidFill>
                  <a:schemeClr val="tx2"/>
                </a:solidFill>
              </a:rPr>
              <a:t>Dimiliki</a:t>
            </a:r>
          </a:p>
          <a:p>
            <a:pPr algn="l"/>
            <a:r>
              <a:rPr lang="en-US" sz="1800" b="1">
                <a:solidFill>
                  <a:schemeClr val="tx2"/>
                </a:solidFill>
              </a:rPr>
              <a:t>    file</a:t>
            </a: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5591175" y="3103563"/>
            <a:ext cx="1008063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b="1">
                <a:solidFill>
                  <a:schemeClr val="tx2"/>
                </a:solidFill>
              </a:rPr>
              <a:t>Vendor.</a:t>
            </a:r>
          </a:p>
          <a:p>
            <a:pPr algn="l"/>
            <a:r>
              <a:rPr lang="en-US" sz="1800" b="1">
                <a:solidFill>
                  <a:schemeClr val="tx2"/>
                </a:solidFill>
              </a:rPr>
              <a:t>   file</a:t>
            </a:r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7654925" y="2967038"/>
            <a:ext cx="1247775" cy="92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b="1">
                <a:solidFill>
                  <a:schemeClr val="tx2"/>
                </a:solidFill>
              </a:rPr>
              <a:t>Rekening </a:t>
            </a:r>
          </a:p>
          <a:p>
            <a:pPr algn="l"/>
            <a:r>
              <a:rPr lang="en-US" sz="1800" b="1">
                <a:solidFill>
                  <a:schemeClr val="tx2"/>
                </a:solidFill>
              </a:rPr>
              <a:t> Hutang usaha</a:t>
            </a:r>
          </a:p>
          <a:p>
            <a:pPr algn="l"/>
            <a:r>
              <a:rPr lang="en-US" sz="1800" b="1">
                <a:solidFill>
                  <a:schemeClr val="tx2"/>
                </a:solidFill>
              </a:rPr>
              <a:t>     file</a:t>
            </a:r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3281363" y="5229225"/>
            <a:ext cx="1187450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b="1">
                <a:solidFill>
                  <a:schemeClr val="tx2"/>
                </a:solidFill>
              </a:rPr>
              <a:t>membeli</a:t>
            </a:r>
          </a:p>
          <a:p>
            <a:pPr algn="l"/>
            <a:r>
              <a:rPr lang="en-US" sz="1800" b="1">
                <a:solidFill>
                  <a:schemeClr val="tx2"/>
                </a:solidFill>
              </a:rPr>
              <a:t>   susunan</a:t>
            </a:r>
          </a:p>
          <a:p>
            <a:pPr algn="l"/>
            <a:r>
              <a:rPr lang="en-US" sz="1800" b="1">
                <a:solidFill>
                  <a:schemeClr val="tx2"/>
                </a:solidFill>
              </a:rPr>
              <a:t>    file</a:t>
            </a: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5591175" y="5153025"/>
            <a:ext cx="1062038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b="1">
                <a:solidFill>
                  <a:schemeClr val="tx2"/>
                </a:solidFill>
              </a:rPr>
              <a:t>Umum</a:t>
            </a:r>
          </a:p>
          <a:p>
            <a:pPr algn="l"/>
            <a:r>
              <a:rPr lang="en-US" sz="1800" b="1">
                <a:solidFill>
                  <a:schemeClr val="tx2"/>
                </a:solidFill>
              </a:rPr>
              <a:t> pembukuan</a:t>
            </a:r>
          </a:p>
          <a:p>
            <a:pPr algn="l"/>
            <a:r>
              <a:rPr lang="en-US" sz="1800" b="1">
                <a:solidFill>
                  <a:schemeClr val="tx2"/>
                </a:solidFill>
              </a:rPr>
              <a:t>   file</a:t>
            </a:r>
          </a:p>
        </p:txBody>
      </p:sp>
      <p:sp>
        <p:nvSpPr>
          <p:cNvPr id="19504" name="Freeform 48"/>
          <p:cNvSpPr>
            <a:spLocks/>
          </p:cNvSpPr>
          <p:nvPr/>
        </p:nvSpPr>
        <p:spPr bwMode="auto">
          <a:xfrm>
            <a:off x="6273800" y="2057400"/>
            <a:ext cx="2725738" cy="2820988"/>
          </a:xfrm>
          <a:custGeom>
            <a:avLst/>
            <a:gdLst>
              <a:gd name="T0" fmla="*/ 1981104 w 1585"/>
              <a:gd name="T1" fmla="*/ 0 h 1777"/>
              <a:gd name="T2" fmla="*/ 1981104 w 1585"/>
              <a:gd name="T3" fmla="*/ 304800 h 1777"/>
              <a:gd name="T4" fmla="*/ 2724018 w 1585"/>
              <a:gd name="T5" fmla="*/ 304800 h 1777"/>
              <a:gd name="T6" fmla="*/ 2724018 w 1585"/>
              <a:gd name="T7" fmla="*/ 2590800 h 1777"/>
              <a:gd name="T8" fmla="*/ 0 w 1585"/>
              <a:gd name="T9" fmla="*/ 2590800 h 1777"/>
              <a:gd name="T10" fmla="*/ 0 w 1585"/>
              <a:gd name="T11" fmla="*/ 2819400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85" h="1777">
                <a:moveTo>
                  <a:pt x="1152" y="0"/>
                </a:moveTo>
                <a:lnTo>
                  <a:pt x="1152" y="192"/>
                </a:lnTo>
                <a:lnTo>
                  <a:pt x="1584" y="192"/>
                </a:lnTo>
                <a:lnTo>
                  <a:pt x="1584" y="1632"/>
                </a:lnTo>
                <a:lnTo>
                  <a:pt x="0" y="1632"/>
                </a:lnTo>
                <a:lnTo>
                  <a:pt x="0" y="1776"/>
                </a:lnTo>
              </a:path>
            </a:pathLst>
          </a:custGeom>
          <a:noFill/>
          <a:ln w="1016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160338" y="6257925"/>
            <a:ext cx="9667875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Impact" pitchFamily="34" charset="0"/>
              </a:rPr>
              <a:t>Sebuah Database Terdiri dari satu atau lebih File</a:t>
            </a:r>
          </a:p>
        </p:txBody>
      </p:sp>
      <p:sp>
        <p:nvSpPr>
          <p:cNvPr id="19506" name="Text Box 50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B1216D4A-8259-48C0-9289-B365FBE7A21B}" type="slidenum">
              <a:rPr lang="en-US" sz="1400"/>
              <a:pPr/>
              <a:t>18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Evolusi dari database software</a:t>
            </a:r>
            <a:endParaRPr lang="en-US" smtClean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 IDS contoh pertama</a:t>
            </a:r>
          </a:p>
          <a:p>
            <a:pPr lvl="1">
              <a:defRPr/>
            </a:pPr>
            <a:r>
              <a:rPr lang="en-US" smtClean="0"/>
              <a:t>Digunakan dengan COBOL</a:t>
            </a:r>
          </a:p>
          <a:p>
            <a:pPr>
              <a:defRPr/>
            </a:pPr>
            <a:r>
              <a:rPr lang="en-US" smtClean="0"/>
              <a:t>IBM's IMS</a:t>
            </a:r>
          </a:p>
          <a:p>
            <a:pPr lvl="1">
              <a:defRPr/>
            </a:pPr>
            <a:r>
              <a:rPr lang="en-US" smtClean="0"/>
              <a:t>Apollo project.</a:t>
            </a:r>
          </a:p>
          <a:p>
            <a:pPr>
              <a:defRPr/>
            </a:pPr>
            <a:r>
              <a:rPr lang="en-US" smtClean="0"/>
              <a:t>Isu antarmuka</a:t>
            </a:r>
          </a:p>
          <a:p>
            <a:pPr lvl="1">
              <a:defRPr/>
            </a:pPr>
            <a:r>
              <a:rPr lang="en-US" smtClean="0"/>
              <a:t>Intel's 2000, sistem RAMIS, IDMS, menanyakan</a:t>
            </a:r>
          </a:p>
          <a:p>
            <a:pPr lvl="1">
              <a:defRPr/>
            </a:pPr>
            <a:r>
              <a:rPr lang="en-US" smtClean="0"/>
              <a:t>bahasa Kueri antarmuka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36FEF81D-FB4B-4FE3-8E68-FBCBB1AC5E51}" type="slidenum">
              <a:rPr lang="en-US" sz="1400"/>
              <a:pPr/>
              <a:t>19</a:t>
            </a:fld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Organisasi data</a:t>
            </a:r>
            <a:endParaRPr lang="en-US" smtClean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lapangan</a:t>
            </a:r>
          </a:p>
          <a:p>
            <a:pPr lvl="1">
              <a:defRPr/>
            </a:pPr>
            <a:r>
              <a:rPr lang="en-US" smtClean="0"/>
              <a:t>terkecil data</a:t>
            </a:r>
          </a:p>
          <a:p>
            <a:pPr>
              <a:defRPr/>
            </a:pPr>
            <a:r>
              <a:rPr lang="en-US" smtClean="0"/>
              <a:t>Rekaman Aktf</a:t>
            </a:r>
          </a:p>
          <a:p>
            <a:pPr lvl="1">
              <a:defRPr/>
            </a:pPr>
            <a:r>
              <a:rPr lang="en-US" smtClean="0"/>
              <a:t>Koleksi berkaitan dengan bidang</a:t>
            </a:r>
          </a:p>
          <a:p>
            <a:pPr>
              <a:defRPr/>
            </a:pPr>
            <a:r>
              <a:rPr lang="en-US" smtClean="0"/>
              <a:t>File</a:t>
            </a:r>
          </a:p>
          <a:p>
            <a:pPr lvl="1">
              <a:defRPr/>
            </a:pPr>
            <a:r>
              <a:rPr lang="en-US" smtClean="0"/>
              <a:t>Koleksi rekaman terkait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DC64645D-F4AB-4881-BD26-E1D0D1E3132B}" type="slidenum">
              <a:rPr lang="en-US" sz="1400"/>
              <a:pPr/>
              <a:t>2</a:t>
            </a:fld>
            <a:endParaRPr 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Evolusi dari database </a:t>
            </a:r>
            <a:br>
              <a:rPr lang="en-US" smtClean="0">
                <a:latin typeface="Impact" pitchFamily="34" charset="0"/>
              </a:rPr>
            </a:br>
            <a:r>
              <a:rPr lang="en-US" smtClean="0">
                <a:latin typeface="Impact" pitchFamily="34" charset="0"/>
              </a:rPr>
              <a:t>Software (kontra.)</a:t>
            </a:r>
            <a:endParaRPr lang="en-US" smtClean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76400"/>
            <a:ext cx="84201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SEQEL dari IBM</a:t>
            </a:r>
          </a:p>
          <a:p>
            <a:pPr lvl="1">
              <a:defRPr/>
            </a:pPr>
            <a:r>
              <a:rPr lang="en-US" smtClean="0"/>
              <a:t>Kelanjutan IMS</a:t>
            </a:r>
          </a:p>
          <a:p>
            <a:pPr>
              <a:defRPr/>
            </a:pPr>
            <a:r>
              <a:rPr lang="en-US" smtClean="0"/>
              <a:t>Dinamakan SQL</a:t>
            </a:r>
          </a:p>
          <a:p>
            <a:pPr lvl="1">
              <a:defRPr/>
            </a:pPr>
            <a:r>
              <a:rPr lang="en-US" smtClean="0"/>
              <a:t>struktur bahasa Kueri </a:t>
            </a:r>
          </a:p>
          <a:p>
            <a:pPr lvl="1">
              <a:defRPr/>
            </a:pPr>
            <a:r>
              <a:rPr lang="en-US" smtClean="0"/>
              <a:t>Embedded di dalam bahasa tradisional</a:t>
            </a:r>
          </a:p>
          <a:p>
            <a:pPr lvl="1">
              <a:defRPr/>
            </a:pPr>
            <a:r>
              <a:rPr lang="en-US" smtClean="0"/>
              <a:t>Standalone</a:t>
            </a:r>
          </a:p>
          <a:p>
            <a:pPr>
              <a:defRPr/>
            </a:pPr>
            <a:r>
              <a:rPr lang="en-US" smtClean="0"/>
              <a:t>paket PC database</a:t>
            </a:r>
          </a:p>
          <a:p>
            <a:pPr lvl="1">
              <a:defRPr/>
            </a:pPr>
            <a:r>
              <a:rPr lang="en-US" smtClean="0"/>
              <a:t>dBase II</a:t>
            </a:r>
          </a:p>
          <a:p>
            <a:pPr lvl="1">
              <a:defRPr/>
            </a:pPr>
            <a:r>
              <a:rPr lang="en-US" smtClean="0"/>
              <a:t>MS-akses 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CE492D11-936D-465C-A93E-C616030A6F88}" type="slidenum">
              <a:rPr lang="en-US" sz="1400"/>
              <a:pPr/>
              <a:t>20</a:t>
            </a:fld>
            <a:endParaRPr 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Menciptakan Database</a:t>
            </a:r>
            <a:endParaRPr lang="en-US" smtClean="0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Dua pendekatan: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 lvl="1">
              <a:buFontTx/>
              <a:buNone/>
              <a:defRPr/>
            </a:pPr>
            <a:r>
              <a:rPr lang="en-US" sz="3200" smtClean="0"/>
              <a:t>1. Proses pendekatan berorientasi (pemecahan masalah)</a:t>
            </a:r>
          </a:p>
          <a:p>
            <a:pPr lvl="1">
              <a:buFontTx/>
              <a:buNone/>
              <a:defRPr/>
            </a:pPr>
            <a:r>
              <a:rPr lang="en-US" sz="3200" smtClean="0"/>
              <a:t>2. 	Enterprise modeling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65F340C9-A509-4AC1-8D65-AAE9A9237695}" type="slidenum">
              <a:rPr lang="en-US" sz="1400"/>
              <a:pPr/>
              <a:t>21</a:t>
            </a:fld>
            <a:endParaRPr lang="en-US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21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21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86200" y="1073150"/>
            <a:ext cx="1989138" cy="531813"/>
          </a:xfrm>
          <a:prstGeom prst="rect">
            <a:avLst/>
          </a:prstGeom>
          <a:gradFill rotWithShape="0">
            <a:gsLst>
              <a:gs pos="0">
                <a:srgbClr val="FE9B03"/>
              </a:gs>
              <a:gs pos="50000">
                <a:srgbClr val="000000"/>
              </a:gs>
              <a:gs pos="100000">
                <a:srgbClr val="FE9B03"/>
              </a:gs>
            </a:gsLst>
            <a:lin ang="189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908425" y="234950"/>
            <a:ext cx="1946275" cy="673100"/>
          </a:xfrm>
          <a:prstGeom prst="rect">
            <a:avLst/>
          </a:prstGeom>
          <a:gradFill rotWithShape="0">
            <a:gsLst>
              <a:gs pos="0">
                <a:srgbClr val="FE9B03"/>
              </a:gs>
              <a:gs pos="50000">
                <a:srgbClr val="000000"/>
              </a:gs>
              <a:gs pos="100000">
                <a:srgbClr val="FE9B03"/>
              </a:gs>
            </a:gsLst>
            <a:lin ang="189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886200" y="1835150"/>
            <a:ext cx="1981200" cy="673100"/>
          </a:xfrm>
          <a:prstGeom prst="rect">
            <a:avLst/>
          </a:prstGeom>
          <a:gradFill rotWithShape="0">
            <a:gsLst>
              <a:gs pos="0">
                <a:srgbClr val="FE9B03"/>
              </a:gs>
              <a:gs pos="50000">
                <a:srgbClr val="000000"/>
              </a:gs>
              <a:gs pos="100000">
                <a:srgbClr val="FE9B03"/>
              </a:gs>
            </a:gsLst>
            <a:lin ang="189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886200" y="3892550"/>
            <a:ext cx="1968500" cy="657225"/>
          </a:xfrm>
          <a:prstGeom prst="rect">
            <a:avLst/>
          </a:prstGeom>
          <a:gradFill rotWithShape="0">
            <a:gsLst>
              <a:gs pos="0">
                <a:srgbClr val="FE9B03"/>
              </a:gs>
              <a:gs pos="50000">
                <a:srgbClr val="000000"/>
              </a:gs>
              <a:gs pos="100000">
                <a:srgbClr val="FE9B03"/>
              </a:gs>
            </a:gsLst>
            <a:lin ang="189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908425" y="2720975"/>
            <a:ext cx="1946275" cy="885825"/>
          </a:xfrm>
          <a:prstGeom prst="rect">
            <a:avLst/>
          </a:prstGeom>
          <a:gradFill rotWithShape="0">
            <a:gsLst>
              <a:gs pos="0">
                <a:srgbClr val="FE9B03"/>
              </a:gs>
              <a:gs pos="50000">
                <a:srgbClr val="000000"/>
              </a:gs>
              <a:gs pos="100000">
                <a:srgbClr val="FE9B03"/>
              </a:gs>
            </a:gsLst>
            <a:lin ang="189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3957638" y="227013"/>
            <a:ext cx="1804987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Menentukan</a:t>
            </a:r>
          </a:p>
          <a:p>
            <a:pPr>
              <a:defRPr/>
            </a:pPr>
            <a:r>
              <a:rPr 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Masalah</a:t>
            </a:r>
            <a:endParaRPr lang="en-US" sz="1400">
              <a:latin typeface="Arial Rounded MT Bold" pitchFamily="34" charset="0"/>
            </a:endParaRPr>
          </a:p>
          <a:p>
            <a:pPr eaLnBrk="1" hangingPunct="1">
              <a:defRPr/>
            </a:pPr>
            <a:endParaRPr lang="en-US" sz="1400">
              <a:latin typeface="Arial Rounded MT Bold" pitchFamily="34" charset="0"/>
            </a:endParaRP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3957638" y="1062038"/>
            <a:ext cx="19907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Mengidentifikasi diperlukan</a:t>
            </a:r>
          </a:p>
          <a:p>
            <a:pPr>
              <a:defRPr/>
            </a:pPr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keputusan</a:t>
            </a: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3957638" y="1900238"/>
            <a:ext cx="190817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menggambarkan</a:t>
            </a:r>
          </a:p>
          <a:p>
            <a:pPr>
              <a:defRPr/>
            </a:pPr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kebutuhan informasi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3875088" y="2814638"/>
            <a:ext cx="1908175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Menentukan</a:t>
            </a:r>
          </a:p>
          <a:p>
            <a:pPr>
              <a:defRPr/>
            </a:pPr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yang diperlukan</a:t>
            </a:r>
          </a:p>
          <a:p>
            <a:pPr>
              <a:defRPr/>
            </a:pPr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pengolahan</a:t>
            </a:r>
          </a:p>
        </p:txBody>
      </p:sp>
      <p:sp>
        <p:nvSpPr>
          <p:cNvPr id="223245" name="Rectangle 13"/>
          <p:cNvSpPr>
            <a:spLocks noChangeArrowheads="1"/>
          </p:cNvSpPr>
          <p:nvPr/>
        </p:nvSpPr>
        <p:spPr bwMode="auto">
          <a:xfrm>
            <a:off x="3957638" y="3949700"/>
            <a:ext cx="1738312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Menentukan</a:t>
            </a:r>
          </a:p>
          <a:p>
            <a:pPr>
              <a:defRPr/>
            </a:pPr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kebutuhan data</a:t>
            </a: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 rot="16200000" flipH="1">
            <a:off x="4743450" y="693738"/>
            <a:ext cx="254000" cy="5651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AutoShape 15"/>
          <p:cNvSpPr>
            <a:spLocks noChangeArrowheads="1"/>
          </p:cNvSpPr>
          <p:nvPr/>
        </p:nvSpPr>
        <p:spPr bwMode="auto">
          <a:xfrm rot="16200000" flipH="1">
            <a:off x="4761707" y="1445419"/>
            <a:ext cx="203200" cy="592137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AutoShape 16"/>
          <p:cNvSpPr>
            <a:spLocks noChangeArrowheads="1"/>
          </p:cNvSpPr>
          <p:nvPr/>
        </p:nvSpPr>
        <p:spPr bwMode="auto">
          <a:xfrm rot="16200000" flipH="1">
            <a:off x="4702175" y="2309813"/>
            <a:ext cx="254000" cy="5651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AutoShape 17"/>
          <p:cNvSpPr>
            <a:spLocks noChangeArrowheads="1"/>
          </p:cNvSpPr>
          <p:nvPr/>
        </p:nvSpPr>
        <p:spPr bwMode="auto">
          <a:xfrm rot="16200000" flipH="1">
            <a:off x="4695032" y="3471068"/>
            <a:ext cx="254000" cy="563563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50" name="Rectangle 18"/>
          <p:cNvSpPr>
            <a:spLocks noChangeArrowheads="1"/>
          </p:cNvSpPr>
          <p:nvPr/>
        </p:nvSpPr>
        <p:spPr bwMode="auto">
          <a:xfrm>
            <a:off x="3124200" y="342900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8CF4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</a:t>
            </a:r>
          </a:p>
        </p:txBody>
      </p:sp>
      <p:sp>
        <p:nvSpPr>
          <p:cNvPr id="223251" name="Rectangle 19"/>
          <p:cNvSpPr>
            <a:spLocks noChangeArrowheads="1"/>
          </p:cNvSpPr>
          <p:nvPr/>
        </p:nvSpPr>
        <p:spPr bwMode="auto">
          <a:xfrm>
            <a:off x="3103563" y="1077913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8CF4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</a:t>
            </a:r>
          </a:p>
        </p:txBody>
      </p:sp>
      <p:sp>
        <p:nvSpPr>
          <p:cNvPr id="223252" name="Rectangle 20"/>
          <p:cNvSpPr>
            <a:spLocks noChangeArrowheads="1"/>
          </p:cNvSpPr>
          <p:nvPr/>
        </p:nvSpPr>
        <p:spPr bwMode="auto">
          <a:xfrm>
            <a:off x="3103563" y="1990725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8CF4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</a:t>
            </a:r>
          </a:p>
        </p:txBody>
      </p:sp>
      <p:sp>
        <p:nvSpPr>
          <p:cNvPr id="223253" name="Rectangle 21"/>
          <p:cNvSpPr>
            <a:spLocks noChangeArrowheads="1"/>
          </p:cNvSpPr>
          <p:nvPr/>
        </p:nvSpPr>
        <p:spPr bwMode="auto">
          <a:xfrm>
            <a:off x="3103563" y="3008313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8CF4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</a:t>
            </a:r>
          </a:p>
        </p:txBody>
      </p:sp>
      <p:sp>
        <p:nvSpPr>
          <p:cNvPr id="223254" name="Rectangle 22"/>
          <p:cNvSpPr>
            <a:spLocks noChangeArrowheads="1"/>
          </p:cNvSpPr>
          <p:nvPr/>
        </p:nvSpPr>
        <p:spPr bwMode="auto">
          <a:xfrm>
            <a:off x="3082925" y="4056063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8CF4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</a:t>
            </a:r>
          </a:p>
        </p:txBody>
      </p:sp>
      <p:sp>
        <p:nvSpPr>
          <p:cNvPr id="223255" name="Rectangle 23"/>
          <p:cNvSpPr>
            <a:spLocks noChangeArrowheads="1"/>
          </p:cNvSpPr>
          <p:nvPr/>
        </p:nvSpPr>
        <p:spPr bwMode="auto">
          <a:xfrm>
            <a:off x="3082925" y="5683250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8CF4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</a:t>
            </a:r>
          </a:p>
        </p:txBody>
      </p:sp>
      <p:sp>
        <p:nvSpPr>
          <p:cNvPr id="223256" name="Rectangle 24"/>
          <p:cNvSpPr>
            <a:spLocks noChangeArrowheads="1"/>
          </p:cNvSpPr>
          <p:nvPr/>
        </p:nvSpPr>
        <p:spPr bwMode="auto">
          <a:xfrm>
            <a:off x="6746875" y="804863"/>
            <a:ext cx="2222500" cy="350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Kebutuhan data</a:t>
            </a:r>
          </a:p>
          <a:p>
            <a:pPr algn="l"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Dapat</a:t>
            </a:r>
          </a:p>
          <a:p>
            <a:pPr algn="l"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didefinisikan oleh </a:t>
            </a:r>
          </a:p>
          <a:p>
            <a:pPr algn="l"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Mengambil </a:t>
            </a:r>
          </a:p>
          <a:p>
            <a:pPr algn="l"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Masalah-</a:t>
            </a:r>
          </a:p>
          <a:p>
            <a:pPr algn="l"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Berorientasi pada </a:t>
            </a:r>
          </a:p>
          <a:p>
            <a:pPr algn="l"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Pendekatan</a:t>
            </a:r>
          </a:p>
        </p:txBody>
      </p:sp>
      <p:grpSp>
        <p:nvGrpSpPr>
          <p:cNvPr id="23577" name="Group 25"/>
          <p:cNvGrpSpPr>
            <a:grpSpLocks/>
          </p:cNvGrpSpPr>
          <p:nvPr/>
        </p:nvGrpSpPr>
        <p:grpSpPr bwMode="auto">
          <a:xfrm>
            <a:off x="3962400" y="5035550"/>
            <a:ext cx="1651000" cy="1670050"/>
            <a:chOff x="2304" y="3172"/>
            <a:chExt cx="960" cy="1052"/>
          </a:xfrm>
        </p:grpSpPr>
        <p:grpSp>
          <p:nvGrpSpPr>
            <p:cNvPr id="23581" name="Group 26"/>
            <p:cNvGrpSpPr>
              <a:grpSpLocks/>
            </p:cNvGrpSpPr>
            <p:nvPr/>
          </p:nvGrpSpPr>
          <p:grpSpPr bwMode="auto">
            <a:xfrm>
              <a:off x="2304" y="3216"/>
              <a:ext cx="960" cy="1008"/>
              <a:chOff x="2304" y="3216"/>
              <a:chExt cx="960" cy="1008"/>
            </a:xfrm>
          </p:grpSpPr>
          <p:sp>
            <p:nvSpPr>
              <p:cNvPr id="23583" name="Rectangle 27"/>
              <p:cNvSpPr>
                <a:spLocks noChangeArrowheads="1"/>
              </p:cNvSpPr>
              <p:nvPr/>
            </p:nvSpPr>
            <p:spPr bwMode="auto">
              <a:xfrm>
                <a:off x="2304" y="3216"/>
                <a:ext cx="960" cy="864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E9B03"/>
                  </a:gs>
                  <a:gs pos="100000">
                    <a:srgbClr val="00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Oval 28"/>
              <p:cNvSpPr>
                <a:spLocks noChangeArrowheads="1"/>
              </p:cNvSpPr>
              <p:nvPr/>
            </p:nvSpPr>
            <p:spPr bwMode="auto">
              <a:xfrm>
                <a:off x="2304" y="3888"/>
                <a:ext cx="960" cy="33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E9B03"/>
                  </a:gs>
                  <a:gs pos="100000">
                    <a:srgbClr val="00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2" name="Oval 29"/>
            <p:cNvSpPr>
              <a:spLocks noChangeArrowheads="1"/>
            </p:cNvSpPr>
            <p:nvPr/>
          </p:nvSpPr>
          <p:spPr bwMode="auto">
            <a:xfrm>
              <a:off x="2308" y="3172"/>
              <a:ext cx="952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FE9B0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3262" name="Rectangle 30"/>
          <p:cNvSpPr>
            <a:spLocks noChangeArrowheads="1"/>
          </p:cNvSpPr>
          <p:nvPr/>
        </p:nvSpPr>
        <p:spPr bwMode="auto">
          <a:xfrm>
            <a:off x="3940175" y="5526088"/>
            <a:ext cx="1701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</a:t>
            </a:r>
          </a:p>
          <a:p>
            <a:pPr>
              <a:defRPr/>
            </a:pPr>
            <a:r>
              <a:rPr 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Spesifikasi</a:t>
            </a:r>
            <a:endParaRPr lang="en-US" sz="1400">
              <a:latin typeface="Arial Rounded MT Bold" pitchFamily="34" charset="0"/>
            </a:endParaRPr>
          </a:p>
          <a:p>
            <a:pPr eaLnBrk="1" hangingPunct="1">
              <a:defRPr/>
            </a:pPr>
            <a:endParaRPr lang="en-US" sz="1400">
              <a:latin typeface="Arial Rounded MT Bold" pitchFamily="34" charset="0"/>
            </a:endParaRPr>
          </a:p>
        </p:txBody>
      </p:sp>
      <p:sp>
        <p:nvSpPr>
          <p:cNvPr id="23579" name="AutoShape 31"/>
          <p:cNvSpPr>
            <a:spLocks noChangeArrowheads="1"/>
          </p:cNvSpPr>
          <p:nvPr/>
        </p:nvSpPr>
        <p:spPr bwMode="auto">
          <a:xfrm rot="16200000" flipH="1">
            <a:off x="4568825" y="4397375"/>
            <a:ext cx="520700" cy="7302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Text Box 32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27B37347-A606-46FB-8494-8EC43199A1D6}" type="slidenum">
              <a:rPr lang="en-US" sz="1400"/>
              <a:pPr/>
              <a:t>22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922338" y="241300"/>
            <a:ext cx="8143875" cy="1879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sz="1800">
              <a:latin typeface="Arial" charset="0"/>
            </a:endParaRPr>
          </a:p>
          <a:p>
            <a:endParaRPr lang="en-US" sz="1800">
              <a:latin typeface="Arial" charset="0"/>
            </a:endParaRPr>
          </a:p>
          <a:p>
            <a:endParaRPr lang="en-US" sz="1800">
              <a:latin typeface="Arial" charset="0"/>
            </a:endParaRPr>
          </a:p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051300" y="844550"/>
            <a:ext cx="1638300" cy="1054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sz="2000" b="1">
                <a:solidFill>
                  <a:schemeClr val="bg2"/>
                </a:solidFill>
                <a:latin typeface="Bookman Old Style" pitchFamily="18" charset="0"/>
              </a:rPr>
              <a:t>Menciptakan</a:t>
            </a:r>
          </a:p>
          <a:p>
            <a:r>
              <a:rPr lang="en-US" sz="2000" b="1">
                <a:solidFill>
                  <a:schemeClr val="bg2"/>
                </a:solidFill>
                <a:latin typeface="Bookman Old Style" pitchFamily="18" charset="0"/>
              </a:rPr>
              <a:t>Efek</a:t>
            </a:r>
          </a:p>
          <a:p>
            <a:r>
              <a:rPr lang="en-US" sz="2000" b="1">
                <a:solidFill>
                  <a:schemeClr val="bg2"/>
                </a:solidFill>
                <a:latin typeface="Bookman Old Style" pitchFamily="18" charset="0"/>
              </a:rPr>
              <a:t>data model</a:t>
            </a: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 rot="16200000" flipH="1">
            <a:off x="4610100" y="3308350"/>
            <a:ext cx="520700" cy="317500"/>
          </a:xfrm>
          <a:prstGeom prst="rightArrow">
            <a:avLst>
              <a:gd name="adj1" fmla="val 50000"/>
              <a:gd name="adj2" fmla="val 8200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051300" y="3740150"/>
            <a:ext cx="1638300" cy="1054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sz="2000" b="1">
                <a:solidFill>
                  <a:schemeClr val="bg2"/>
                </a:solidFill>
                <a:latin typeface="Bookman Old Style" pitchFamily="18" charset="0"/>
              </a:rPr>
              <a:t>Mengembangkan</a:t>
            </a:r>
          </a:p>
          <a:p>
            <a:r>
              <a:rPr lang="en-US" sz="2000" b="1">
                <a:solidFill>
                  <a:schemeClr val="bg2"/>
                </a:solidFill>
                <a:latin typeface="Bookman Old Style" pitchFamily="18" charset="0"/>
              </a:rPr>
              <a:t>Database</a:t>
            </a:r>
          </a:p>
        </p:txBody>
      </p:sp>
      <p:sp>
        <p:nvSpPr>
          <p:cNvPr id="24584" name="Freeform 8"/>
          <p:cNvSpPr>
            <a:spLocks/>
          </p:cNvSpPr>
          <p:nvPr/>
        </p:nvSpPr>
        <p:spPr bwMode="auto">
          <a:xfrm>
            <a:off x="3962400" y="2362200"/>
            <a:ext cx="1817688" cy="1068388"/>
          </a:xfrm>
          <a:custGeom>
            <a:avLst/>
            <a:gdLst>
              <a:gd name="T0" fmla="*/ 1815968 w 1057"/>
              <a:gd name="T1" fmla="*/ 146050 h 673"/>
              <a:gd name="T2" fmla="*/ 1815968 w 1057"/>
              <a:gd name="T3" fmla="*/ 928688 h 673"/>
              <a:gd name="T4" fmla="*/ 1786734 w 1057"/>
              <a:gd name="T5" fmla="*/ 952500 h 673"/>
              <a:gd name="T6" fmla="*/ 1745462 w 1057"/>
              <a:gd name="T7" fmla="*/ 974725 h 673"/>
              <a:gd name="T8" fmla="*/ 1680115 w 1057"/>
              <a:gd name="T9" fmla="*/ 995363 h 673"/>
              <a:gd name="T10" fmla="*/ 1595851 w 1057"/>
              <a:gd name="T11" fmla="*/ 1016000 h 673"/>
              <a:gd name="T12" fmla="*/ 1477194 w 1057"/>
              <a:gd name="T13" fmla="*/ 1035050 h 673"/>
              <a:gd name="T14" fmla="*/ 1360257 w 1057"/>
              <a:gd name="T15" fmla="*/ 1046163 h 673"/>
              <a:gd name="T16" fmla="*/ 1227842 w 1057"/>
              <a:gd name="T17" fmla="*/ 1057275 h 673"/>
              <a:gd name="T18" fmla="*/ 1104026 w 1057"/>
              <a:gd name="T19" fmla="*/ 1063625 h 673"/>
              <a:gd name="T20" fmla="*/ 990528 w 1057"/>
              <a:gd name="T21" fmla="*/ 1066800 h 673"/>
              <a:gd name="T22" fmla="*/ 864992 w 1057"/>
              <a:gd name="T23" fmla="*/ 1066800 h 673"/>
              <a:gd name="T24" fmla="*/ 723980 w 1057"/>
              <a:gd name="T25" fmla="*/ 1063625 h 673"/>
              <a:gd name="T26" fmla="*/ 605323 w 1057"/>
              <a:gd name="T27" fmla="*/ 1058863 h 673"/>
              <a:gd name="T28" fmla="*/ 474628 w 1057"/>
              <a:gd name="T29" fmla="*/ 1047750 h 673"/>
              <a:gd name="T30" fmla="*/ 349092 w 1057"/>
              <a:gd name="T31" fmla="*/ 1036638 h 673"/>
              <a:gd name="T32" fmla="*/ 259670 w 1057"/>
              <a:gd name="T33" fmla="*/ 1022350 h 673"/>
              <a:gd name="T34" fmla="*/ 166808 w 1057"/>
              <a:gd name="T35" fmla="*/ 1003300 h 673"/>
              <a:gd name="T36" fmla="*/ 96301 w 1057"/>
              <a:gd name="T37" fmla="*/ 984250 h 673"/>
              <a:gd name="T38" fmla="*/ 60188 w 1057"/>
              <a:gd name="T39" fmla="*/ 971550 h 673"/>
              <a:gd name="T40" fmla="*/ 24075 w 1057"/>
              <a:gd name="T41" fmla="*/ 950913 h 673"/>
              <a:gd name="T42" fmla="*/ 0 w 1057"/>
              <a:gd name="T43" fmla="*/ 927100 h 673"/>
              <a:gd name="T44" fmla="*/ 0 w 1057"/>
              <a:gd name="T45" fmla="*/ 134938 h 673"/>
              <a:gd name="T46" fmla="*/ 17197 w 1057"/>
              <a:gd name="T47" fmla="*/ 114300 h 673"/>
              <a:gd name="T48" fmla="*/ 60188 w 1057"/>
              <a:gd name="T49" fmla="*/ 92075 h 673"/>
              <a:gd name="T50" fmla="*/ 159929 w 1057"/>
              <a:gd name="T51" fmla="*/ 63500 h 673"/>
              <a:gd name="T52" fmla="*/ 99741 w 1057"/>
              <a:gd name="T53" fmla="*/ 79375 h 673"/>
              <a:gd name="T54" fmla="*/ 206360 w 1057"/>
              <a:gd name="T55" fmla="*/ 50800 h 673"/>
              <a:gd name="T56" fmla="*/ 292343 w 1057"/>
              <a:gd name="T57" fmla="*/ 39688 h 673"/>
              <a:gd name="T58" fmla="*/ 398963 w 1057"/>
              <a:gd name="T59" fmla="*/ 25400 h 673"/>
              <a:gd name="T60" fmla="*/ 515900 w 1057"/>
              <a:gd name="T61" fmla="*/ 15875 h 673"/>
              <a:gd name="T62" fmla="*/ 641436 w 1057"/>
              <a:gd name="T63" fmla="*/ 3175 h 673"/>
              <a:gd name="T64" fmla="*/ 789327 w 1057"/>
              <a:gd name="T65" fmla="*/ 0 h 673"/>
              <a:gd name="T66" fmla="*/ 914863 w 1057"/>
              <a:gd name="T67" fmla="*/ 0 h 673"/>
              <a:gd name="T68" fmla="*/ 1079951 w 1057"/>
              <a:gd name="T69" fmla="*/ 0 h 673"/>
              <a:gd name="T70" fmla="*/ 1200328 w 1057"/>
              <a:gd name="T71" fmla="*/ 4763 h 673"/>
              <a:gd name="T72" fmla="*/ 1306947 w 1057"/>
              <a:gd name="T73" fmla="*/ 15875 h 673"/>
              <a:gd name="T74" fmla="*/ 1430763 w 1057"/>
              <a:gd name="T75" fmla="*/ 25400 h 673"/>
              <a:gd name="T76" fmla="*/ 1530504 w 1057"/>
              <a:gd name="T77" fmla="*/ 41275 h 673"/>
              <a:gd name="T78" fmla="*/ 1626805 w 1057"/>
              <a:gd name="T79" fmla="*/ 61913 h 673"/>
              <a:gd name="T80" fmla="*/ 1697311 w 1057"/>
              <a:gd name="T81" fmla="*/ 76200 h 673"/>
              <a:gd name="T82" fmla="*/ 1745462 w 1057"/>
              <a:gd name="T83" fmla="*/ 93663 h 673"/>
              <a:gd name="T84" fmla="*/ 1786734 w 1057"/>
              <a:gd name="T85" fmla="*/ 115888 h 673"/>
              <a:gd name="T86" fmla="*/ 1815968 w 1057"/>
              <a:gd name="T87" fmla="*/ 146050 h 6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57" h="673">
                <a:moveTo>
                  <a:pt x="1056" y="92"/>
                </a:moveTo>
                <a:lnTo>
                  <a:pt x="1056" y="585"/>
                </a:lnTo>
                <a:lnTo>
                  <a:pt x="1039" y="600"/>
                </a:lnTo>
                <a:lnTo>
                  <a:pt x="1015" y="614"/>
                </a:lnTo>
                <a:lnTo>
                  <a:pt x="977" y="627"/>
                </a:lnTo>
                <a:lnTo>
                  <a:pt x="928" y="640"/>
                </a:lnTo>
                <a:lnTo>
                  <a:pt x="859" y="652"/>
                </a:lnTo>
                <a:lnTo>
                  <a:pt x="791" y="659"/>
                </a:lnTo>
                <a:lnTo>
                  <a:pt x="714" y="666"/>
                </a:lnTo>
                <a:lnTo>
                  <a:pt x="642" y="670"/>
                </a:lnTo>
                <a:lnTo>
                  <a:pt x="576" y="672"/>
                </a:lnTo>
                <a:lnTo>
                  <a:pt x="503" y="672"/>
                </a:lnTo>
                <a:lnTo>
                  <a:pt x="421" y="670"/>
                </a:lnTo>
                <a:lnTo>
                  <a:pt x="352" y="667"/>
                </a:lnTo>
                <a:lnTo>
                  <a:pt x="276" y="660"/>
                </a:lnTo>
                <a:lnTo>
                  <a:pt x="203" y="653"/>
                </a:lnTo>
                <a:lnTo>
                  <a:pt x="151" y="644"/>
                </a:lnTo>
                <a:lnTo>
                  <a:pt x="97" y="632"/>
                </a:lnTo>
                <a:lnTo>
                  <a:pt x="56" y="620"/>
                </a:lnTo>
                <a:lnTo>
                  <a:pt x="35" y="612"/>
                </a:lnTo>
                <a:lnTo>
                  <a:pt x="14" y="599"/>
                </a:lnTo>
                <a:lnTo>
                  <a:pt x="0" y="584"/>
                </a:lnTo>
                <a:lnTo>
                  <a:pt x="0" y="85"/>
                </a:lnTo>
                <a:lnTo>
                  <a:pt x="10" y="72"/>
                </a:lnTo>
                <a:lnTo>
                  <a:pt x="35" y="58"/>
                </a:lnTo>
                <a:lnTo>
                  <a:pt x="93" y="40"/>
                </a:lnTo>
                <a:lnTo>
                  <a:pt x="58" y="50"/>
                </a:lnTo>
                <a:lnTo>
                  <a:pt x="120" y="32"/>
                </a:lnTo>
                <a:lnTo>
                  <a:pt x="170" y="25"/>
                </a:lnTo>
                <a:lnTo>
                  <a:pt x="232" y="16"/>
                </a:lnTo>
                <a:lnTo>
                  <a:pt x="300" y="10"/>
                </a:lnTo>
                <a:lnTo>
                  <a:pt x="373" y="2"/>
                </a:lnTo>
                <a:lnTo>
                  <a:pt x="459" y="0"/>
                </a:lnTo>
                <a:lnTo>
                  <a:pt x="532" y="0"/>
                </a:lnTo>
                <a:lnTo>
                  <a:pt x="628" y="0"/>
                </a:lnTo>
                <a:lnTo>
                  <a:pt x="698" y="3"/>
                </a:lnTo>
                <a:lnTo>
                  <a:pt x="760" y="10"/>
                </a:lnTo>
                <a:lnTo>
                  <a:pt x="832" y="16"/>
                </a:lnTo>
                <a:lnTo>
                  <a:pt x="890" y="26"/>
                </a:lnTo>
                <a:lnTo>
                  <a:pt x="946" y="39"/>
                </a:lnTo>
                <a:lnTo>
                  <a:pt x="987" y="48"/>
                </a:lnTo>
                <a:lnTo>
                  <a:pt x="1015" y="59"/>
                </a:lnTo>
                <a:lnTo>
                  <a:pt x="1039" y="73"/>
                </a:lnTo>
                <a:lnTo>
                  <a:pt x="1056" y="92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 rot="16200000" flipH="1">
            <a:off x="4572000" y="2051050"/>
            <a:ext cx="596900" cy="317500"/>
          </a:xfrm>
          <a:prstGeom prst="rightArrow">
            <a:avLst>
              <a:gd name="adj1" fmla="val 50000"/>
              <a:gd name="adj2" fmla="val 9400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4216400" y="2368550"/>
            <a:ext cx="1390650" cy="2159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AutoShape 11"/>
          <p:cNvSpPr>
            <a:spLocks noChangeArrowheads="1"/>
          </p:cNvSpPr>
          <p:nvPr/>
        </p:nvSpPr>
        <p:spPr bwMode="auto">
          <a:xfrm rot="16200000" flipH="1">
            <a:off x="4572000" y="2051050"/>
            <a:ext cx="596900" cy="317500"/>
          </a:xfrm>
          <a:prstGeom prst="rightArrow">
            <a:avLst>
              <a:gd name="adj1" fmla="val 50000"/>
              <a:gd name="adj2" fmla="val 9400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12"/>
          <p:cNvSpPr>
            <a:spLocks/>
          </p:cNvSpPr>
          <p:nvPr/>
        </p:nvSpPr>
        <p:spPr bwMode="auto">
          <a:xfrm>
            <a:off x="4210050" y="5105400"/>
            <a:ext cx="1322388" cy="1525588"/>
          </a:xfrm>
          <a:custGeom>
            <a:avLst/>
            <a:gdLst>
              <a:gd name="T0" fmla="*/ 1320668 w 769"/>
              <a:gd name="T1" fmla="*/ 207963 h 961"/>
              <a:gd name="T2" fmla="*/ 1320668 w 769"/>
              <a:gd name="T3" fmla="*/ 1327150 h 961"/>
              <a:gd name="T4" fmla="*/ 1298313 w 769"/>
              <a:gd name="T5" fmla="*/ 1360488 h 961"/>
              <a:gd name="T6" fmla="*/ 1269080 w 769"/>
              <a:gd name="T7" fmla="*/ 1392238 h 961"/>
              <a:gd name="T8" fmla="*/ 1220930 w 769"/>
              <a:gd name="T9" fmla="*/ 1420813 h 961"/>
              <a:gd name="T10" fmla="*/ 1160744 w 769"/>
              <a:gd name="T11" fmla="*/ 1450975 h 961"/>
              <a:gd name="T12" fmla="*/ 1074763 w 769"/>
              <a:gd name="T13" fmla="*/ 1476375 h 961"/>
              <a:gd name="T14" fmla="*/ 988782 w 769"/>
              <a:gd name="T15" fmla="*/ 1495425 h 961"/>
              <a:gd name="T16" fmla="*/ 894203 w 769"/>
              <a:gd name="T17" fmla="*/ 1508125 h 961"/>
              <a:gd name="T18" fmla="*/ 803063 w 769"/>
              <a:gd name="T19" fmla="*/ 1519238 h 961"/>
              <a:gd name="T20" fmla="*/ 720521 w 769"/>
              <a:gd name="T21" fmla="*/ 1524000 h 961"/>
              <a:gd name="T22" fmla="*/ 629381 w 769"/>
              <a:gd name="T23" fmla="*/ 1524000 h 961"/>
              <a:gd name="T24" fmla="*/ 526204 w 769"/>
              <a:gd name="T25" fmla="*/ 1519238 h 961"/>
              <a:gd name="T26" fmla="*/ 440223 w 769"/>
              <a:gd name="T27" fmla="*/ 1511300 h 961"/>
              <a:gd name="T28" fmla="*/ 345644 w 769"/>
              <a:gd name="T29" fmla="*/ 1497013 h 961"/>
              <a:gd name="T30" fmla="*/ 254504 w 769"/>
              <a:gd name="T31" fmla="*/ 1479550 h 961"/>
              <a:gd name="T32" fmla="*/ 189158 w 769"/>
              <a:gd name="T33" fmla="*/ 1460500 h 961"/>
              <a:gd name="T34" fmla="*/ 120373 w 769"/>
              <a:gd name="T35" fmla="*/ 1435100 h 961"/>
              <a:gd name="T36" fmla="*/ 68785 w 769"/>
              <a:gd name="T37" fmla="*/ 1406525 h 961"/>
              <a:gd name="T38" fmla="*/ 42991 w 769"/>
              <a:gd name="T39" fmla="*/ 1387475 h 961"/>
              <a:gd name="T40" fmla="*/ 17196 w 769"/>
              <a:gd name="T41" fmla="*/ 1358900 h 961"/>
              <a:gd name="T42" fmla="*/ 0 w 769"/>
              <a:gd name="T43" fmla="*/ 1323975 h 961"/>
              <a:gd name="T44" fmla="*/ 0 w 769"/>
              <a:gd name="T45" fmla="*/ 192088 h 961"/>
              <a:gd name="T46" fmla="*/ 13757 w 769"/>
              <a:gd name="T47" fmla="*/ 163513 h 961"/>
              <a:gd name="T48" fmla="*/ 42991 w 769"/>
              <a:gd name="T49" fmla="*/ 131763 h 961"/>
              <a:gd name="T50" fmla="*/ 116934 w 769"/>
              <a:gd name="T51" fmla="*/ 88900 h 961"/>
              <a:gd name="T52" fmla="*/ 73944 w 769"/>
              <a:gd name="T53" fmla="*/ 112713 h 961"/>
              <a:gd name="T54" fmla="*/ 151327 w 769"/>
              <a:gd name="T55" fmla="*/ 73025 h 961"/>
              <a:gd name="T56" fmla="*/ 211513 w 769"/>
              <a:gd name="T57" fmla="*/ 55563 h 961"/>
              <a:gd name="T58" fmla="*/ 288896 w 769"/>
              <a:gd name="T59" fmla="*/ 36513 h 961"/>
              <a:gd name="T60" fmla="*/ 374877 w 769"/>
              <a:gd name="T61" fmla="*/ 20638 h 961"/>
              <a:gd name="T62" fmla="*/ 466017 w 769"/>
              <a:gd name="T63" fmla="*/ 4763 h 961"/>
              <a:gd name="T64" fmla="*/ 574353 w 769"/>
              <a:gd name="T65" fmla="*/ 0 h 961"/>
              <a:gd name="T66" fmla="*/ 665493 w 769"/>
              <a:gd name="T67" fmla="*/ 0 h 961"/>
              <a:gd name="T68" fmla="*/ 785866 w 769"/>
              <a:gd name="T69" fmla="*/ 0 h 961"/>
              <a:gd name="T70" fmla="*/ 871847 w 769"/>
              <a:gd name="T71" fmla="*/ 7938 h 961"/>
              <a:gd name="T72" fmla="*/ 949230 w 769"/>
              <a:gd name="T73" fmla="*/ 20638 h 961"/>
              <a:gd name="T74" fmla="*/ 1040370 w 769"/>
              <a:gd name="T75" fmla="*/ 36513 h 961"/>
              <a:gd name="T76" fmla="*/ 1114314 w 769"/>
              <a:gd name="T77" fmla="*/ 57150 h 961"/>
              <a:gd name="T78" fmla="*/ 1183099 w 769"/>
              <a:gd name="T79" fmla="*/ 87313 h 961"/>
              <a:gd name="T80" fmla="*/ 1234687 w 769"/>
              <a:gd name="T81" fmla="*/ 111125 h 961"/>
              <a:gd name="T82" fmla="*/ 1269080 w 769"/>
              <a:gd name="T83" fmla="*/ 133350 h 961"/>
              <a:gd name="T84" fmla="*/ 1298313 w 769"/>
              <a:gd name="T85" fmla="*/ 165100 h 961"/>
              <a:gd name="T86" fmla="*/ 1320668 w 769"/>
              <a:gd name="T87" fmla="*/ 207963 h 9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69" h="961">
                <a:moveTo>
                  <a:pt x="768" y="131"/>
                </a:moveTo>
                <a:lnTo>
                  <a:pt x="768" y="836"/>
                </a:lnTo>
                <a:lnTo>
                  <a:pt x="755" y="857"/>
                </a:lnTo>
                <a:lnTo>
                  <a:pt x="738" y="877"/>
                </a:lnTo>
                <a:lnTo>
                  <a:pt x="710" y="895"/>
                </a:lnTo>
                <a:lnTo>
                  <a:pt x="675" y="914"/>
                </a:lnTo>
                <a:lnTo>
                  <a:pt x="625" y="930"/>
                </a:lnTo>
                <a:lnTo>
                  <a:pt x="575" y="942"/>
                </a:lnTo>
                <a:lnTo>
                  <a:pt x="520" y="950"/>
                </a:lnTo>
                <a:lnTo>
                  <a:pt x="467" y="957"/>
                </a:lnTo>
                <a:lnTo>
                  <a:pt x="419" y="960"/>
                </a:lnTo>
                <a:lnTo>
                  <a:pt x="366" y="960"/>
                </a:lnTo>
                <a:lnTo>
                  <a:pt x="306" y="957"/>
                </a:lnTo>
                <a:lnTo>
                  <a:pt x="256" y="952"/>
                </a:lnTo>
                <a:lnTo>
                  <a:pt x="201" y="943"/>
                </a:lnTo>
                <a:lnTo>
                  <a:pt x="148" y="932"/>
                </a:lnTo>
                <a:lnTo>
                  <a:pt x="110" y="920"/>
                </a:lnTo>
                <a:lnTo>
                  <a:pt x="70" y="904"/>
                </a:lnTo>
                <a:lnTo>
                  <a:pt x="40" y="886"/>
                </a:lnTo>
                <a:lnTo>
                  <a:pt x="25" y="874"/>
                </a:lnTo>
                <a:lnTo>
                  <a:pt x="10" y="856"/>
                </a:lnTo>
                <a:lnTo>
                  <a:pt x="0" y="834"/>
                </a:lnTo>
                <a:lnTo>
                  <a:pt x="0" y="121"/>
                </a:lnTo>
                <a:lnTo>
                  <a:pt x="8" y="103"/>
                </a:lnTo>
                <a:lnTo>
                  <a:pt x="25" y="83"/>
                </a:lnTo>
                <a:lnTo>
                  <a:pt x="68" y="56"/>
                </a:lnTo>
                <a:lnTo>
                  <a:pt x="43" y="71"/>
                </a:lnTo>
                <a:lnTo>
                  <a:pt x="88" y="46"/>
                </a:lnTo>
                <a:lnTo>
                  <a:pt x="123" y="35"/>
                </a:lnTo>
                <a:lnTo>
                  <a:pt x="168" y="23"/>
                </a:lnTo>
                <a:lnTo>
                  <a:pt x="218" y="13"/>
                </a:lnTo>
                <a:lnTo>
                  <a:pt x="271" y="3"/>
                </a:lnTo>
                <a:lnTo>
                  <a:pt x="334" y="0"/>
                </a:lnTo>
                <a:lnTo>
                  <a:pt x="387" y="0"/>
                </a:lnTo>
                <a:lnTo>
                  <a:pt x="457" y="0"/>
                </a:lnTo>
                <a:lnTo>
                  <a:pt x="507" y="5"/>
                </a:lnTo>
                <a:lnTo>
                  <a:pt x="552" y="13"/>
                </a:lnTo>
                <a:lnTo>
                  <a:pt x="605" y="23"/>
                </a:lnTo>
                <a:lnTo>
                  <a:pt x="648" y="36"/>
                </a:lnTo>
                <a:lnTo>
                  <a:pt x="688" y="55"/>
                </a:lnTo>
                <a:lnTo>
                  <a:pt x="718" y="70"/>
                </a:lnTo>
                <a:lnTo>
                  <a:pt x="738" y="84"/>
                </a:lnTo>
                <a:lnTo>
                  <a:pt x="755" y="104"/>
                </a:lnTo>
                <a:lnTo>
                  <a:pt x="768" y="131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4216400" y="5111750"/>
            <a:ext cx="1308100" cy="2921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AutoShape 14"/>
          <p:cNvSpPr>
            <a:spLocks noChangeArrowheads="1"/>
          </p:cNvSpPr>
          <p:nvPr/>
        </p:nvSpPr>
        <p:spPr bwMode="auto">
          <a:xfrm rot="16200000" flipH="1">
            <a:off x="4610100" y="4908550"/>
            <a:ext cx="520700" cy="317500"/>
          </a:xfrm>
          <a:prstGeom prst="rightArrow">
            <a:avLst>
              <a:gd name="adj1" fmla="val 50000"/>
              <a:gd name="adj2" fmla="val 8200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4767263" y="5556250"/>
            <a:ext cx="2095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endParaRPr lang="en-US" sz="1600">
              <a:latin typeface="Bookman Old Style" pitchFamily="18" charset="0"/>
            </a:endParaRPr>
          </a:p>
          <a:p>
            <a:pPr algn="l" eaLnBrk="1" hangingPunct="1"/>
            <a:endParaRPr lang="en-US" sz="1600">
              <a:latin typeface="Bookman Old Style" pitchFamily="18" charset="0"/>
            </a:endParaRP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040188" y="5784850"/>
            <a:ext cx="20732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600">
                <a:solidFill>
                  <a:schemeClr val="bg2"/>
                </a:solidFill>
                <a:latin typeface="Bookman Old Style" pitchFamily="18" charset="0"/>
              </a:rPr>
              <a:t> </a:t>
            </a:r>
            <a:r>
              <a:rPr lang="en-US" sz="2000" b="1">
                <a:solidFill>
                  <a:schemeClr val="bg2"/>
                </a:solidFill>
                <a:latin typeface="Bookman Old Style" pitchFamily="18" charset="0"/>
              </a:rPr>
              <a:t>Database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2703513" y="4032250"/>
            <a:ext cx="539750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3200"/>
              <a:t>2.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2620963" y="1382713"/>
            <a:ext cx="661987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3200">
                <a:latin typeface="Arial" charset="0"/>
              </a:rPr>
              <a:t> </a:t>
            </a:r>
            <a:r>
              <a:rPr lang="en-US" sz="3200"/>
              <a:t>1.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490538" y="300038"/>
            <a:ext cx="90900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b="1">
                <a:latin typeface="Bookman Old Style" pitchFamily="18" charset="0"/>
              </a:rPr>
              <a:t>Perencanaan Strategis untuk Sumber Informasi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6402388" y="3103563"/>
            <a:ext cx="3009900" cy="253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Impact" pitchFamily="34" charset="0"/>
              </a:rPr>
              <a:t>Kebutuhan data dapat</a:t>
            </a:r>
          </a:p>
          <a:p>
            <a:r>
              <a:rPr lang="en-US" sz="3200">
                <a:solidFill>
                  <a:schemeClr val="tx2"/>
                </a:solidFill>
                <a:latin typeface="Impact" pitchFamily="34" charset="0"/>
              </a:rPr>
              <a:t>didefinisikan oleh  </a:t>
            </a:r>
          </a:p>
          <a:p>
            <a:r>
              <a:rPr lang="en-US" sz="3200">
                <a:solidFill>
                  <a:schemeClr val="tx2"/>
                </a:solidFill>
                <a:latin typeface="Impact" pitchFamily="34" charset="0"/>
              </a:rPr>
              <a:t>Menciptakan </a:t>
            </a:r>
          </a:p>
          <a:p>
            <a:r>
              <a:rPr lang="en-US" sz="3200">
                <a:solidFill>
                  <a:schemeClr val="tx2"/>
                </a:solidFill>
                <a:latin typeface="Impact" pitchFamily="34" charset="0"/>
              </a:rPr>
              <a:t>Efek </a:t>
            </a:r>
          </a:p>
          <a:p>
            <a:r>
              <a:rPr lang="en-US" sz="3200">
                <a:solidFill>
                  <a:schemeClr val="tx2"/>
                </a:solidFill>
                <a:latin typeface="Impact" pitchFamily="34" charset="0"/>
              </a:rPr>
              <a:t>Model</a:t>
            </a:r>
          </a:p>
        </p:txBody>
      </p:sp>
      <p:sp>
        <p:nvSpPr>
          <p:cNvPr id="24597" name="Oval 21"/>
          <p:cNvSpPr>
            <a:spLocks noChangeArrowheads="1"/>
          </p:cNvSpPr>
          <p:nvPr/>
        </p:nvSpPr>
        <p:spPr bwMode="auto">
          <a:xfrm>
            <a:off x="4216400" y="2368550"/>
            <a:ext cx="1308100" cy="2159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sz="2800">
              <a:latin typeface="Arial" charset="0"/>
            </a:endParaRPr>
          </a:p>
          <a:p>
            <a:endParaRPr lang="en-US" sz="1600">
              <a:latin typeface="Bookman Old Style" pitchFamily="18" charset="0"/>
            </a:endParaRPr>
          </a:p>
          <a:p>
            <a:endParaRPr lang="en-US" sz="1600">
              <a:latin typeface="Bookman Old Style" pitchFamily="18" charset="0"/>
            </a:endParaRPr>
          </a:p>
          <a:p>
            <a:endParaRPr lang="en-US" sz="2000" b="1">
              <a:latin typeface="Bookman Old Style" pitchFamily="18" charset="0"/>
            </a:endParaRPr>
          </a:p>
          <a:p>
            <a:r>
              <a:rPr lang="en-US" sz="2000" b="1">
                <a:solidFill>
                  <a:schemeClr val="bg2"/>
                </a:solidFill>
                <a:latin typeface="Bookman Old Style" pitchFamily="18" charset="0"/>
              </a:rPr>
              <a:t>Efek</a:t>
            </a:r>
          </a:p>
          <a:p>
            <a:r>
              <a:rPr lang="en-US" sz="2000" b="1">
                <a:solidFill>
                  <a:schemeClr val="bg2"/>
                </a:solidFill>
                <a:latin typeface="Bookman Old Style" pitchFamily="18" charset="0"/>
              </a:rPr>
              <a:t>Data Model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FC10D7C7-73B8-443C-9E3C-0004BC893C66}" type="slidenum">
              <a:rPr lang="en-US" sz="1400"/>
              <a:pPr/>
              <a:t>23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reeform 2"/>
          <p:cNvSpPr>
            <a:spLocks/>
          </p:cNvSpPr>
          <p:nvPr/>
        </p:nvSpPr>
        <p:spPr bwMode="auto">
          <a:xfrm>
            <a:off x="4589463" y="1933575"/>
            <a:ext cx="676275" cy="906463"/>
          </a:xfrm>
          <a:custGeom>
            <a:avLst/>
            <a:gdLst>
              <a:gd name="T0" fmla="*/ 500753 w 393"/>
              <a:gd name="T1" fmla="*/ 0 h 571"/>
              <a:gd name="T2" fmla="*/ 178963 w 393"/>
              <a:gd name="T3" fmla="*/ 106363 h 571"/>
              <a:gd name="T4" fmla="*/ 178963 w 393"/>
              <a:gd name="T5" fmla="*/ 530225 h 571"/>
              <a:gd name="T6" fmla="*/ 0 w 393"/>
              <a:gd name="T7" fmla="*/ 528638 h 571"/>
              <a:gd name="T8" fmla="*/ 338998 w 393"/>
              <a:gd name="T9" fmla="*/ 904875 h 571"/>
              <a:gd name="T10" fmla="*/ 674554 w 393"/>
              <a:gd name="T11" fmla="*/ 528638 h 571"/>
              <a:gd name="T12" fmla="*/ 504195 w 393"/>
              <a:gd name="T13" fmla="*/ 528638 h 571"/>
              <a:gd name="T14" fmla="*/ 500753 w 393"/>
              <a:gd name="T15" fmla="*/ 0 h 57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3" h="571">
                <a:moveTo>
                  <a:pt x="291" y="0"/>
                </a:moveTo>
                <a:lnTo>
                  <a:pt x="104" y="67"/>
                </a:lnTo>
                <a:lnTo>
                  <a:pt x="104" y="334"/>
                </a:lnTo>
                <a:lnTo>
                  <a:pt x="0" y="333"/>
                </a:lnTo>
                <a:lnTo>
                  <a:pt x="197" y="570"/>
                </a:lnTo>
                <a:lnTo>
                  <a:pt x="392" y="333"/>
                </a:lnTo>
                <a:lnTo>
                  <a:pt x="293" y="333"/>
                </a:lnTo>
                <a:lnTo>
                  <a:pt x="291" y="0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 rot="16200000" flipH="1">
            <a:off x="4609307" y="3420268"/>
            <a:ext cx="577850" cy="646113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42950" y="63246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Freeform 5"/>
          <p:cNvSpPr>
            <a:spLocks/>
          </p:cNvSpPr>
          <p:nvPr/>
        </p:nvSpPr>
        <p:spPr bwMode="auto">
          <a:xfrm>
            <a:off x="3595688" y="1281113"/>
            <a:ext cx="2679700" cy="930275"/>
          </a:xfrm>
          <a:custGeom>
            <a:avLst/>
            <a:gdLst>
              <a:gd name="T0" fmla="*/ 0 w 1558"/>
              <a:gd name="T1" fmla="*/ 855663 h 586"/>
              <a:gd name="T2" fmla="*/ 0 w 1558"/>
              <a:gd name="T3" fmla="*/ 0 h 586"/>
              <a:gd name="T4" fmla="*/ 2677980 w 1558"/>
              <a:gd name="T5" fmla="*/ 0 h 586"/>
              <a:gd name="T6" fmla="*/ 2677980 w 1558"/>
              <a:gd name="T7" fmla="*/ 506413 h 586"/>
              <a:gd name="T8" fmla="*/ 2354627 w 1558"/>
              <a:gd name="T9" fmla="*/ 506413 h 586"/>
              <a:gd name="T10" fmla="*/ 2199831 w 1558"/>
              <a:gd name="T11" fmla="*/ 515938 h 586"/>
              <a:gd name="T12" fmla="*/ 2069114 w 1558"/>
              <a:gd name="T13" fmla="*/ 528638 h 586"/>
              <a:gd name="T14" fmla="*/ 1919477 w 1558"/>
              <a:gd name="T15" fmla="*/ 555625 h 586"/>
              <a:gd name="T16" fmla="*/ 1775000 w 1558"/>
              <a:gd name="T17" fmla="*/ 587375 h 586"/>
              <a:gd name="T18" fmla="*/ 1644283 w 1558"/>
              <a:gd name="T19" fmla="*/ 622300 h 586"/>
              <a:gd name="T20" fmla="*/ 1511846 w 1558"/>
              <a:gd name="T21" fmla="*/ 674688 h 586"/>
              <a:gd name="T22" fmla="*/ 1381129 w 1558"/>
              <a:gd name="T23" fmla="*/ 736600 h 586"/>
              <a:gd name="T24" fmla="*/ 1265892 w 1558"/>
              <a:gd name="T25" fmla="*/ 788988 h 586"/>
              <a:gd name="T26" fmla="*/ 1190213 w 1558"/>
              <a:gd name="T27" fmla="*/ 819150 h 586"/>
              <a:gd name="T28" fmla="*/ 1099055 w 1558"/>
              <a:gd name="T29" fmla="*/ 849313 h 586"/>
              <a:gd name="T30" fmla="*/ 973498 w 1558"/>
              <a:gd name="T31" fmla="*/ 885825 h 586"/>
              <a:gd name="T32" fmla="*/ 849661 w 1558"/>
              <a:gd name="T33" fmla="*/ 909638 h 586"/>
              <a:gd name="T34" fmla="*/ 717224 w 1558"/>
              <a:gd name="T35" fmla="*/ 925513 h 586"/>
              <a:gd name="T36" fmla="*/ 586507 w 1558"/>
              <a:gd name="T37" fmla="*/ 928688 h 586"/>
              <a:gd name="T38" fmla="*/ 454070 w 1558"/>
              <a:gd name="T39" fmla="*/ 925513 h 586"/>
              <a:gd name="T40" fmla="*/ 323353 w 1558"/>
              <a:gd name="T41" fmla="*/ 912813 h 586"/>
              <a:gd name="T42" fmla="*/ 227035 w 1558"/>
              <a:gd name="T43" fmla="*/ 901700 h 586"/>
              <a:gd name="T44" fmla="*/ 106638 w 1558"/>
              <a:gd name="T45" fmla="*/ 882650 h 586"/>
              <a:gd name="T46" fmla="*/ 0 w 1558"/>
              <a:gd name="T47" fmla="*/ 855663 h 58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558" h="586">
                <a:moveTo>
                  <a:pt x="0" y="539"/>
                </a:moveTo>
                <a:lnTo>
                  <a:pt x="0" y="0"/>
                </a:lnTo>
                <a:lnTo>
                  <a:pt x="1557" y="0"/>
                </a:lnTo>
                <a:lnTo>
                  <a:pt x="1557" y="319"/>
                </a:lnTo>
                <a:lnTo>
                  <a:pt x="1369" y="319"/>
                </a:lnTo>
                <a:lnTo>
                  <a:pt x="1279" y="325"/>
                </a:lnTo>
                <a:lnTo>
                  <a:pt x="1203" y="333"/>
                </a:lnTo>
                <a:lnTo>
                  <a:pt x="1116" y="350"/>
                </a:lnTo>
                <a:lnTo>
                  <a:pt x="1032" y="370"/>
                </a:lnTo>
                <a:lnTo>
                  <a:pt x="956" y="392"/>
                </a:lnTo>
                <a:lnTo>
                  <a:pt x="879" y="425"/>
                </a:lnTo>
                <a:lnTo>
                  <a:pt x="803" y="464"/>
                </a:lnTo>
                <a:lnTo>
                  <a:pt x="736" y="497"/>
                </a:lnTo>
                <a:lnTo>
                  <a:pt x="692" y="516"/>
                </a:lnTo>
                <a:lnTo>
                  <a:pt x="639" y="535"/>
                </a:lnTo>
                <a:lnTo>
                  <a:pt x="566" y="558"/>
                </a:lnTo>
                <a:lnTo>
                  <a:pt x="494" y="573"/>
                </a:lnTo>
                <a:lnTo>
                  <a:pt x="417" y="583"/>
                </a:lnTo>
                <a:lnTo>
                  <a:pt x="341" y="585"/>
                </a:lnTo>
                <a:lnTo>
                  <a:pt x="264" y="583"/>
                </a:lnTo>
                <a:lnTo>
                  <a:pt x="188" y="575"/>
                </a:lnTo>
                <a:lnTo>
                  <a:pt x="132" y="568"/>
                </a:lnTo>
                <a:lnTo>
                  <a:pt x="62" y="556"/>
                </a:lnTo>
                <a:lnTo>
                  <a:pt x="0" y="539"/>
                </a:lnTo>
              </a:path>
            </a:pathLst>
          </a:custGeom>
          <a:solidFill>
            <a:schemeClr val="tx1"/>
          </a:soli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721100" y="4040188"/>
            <a:ext cx="2538413" cy="917575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Freeform 7"/>
          <p:cNvSpPr>
            <a:spLocks/>
          </p:cNvSpPr>
          <p:nvPr/>
        </p:nvSpPr>
        <p:spPr bwMode="auto">
          <a:xfrm>
            <a:off x="3651250" y="2724150"/>
            <a:ext cx="2624138" cy="858838"/>
          </a:xfrm>
          <a:custGeom>
            <a:avLst/>
            <a:gdLst>
              <a:gd name="T0" fmla="*/ 2622418 w 1526"/>
              <a:gd name="T1" fmla="*/ 0 h 541"/>
              <a:gd name="T2" fmla="*/ 2622418 w 1526"/>
              <a:gd name="T3" fmla="*/ 857250 h 541"/>
              <a:gd name="T4" fmla="*/ 0 w 1526"/>
              <a:gd name="T5" fmla="*/ 857250 h 541"/>
              <a:gd name="T6" fmla="*/ 0 w 1526"/>
              <a:gd name="T7" fmla="*/ 261938 h 541"/>
              <a:gd name="T8" fmla="*/ 2622418 w 1526"/>
              <a:gd name="T9" fmla="*/ 0 h 5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26" h="541">
                <a:moveTo>
                  <a:pt x="1525" y="0"/>
                </a:moveTo>
                <a:lnTo>
                  <a:pt x="1525" y="540"/>
                </a:lnTo>
                <a:lnTo>
                  <a:pt x="0" y="540"/>
                </a:lnTo>
                <a:lnTo>
                  <a:pt x="0" y="165"/>
                </a:lnTo>
                <a:lnTo>
                  <a:pt x="1525" y="0"/>
                </a:lnTo>
              </a:path>
            </a:pathLst>
          </a:custGeom>
          <a:solidFill>
            <a:schemeClr val="tx1"/>
          </a:soli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930525" y="179388"/>
            <a:ext cx="470535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490538" y="147638"/>
            <a:ext cx="9337675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Isi menggambarkan Database</a:t>
            </a:r>
            <a:endParaRPr lang="en-US" sz="4400">
              <a:solidFill>
                <a:schemeClr val="tx2"/>
              </a:solidFill>
              <a:latin typeface="Impact" pitchFamily="34" charset="0"/>
            </a:endParaRPr>
          </a:p>
          <a:p>
            <a:pPr eaLnBrk="1" hangingPunct="1">
              <a:defRPr/>
            </a:pPr>
            <a:endParaRPr lang="en-US" sz="4400">
              <a:solidFill>
                <a:schemeClr val="tx2"/>
              </a:solidFill>
              <a:latin typeface="Impact" pitchFamily="34" charset="0"/>
            </a:endParaRPr>
          </a:p>
        </p:txBody>
      </p:sp>
      <p:sp>
        <p:nvSpPr>
          <p:cNvPr id="25610" name="AutoShape 10"/>
          <p:cNvSpPr>
            <a:spLocks noChangeArrowheads="1"/>
          </p:cNvSpPr>
          <p:nvPr/>
        </p:nvSpPr>
        <p:spPr bwMode="auto">
          <a:xfrm rot="16200000" flipH="1">
            <a:off x="4566444" y="4929981"/>
            <a:ext cx="635000" cy="757238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068638" y="1449388"/>
            <a:ext cx="151288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3543300" y="1341438"/>
            <a:ext cx="265271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Data's dictionary of the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3627438" y="2814638"/>
            <a:ext cx="25685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Masukkan</a:t>
            </a:r>
          </a:p>
          <a:p>
            <a:r>
              <a:rPr lang="en-US">
                <a:solidFill>
                  <a:schemeClr val="bg2"/>
                </a:solidFill>
              </a:rPr>
              <a:t>'s dictionary of the data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760788" y="4071938"/>
            <a:ext cx="23812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chemeClr val="bg2"/>
                </a:solidFill>
              </a:rPr>
              <a:t>Data penjelasan</a:t>
            </a:r>
          </a:p>
          <a:p>
            <a:pPr algn="l"/>
            <a:r>
              <a:rPr lang="en-US">
                <a:solidFill>
                  <a:schemeClr val="bg2"/>
                </a:solidFill>
              </a:rPr>
              <a:t>bahasa (DDL</a:t>
            </a:r>
            <a:r>
              <a:rPr lang="en-US" sz="200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3636963" y="5719763"/>
            <a:ext cx="2632075" cy="4667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bagan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1512888" y="3024188"/>
            <a:ext cx="156845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3200"/>
              <a:t>Langkah 1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1512888" y="4217988"/>
            <a:ext cx="154146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3200"/>
              <a:t>Langkah 2</a:t>
            </a:r>
            <a:endParaRPr lang="en-US"/>
          </a:p>
          <a:p>
            <a:pPr eaLnBrk="1" hangingPunct="1"/>
            <a:endParaRPr lang="en-US"/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81E46234-A242-4043-98ED-E1598781C44B}" type="slidenum">
              <a:rPr lang="en-US" sz="1400"/>
              <a:pPr/>
              <a:t>24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bagan</a:t>
            </a:r>
            <a:endParaRPr lang="en-US" smtClean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Nama data lapangan</a:t>
            </a:r>
          </a:p>
          <a:p>
            <a:pPr>
              <a:defRPr/>
            </a:pPr>
            <a:r>
              <a:rPr lang="en-US" smtClean="0"/>
              <a:t>alias (nama-nama lain digunakan untuk data yang sama lapangan)</a:t>
            </a:r>
          </a:p>
          <a:p>
            <a:pPr>
              <a:defRPr/>
            </a:pPr>
            <a:r>
              <a:rPr lang="en-US" smtClean="0"/>
              <a:t>Jenis-jenis data (numeric tersebut ditulisi)</a:t>
            </a:r>
          </a:p>
          <a:p>
            <a:pPr>
              <a:defRPr/>
            </a:pPr>
            <a:r>
              <a:rPr lang="en-US" smtClean="0"/>
              <a:t>Jumlah jabatan</a:t>
            </a:r>
          </a:p>
          <a:p>
            <a:pPr>
              <a:defRPr/>
            </a:pPr>
            <a:r>
              <a:rPr lang="en-US" smtClean="0"/>
              <a:t>Jumlah titik desimal posisi</a:t>
            </a:r>
          </a:p>
          <a:p>
            <a:pPr>
              <a:defRPr/>
            </a:pPr>
            <a:r>
              <a:rPr lang="en-US" smtClean="0"/>
              <a:t>Berbagai integritas peraturan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4ABE7ED5-617A-4B56-A9F0-7032823A8CD8}" type="slidenum">
              <a:rPr lang="en-US" sz="1400"/>
              <a:pPr/>
              <a:t>25</a:t>
            </a:fld>
            <a:endParaRPr 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420100" cy="12192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Peraturan untuk diperlukan lapangan</a:t>
            </a:r>
            <a:endParaRPr lang="en-US" smtClean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543175" y="1447800"/>
          <a:ext cx="5562600" cy="495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Bitmap Image" r:id="rId3" imgW="3580952" imgH="3191320" progId="Paint.Picture">
                  <p:embed/>
                </p:oleObj>
              </mc:Choice>
              <mc:Fallback>
                <p:oleObj name="Bitmap Image" r:id="rId3" imgW="3580952" imgH="319132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1447800"/>
                        <a:ext cx="5562600" cy="495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990600" y="3429000"/>
            <a:ext cx="1651000" cy="17526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4C0E9E0A-935C-4477-98A1-49D573A278B3}" type="slidenum">
              <a:rPr lang="en-US" sz="1400"/>
              <a:pPr/>
              <a:t>26</a:t>
            </a:fld>
            <a:endParaRPr 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menegakkan nilai bookname</a:t>
            </a:r>
            <a:endParaRPr lang="en-US" smtClean="0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838325" y="1704975"/>
          <a:ext cx="6477000" cy="483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Bitmap Image" r:id="rId3" imgW="4619048" imgH="3448531" progId="Paint.Picture">
                  <p:embed/>
                </p:oleObj>
              </mc:Choice>
              <mc:Fallback>
                <p:oleObj name="Bitmap Image" r:id="rId3" imgW="4619048" imgH="344853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704975"/>
                        <a:ext cx="6477000" cy="483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B406C3FD-75A3-4384-B879-14A1D5C6D27D}" type="slidenum">
              <a:rPr lang="en-US" sz="1400"/>
              <a:pPr/>
              <a:t>27</a:t>
            </a:fld>
            <a:endParaRPr 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Menciptakan Database</a:t>
            </a:r>
            <a:endParaRPr lang="en-US" smtClean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1) menggambarkan data</a:t>
            </a:r>
          </a:p>
          <a:p>
            <a:pPr>
              <a:defRPr/>
            </a:pPr>
            <a:r>
              <a:rPr lang="en-US" smtClean="0"/>
              <a:t>2) memasukkan data-data</a:t>
            </a:r>
          </a:p>
          <a:p>
            <a:pPr>
              <a:defRPr/>
            </a:pPr>
            <a:r>
              <a:rPr lang="en-US" smtClean="0"/>
              <a:t>3) Menggunakan database</a:t>
            </a:r>
          </a:p>
          <a:p>
            <a:pPr lvl="1">
              <a:defRPr/>
            </a:pPr>
            <a:r>
              <a:rPr lang="en-US" smtClean="0"/>
              <a:t>bahasa Kueri</a:t>
            </a:r>
          </a:p>
          <a:p>
            <a:pPr lvl="1">
              <a:defRPr/>
            </a:pPr>
            <a:r>
              <a:rPr lang="en-US" smtClean="0"/>
              <a:t>Query-oleh-contoh</a:t>
            </a:r>
          </a:p>
          <a:p>
            <a:pPr lvl="1">
              <a:defRPr/>
            </a:pPr>
            <a:r>
              <a:rPr lang="en-US" smtClean="0"/>
              <a:t>manipulasi data bahasa (DML)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9E4B7539-7EFB-4B62-AE5D-241F35887298}" type="slidenum">
              <a:rPr lang="en-US" sz="1400"/>
              <a:pPr/>
              <a:t>28</a:t>
            </a:fld>
            <a:endParaRPr 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Query-oleh-contoh</a:t>
            </a:r>
            <a:endParaRPr lang="en-US" smtClean="0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068388" y="1676400"/>
          <a:ext cx="7769225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Bitmap Image" r:id="rId3" imgW="5525271" imgH="2895238" progId="Paint.Picture">
                  <p:embed/>
                </p:oleObj>
              </mc:Choice>
              <mc:Fallback>
                <p:oleObj name="Bitmap Image" r:id="rId3" imgW="5525271" imgH="289523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676400"/>
                        <a:ext cx="7769225" cy="407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07E59B24-BA62-45DD-8D85-EAC69543F4B9}" type="slidenum">
              <a:rPr lang="en-US" sz="1400"/>
              <a:pPr/>
              <a:t>29</a:t>
            </a:fld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Data Organization (kontra.)</a:t>
            </a:r>
            <a:endParaRPr lang="en-US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FOLDER</a:t>
            </a:r>
          </a:p>
          <a:p>
            <a:pPr lvl="1">
              <a:defRPr/>
            </a:pPr>
            <a:r>
              <a:rPr lang="en-US" smtClean="0"/>
              <a:t>Koleksi terkait dengan file</a:t>
            </a:r>
          </a:p>
          <a:p>
            <a:pPr lvl="1">
              <a:defRPr/>
            </a:pPr>
            <a:r>
              <a:rPr lang="en-US" smtClean="0"/>
              <a:t>secara konseptual mirip dengan sebuah cabang pohon-pohon</a:t>
            </a:r>
          </a:p>
          <a:p>
            <a:pPr>
              <a:defRPr/>
            </a:pPr>
            <a:r>
              <a:rPr lang="en-US" smtClean="0"/>
              <a:t>Subfolder</a:t>
            </a:r>
          </a:p>
          <a:p>
            <a:pPr lvl="1">
              <a:defRPr/>
            </a:pPr>
            <a:r>
              <a:rPr lang="en-US" smtClean="0"/>
              <a:t>Sebuah folder di dalam sebuah folder</a:t>
            </a:r>
          </a:p>
          <a:p>
            <a:pPr>
              <a:defRPr/>
            </a:pPr>
            <a:r>
              <a:rPr lang="en-US" smtClean="0"/>
              <a:t>Pergerakan folder menggunakan GUI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952E7165-13F6-45CB-87EA-B143F9CF0E18}" type="slidenum">
              <a:rPr lang="en-US" sz="1400"/>
              <a:pPr/>
              <a:t>3</a:t>
            </a:fld>
            <a:endParaRPr 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Analitikal Processing (OLAP)</a:t>
            </a:r>
            <a:endParaRPr lang="en-US" smtClean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Tajuk utama untuk mengaktifkan analisis data statistik mirip dengan cross-tabulasi</a:t>
            </a:r>
          </a:p>
          <a:p>
            <a:pPr>
              <a:defRPr/>
            </a:pPr>
            <a:r>
              <a:rPr lang="en-US" smtClean="0"/>
              <a:t>Informasi dapat generated dari dalam menggunakan DBMS</a:t>
            </a:r>
          </a:p>
          <a:p>
            <a:pPr>
              <a:defRPr/>
            </a:pPr>
            <a:r>
              <a:rPr lang="en-US" smtClean="0"/>
              <a:t>Tidak perlu untuk memisahkan software statistik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11048027-AE3B-4273-9800-3E707A5ED53B}" type="slidenum">
              <a:rPr lang="en-US" sz="1400"/>
              <a:pPr/>
              <a:t>30</a:t>
            </a:fld>
            <a:endParaRPr 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Contoh output OLAP</a:t>
            </a:r>
            <a:endParaRPr lang="en-US" smtClean="0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42950" y="2087563"/>
            <a:ext cx="8420100" cy="287655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                                    Statusperkawinan</a:t>
            </a:r>
          </a:p>
          <a:p>
            <a:pPr algn="l"/>
            <a:r>
              <a:rPr lang="en-US" sz="3600">
                <a:solidFill>
                  <a:schemeClr val="bg1"/>
                </a:solidFill>
              </a:rPr>
              <a:t>                                  menikah dengan single</a:t>
            </a:r>
          </a:p>
          <a:p>
            <a:pPr algn="l"/>
            <a:r>
              <a:rPr lang="en-US" sz="3600">
                <a:solidFill>
                  <a:schemeClr val="bg1"/>
                </a:solidFill>
              </a:rPr>
              <a:t>                     arus kas $924 $849</a:t>
            </a:r>
          </a:p>
          <a:p>
            <a:pPr algn="l"/>
            <a:r>
              <a:rPr lang="en-US" sz="3600">
                <a:solidFill>
                  <a:schemeClr val="bg1"/>
                </a:solidFill>
              </a:rPr>
              <a:t>Pembayaran kredit $1.277 $2.019</a:t>
            </a:r>
          </a:p>
          <a:p>
            <a:pPr algn="l"/>
            <a:r>
              <a:rPr lang="en-US" sz="3600">
                <a:solidFill>
                  <a:schemeClr val="bg1"/>
                </a:solidFill>
              </a:rPr>
              <a:t>Metode Periksa $283 $165</a:t>
            </a:r>
          </a:p>
        </p:txBody>
      </p:sp>
      <p:sp>
        <p:nvSpPr>
          <p:cNvPr id="32772" name="Line 5"/>
          <p:cNvSpPr>
            <a:spLocks noChangeShapeType="1"/>
          </p:cNvSpPr>
          <p:nvPr/>
        </p:nvSpPr>
        <p:spPr bwMode="auto">
          <a:xfrm>
            <a:off x="3302000" y="3200400"/>
            <a:ext cx="5861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4953000" y="3200400"/>
            <a:ext cx="4210050" cy="176371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B4439B40-B8FC-4614-AB37-C8E3462794C0}" type="slidenum">
              <a:rPr lang="en-US" sz="1400"/>
              <a:pPr/>
              <a:t>31</a:t>
            </a:fld>
            <a:endParaRPr 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Database Administrator (DBA)</a:t>
            </a:r>
            <a:endParaRPr lang="en-US" smtClean="0"/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20800" y="1828800"/>
            <a:ext cx="7677150" cy="4114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b="1" smtClean="0"/>
              <a:t>D B Sebuah Tugas</a:t>
            </a:r>
            <a:endParaRPr lang="en-US" smtClean="0"/>
          </a:p>
          <a:p>
            <a:pPr>
              <a:defRPr/>
            </a:pPr>
            <a:r>
              <a:rPr lang="en-US" smtClean="0"/>
              <a:t>Database perencanaan; bekerja dengan para pengguna dan orang lain, mendefinisikan skema prioritisasi bekerja, dll.</a:t>
            </a:r>
          </a:p>
          <a:p>
            <a:pPr>
              <a:defRPr/>
            </a:pPr>
            <a:r>
              <a:rPr lang="en-US" smtClean="0"/>
              <a:t>Database penerapan; membuat database dan menegakkan kebijakan dan prosedur</a:t>
            </a:r>
          </a:p>
          <a:p>
            <a:pPr>
              <a:defRPr/>
            </a:pPr>
            <a:r>
              <a:rPr lang="en-US" smtClean="0"/>
              <a:t>operasi database</a:t>
            </a:r>
          </a:p>
          <a:p>
            <a:pPr>
              <a:defRPr/>
            </a:pPr>
            <a:r>
              <a:rPr lang="en-US" smtClean="0"/>
              <a:t>keamanan Database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D1065732-DD95-4F56-AC0A-BE3087C600AB}" type="slidenum">
              <a:rPr lang="en-US" sz="1400"/>
              <a:pPr/>
              <a:t>32</a:t>
            </a:fld>
            <a:endParaRPr lang="en-US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3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37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7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37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4340225" y="158750"/>
            <a:ext cx="1514475" cy="97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</a:t>
            </a:r>
          </a:p>
          <a:p>
            <a:pPr>
              <a:defRPr/>
            </a:pPr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Penjelasan</a:t>
            </a:r>
          </a:p>
          <a:p>
            <a:pPr>
              <a:defRPr/>
            </a:pPr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bahasa</a:t>
            </a:r>
          </a:p>
          <a:p>
            <a:pPr>
              <a:defRPr/>
            </a:pPr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prosesor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4559300" y="1774825"/>
            <a:ext cx="0" cy="6762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033713" y="2816225"/>
            <a:ext cx="3976687" cy="2130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3214688" y="2814638"/>
            <a:ext cx="36417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rgbClr val="8CF4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Database manager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556000" y="3130550"/>
            <a:ext cx="1274763" cy="6715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041900" y="3130550"/>
            <a:ext cx="1885950" cy="749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3643313" y="3167063"/>
            <a:ext cx="10493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  Query</a:t>
            </a:r>
          </a:p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bahasa</a:t>
            </a: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4948238" y="3128963"/>
            <a:ext cx="2043112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manipulasi data</a:t>
            </a:r>
          </a:p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bahasa (DML)</a:t>
            </a:r>
          </a:p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 </a:t>
            </a: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2962275" y="3957638"/>
            <a:ext cx="43100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AutoShape 12"/>
          <p:cNvSpPr>
            <a:spLocks noChangeArrowheads="1"/>
          </p:cNvSpPr>
          <p:nvPr/>
        </p:nvSpPr>
        <p:spPr bwMode="auto">
          <a:xfrm rot="16200000" flipH="1">
            <a:off x="5826125" y="3943350"/>
            <a:ext cx="409575" cy="377825"/>
          </a:xfrm>
          <a:prstGeom prst="rightArrow">
            <a:avLst>
              <a:gd name="adj1" fmla="val 75000"/>
              <a:gd name="adj2" fmla="val 54207"/>
            </a:avLst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AutoShape 13"/>
          <p:cNvSpPr>
            <a:spLocks noChangeArrowheads="1"/>
          </p:cNvSpPr>
          <p:nvPr/>
        </p:nvSpPr>
        <p:spPr bwMode="auto">
          <a:xfrm rot="-5400000">
            <a:off x="4082257" y="3934618"/>
            <a:ext cx="438150" cy="309563"/>
          </a:xfrm>
          <a:prstGeom prst="rightArrow">
            <a:avLst>
              <a:gd name="adj1" fmla="val 75000"/>
              <a:gd name="adj2" fmla="val 70776"/>
            </a:avLst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34" name="Rectangle 14"/>
          <p:cNvSpPr>
            <a:spLocks noChangeArrowheads="1"/>
          </p:cNvSpPr>
          <p:nvPr/>
        </p:nvSpPr>
        <p:spPr bwMode="auto">
          <a:xfrm>
            <a:off x="3617913" y="4446588"/>
            <a:ext cx="28194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8CF4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Program aplikasi</a:t>
            </a: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3051175" y="3957638"/>
            <a:ext cx="3959225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36" name="Rectangle 16"/>
          <p:cNvSpPr>
            <a:spLocks noChangeArrowheads="1"/>
          </p:cNvSpPr>
          <p:nvPr/>
        </p:nvSpPr>
        <p:spPr bwMode="auto">
          <a:xfrm>
            <a:off x="4459288" y="1595438"/>
            <a:ext cx="1301750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Database</a:t>
            </a:r>
          </a:p>
          <a:p>
            <a:pPr>
              <a:defRPr/>
            </a:pPr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Penjelasan </a:t>
            </a:r>
          </a:p>
          <a:p>
            <a:pPr>
              <a:defRPr/>
            </a:pPr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(skema)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8315325" y="3243263"/>
            <a:ext cx="1017588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Database</a:t>
            </a:r>
          </a:p>
        </p:txBody>
      </p:sp>
      <p:sp>
        <p:nvSpPr>
          <p:cNvPr id="34834" name="Oval 18"/>
          <p:cNvSpPr>
            <a:spLocks noChangeArrowheads="1"/>
          </p:cNvSpPr>
          <p:nvPr/>
        </p:nvSpPr>
        <p:spPr bwMode="auto">
          <a:xfrm>
            <a:off x="7359650" y="4806950"/>
            <a:ext cx="1054100" cy="825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Freeform 19"/>
          <p:cNvSpPr>
            <a:spLocks/>
          </p:cNvSpPr>
          <p:nvPr/>
        </p:nvSpPr>
        <p:spPr bwMode="auto">
          <a:xfrm>
            <a:off x="5530850" y="5391150"/>
            <a:ext cx="1487488" cy="782638"/>
          </a:xfrm>
          <a:custGeom>
            <a:avLst/>
            <a:gdLst>
              <a:gd name="T0" fmla="*/ 0 w 865"/>
              <a:gd name="T1" fmla="*/ 719138 h 493"/>
              <a:gd name="T2" fmla="*/ 0 w 865"/>
              <a:gd name="T3" fmla="*/ 0 h 493"/>
              <a:gd name="T4" fmla="*/ 1485768 w 865"/>
              <a:gd name="T5" fmla="*/ 0 h 493"/>
              <a:gd name="T6" fmla="*/ 1485768 w 865"/>
              <a:gd name="T7" fmla="*/ 425450 h 493"/>
              <a:gd name="T8" fmla="*/ 1306926 w 865"/>
              <a:gd name="T9" fmla="*/ 425450 h 493"/>
              <a:gd name="T10" fmla="*/ 1219224 w 865"/>
              <a:gd name="T11" fmla="*/ 433388 h 493"/>
              <a:gd name="T12" fmla="*/ 1146999 w 865"/>
              <a:gd name="T13" fmla="*/ 446088 h 493"/>
              <a:gd name="T14" fmla="*/ 1064457 w 865"/>
              <a:gd name="T15" fmla="*/ 466725 h 493"/>
              <a:gd name="T16" fmla="*/ 985353 w 865"/>
              <a:gd name="T17" fmla="*/ 493713 h 493"/>
              <a:gd name="T18" fmla="*/ 911409 w 865"/>
              <a:gd name="T19" fmla="*/ 522288 h 493"/>
              <a:gd name="T20" fmla="*/ 839184 w 865"/>
              <a:gd name="T21" fmla="*/ 568325 h 493"/>
              <a:gd name="T22" fmla="*/ 766959 w 865"/>
              <a:gd name="T23" fmla="*/ 619125 h 493"/>
              <a:gd name="T24" fmla="*/ 703332 w 865"/>
              <a:gd name="T25" fmla="*/ 661988 h 493"/>
              <a:gd name="T26" fmla="*/ 658622 w 865"/>
              <a:gd name="T27" fmla="*/ 688975 h 493"/>
              <a:gd name="T28" fmla="*/ 610472 w 865"/>
              <a:gd name="T29" fmla="*/ 714375 h 493"/>
              <a:gd name="T30" fmla="*/ 539967 w 865"/>
              <a:gd name="T31" fmla="*/ 746125 h 493"/>
              <a:gd name="T32" fmla="*/ 471181 w 865"/>
              <a:gd name="T33" fmla="*/ 763588 h 493"/>
              <a:gd name="T34" fmla="*/ 398956 w 865"/>
              <a:gd name="T35" fmla="*/ 779463 h 493"/>
              <a:gd name="T36" fmla="*/ 326731 w 865"/>
              <a:gd name="T37" fmla="*/ 781050 h 493"/>
              <a:gd name="T38" fmla="*/ 251067 w 865"/>
              <a:gd name="T39" fmla="*/ 779463 h 493"/>
              <a:gd name="T40" fmla="*/ 178842 w 865"/>
              <a:gd name="T41" fmla="*/ 766763 h 493"/>
              <a:gd name="T42" fmla="*/ 125534 w 865"/>
              <a:gd name="T43" fmla="*/ 758825 h 493"/>
              <a:gd name="T44" fmla="*/ 60187 w 865"/>
              <a:gd name="T45" fmla="*/ 741363 h 493"/>
              <a:gd name="T46" fmla="*/ 0 w 865"/>
              <a:gd name="T47" fmla="*/ 719138 h 49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65" h="493">
                <a:moveTo>
                  <a:pt x="0" y="453"/>
                </a:moveTo>
                <a:lnTo>
                  <a:pt x="0" y="0"/>
                </a:lnTo>
                <a:lnTo>
                  <a:pt x="864" y="0"/>
                </a:lnTo>
                <a:lnTo>
                  <a:pt x="864" y="268"/>
                </a:lnTo>
                <a:lnTo>
                  <a:pt x="760" y="268"/>
                </a:lnTo>
                <a:lnTo>
                  <a:pt x="709" y="273"/>
                </a:lnTo>
                <a:lnTo>
                  <a:pt x="667" y="281"/>
                </a:lnTo>
                <a:lnTo>
                  <a:pt x="619" y="294"/>
                </a:lnTo>
                <a:lnTo>
                  <a:pt x="573" y="311"/>
                </a:lnTo>
                <a:lnTo>
                  <a:pt x="530" y="329"/>
                </a:lnTo>
                <a:lnTo>
                  <a:pt x="488" y="358"/>
                </a:lnTo>
                <a:lnTo>
                  <a:pt x="446" y="390"/>
                </a:lnTo>
                <a:lnTo>
                  <a:pt x="409" y="417"/>
                </a:lnTo>
                <a:lnTo>
                  <a:pt x="383" y="434"/>
                </a:lnTo>
                <a:lnTo>
                  <a:pt x="355" y="450"/>
                </a:lnTo>
                <a:lnTo>
                  <a:pt x="314" y="470"/>
                </a:lnTo>
                <a:lnTo>
                  <a:pt x="274" y="481"/>
                </a:lnTo>
                <a:lnTo>
                  <a:pt x="232" y="491"/>
                </a:lnTo>
                <a:lnTo>
                  <a:pt x="190" y="492"/>
                </a:lnTo>
                <a:lnTo>
                  <a:pt x="146" y="491"/>
                </a:lnTo>
                <a:lnTo>
                  <a:pt x="104" y="483"/>
                </a:lnTo>
                <a:lnTo>
                  <a:pt x="73" y="478"/>
                </a:lnTo>
                <a:lnTo>
                  <a:pt x="35" y="467"/>
                </a:lnTo>
                <a:lnTo>
                  <a:pt x="0" y="45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Freeform 20"/>
          <p:cNvSpPr>
            <a:spLocks/>
          </p:cNvSpPr>
          <p:nvPr/>
        </p:nvSpPr>
        <p:spPr bwMode="auto">
          <a:xfrm>
            <a:off x="3321050" y="5368925"/>
            <a:ext cx="1385888" cy="728663"/>
          </a:xfrm>
          <a:custGeom>
            <a:avLst/>
            <a:gdLst>
              <a:gd name="T0" fmla="*/ 1384169 w 806"/>
              <a:gd name="T1" fmla="*/ 0 h 459"/>
              <a:gd name="T2" fmla="*/ 1384169 w 806"/>
              <a:gd name="T3" fmla="*/ 727075 h 459"/>
              <a:gd name="T4" fmla="*/ 0 w 806"/>
              <a:gd name="T5" fmla="*/ 727075 h 459"/>
              <a:gd name="T6" fmla="*/ 0 w 806"/>
              <a:gd name="T7" fmla="*/ 220663 h 459"/>
              <a:gd name="T8" fmla="*/ 1384169 w 806"/>
              <a:gd name="T9" fmla="*/ 0 h 4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6" h="459">
                <a:moveTo>
                  <a:pt x="805" y="0"/>
                </a:moveTo>
                <a:lnTo>
                  <a:pt x="805" y="458"/>
                </a:lnTo>
                <a:lnTo>
                  <a:pt x="0" y="458"/>
                </a:lnTo>
                <a:lnTo>
                  <a:pt x="0" y="139"/>
                </a:lnTo>
                <a:lnTo>
                  <a:pt x="805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Freeform 21"/>
          <p:cNvSpPr>
            <a:spLocks/>
          </p:cNvSpPr>
          <p:nvPr/>
        </p:nvSpPr>
        <p:spPr bwMode="auto">
          <a:xfrm>
            <a:off x="990600" y="5791200"/>
            <a:ext cx="1404938" cy="763588"/>
          </a:xfrm>
          <a:custGeom>
            <a:avLst/>
            <a:gdLst>
              <a:gd name="T0" fmla="*/ 0 w 817"/>
              <a:gd name="T1" fmla="*/ 703263 h 481"/>
              <a:gd name="T2" fmla="*/ 0 w 817"/>
              <a:gd name="T3" fmla="*/ 0 h 481"/>
              <a:gd name="T4" fmla="*/ 1403218 w 817"/>
              <a:gd name="T5" fmla="*/ 0 h 481"/>
              <a:gd name="T6" fmla="*/ 1403218 w 817"/>
              <a:gd name="T7" fmla="*/ 414338 h 481"/>
              <a:gd name="T8" fmla="*/ 1232975 w 817"/>
              <a:gd name="T9" fmla="*/ 414338 h 481"/>
              <a:gd name="T10" fmla="*/ 1152152 w 817"/>
              <a:gd name="T11" fmla="*/ 422275 h 481"/>
              <a:gd name="T12" fmla="*/ 1083367 w 817"/>
              <a:gd name="T13" fmla="*/ 434975 h 481"/>
              <a:gd name="T14" fmla="*/ 1005984 w 817"/>
              <a:gd name="T15" fmla="*/ 457200 h 481"/>
              <a:gd name="T16" fmla="*/ 930320 w 817"/>
              <a:gd name="T17" fmla="*/ 481013 h 481"/>
              <a:gd name="T18" fmla="*/ 861535 w 817"/>
              <a:gd name="T19" fmla="*/ 509588 h 481"/>
              <a:gd name="T20" fmla="*/ 792750 w 817"/>
              <a:gd name="T21" fmla="*/ 554038 h 481"/>
              <a:gd name="T22" fmla="*/ 722245 w 817"/>
              <a:gd name="T23" fmla="*/ 603250 h 481"/>
              <a:gd name="T24" fmla="*/ 663777 w 817"/>
              <a:gd name="T25" fmla="*/ 647700 h 481"/>
              <a:gd name="T26" fmla="*/ 624226 w 817"/>
              <a:gd name="T27" fmla="*/ 673100 h 481"/>
              <a:gd name="T28" fmla="*/ 576076 w 817"/>
              <a:gd name="T29" fmla="*/ 696913 h 481"/>
              <a:gd name="T30" fmla="*/ 510730 w 817"/>
              <a:gd name="T31" fmla="*/ 727075 h 481"/>
              <a:gd name="T32" fmla="*/ 443665 w 817"/>
              <a:gd name="T33" fmla="*/ 746125 h 481"/>
              <a:gd name="T34" fmla="*/ 376599 w 817"/>
              <a:gd name="T35" fmla="*/ 760413 h 481"/>
              <a:gd name="T36" fmla="*/ 307814 w 817"/>
              <a:gd name="T37" fmla="*/ 762000 h 481"/>
              <a:gd name="T38" fmla="*/ 237309 w 817"/>
              <a:gd name="T39" fmla="*/ 760413 h 481"/>
              <a:gd name="T40" fmla="*/ 170243 w 817"/>
              <a:gd name="T41" fmla="*/ 747713 h 481"/>
              <a:gd name="T42" fmla="*/ 118654 w 817"/>
              <a:gd name="T43" fmla="*/ 739775 h 481"/>
              <a:gd name="T44" fmla="*/ 56748 w 817"/>
              <a:gd name="T45" fmla="*/ 723900 h 481"/>
              <a:gd name="T46" fmla="*/ 0 w 817"/>
              <a:gd name="T47" fmla="*/ 703263 h 48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17" h="481">
                <a:moveTo>
                  <a:pt x="0" y="443"/>
                </a:moveTo>
                <a:lnTo>
                  <a:pt x="0" y="0"/>
                </a:lnTo>
                <a:lnTo>
                  <a:pt x="816" y="0"/>
                </a:lnTo>
                <a:lnTo>
                  <a:pt x="816" y="261"/>
                </a:lnTo>
                <a:lnTo>
                  <a:pt x="717" y="261"/>
                </a:lnTo>
                <a:lnTo>
                  <a:pt x="670" y="266"/>
                </a:lnTo>
                <a:lnTo>
                  <a:pt x="630" y="274"/>
                </a:lnTo>
                <a:lnTo>
                  <a:pt x="585" y="288"/>
                </a:lnTo>
                <a:lnTo>
                  <a:pt x="541" y="303"/>
                </a:lnTo>
                <a:lnTo>
                  <a:pt x="501" y="321"/>
                </a:lnTo>
                <a:lnTo>
                  <a:pt x="461" y="349"/>
                </a:lnTo>
                <a:lnTo>
                  <a:pt x="420" y="380"/>
                </a:lnTo>
                <a:lnTo>
                  <a:pt x="386" y="408"/>
                </a:lnTo>
                <a:lnTo>
                  <a:pt x="363" y="424"/>
                </a:lnTo>
                <a:lnTo>
                  <a:pt x="335" y="439"/>
                </a:lnTo>
                <a:lnTo>
                  <a:pt x="297" y="458"/>
                </a:lnTo>
                <a:lnTo>
                  <a:pt x="258" y="470"/>
                </a:lnTo>
                <a:lnTo>
                  <a:pt x="219" y="479"/>
                </a:lnTo>
                <a:lnTo>
                  <a:pt x="179" y="480"/>
                </a:lnTo>
                <a:lnTo>
                  <a:pt x="138" y="479"/>
                </a:lnTo>
                <a:lnTo>
                  <a:pt x="99" y="471"/>
                </a:lnTo>
                <a:lnTo>
                  <a:pt x="69" y="466"/>
                </a:lnTo>
                <a:lnTo>
                  <a:pt x="33" y="456"/>
                </a:lnTo>
                <a:lnTo>
                  <a:pt x="0" y="44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3529013" y="5603875"/>
            <a:ext cx="111918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Informasi</a:t>
            </a:r>
          </a:p>
          <a:p>
            <a:pPr>
              <a:defRPr/>
            </a:pPr>
            <a:r>
              <a:rPr lang="en-US" sz="1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   permohonan 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5673725" y="5451475"/>
            <a:ext cx="111918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Informasi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7324725" y="5070475"/>
            <a:ext cx="114458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Transaksi</a:t>
            </a:r>
          </a:p>
          <a:p>
            <a:pPr algn="l">
              <a:defRPr/>
            </a:pPr>
            <a:r>
              <a:rPr lang="en-US" sz="1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       log</a:t>
            </a: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7518400" y="5873750"/>
            <a:ext cx="16383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46" name="Rectangle 26"/>
          <p:cNvSpPr>
            <a:spLocks noChangeArrowheads="1"/>
          </p:cNvSpPr>
          <p:nvPr/>
        </p:nvSpPr>
        <p:spPr bwMode="auto">
          <a:xfrm>
            <a:off x="7507288" y="5984875"/>
            <a:ext cx="16891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Backup/recovery</a:t>
            </a:r>
          </a:p>
          <a:p>
            <a:pPr>
              <a:defRPr/>
            </a:pPr>
            <a:r>
              <a:rPr lang="en-US" sz="1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modul</a:t>
            </a:r>
          </a:p>
        </p:txBody>
      </p:sp>
      <p:sp>
        <p:nvSpPr>
          <p:cNvPr id="235547" name="Rectangle 27"/>
          <p:cNvSpPr>
            <a:spLocks noChangeArrowheads="1"/>
          </p:cNvSpPr>
          <p:nvPr/>
        </p:nvSpPr>
        <p:spPr bwMode="auto">
          <a:xfrm>
            <a:off x="969963" y="5832475"/>
            <a:ext cx="1265237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Kinerja</a:t>
            </a:r>
          </a:p>
          <a:p>
            <a:pPr>
              <a:defRPr/>
            </a:pPr>
            <a:r>
              <a:rPr lang="en-US" sz="1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statistik</a:t>
            </a:r>
            <a:endParaRPr lang="en-US" sz="1200"/>
          </a:p>
          <a:p>
            <a:pPr eaLnBrk="1" hangingPunct="1">
              <a:defRPr/>
            </a:pPr>
            <a:endParaRPr lang="en-US" sz="1200"/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996950" y="4730750"/>
            <a:ext cx="13081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887413" y="4765675"/>
            <a:ext cx="14287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 Kinerja</a:t>
            </a:r>
          </a:p>
          <a:p>
            <a:pPr>
              <a:defRPr/>
            </a:pPr>
            <a:r>
              <a:rPr lang="en-US" sz="1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     statistik</a:t>
            </a:r>
          </a:p>
          <a:p>
            <a:pPr>
              <a:defRPr/>
            </a:pPr>
            <a:r>
              <a:rPr lang="en-US" sz="1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    prosesor</a:t>
            </a:r>
          </a:p>
        </p:txBody>
      </p:sp>
      <p:sp>
        <p:nvSpPr>
          <p:cNvPr id="235550" name="Rectangle 30"/>
          <p:cNvSpPr>
            <a:spLocks noChangeArrowheads="1"/>
          </p:cNvSpPr>
          <p:nvPr/>
        </p:nvSpPr>
        <p:spPr bwMode="auto">
          <a:xfrm>
            <a:off x="1068388" y="3652838"/>
            <a:ext cx="13303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>
              <a:defRPr/>
            </a:pPr>
            <a:r>
              <a:rPr lang="en-US" sz="1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Kinerja</a:t>
            </a:r>
          </a:p>
          <a:p>
            <a:pPr algn="l">
              <a:defRPr/>
            </a:pPr>
            <a:r>
              <a:rPr lang="en-US" sz="1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   statistik</a:t>
            </a:r>
          </a:p>
        </p:txBody>
      </p:sp>
      <p:sp>
        <p:nvSpPr>
          <p:cNvPr id="34847" name="Freeform 31"/>
          <p:cNvSpPr>
            <a:spLocks/>
          </p:cNvSpPr>
          <p:nvPr/>
        </p:nvSpPr>
        <p:spPr bwMode="auto">
          <a:xfrm>
            <a:off x="8337550" y="2743200"/>
            <a:ext cx="909638" cy="1220788"/>
          </a:xfrm>
          <a:custGeom>
            <a:avLst/>
            <a:gdLst>
              <a:gd name="T0" fmla="*/ 907918 w 529"/>
              <a:gd name="T1" fmla="*/ 166688 h 769"/>
              <a:gd name="T2" fmla="*/ 907918 w 529"/>
              <a:gd name="T3" fmla="*/ 1062038 h 769"/>
              <a:gd name="T4" fmla="*/ 892443 w 529"/>
              <a:gd name="T5" fmla="*/ 1089025 h 769"/>
              <a:gd name="T6" fmla="*/ 871808 w 529"/>
              <a:gd name="T7" fmla="*/ 1114425 h 769"/>
              <a:gd name="T8" fmla="*/ 839137 w 529"/>
              <a:gd name="T9" fmla="*/ 1136650 h 769"/>
              <a:gd name="T10" fmla="*/ 797868 w 529"/>
              <a:gd name="T11" fmla="*/ 1160463 h 769"/>
              <a:gd name="T12" fmla="*/ 739403 w 529"/>
              <a:gd name="T13" fmla="*/ 1181100 h 769"/>
              <a:gd name="T14" fmla="*/ 679219 w 529"/>
              <a:gd name="T15" fmla="*/ 1195388 h 769"/>
              <a:gd name="T16" fmla="*/ 613877 w 529"/>
              <a:gd name="T17" fmla="*/ 1206500 h 769"/>
              <a:gd name="T18" fmla="*/ 551973 w 529"/>
              <a:gd name="T19" fmla="*/ 1214438 h 769"/>
              <a:gd name="T20" fmla="*/ 495228 w 529"/>
              <a:gd name="T21" fmla="*/ 1219200 h 769"/>
              <a:gd name="T22" fmla="*/ 433325 w 529"/>
              <a:gd name="T23" fmla="*/ 1219200 h 769"/>
              <a:gd name="T24" fmla="*/ 362823 w 529"/>
              <a:gd name="T25" fmla="*/ 1214438 h 769"/>
              <a:gd name="T26" fmla="*/ 302639 w 529"/>
              <a:gd name="T27" fmla="*/ 1208088 h 769"/>
              <a:gd name="T28" fmla="*/ 237297 w 529"/>
              <a:gd name="T29" fmla="*/ 1198563 h 769"/>
              <a:gd name="T30" fmla="*/ 175393 w 529"/>
              <a:gd name="T31" fmla="*/ 1182688 h 769"/>
              <a:gd name="T32" fmla="*/ 130685 w 529"/>
              <a:gd name="T33" fmla="*/ 1168400 h 769"/>
              <a:gd name="T34" fmla="*/ 82538 w 529"/>
              <a:gd name="T35" fmla="*/ 1147763 h 769"/>
              <a:gd name="T36" fmla="*/ 48147 w 529"/>
              <a:gd name="T37" fmla="*/ 1123950 h 769"/>
              <a:gd name="T38" fmla="*/ 29232 w 529"/>
              <a:gd name="T39" fmla="*/ 1109663 h 769"/>
              <a:gd name="T40" fmla="*/ 12037 w 529"/>
              <a:gd name="T41" fmla="*/ 1087438 h 769"/>
              <a:gd name="T42" fmla="*/ 0 w 529"/>
              <a:gd name="T43" fmla="*/ 1058863 h 769"/>
              <a:gd name="T44" fmla="*/ 0 w 529"/>
              <a:gd name="T45" fmla="*/ 153988 h 769"/>
              <a:gd name="T46" fmla="*/ 8598 w 529"/>
              <a:gd name="T47" fmla="*/ 130175 h 769"/>
              <a:gd name="T48" fmla="*/ 29232 w 529"/>
              <a:gd name="T49" fmla="*/ 104775 h 769"/>
              <a:gd name="T50" fmla="*/ 80818 w 529"/>
              <a:gd name="T51" fmla="*/ 71438 h 769"/>
              <a:gd name="T52" fmla="*/ 49867 w 529"/>
              <a:gd name="T53" fmla="*/ 90488 h 769"/>
              <a:gd name="T54" fmla="*/ 103173 w 529"/>
              <a:gd name="T55" fmla="*/ 58738 h 769"/>
              <a:gd name="T56" fmla="*/ 146161 w 529"/>
              <a:gd name="T57" fmla="*/ 44450 h 769"/>
              <a:gd name="T58" fmla="*/ 199467 w 529"/>
              <a:gd name="T59" fmla="*/ 30163 h 769"/>
              <a:gd name="T60" fmla="*/ 257931 w 529"/>
              <a:gd name="T61" fmla="*/ 17463 h 769"/>
              <a:gd name="T62" fmla="*/ 319835 w 529"/>
              <a:gd name="T63" fmla="*/ 4763 h 769"/>
              <a:gd name="T64" fmla="*/ 393775 w 529"/>
              <a:gd name="T65" fmla="*/ 0 h 769"/>
              <a:gd name="T66" fmla="*/ 457398 w 529"/>
              <a:gd name="T67" fmla="*/ 0 h 769"/>
              <a:gd name="T68" fmla="*/ 539936 w 529"/>
              <a:gd name="T69" fmla="*/ 0 h 769"/>
              <a:gd name="T70" fmla="*/ 600120 w 529"/>
              <a:gd name="T71" fmla="*/ 6350 h 769"/>
              <a:gd name="T72" fmla="*/ 653426 w 529"/>
              <a:gd name="T73" fmla="*/ 17463 h 769"/>
              <a:gd name="T74" fmla="*/ 715330 w 529"/>
              <a:gd name="T75" fmla="*/ 30163 h 769"/>
              <a:gd name="T76" fmla="*/ 765196 w 529"/>
              <a:gd name="T77" fmla="*/ 46038 h 769"/>
              <a:gd name="T78" fmla="*/ 813344 w 529"/>
              <a:gd name="T79" fmla="*/ 69850 h 769"/>
              <a:gd name="T80" fmla="*/ 847734 w 529"/>
              <a:gd name="T81" fmla="*/ 88900 h 769"/>
              <a:gd name="T82" fmla="*/ 871808 w 529"/>
              <a:gd name="T83" fmla="*/ 107950 h 769"/>
              <a:gd name="T84" fmla="*/ 892443 w 529"/>
              <a:gd name="T85" fmla="*/ 131763 h 769"/>
              <a:gd name="T86" fmla="*/ 907918 w 529"/>
              <a:gd name="T87" fmla="*/ 166688 h 76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9" h="769">
                <a:moveTo>
                  <a:pt x="528" y="105"/>
                </a:moveTo>
                <a:lnTo>
                  <a:pt x="528" y="669"/>
                </a:lnTo>
                <a:lnTo>
                  <a:pt x="519" y="686"/>
                </a:lnTo>
                <a:lnTo>
                  <a:pt x="507" y="702"/>
                </a:lnTo>
                <a:lnTo>
                  <a:pt x="488" y="716"/>
                </a:lnTo>
                <a:lnTo>
                  <a:pt x="464" y="731"/>
                </a:lnTo>
                <a:lnTo>
                  <a:pt x="430" y="744"/>
                </a:lnTo>
                <a:lnTo>
                  <a:pt x="395" y="753"/>
                </a:lnTo>
                <a:lnTo>
                  <a:pt x="357" y="760"/>
                </a:lnTo>
                <a:lnTo>
                  <a:pt x="321" y="765"/>
                </a:lnTo>
                <a:lnTo>
                  <a:pt x="288" y="768"/>
                </a:lnTo>
                <a:lnTo>
                  <a:pt x="252" y="768"/>
                </a:lnTo>
                <a:lnTo>
                  <a:pt x="211" y="765"/>
                </a:lnTo>
                <a:lnTo>
                  <a:pt x="176" y="761"/>
                </a:lnTo>
                <a:lnTo>
                  <a:pt x="138" y="755"/>
                </a:lnTo>
                <a:lnTo>
                  <a:pt x="102" y="745"/>
                </a:lnTo>
                <a:lnTo>
                  <a:pt x="76" y="736"/>
                </a:lnTo>
                <a:lnTo>
                  <a:pt x="48" y="723"/>
                </a:lnTo>
                <a:lnTo>
                  <a:pt x="28" y="708"/>
                </a:lnTo>
                <a:lnTo>
                  <a:pt x="17" y="699"/>
                </a:lnTo>
                <a:lnTo>
                  <a:pt x="7" y="685"/>
                </a:lnTo>
                <a:lnTo>
                  <a:pt x="0" y="667"/>
                </a:lnTo>
                <a:lnTo>
                  <a:pt x="0" y="97"/>
                </a:lnTo>
                <a:lnTo>
                  <a:pt x="5" y="82"/>
                </a:lnTo>
                <a:lnTo>
                  <a:pt x="17" y="66"/>
                </a:lnTo>
                <a:lnTo>
                  <a:pt x="47" y="45"/>
                </a:lnTo>
                <a:lnTo>
                  <a:pt x="29" y="57"/>
                </a:lnTo>
                <a:lnTo>
                  <a:pt x="60" y="37"/>
                </a:lnTo>
                <a:lnTo>
                  <a:pt x="85" y="28"/>
                </a:lnTo>
                <a:lnTo>
                  <a:pt x="116" y="19"/>
                </a:lnTo>
                <a:lnTo>
                  <a:pt x="150" y="11"/>
                </a:lnTo>
                <a:lnTo>
                  <a:pt x="186" y="3"/>
                </a:lnTo>
                <a:lnTo>
                  <a:pt x="229" y="0"/>
                </a:lnTo>
                <a:lnTo>
                  <a:pt x="266" y="0"/>
                </a:lnTo>
                <a:lnTo>
                  <a:pt x="314" y="0"/>
                </a:lnTo>
                <a:lnTo>
                  <a:pt x="349" y="4"/>
                </a:lnTo>
                <a:lnTo>
                  <a:pt x="380" y="11"/>
                </a:lnTo>
                <a:lnTo>
                  <a:pt x="416" y="19"/>
                </a:lnTo>
                <a:lnTo>
                  <a:pt x="445" y="29"/>
                </a:lnTo>
                <a:lnTo>
                  <a:pt x="473" y="44"/>
                </a:lnTo>
                <a:lnTo>
                  <a:pt x="493" y="56"/>
                </a:lnTo>
                <a:lnTo>
                  <a:pt x="507" y="68"/>
                </a:lnTo>
                <a:lnTo>
                  <a:pt x="519" y="83"/>
                </a:lnTo>
                <a:lnTo>
                  <a:pt x="528" y="105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Oval 32"/>
          <p:cNvSpPr>
            <a:spLocks noChangeArrowheads="1"/>
          </p:cNvSpPr>
          <p:nvPr/>
        </p:nvSpPr>
        <p:spPr bwMode="auto">
          <a:xfrm>
            <a:off x="8343900" y="2749550"/>
            <a:ext cx="89535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5118100" y="1181100"/>
            <a:ext cx="0" cy="1524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AutoShape 34"/>
          <p:cNvSpPr>
            <a:spLocks noChangeArrowheads="1"/>
          </p:cNvSpPr>
          <p:nvPr/>
        </p:nvSpPr>
        <p:spPr bwMode="auto">
          <a:xfrm rot="16200000" flipH="1">
            <a:off x="4933950" y="2552700"/>
            <a:ext cx="368300" cy="152400"/>
          </a:xfrm>
          <a:prstGeom prst="rightArrow">
            <a:avLst>
              <a:gd name="adj1" fmla="val 50000"/>
              <a:gd name="adj2" fmla="val 120845"/>
            </a:avLst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51" name="Group 35"/>
          <p:cNvGrpSpPr>
            <a:grpSpLocks/>
          </p:cNvGrpSpPr>
          <p:nvPr/>
        </p:nvGrpSpPr>
        <p:grpSpPr bwMode="auto">
          <a:xfrm>
            <a:off x="990600" y="3186113"/>
            <a:ext cx="1401763" cy="1239837"/>
            <a:chOff x="576" y="2007"/>
            <a:chExt cx="815" cy="781"/>
          </a:xfrm>
        </p:grpSpPr>
        <p:sp>
          <p:nvSpPr>
            <p:cNvPr id="34872" name="Freeform 36"/>
            <p:cNvSpPr>
              <a:spLocks/>
            </p:cNvSpPr>
            <p:nvPr/>
          </p:nvSpPr>
          <p:spPr bwMode="auto">
            <a:xfrm>
              <a:off x="576" y="2007"/>
              <a:ext cx="815" cy="781"/>
            </a:xfrm>
            <a:custGeom>
              <a:avLst/>
              <a:gdLst>
                <a:gd name="T0" fmla="*/ 814 w 815"/>
                <a:gd name="T1" fmla="*/ 106 h 781"/>
                <a:gd name="T2" fmla="*/ 814 w 815"/>
                <a:gd name="T3" fmla="*/ 679 h 781"/>
                <a:gd name="T4" fmla="*/ 801 w 815"/>
                <a:gd name="T5" fmla="*/ 697 h 781"/>
                <a:gd name="T6" fmla="*/ 781 w 815"/>
                <a:gd name="T7" fmla="*/ 713 h 781"/>
                <a:gd name="T8" fmla="*/ 753 w 815"/>
                <a:gd name="T9" fmla="*/ 728 h 781"/>
                <a:gd name="T10" fmla="*/ 715 w 815"/>
                <a:gd name="T11" fmla="*/ 742 h 781"/>
                <a:gd name="T12" fmla="*/ 663 w 815"/>
                <a:gd name="T13" fmla="*/ 756 h 781"/>
                <a:gd name="T14" fmla="*/ 609 w 815"/>
                <a:gd name="T15" fmla="*/ 765 h 781"/>
                <a:gd name="T16" fmla="*/ 551 w 815"/>
                <a:gd name="T17" fmla="*/ 772 h 781"/>
                <a:gd name="T18" fmla="*/ 495 w 815"/>
                <a:gd name="T19" fmla="*/ 777 h 781"/>
                <a:gd name="T20" fmla="*/ 444 w 815"/>
                <a:gd name="T21" fmla="*/ 780 h 781"/>
                <a:gd name="T22" fmla="*/ 389 w 815"/>
                <a:gd name="T23" fmla="*/ 780 h 781"/>
                <a:gd name="T24" fmla="*/ 325 w 815"/>
                <a:gd name="T25" fmla="*/ 777 h 781"/>
                <a:gd name="T26" fmla="*/ 271 w 815"/>
                <a:gd name="T27" fmla="*/ 773 h 781"/>
                <a:gd name="T28" fmla="*/ 213 w 815"/>
                <a:gd name="T29" fmla="*/ 767 h 781"/>
                <a:gd name="T30" fmla="*/ 157 w 815"/>
                <a:gd name="T31" fmla="*/ 757 h 781"/>
                <a:gd name="T32" fmla="*/ 117 w 815"/>
                <a:gd name="T33" fmla="*/ 748 h 781"/>
                <a:gd name="T34" fmla="*/ 75 w 815"/>
                <a:gd name="T35" fmla="*/ 734 h 781"/>
                <a:gd name="T36" fmla="*/ 42 w 815"/>
                <a:gd name="T37" fmla="*/ 719 h 781"/>
                <a:gd name="T38" fmla="*/ 27 w 815"/>
                <a:gd name="T39" fmla="*/ 710 h 781"/>
                <a:gd name="T40" fmla="*/ 11 w 815"/>
                <a:gd name="T41" fmla="*/ 695 h 781"/>
                <a:gd name="T42" fmla="*/ 0 w 815"/>
                <a:gd name="T43" fmla="*/ 678 h 781"/>
                <a:gd name="T44" fmla="*/ 0 w 815"/>
                <a:gd name="T45" fmla="*/ 98 h 781"/>
                <a:gd name="T46" fmla="*/ 8 w 815"/>
                <a:gd name="T47" fmla="*/ 83 h 781"/>
                <a:gd name="T48" fmla="*/ 27 w 815"/>
                <a:gd name="T49" fmla="*/ 67 h 781"/>
                <a:gd name="T50" fmla="*/ 72 w 815"/>
                <a:gd name="T51" fmla="*/ 46 h 781"/>
                <a:gd name="T52" fmla="*/ 45 w 815"/>
                <a:gd name="T53" fmla="*/ 58 h 781"/>
                <a:gd name="T54" fmla="*/ 93 w 815"/>
                <a:gd name="T55" fmla="*/ 38 h 781"/>
                <a:gd name="T56" fmla="*/ 130 w 815"/>
                <a:gd name="T57" fmla="*/ 28 h 781"/>
                <a:gd name="T58" fmla="*/ 178 w 815"/>
                <a:gd name="T59" fmla="*/ 19 h 781"/>
                <a:gd name="T60" fmla="*/ 232 w 815"/>
                <a:gd name="T61" fmla="*/ 11 h 781"/>
                <a:gd name="T62" fmla="*/ 287 w 815"/>
                <a:gd name="T63" fmla="*/ 3 h 781"/>
                <a:gd name="T64" fmla="*/ 353 w 815"/>
                <a:gd name="T65" fmla="*/ 0 h 781"/>
                <a:gd name="T66" fmla="*/ 410 w 815"/>
                <a:gd name="T67" fmla="*/ 0 h 781"/>
                <a:gd name="T68" fmla="*/ 485 w 815"/>
                <a:gd name="T69" fmla="*/ 0 h 781"/>
                <a:gd name="T70" fmla="*/ 537 w 815"/>
                <a:gd name="T71" fmla="*/ 4 h 781"/>
                <a:gd name="T72" fmla="*/ 585 w 815"/>
                <a:gd name="T73" fmla="*/ 11 h 781"/>
                <a:gd name="T74" fmla="*/ 642 w 815"/>
                <a:gd name="T75" fmla="*/ 19 h 781"/>
                <a:gd name="T76" fmla="*/ 687 w 815"/>
                <a:gd name="T77" fmla="*/ 30 h 781"/>
                <a:gd name="T78" fmla="*/ 729 w 815"/>
                <a:gd name="T79" fmla="*/ 44 h 781"/>
                <a:gd name="T80" fmla="*/ 760 w 815"/>
                <a:gd name="T81" fmla="*/ 56 h 781"/>
                <a:gd name="T82" fmla="*/ 781 w 815"/>
                <a:gd name="T83" fmla="*/ 69 h 781"/>
                <a:gd name="T84" fmla="*/ 801 w 815"/>
                <a:gd name="T85" fmla="*/ 85 h 781"/>
                <a:gd name="T86" fmla="*/ 814 w 815"/>
                <a:gd name="T87" fmla="*/ 106 h 78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15" h="781">
                  <a:moveTo>
                    <a:pt x="814" y="106"/>
                  </a:moveTo>
                  <a:lnTo>
                    <a:pt x="814" y="679"/>
                  </a:lnTo>
                  <a:lnTo>
                    <a:pt x="801" y="697"/>
                  </a:lnTo>
                  <a:lnTo>
                    <a:pt x="781" y="713"/>
                  </a:lnTo>
                  <a:lnTo>
                    <a:pt x="753" y="728"/>
                  </a:lnTo>
                  <a:lnTo>
                    <a:pt x="715" y="742"/>
                  </a:lnTo>
                  <a:lnTo>
                    <a:pt x="663" y="756"/>
                  </a:lnTo>
                  <a:lnTo>
                    <a:pt x="609" y="765"/>
                  </a:lnTo>
                  <a:lnTo>
                    <a:pt x="551" y="772"/>
                  </a:lnTo>
                  <a:lnTo>
                    <a:pt x="495" y="777"/>
                  </a:lnTo>
                  <a:lnTo>
                    <a:pt x="444" y="780"/>
                  </a:lnTo>
                  <a:lnTo>
                    <a:pt x="389" y="780"/>
                  </a:lnTo>
                  <a:lnTo>
                    <a:pt x="325" y="777"/>
                  </a:lnTo>
                  <a:lnTo>
                    <a:pt x="271" y="773"/>
                  </a:lnTo>
                  <a:lnTo>
                    <a:pt x="213" y="767"/>
                  </a:lnTo>
                  <a:lnTo>
                    <a:pt x="157" y="757"/>
                  </a:lnTo>
                  <a:lnTo>
                    <a:pt x="117" y="748"/>
                  </a:lnTo>
                  <a:lnTo>
                    <a:pt x="75" y="734"/>
                  </a:lnTo>
                  <a:lnTo>
                    <a:pt x="42" y="719"/>
                  </a:lnTo>
                  <a:lnTo>
                    <a:pt x="27" y="710"/>
                  </a:lnTo>
                  <a:lnTo>
                    <a:pt x="11" y="695"/>
                  </a:lnTo>
                  <a:lnTo>
                    <a:pt x="0" y="678"/>
                  </a:lnTo>
                  <a:lnTo>
                    <a:pt x="0" y="98"/>
                  </a:lnTo>
                  <a:lnTo>
                    <a:pt x="8" y="83"/>
                  </a:lnTo>
                  <a:lnTo>
                    <a:pt x="27" y="67"/>
                  </a:lnTo>
                  <a:lnTo>
                    <a:pt x="72" y="46"/>
                  </a:lnTo>
                  <a:lnTo>
                    <a:pt x="45" y="58"/>
                  </a:lnTo>
                  <a:lnTo>
                    <a:pt x="93" y="38"/>
                  </a:lnTo>
                  <a:lnTo>
                    <a:pt x="130" y="28"/>
                  </a:lnTo>
                  <a:lnTo>
                    <a:pt x="178" y="19"/>
                  </a:lnTo>
                  <a:lnTo>
                    <a:pt x="232" y="11"/>
                  </a:lnTo>
                  <a:lnTo>
                    <a:pt x="287" y="3"/>
                  </a:lnTo>
                  <a:lnTo>
                    <a:pt x="353" y="0"/>
                  </a:lnTo>
                  <a:lnTo>
                    <a:pt x="410" y="0"/>
                  </a:lnTo>
                  <a:lnTo>
                    <a:pt x="485" y="0"/>
                  </a:lnTo>
                  <a:lnTo>
                    <a:pt x="537" y="4"/>
                  </a:lnTo>
                  <a:lnTo>
                    <a:pt x="585" y="11"/>
                  </a:lnTo>
                  <a:lnTo>
                    <a:pt x="642" y="19"/>
                  </a:lnTo>
                  <a:lnTo>
                    <a:pt x="687" y="30"/>
                  </a:lnTo>
                  <a:lnTo>
                    <a:pt x="729" y="44"/>
                  </a:lnTo>
                  <a:lnTo>
                    <a:pt x="760" y="56"/>
                  </a:lnTo>
                  <a:lnTo>
                    <a:pt x="781" y="69"/>
                  </a:lnTo>
                  <a:lnTo>
                    <a:pt x="801" y="85"/>
                  </a:lnTo>
                  <a:lnTo>
                    <a:pt x="814" y="10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3" name="Oval 37"/>
            <p:cNvSpPr>
              <a:spLocks noChangeArrowheads="1"/>
            </p:cNvSpPr>
            <p:nvPr/>
          </p:nvSpPr>
          <p:spPr bwMode="auto">
            <a:xfrm>
              <a:off x="580" y="2020"/>
              <a:ext cx="808" cy="1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52" name="Line 38"/>
          <p:cNvSpPr>
            <a:spLocks noChangeShapeType="1"/>
          </p:cNvSpPr>
          <p:nvPr/>
        </p:nvSpPr>
        <p:spPr bwMode="auto">
          <a:xfrm>
            <a:off x="7270750" y="3352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39"/>
          <p:cNvSpPr>
            <a:spLocks noChangeShapeType="1"/>
          </p:cNvSpPr>
          <p:nvPr/>
        </p:nvSpPr>
        <p:spPr bwMode="auto">
          <a:xfrm>
            <a:off x="7126288" y="3352800"/>
            <a:ext cx="118427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AutoShape 40"/>
          <p:cNvSpPr>
            <a:spLocks noChangeArrowheads="1"/>
          </p:cNvSpPr>
          <p:nvPr/>
        </p:nvSpPr>
        <p:spPr bwMode="auto">
          <a:xfrm rot="16200000" flipH="1">
            <a:off x="1522413" y="5503862"/>
            <a:ext cx="292100" cy="117475"/>
          </a:xfrm>
          <a:prstGeom prst="rightArrow">
            <a:avLst>
              <a:gd name="adj1" fmla="val 50000"/>
              <a:gd name="adj2" fmla="val 124336"/>
            </a:avLst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AutoShape 41"/>
          <p:cNvSpPr>
            <a:spLocks noChangeArrowheads="1"/>
          </p:cNvSpPr>
          <p:nvPr/>
        </p:nvSpPr>
        <p:spPr bwMode="auto">
          <a:xfrm rot="16200000" flipH="1">
            <a:off x="1504950" y="4495800"/>
            <a:ext cx="292100" cy="152400"/>
          </a:xfrm>
          <a:prstGeom prst="rightArrow">
            <a:avLst>
              <a:gd name="adj1" fmla="val 50000"/>
              <a:gd name="adj2" fmla="val 95842"/>
            </a:avLst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6" name="AutoShape 42"/>
          <p:cNvSpPr>
            <a:spLocks noChangeArrowheads="1"/>
          </p:cNvSpPr>
          <p:nvPr/>
        </p:nvSpPr>
        <p:spPr bwMode="auto">
          <a:xfrm rot="16200000" flipH="1">
            <a:off x="1504950" y="2971800"/>
            <a:ext cx="292100" cy="152400"/>
          </a:xfrm>
          <a:prstGeom prst="rightArrow">
            <a:avLst>
              <a:gd name="adj1" fmla="val 50000"/>
              <a:gd name="adj2" fmla="val 97839"/>
            </a:avLst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7" name="AutoShape 43"/>
          <p:cNvSpPr>
            <a:spLocks noChangeArrowheads="1"/>
          </p:cNvSpPr>
          <p:nvPr/>
        </p:nvSpPr>
        <p:spPr bwMode="auto">
          <a:xfrm rot="-5400000">
            <a:off x="3867150" y="5143500"/>
            <a:ext cx="520700" cy="152400"/>
          </a:xfrm>
          <a:prstGeom prst="rightArrow">
            <a:avLst>
              <a:gd name="adj1" fmla="val 50000"/>
              <a:gd name="adj2" fmla="val 170849"/>
            </a:avLst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8" name="AutoShape 44"/>
          <p:cNvSpPr>
            <a:spLocks noChangeArrowheads="1"/>
          </p:cNvSpPr>
          <p:nvPr/>
        </p:nvSpPr>
        <p:spPr bwMode="auto">
          <a:xfrm rot="16200000" flipH="1">
            <a:off x="6172200" y="5067300"/>
            <a:ext cx="368300" cy="152400"/>
          </a:xfrm>
          <a:prstGeom prst="rightArrow">
            <a:avLst>
              <a:gd name="adj1" fmla="val 50000"/>
              <a:gd name="adj2" fmla="val 120845"/>
            </a:avLst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9" name="Line 45"/>
          <p:cNvSpPr>
            <a:spLocks noChangeShapeType="1"/>
          </p:cNvSpPr>
          <p:nvPr/>
        </p:nvSpPr>
        <p:spPr bwMode="auto">
          <a:xfrm>
            <a:off x="7058025" y="3733800"/>
            <a:ext cx="8255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Line 46"/>
          <p:cNvSpPr>
            <a:spLocks noChangeShapeType="1"/>
          </p:cNvSpPr>
          <p:nvPr/>
        </p:nvSpPr>
        <p:spPr bwMode="auto">
          <a:xfrm>
            <a:off x="7924800" y="3771900"/>
            <a:ext cx="0" cy="990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1" name="AutoShape 47"/>
          <p:cNvSpPr>
            <a:spLocks noChangeArrowheads="1"/>
          </p:cNvSpPr>
          <p:nvPr/>
        </p:nvSpPr>
        <p:spPr bwMode="auto">
          <a:xfrm rot="16200000" flipH="1">
            <a:off x="7816850" y="5676900"/>
            <a:ext cx="215900" cy="152400"/>
          </a:xfrm>
          <a:prstGeom prst="rightArrow">
            <a:avLst>
              <a:gd name="adj1" fmla="val 50000"/>
              <a:gd name="adj2" fmla="val 70840"/>
            </a:avLst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2" name="AutoShape 48"/>
          <p:cNvSpPr>
            <a:spLocks noChangeArrowheads="1"/>
          </p:cNvSpPr>
          <p:nvPr/>
        </p:nvSpPr>
        <p:spPr bwMode="auto">
          <a:xfrm rot="-5400000">
            <a:off x="8610600" y="4114800"/>
            <a:ext cx="444500" cy="152400"/>
          </a:xfrm>
          <a:prstGeom prst="rightArrow">
            <a:avLst>
              <a:gd name="adj1" fmla="val 50000"/>
              <a:gd name="adj2" fmla="val 145847"/>
            </a:avLst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3" name="Line 49"/>
          <p:cNvSpPr>
            <a:spLocks noChangeShapeType="1"/>
          </p:cNvSpPr>
          <p:nvPr/>
        </p:nvSpPr>
        <p:spPr bwMode="auto">
          <a:xfrm flipV="1">
            <a:off x="8832850" y="4140200"/>
            <a:ext cx="0" cy="17780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4" name="Line 50"/>
          <p:cNvSpPr>
            <a:spLocks noChangeShapeType="1"/>
          </p:cNvSpPr>
          <p:nvPr/>
        </p:nvSpPr>
        <p:spPr bwMode="auto">
          <a:xfrm flipH="1">
            <a:off x="1609725" y="2895600"/>
            <a:ext cx="14859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5" name="Line 51"/>
          <p:cNvSpPr>
            <a:spLocks noChangeShapeType="1"/>
          </p:cNvSpPr>
          <p:nvPr/>
        </p:nvSpPr>
        <p:spPr bwMode="auto">
          <a:xfrm>
            <a:off x="7848600" y="5638800"/>
            <a:ext cx="69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6" name="Line 52"/>
          <p:cNvSpPr>
            <a:spLocks noChangeShapeType="1"/>
          </p:cNvSpPr>
          <p:nvPr/>
        </p:nvSpPr>
        <p:spPr bwMode="auto">
          <a:xfrm>
            <a:off x="7848600" y="5638800"/>
            <a:ext cx="48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3" name="Rectangle 53"/>
          <p:cNvSpPr>
            <a:spLocks noChangeArrowheads="1"/>
          </p:cNvSpPr>
          <p:nvPr/>
        </p:nvSpPr>
        <p:spPr bwMode="auto">
          <a:xfrm>
            <a:off x="557213" y="498475"/>
            <a:ext cx="2146300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Sebuah ke DBMS</a:t>
            </a:r>
          </a:p>
          <a:p>
            <a:pPr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Model</a:t>
            </a:r>
          </a:p>
        </p:txBody>
      </p:sp>
      <p:grpSp>
        <p:nvGrpSpPr>
          <p:cNvPr id="34868" name="Group 54"/>
          <p:cNvGrpSpPr>
            <a:grpSpLocks/>
          </p:cNvGrpSpPr>
          <p:nvPr/>
        </p:nvGrpSpPr>
        <p:grpSpPr bwMode="auto">
          <a:xfrm>
            <a:off x="4375150" y="1225550"/>
            <a:ext cx="1404938" cy="1290638"/>
            <a:chOff x="2544" y="772"/>
            <a:chExt cx="817" cy="813"/>
          </a:xfrm>
        </p:grpSpPr>
        <p:sp>
          <p:nvSpPr>
            <p:cNvPr id="34870" name="Freeform 55"/>
            <p:cNvSpPr>
              <a:spLocks/>
            </p:cNvSpPr>
            <p:nvPr/>
          </p:nvSpPr>
          <p:spPr bwMode="auto">
            <a:xfrm>
              <a:off x="2544" y="792"/>
              <a:ext cx="817" cy="793"/>
            </a:xfrm>
            <a:custGeom>
              <a:avLst/>
              <a:gdLst>
                <a:gd name="T0" fmla="*/ 816 w 817"/>
                <a:gd name="T1" fmla="*/ 108 h 793"/>
                <a:gd name="T2" fmla="*/ 816 w 817"/>
                <a:gd name="T3" fmla="*/ 690 h 793"/>
                <a:gd name="T4" fmla="*/ 802 w 817"/>
                <a:gd name="T5" fmla="*/ 707 h 793"/>
                <a:gd name="T6" fmla="*/ 784 w 817"/>
                <a:gd name="T7" fmla="*/ 724 h 793"/>
                <a:gd name="T8" fmla="*/ 754 w 817"/>
                <a:gd name="T9" fmla="*/ 738 h 793"/>
                <a:gd name="T10" fmla="*/ 717 w 817"/>
                <a:gd name="T11" fmla="*/ 754 h 793"/>
                <a:gd name="T12" fmla="*/ 665 w 817"/>
                <a:gd name="T13" fmla="*/ 767 h 793"/>
                <a:gd name="T14" fmla="*/ 610 w 817"/>
                <a:gd name="T15" fmla="*/ 777 h 793"/>
                <a:gd name="T16" fmla="*/ 552 w 817"/>
                <a:gd name="T17" fmla="*/ 784 h 793"/>
                <a:gd name="T18" fmla="*/ 496 w 817"/>
                <a:gd name="T19" fmla="*/ 789 h 793"/>
                <a:gd name="T20" fmla="*/ 445 w 817"/>
                <a:gd name="T21" fmla="*/ 792 h 793"/>
                <a:gd name="T22" fmla="*/ 389 w 817"/>
                <a:gd name="T23" fmla="*/ 792 h 793"/>
                <a:gd name="T24" fmla="*/ 326 w 817"/>
                <a:gd name="T25" fmla="*/ 789 h 793"/>
                <a:gd name="T26" fmla="*/ 272 w 817"/>
                <a:gd name="T27" fmla="*/ 785 h 793"/>
                <a:gd name="T28" fmla="*/ 213 w 817"/>
                <a:gd name="T29" fmla="*/ 779 h 793"/>
                <a:gd name="T30" fmla="*/ 158 w 817"/>
                <a:gd name="T31" fmla="*/ 768 h 793"/>
                <a:gd name="T32" fmla="*/ 117 w 817"/>
                <a:gd name="T33" fmla="*/ 759 h 793"/>
                <a:gd name="T34" fmla="*/ 74 w 817"/>
                <a:gd name="T35" fmla="*/ 746 h 793"/>
                <a:gd name="T36" fmla="*/ 43 w 817"/>
                <a:gd name="T37" fmla="*/ 730 h 793"/>
                <a:gd name="T38" fmla="*/ 26 w 817"/>
                <a:gd name="T39" fmla="*/ 721 h 793"/>
                <a:gd name="T40" fmla="*/ 11 w 817"/>
                <a:gd name="T41" fmla="*/ 706 h 793"/>
                <a:gd name="T42" fmla="*/ 0 w 817"/>
                <a:gd name="T43" fmla="*/ 688 h 793"/>
                <a:gd name="T44" fmla="*/ 0 w 817"/>
                <a:gd name="T45" fmla="*/ 100 h 793"/>
                <a:gd name="T46" fmla="*/ 8 w 817"/>
                <a:gd name="T47" fmla="*/ 85 h 793"/>
                <a:gd name="T48" fmla="*/ 26 w 817"/>
                <a:gd name="T49" fmla="*/ 68 h 793"/>
                <a:gd name="T50" fmla="*/ 73 w 817"/>
                <a:gd name="T51" fmla="*/ 46 h 793"/>
                <a:gd name="T52" fmla="*/ 45 w 817"/>
                <a:gd name="T53" fmla="*/ 59 h 793"/>
                <a:gd name="T54" fmla="*/ 93 w 817"/>
                <a:gd name="T55" fmla="*/ 38 h 793"/>
                <a:gd name="T56" fmla="*/ 131 w 817"/>
                <a:gd name="T57" fmla="*/ 29 h 793"/>
                <a:gd name="T58" fmla="*/ 179 w 817"/>
                <a:gd name="T59" fmla="*/ 20 h 793"/>
                <a:gd name="T60" fmla="*/ 232 w 817"/>
                <a:gd name="T61" fmla="*/ 11 h 793"/>
                <a:gd name="T62" fmla="*/ 287 w 817"/>
                <a:gd name="T63" fmla="*/ 3 h 793"/>
                <a:gd name="T64" fmla="*/ 354 w 817"/>
                <a:gd name="T65" fmla="*/ 0 h 793"/>
                <a:gd name="T66" fmla="*/ 411 w 817"/>
                <a:gd name="T67" fmla="*/ 0 h 793"/>
                <a:gd name="T68" fmla="*/ 485 w 817"/>
                <a:gd name="T69" fmla="*/ 0 h 793"/>
                <a:gd name="T70" fmla="*/ 539 w 817"/>
                <a:gd name="T71" fmla="*/ 4 h 793"/>
                <a:gd name="T72" fmla="*/ 587 w 817"/>
                <a:gd name="T73" fmla="*/ 11 h 793"/>
                <a:gd name="T74" fmla="*/ 643 w 817"/>
                <a:gd name="T75" fmla="*/ 20 h 793"/>
                <a:gd name="T76" fmla="*/ 688 w 817"/>
                <a:gd name="T77" fmla="*/ 30 h 793"/>
                <a:gd name="T78" fmla="*/ 731 w 817"/>
                <a:gd name="T79" fmla="*/ 45 h 793"/>
                <a:gd name="T80" fmla="*/ 762 w 817"/>
                <a:gd name="T81" fmla="*/ 58 h 793"/>
                <a:gd name="T82" fmla="*/ 784 w 817"/>
                <a:gd name="T83" fmla="*/ 70 h 793"/>
                <a:gd name="T84" fmla="*/ 802 w 817"/>
                <a:gd name="T85" fmla="*/ 86 h 793"/>
                <a:gd name="T86" fmla="*/ 816 w 817"/>
                <a:gd name="T87" fmla="*/ 108 h 7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17" h="793">
                  <a:moveTo>
                    <a:pt x="816" y="108"/>
                  </a:moveTo>
                  <a:lnTo>
                    <a:pt x="816" y="690"/>
                  </a:lnTo>
                  <a:lnTo>
                    <a:pt x="802" y="707"/>
                  </a:lnTo>
                  <a:lnTo>
                    <a:pt x="784" y="724"/>
                  </a:lnTo>
                  <a:lnTo>
                    <a:pt x="754" y="738"/>
                  </a:lnTo>
                  <a:lnTo>
                    <a:pt x="717" y="754"/>
                  </a:lnTo>
                  <a:lnTo>
                    <a:pt x="665" y="767"/>
                  </a:lnTo>
                  <a:lnTo>
                    <a:pt x="610" y="777"/>
                  </a:lnTo>
                  <a:lnTo>
                    <a:pt x="552" y="784"/>
                  </a:lnTo>
                  <a:lnTo>
                    <a:pt x="496" y="789"/>
                  </a:lnTo>
                  <a:lnTo>
                    <a:pt x="445" y="792"/>
                  </a:lnTo>
                  <a:lnTo>
                    <a:pt x="389" y="792"/>
                  </a:lnTo>
                  <a:lnTo>
                    <a:pt x="326" y="789"/>
                  </a:lnTo>
                  <a:lnTo>
                    <a:pt x="272" y="785"/>
                  </a:lnTo>
                  <a:lnTo>
                    <a:pt x="213" y="779"/>
                  </a:lnTo>
                  <a:lnTo>
                    <a:pt x="158" y="768"/>
                  </a:lnTo>
                  <a:lnTo>
                    <a:pt x="117" y="759"/>
                  </a:lnTo>
                  <a:lnTo>
                    <a:pt x="74" y="746"/>
                  </a:lnTo>
                  <a:lnTo>
                    <a:pt x="43" y="730"/>
                  </a:lnTo>
                  <a:lnTo>
                    <a:pt x="26" y="721"/>
                  </a:lnTo>
                  <a:lnTo>
                    <a:pt x="11" y="706"/>
                  </a:lnTo>
                  <a:lnTo>
                    <a:pt x="0" y="688"/>
                  </a:lnTo>
                  <a:lnTo>
                    <a:pt x="0" y="100"/>
                  </a:lnTo>
                  <a:lnTo>
                    <a:pt x="8" y="85"/>
                  </a:lnTo>
                  <a:lnTo>
                    <a:pt x="26" y="68"/>
                  </a:lnTo>
                  <a:lnTo>
                    <a:pt x="73" y="46"/>
                  </a:lnTo>
                  <a:lnTo>
                    <a:pt x="45" y="59"/>
                  </a:lnTo>
                  <a:lnTo>
                    <a:pt x="93" y="38"/>
                  </a:lnTo>
                  <a:lnTo>
                    <a:pt x="131" y="29"/>
                  </a:lnTo>
                  <a:lnTo>
                    <a:pt x="179" y="20"/>
                  </a:lnTo>
                  <a:lnTo>
                    <a:pt x="232" y="11"/>
                  </a:lnTo>
                  <a:lnTo>
                    <a:pt x="287" y="3"/>
                  </a:lnTo>
                  <a:lnTo>
                    <a:pt x="354" y="0"/>
                  </a:lnTo>
                  <a:lnTo>
                    <a:pt x="411" y="0"/>
                  </a:lnTo>
                  <a:lnTo>
                    <a:pt x="485" y="0"/>
                  </a:lnTo>
                  <a:lnTo>
                    <a:pt x="539" y="4"/>
                  </a:lnTo>
                  <a:lnTo>
                    <a:pt x="587" y="11"/>
                  </a:lnTo>
                  <a:lnTo>
                    <a:pt x="643" y="20"/>
                  </a:lnTo>
                  <a:lnTo>
                    <a:pt x="688" y="30"/>
                  </a:lnTo>
                  <a:lnTo>
                    <a:pt x="731" y="45"/>
                  </a:lnTo>
                  <a:lnTo>
                    <a:pt x="762" y="58"/>
                  </a:lnTo>
                  <a:lnTo>
                    <a:pt x="784" y="70"/>
                  </a:lnTo>
                  <a:lnTo>
                    <a:pt x="802" y="86"/>
                  </a:lnTo>
                  <a:lnTo>
                    <a:pt x="816" y="10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34871" name="Oval 56"/>
            <p:cNvSpPr>
              <a:spLocks noChangeArrowheads="1"/>
            </p:cNvSpPr>
            <p:nvPr/>
          </p:nvSpPr>
          <p:spPr bwMode="auto">
            <a:xfrm>
              <a:off x="2548" y="772"/>
              <a:ext cx="808" cy="202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69" name="Text Box 57"/>
          <p:cNvSpPr txBox="1">
            <a:spLocks noChangeArrowheads="1"/>
          </p:cNvSpPr>
          <p:nvPr/>
        </p:nvSpPr>
        <p:spPr bwMode="auto">
          <a:xfrm>
            <a:off x="9332913" y="6481763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70389107-15F5-47D4-A97F-21959E07FCE3}" type="slidenum">
              <a:rPr lang="en-US" sz="1400"/>
              <a:pPr/>
              <a:t>33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Ilmu penemuan di dalam database (KDD)</a:t>
            </a:r>
            <a:endParaRPr lang="en-US" smtClean="0"/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5500" y="1828800"/>
            <a:ext cx="800735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Data pergudangan</a:t>
            </a:r>
          </a:p>
          <a:p>
            <a:pPr lvl="1">
              <a:defRPr/>
            </a:pPr>
            <a:r>
              <a:rPr lang="en-US" smtClean="0"/>
              <a:t>keadaban dalam database konsep untuk membuat kembali</a:t>
            </a:r>
          </a:p>
          <a:p>
            <a:pPr lvl="2">
              <a:defRPr/>
            </a:pPr>
            <a:r>
              <a:rPr lang="en-US" smtClean="0"/>
              <a:t>sangat besar</a:t>
            </a:r>
          </a:p>
          <a:p>
            <a:pPr lvl="2">
              <a:defRPr/>
            </a:pPr>
            <a:r>
              <a:rPr lang="en-US" smtClean="0"/>
              <a:t>sangat murni</a:t>
            </a:r>
          </a:p>
          <a:p>
            <a:pPr lvl="2">
              <a:defRPr/>
            </a:pPr>
            <a:r>
              <a:rPr lang="en-US" b="1" i="1" smtClean="0"/>
              <a:t>sangat retrievable</a:t>
            </a:r>
            <a:endParaRPr lang="en-US" b="1" smtClean="0"/>
          </a:p>
          <a:p>
            <a:pPr>
              <a:defRPr/>
            </a:pPr>
            <a:r>
              <a:rPr lang="en-US" smtClean="0"/>
              <a:t>Data mart</a:t>
            </a:r>
          </a:p>
          <a:p>
            <a:pPr lvl="1">
              <a:defRPr/>
            </a:pPr>
            <a:r>
              <a:rPr lang="en-US" smtClean="0"/>
              <a:t>yang lebih rendah dibandingkan dengan data pendekatan pergudangan, biasanya hanya satu segmen kokoh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0AC47924-6F71-4B0F-B384-3032D60A65D6}" type="slidenum">
              <a:rPr lang="en-US" sz="1400"/>
              <a:pPr/>
              <a:t>34</a:t>
            </a:fld>
            <a:endParaRPr lang="en-US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8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8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8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8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8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8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Ilmu penemuan di database (KDD) (kontra.)</a:t>
            </a:r>
            <a:endParaRPr lang="en-US" smtClean="0"/>
          </a:p>
        </p:txBody>
      </p:sp>
      <p:sp>
        <p:nvSpPr>
          <p:cNvPr id="280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5500" y="2057400"/>
            <a:ext cx="80899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penambangan data</a:t>
            </a:r>
          </a:p>
          <a:p>
            <a:pPr lvl="1">
              <a:defRPr/>
            </a:pPr>
            <a:r>
              <a:rPr lang="en-US" smtClean="0"/>
              <a:t>proses menemukan hubungan-hubungan di dalam data-data yang tidak diketahui untuk user</a:t>
            </a:r>
          </a:p>
          <a:p>
            <a:pPr lvl="1">
              <a:defRPr/>
            </a:pPr>
            <a:r>
              <a:rPr lang="en-US" smtClean="0"/>
              <a:t>mungkin untuk</a:t>
            </a:r>
          </a:p>
          <a:p>
            <a:pPr lvl="2">
              <a:defRPr/>
            </a:pPr>
            <a:r>
              <a:rPr lang="en-US" smtClean="0"/>
              <a:t>verifikasi</a:t>
            </a:r>
          </a:p>
          <a:p>
            <a:pPr lvl="2">
              <a:defRPr/>
            </a:pPr>
            <a:r>
              <a:rPr lang="en-US" smtClean="0"/>
              <a:t>penemuan</a:t>
            </a:r>
          </a:p>
          <a:p>
            <a:pPr lvl="2">
              <a:defRPr/>
            </a:pPr>
            <a:r>
              <a:rPr lang="en-US" smtClean="0"/>
              <a:t>kombinasi dari verifikasi dan penemuan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F2EF9202-EF11-4369-8A7D-D680068CC22B}" type="slidenum">
              <a:rPr lang="en-US" sz="1400"/>
              <a:pPr/>
              <a:t>35</a:t>
            </a:fld>
            <a:endParaRPr lang="en-US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0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0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0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0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0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0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Pengetahuan penemuan di dalam database (KDD) proses</a:t>
            </a:r>
            <a:endParaRPr lang="en-US" smtClean="0"/>
          </a:p>
        </p:txBody>
      </p:sp>
      <p:sp>
        <p:nvSpPr>
          <p:cNvPr id="282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3150" y="1981200"/>
            <a:ext cx="8089900" cy="4114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/>
              <a:t>1. Menentukan data dan tugas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2. Memperoleh data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3. membersihkan data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4. Mengembangkan hipotesis dan cari model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5. Tambang data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6. Menguji dan memastikan bahwa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7. menafsirkan dan menggunakan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75133901-62F9-485F-9AE7-40FF565EFA04}" type="slidenum">
              <a:rPr lang="en-US" sz="1400"/>
              <a:pPr/>
              <a:t>36</a:t>
            </a:fld>
            <a:endParaRPr lang="en-US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82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82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82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82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82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82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Keuntungan menggunakan DBMS</a:t>
            </a:r>
            <a:endParaRPr lang="en-US" smtClean="0"/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Mengurangi data redundansi</a:t>
            </a:r>
          </a:p>
          <a:p>
            <a:pPr>
              <a:defRPr/>
            </a:pPr>
            <a:r>
              <a:rPr lang="en-US" smtClean="0"/>
              <a:t>Meraih kemerdekaan data</a:t>
            </a:r>
          </a:p>
          <a:p>
            <a:pPr>
              <a:defRPr/>
            </a:pPr>
            <a:r>
              <a:rPr lang="en-US" smtClean="0"/>
              <a:t>Mengaktifkan integrasi data-data dari pelbagai file</a:t>
            </a:r>
          </a:p>
          <a:p>
            <a:pPr>
              <a:defRPr/>
            </a:pPr>
            <a:r>
              <a:rPr lang="en-US" smtClean="0"/>
              <a:t>menerima data dan informasi dengan cepat</a:t>
            </a:r>
          </a:p>
          <a:p>
            <a:pPr>
              <a:defRPr/>
            </a:pPr>
            <a:r>
              <a:rPr lang="en-US" smtClean="0"/>
              <a:t>Meningkatkan keamanan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3BB5B560-33D4-4289-872F-8E87BA263C54}" type="slidenum">
              <a:rPr lang="en-US" sz="1400"/>
              <a:pPr/>
              <a:t>37</a:t>
            </a:fld>
            <a:endParaRPr lang="en-US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4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4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4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4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4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4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kekurangan ke DBMS</a:t>
            </a:r>
            <a:endParaRPr lang="en-US" smtClean="0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0400" y="2362200"/>
            <a:ext cx="84201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Mendapatkan software yang mahal</a:t>
            </a:r>
          </a:p>
          <a:p>
            <a:pPr>
              <a:defRPr/>
            </a:pPr>
            <a:r>
              <a:rPr lang="en-US" smtClean="0"/>
              <a:t>Memperoleh konfigurasi hardware yang besar</a:t>
            </a:r>
          </a:p>
          <a:p>
            <a:pPr>
              <a:defRPr/>
            </a:pPr>
            <a:r>
              <a:rPr lang="en-US" smtClean="0"/>
              <a:t>Masa sewa dan memelihara DBA staf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8753475" y="6172200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BEABC95B-62D7-43FC-A745-C7D7DFD2563B}" type="slidenum">
              <a:rPr lang="en-US" sz="1400"/>
              <a:pPr/>
              <a:t>38</a:t>
            </a:fld>
            <a:endParaRPr lang="en-US" sz="1400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60400" y="1752600"/>
            <a:ext cx="2681288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membutuhkan sebuah kokoh untuk: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ikhtisar</a:t>
            </a:r>
            <a:endParaRPr lang="en-US" smtClean="0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0400" y="1676400"/>
            <a:ext cx="84201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Organisasi yang menyimpan sejumlah besar data</a:t>
            </a:r>
          </a:p>
          <a:p>
            <a:pPr>
              <a:defRPr/>
            </a:pPr>
            <a:r>
              <a:rPr lang="en-US" smtClean="0"/>
              <a:t>Organisasi dan struktur di dalam database</a:t>
            </a:r>
          </a:p>
          <a:p>
            <a:pPr lvl="1">
              <a:defRPr/>
            </a:pPr>
            <a:r>
              <a:rPr lang="en-US" smtClean="0"/>
              <a:t>Didominasi oleh relasional</a:t>
            </a:r>
          </a:p>
          <a:p>
            <a:pPr>
              <a:defRPr/>
            </a:pPr>
            <a:r>
              <a:rPr lang="en-US" smtClean="0"/>
              <a:t>posisi staf</a:t>
            </a:r>
          </a:p>
          <a:p>
            <a:pPr lvl="1">
              <a:defRPr/>
            </a:pPr>
            <a:r>
              <a:rPr lang="en-US" smtClean="0"/>
              <a:t>DBA</a:t>
            </a:r>
          </a:p>
          <a:p>
            <a:pPr>
              <a:defRPr/>
            </a:pPr>
            <a:r>
              <a:rPr lang="en-US" smtClean="0"/>
              <a:t>Ilmu penemuan di dalam database</a:t>
            </a:r>
          </a:p>
          <a:p>
            <a:pPr>
              <a:defRPr/>
            </a:pPr>
            <a:r>
              <a:rPr lang="en-US" smtClean="0"/>
              <a:t>sistem manajemen basis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8753475" y="6172200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C695443B-3641-40BB-A381-1386671F6806}" type="slidenum">
              <a:rPr lang="en-US" sz="1400"/>
              <a:pPr/>
              <a:t>39</a:t>
            </a:fld>
            <a:endParaRPr lang="en-US" sz="1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8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8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8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8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8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8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8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8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Organisasi data ke dalam folder</a:t>
            </a:r>
            <a:endParaRPr lang="en-US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600200"/>
            <a:ext cx="51657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328F82B3-8174-4434-A699-6E6E4A2F8B67}" type="slidenum">
              <a:rPr lang="en-US" sz="1400"/>
              <a:pPr/>
              <a:t>4</a:t>
            </a:fld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Bersama Model-model </a:t>
            </a:r>
            <a:br>
              <a:rPr lang="en-US" smtClean="0">
                <a:latin typeface="Impact" pitchFamily="34" charset="0"/>
              </a:rPr>
            </a:br>
            <a:r>
              <a:rPr lang="en-US" smtClean="0">
                <a:latin typeface="Impact" pitchFamily="34" charset="0"/>
              </a:rPr>
              <a:t>Menyelenggarakan File data</a:t>
            </a:r>
            <a:endParaRPr lang="en-US" smtClean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806700" y="2362200"/>
            <a:ext cx="4457700" cy="2327275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1. Fungsi</a:t>
            </a:r>
          </a:p>
          <a:p>
            <a:pPr algn="l"/>
            <a:r>
              <a:rPr lang="en-US" sz="3600">
                <a:solidFill>
                  <a:schemeClr val="bg1"/>
                </a:solidFill>
              </a:rPr>
              <a:t>2. Frekuensi Menggunakan</a:t>
            </a:r>
          </a:p>
          <a:p>
            <a:pPr algn="l"/>
            <a:r>
              <a:rPr lang="en-US" sz="3600">
                <a:solidFill>
                  <a:schemeClr val="bg1"/>
                </a:solidFill>
              </a:rPr>
              <a:t>3. Pengguna</a:t>
            </a:r>
          </a:p>
          <a:p>
            <a:pPr algn="l"/>
            <a:r>
              <a:rPr lang="en-US" sz="3600">
                <a:solidFill>
                  <a:schemeClr val="bg1"/>
                </a:solidFill>
              </a:rPr>
              <a:t>4. Proyek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5B4DDBC1-CB28-48AD-8AA2-598EE5A2BC4E}" type="slidenum">
              <a:rPr lang="en-US" sz="1400"/>
              <a:pPr/>
              <a:t>5</a:t>
            </a:fld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Blok-blok asas Struktur database</a:t>
            </a:r>
            <a:endParaRPr lang="en-US" smtClean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806700" y="2362200"/>
            <a:ext cx="4457700" cy="2327275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1. Nilai data</a:t>
            </a:r>
          </a:p>
          <a:p>
            <a:pPr algn="l"/>
            <a:r>
              <a:rPr lang="en-US" sz="3600">
                <a:solidFill>
                  <a:schemeClr val="bg1"/>
                </a:solidFill>
              </a:rPr>
              <a:t>2. Data lapangan</a:t>
            </a:r>
          </a:p>
          <a:p>
            <a:pPr algn="l"/>
            <a:r>
              <a:rPr lang="en-US" sz="3600">
                <a:solidFill>
                  <a:schemeClr val="bg1"/>
                </a:solidFill>
              </a:rPr>
              <a:t>3. Rekaman data</a:t>
            </a:r>
          </a:p>
          <a:p>
            <a:pPr algn="l"/>
            <a:r>
              <a:rPr lang="en-US" sz="3600">
                <a:solidFill>
                  <a:schemeClr val="bg1"/>
                </a:solidFill>
              </a:rPr>
              <a:t>4. File data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05D81522-64D8-4835-BB25-0D4DE360C316}" type="slidenum">
              <a:rPr lang="en-US" sz="1400"/>
              <a:pPr/>
              <a:t>6</a:t>
            </a:fld>
            <a:endParaRPr 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Spreadsheet sebagai sebuah database yang sederhana</a:t>
            </a:r>
            <a:endParaRPr lang="en-US" smtClean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Baris serta kolom yang spreadsheet dapat dipandang sebagai sebuah database yang sederhana</a:t>
            </a:r>
          </a:p>
          <a:p>
            <a:pPr>
              <a:defRPr/>
            </a:pPr>
            <a:r>
              <a:rPr lang="en-US" smtClean="0"/>
              <a:t>file flat</a:t>
            </a:r>
          </a:p>
          <a:p>
            <a:pPr lvl="1">
              <a:defRPr/>
            </a:pPr>
            <a:r>
              <a:rPr lang="en-US" smtClean="0"/>
              <a:t>tidak memiliki mengulangi kolom</a:t>
            </a:r>
          </a:p>
          <a:p>
            <a:pPr lvl="1">
              <a:defRPr/>
            </a:pPr>
            <a:r>
              <a:rPr lang="en-US" smtClean="0"/>
              <a:t>Spreadsheet tabel adalah sebuah file dan kolom adalah sebuah lapangan</a:t>
            </a:r>
          </a:p>
          <a:p>
            <a:pPr>
              <a:defRPr/>
            </a:pPr>
            <a:r>
              <a:rPr lang="en-US" smtClean="0"/>
              <a:t>ladang kunci</a:t>
            </a:r>
          </a:p>
          <a:p>
            <a:pPr lvl="1">
              <a:defRPr/>
            </a:pPr>
            <a:r>
              <a:rPr lang="en-US" smtClean="0"/>
              <a:t>Berisi nilai untuk secara unik mengidentifikasi setiap rekaman dalam sebuah tabel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2D19BF82-ADB0-4AF6-BE5B-D58E951BA969}" type="slidenum">
              <a:rPr lang="en-US" sz="1400"/>
              <a:pPr/>
              <a:t>7</a:t>
            </a:fld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Struktur data versus Spreadsheet terminologi</a:t>
            </a:r>
            <a:endParaRPr lang="en-US" smtClean="0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42950" y="2087563"/>
            <a:ext cx="8667750" cy="287655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Spreadsheet bidang struktur data pinjaman</a:t>
            </a:r>
          </a:p>
          <a:p>
            <a:pPr algn="l"/>
            <a:endParaRPr lang="en-US" sz="3600">
              <a:solidFill>
                <a:schemeClr val="bg1"/>
              </a:solidFill>
            </a:endParaRPr>
          </a:p>
          <a:p>
            <a:pPr algn="l"/>
            <a:r>
              <a:rPr lang="en-US" sz="3600">
                <a:solidFill>
                  <a:schemeClr val="bg1"/>
                </a:solidFill>
              </a:rPr>
              <a:t>File Tabel</a:t>
            </a:r>
          </a:p>
          <a:p>
            <a:pPr algn="l"/>
            <a:r>
              <a:rPr lang="en-US" sz="3600">
                <a:solidFill>
                  <a:schemeClr val="bg1"/>
                </a:solidFill>
              </a:rPr>
              <a:t>Kolom				lapangan</a:t>
            </a:r>
          </a:p>
          <a:p>
            <a:pPr algn="l"/>
            <a:r>
              <a:rPr lang="en-US" sz="3600">
                <a:solidFill>
                  <a:schemeClr val="bg1"/>
                </a:solidFill>
              </a:rPr>
              <a:t>Row					rekor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742950" y="2971800"/>
            <a:ext cx="86677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4705350" y="2087563"/>
            <a:ext cx="0" cy="2876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A2159416-874E-4B31-827D-9F12F30A8EC0}" type="slidenum">
              <a:rPr lang="en-US" sz="1400"/>
              <a:pPr/>
              <a:t>8</a:t>
            </a:fld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Struktur database</a:t>
            </a:r>
            <a:endParaRPr lang="en-US" smtClean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</a:t>
            </a:r>
          </a:p>
          <a:p>
            <a:pPr lvl="1">
              <a:defRPr/>
            </a:pPr>
            <a:r>
              <a:rPr lang="en-US" smtClean="0"/>
              <a:t>Semua data disimpan di komputer-berdasarkan sumber-sumber daya dari organisasi</a:t>
            </a:r>
          </a:p>
          <a:p>
            <a:pPr>
              <a:defRPr/>
            </a:pPr>
            <a:r>
              <a:rPr lang="en-US" smtClean="0"/>
              <a:t>Sistem Manajemen basis data (ke DBMS)</a:t>
            </a:r>
          </a:p>
          <a:p>
            <a:pPr lvl="1">
              <a:defRPr/>
            </a:pPr>
            <a:r>
              <a:rPr lang="en-US" smtClean="0"/>
              <a:t>Aplikasi software yang menyimpan struktur database, data itu sendiri, hubungan di antara data dalam database, serta bentuk dan laporan-laporan berkaitan dengan database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400"/>
              <a:t>9-</a:t>
            </a:r>
            <a:fld id="{09AF5F8E-3BF7-412E-AB47-8B804476EBF2}" type="slidenum">
              <a:rPr lang="en-US" sz="1400"/>
              <a:pPr/>
              <a:t>9</a:t>
            </a:fld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nticeHall">
  <a:themeElements>
    <a:clrScheme name="">
      <a:dk1>
        <a:srgbClr val="081D58"/>
      </a:dk1>
      <a:lt1>
        <a:srgbClr val="FFFFFF"/>
      </a:lt1>
      <a:dk2>
        <a:srgbClr val="9900CC"/>
      </a:dk2>
      <a:lt2>
        <a:srgbClr val="FFFF85"/>
      </a:lt2>
      <a:accent1>
        <a:srgbClr val="F95645"/>
      </a:accent1>
      <a:accent2>
        <a:srgbClr val="F95AB7"/>
      </a:accent2>
      <a:accent3>
        <a:srgbClr val="CAAAE2"/>
      </a:accent3>
      <a:accent4>
        <a:srgbClr val="DADADA"/>
      </a:accent4>
      <a:accent5>
        <a:srgbClr val="FBB4B0"/>
      </a:accent5>
      <a:accent6>
        <a:srgbClr val="E251A6"/>
      </a:accent6>
      <a:hlink>
        <a:srgbClr val="FC0128"/>
      </a:hlink>
      <a:folHlink>
        <a:srgbClr val="618FFD"/>
      </a:folHlink>
    </a:clrScheme>
    <a:fontScheme name="PrenticeH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renticeHa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ticeHal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81D58"/>
    </a:dk1>
    <a:lt1>
      <a:srgbClr val="FFFFFF"/>
    </a:lt1>
    <a:dk2>
      <a:srgbClr val="813CA0"/>
    </a:dk2>
    <a:lt2>
      <a:srgbClr val="FFFF85"/>
    </a:lt2>
    <a:accent1>
      <a:srgbClr val="F95645"/>
    </a:accent1>
    <a:accent2>
      <a:srgbClr val="F95AB7"/>
    </a:accent2>
    <a:accent3>
      <a:srgbClr val="C1AFCD"/>
    </a:accent3>
    <a:accent4>
      <a:srgbClr val="DADADA"/>
    </a:accent4>
    <a:accent5>
      <a:srgbClr val="FBB4B0"/>
    </a:accent5>
    <a:accent6>
      <a:srgbClr val="E251A6"/>
    </a:accent6>
    <a:hlink>
      <a:srgbClr val="FC0128"/>
    </a:hlink>
    <a:folHlink>
      <a:srgbClr val="618F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Pages>33</Pages>
  <Words>875</Words>
  <Application>Microsoft Office PowerPoint</Application>
  <PresentationFormat>A4 Paper (210x297 mm)</PresentationFormat>
  <Paragraphs>355</Paragraphs>
  <Slides>39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PrenticeHall</vt:lpstr>
      <vt:lpstr>Bitmap Image</vt:lpstr>
      <vt:lpstr>Bab 9</vt:lpstr>
      <vt:lpstr>Organisasi data</vt:lpstr>
      <vt:lpstr>Data Organization (kontra.)</vt:lpstr>
      <vt:lpstr>Organisasi data ke dalam folder</vt:lpstr>
      <vt:lpstr>Bersama Model-model  Menyelenggarakan File data</vt:lpstr>
      <vt:lpstr>Blok-blok asas Struktur database</vt:lpstr>
      <vt:lpstr>Spreadsheet sebagai sebuah database yang sederhana</vt:lpstr>
      <vt:lpstr>Struktur data versus Spreadsheet terminologi</vt:lpstr>
      <vt:lpstr>Struktur database</vt:lpstr>
      <vt:lpstr>Struktur database (kontra.)</vt:lpstr>
      <vt:lpstr>Struktur database (kontra.)</vt:lpstr>
      <vt:lpstr>Database relasional vendor</vt:lpstr>
      <vt:lpstr>Konsep Database</vt:lpstr>
      <vt:lpstr>meja</vt:lpstr>
      <vt:lpstr>Sifat Kitab Tabel</vt:lpstr>
      <vt:lpstr>Penjelasan siswa Tabel</vt:lpstr>
      <vt:lpstr>Hubungan Tabel</vt:lpstr>
      <vt:lpstr>PowerPoint Presentation</vt:lpstr>
      <vt:lpstr>Evolusi dari database software</vt:lpstr>
      <vt:lpstr>Evolusi dari database  Software (kontra.)</vt:lpstr>
      <vt:lpstr>Menciptakan Database</vt:lpstr>
      <vt:lpstr>PowerPoint Presentation</vt:lpstr>
      <vt:lpstr>PowerPoint Presentation</vt:lpstr>
      <vt:lpstr>PowerPoint Presentation</vt:lpstr>
      <vt:lpstr>bagan</vt:lpstr>
      <vt:lpstr>Peraturan untuk diperlukan lapangan</vt:lpstr>
      <vt:lpstr>menegakkan nilai bookname</vt:lpstr>
      <vt:lpstr>Menciptakan Database</vt:lpstr>
      <vt:lpstr>Query-oleh-contoh</vt:lpstr>
      <vt:lpstr>Analitikal Processing (OLAP)</vt:lpstr>
      <vt:lpstr>Contoh output OLAP</vt:lpstr>
      <vt:lpstr>Database Administrator (DBA)</vt:lpstr>
      <vt:lpstr>PowerPoint Presentation</vt:lpstr>
      <vt:lpstr>Ilmu penemuan di dalam database (KDD)</vt:lpstr>
      <vt:lpstr>Ilmu penemuan di database (KDD) (kontra.)</vt:lpstr>
      <vt:lpstr>Pengetahuan penemuan di dalam database (KDD) proses</vt:lpstr>
      <vt:lpstr>Keuntungan menggunakan DBMS</vt:lpstr>
      <vt:lpstr>kekurangan ke DBMS</vt:lpstr>
      <vt:lpstr>ikhtisar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George Schell and Roger McHaney</dc:creator>
  <cp:lastModifiedBy>Mubdi</cp:lastModifiedBy>
  <cp:revision>69</cp:revision>
  <cp:lastPrinted>2000-04-24T04:24:52Z</cp:lastPrinted>
  <dcterms:created xsi:type="dcterms:W3CDTF">1997-07-17T14:14:44Z</dcterms:created>
  <dcterms:modified xsi:type="dcterms:W3CDTF">2013-03-15T01:50:06Z</dcterms:modified>
</cp:coreProperties>
</file>