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6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D11C-508F-4DCB-A0F0-FCD87500E646}" type="datetimeFigureOut">
              <a:rPr lang="id-ID" smtClean="0"/>
              <a:pPr/>
              <a:t>30/11/2015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364C-AE1B-4F2F-907B-DE9B107ECDE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D11C-508F-4DCB-A0F0-FCD87500E646}" type="datetimeFigureOut">
              <a:rPr lang="id-ID" smtClean="0"/>
              <a:pPr/>
              <a:t>30/11/2015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364C-AE1B-4F2F-907B-DE9B107ECDE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D11C-508F-4DCB-A0F0-FCD87500E646}" type="datetimeFigureOut">
              <a:rPr lang="id-ID" smtClean="0"/>
              <a:pPr/>
              <a:t>30/11/2015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364C-AE1B-4F2F-907B-DE9B107ECDE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D11C-508F-4DCB-A0F0-FCD87500E646}" type="datetimeFigureOut">
              <a:rPr lang="id-ID" smtClean="0"/>
              <a:pPr/>
              <a:t>30/11/2015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364C-AE1B-4F2F-907B-DE9B107ECDE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D11C-508F-4DCB-A0F0-FCD87500E646}" type="datetimeFigureOut">
              <a:rPr lang="id-ID" smtClean="0"/>
              <a:pPr/>
              <a:t>30/11/2015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364C-AE1B-4F2F-907B-DE9B107ECDE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D11C-508F-4DCB-A0F0-FCD87500E646}" type="datetimeFigureOut">
              <a:rPr lang="id-ID" smtClean="0"/>
              <a:pPr/>
              <a:t>30/11/2015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364C-AE1B-4F2F-907B-DE9B107ECDE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D11C-508F-4DCB-A0F0-FCD87500E646}" type="datetimeFigureOut">
              <a:rPr lang="id-ID" smtClean="0"/>
              <a:pPr/>
              <a:t>30/11/2015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364C-AE1B-4F2F-907B-DE9B107ECDE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D11C-508F-4DCB-A0F0-FCD87500E646}" type="datetimeFigureOut">
              <a:rPr lang="id-ID" smtClean="0"/>
              <a:pPr/>
              <a:t>30/11/2015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364C-AE1B-4F2F-907B-DE9B107ECDE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D11C-508F-4DCB-A0F0-FCD87500E646}" type="datetimeFigureOut">
              <a:rPr lang="id-ID" smtClean="0"/>
              <a:pPr/>
              <a:t>30/11/2015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364C-AE1B-4F2F-907B-DE9B107ECDE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D11C-508F-4DCB-A0F0-FCD87500E646}" type="datetimeFigureOut">
              <a:rPr lang="id-ID" smtClean="0"/>
              <a:pPr/>
              <a:t>30/11/2015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364C-AE1B-4F2F-907B-DE9B107ECDE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D11C-508F-4DCB-A0F0-FCD87500E646}" type="datetimeFigureOut">
              <a:rPr lang="id-ID" smtClean="0"/>
              <a:pPr/>
              <a:t>30/11/2015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D8D364C-AE1B-4F2F-907B-DE9B107ECDE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19D11C-508F-4DCB-A0F0-FCD87500E646}" type="datetimeFigureOut">
              <a:rPr lang="id-ID" smtClean="0"/>
              <a:pPr/>
              <a:t>30/11/2015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D8D364C-AE1B-4F2F-907B-DE9B107ECDE0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2136339"/>
            <a:ext cx="77768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/>
              <a:t>penggabungan </a:t>
            </a:r>
            <a:r>
              <a:rPr lang="id-ID" sz="2400" dirty="0"/>
              <a:t>beberapa buah media yang</a:t>
            </a:r>
          </a:p>
          <a:p>
            <a:r>
              <a:rPr lang="id-ID" sz="2400" dirty="0"/>
              <a:t>berlainan dalam sebuah program interaktif. </a:t>
            </a:r>
            <a:r>
              <a:rPr lang="id-ID" sz="2400" dirty="0" smtClean="0"/>
              <a:t> Matakuliah </a:t>
            </a:r>
            <a:r>
              <a:rPr lang="id-ID" sz="2400" dirty="0"/>
              <a:t>ini </a:t>
            </a:r>
            <a:r>
              <a:rPr lang="id-ID" sz="2400" dirty="0" smtClean="0"/>
              <a:t>memberi pengenalan </a:t>
            </a:r>
            <a:r>
              <a:rPr lang="id-ID" sz="2400" dirty="0"/>
              <a:t>tentang berbagai jenis media (teks, gambar, audio, </a:t>
            </a:r>
            <a:r>
              <a:rPr lang="id-ID" sz="2400" dirty="0" smtClean="0"/>
              <a:t>dan video</a:t>
            </a:r>
            <a:r>
              <a:rPr lang="id-ID" sz="2400" dirty="0"/>
              <a:t>), definisi beserta </a:t>
            </a:r>
            <a:r>
              <a:rPr lang="id-ID" sz="2400" dirty="0" smtClean="0"/>
              <a:t>karakteristiknya</a:t>
            </a:r>
            <a:r>
              <a:rPr lang="id-ID" sz="2400" dirty="0"/>
              <a:t>, cara penyimpanan, </a:t>
            </a:r>
            <a:r>
              <a:rPr lang="id-ID" sz="2400" dirty="0" smtClean="0"/>
              <a:t>dan manipulasinya.</a:t>
            </a:r>
            <a:endParaRPr lang="id-ID" sz="2400" dirty="0"/>
          </a:p>
        </p:txBody>
      </p:sp>
      <p:sp>
        <p:nvSpPr>
          <p:cNvPr id="5" name="Rectangle 4"/>
          <p:cNvSpPr/>
          <p:nvPr/>
        </p:nvSpPr>
        <p:spPr>
          <a:xfrm>
            <a:off x="683568" y="548680"/>
            <a:ext cx="21750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b="1" dirty="0" smtClean="0"/>
              <a:t>Multimedia</a:t>
            </a:r>
            <a:endParaRPr lang="id-ID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642" y="1412776"/>
            <a:ext cx="8386814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8532440" cy="2330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1124744"/>
            <a:ext cx="878128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8628021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052736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 smtClean="0"/>
              <a:t>KARIER MULTIMEDIA</a:t>
            </a:r>
          </a:p>
          <a:p>
            <a:r>
              <a:rPr lang="id-ID" sz="2400" dirty="0" smtClean="0"/>
              <a:t>Pemasaran, animasi, desain grafis, electronic publishing, editor, desain game, public relations, spesial efek, produksi video, dan web master.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980728"/>
            <a:ext cx="79928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/>
              <a:t>Setelah menyelesaikan matakuliah ini, diharapkan mahasiswa akan:</a:t>
            </a:r>
          </a:p>
          <a:p>
            <a:endParaRPr lang="id-ID" sz="2400" dirty="0" smtClean="0"/>
          </a:p>
          <a:p>
            <a:pPr marL="269875" indent="-269875"/>
            <a:r>
              <a:rPr lang="id-ID" sz="2400" dirty="0" smtClean="0"/>
              <a:t>1  Mampu mengenali berbagai format media dan karakteristiknya,</a:t>
            </a:r>
          </a:p>
          <a:p>
            <a:pPr marL="269875" indent="-269875"/>
            <a:r>
              <a:rPr lang="id-ID" sz="2400" dirty="0" smtClean="0"/>
              <a:t>2  Mampu mengkombinasikan penggunaan berbagai media untuk menyampaikan informasi secara efektif</a:t>
            </a:r>
          </a:p>
          <a:p>
            <a:pPr marL="269875" indent="-269875"/>
            <a:r>
              <a:rPr lang="id-ID" sz="2400" dirty="0" smtClean="0"/>
              <a:t>3  Memiliki pengetahuan dasar mengenai tools perangkat lunak, maupun bahasa pemrograman yang dapat digunakan untuk merancang aplikasi multimedia yang efektif dan interaktif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56" y="1556792"/>
            <a:ext cx="889643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95536" y="5365665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/>
              <a:t>Multimedia dapat diartikan sebagai penggunaan beberapa media yang </a:t>
            </a:r>
            <a:r>
              <a:rPr lang="sv-SE" sz="2000" dirty="0" smtClean="0"/>
              <a:t>berbeda untuk menggabungkan dan </a:t>
            </a:r>
            <a:r>
              <a:rPr lang="id-ID" sz="2000" dirty="0" smtClean="0"/>
              <a:t> m</a:t>
            </a:r>
            <a:r>
              <a:rPr lang="sv-SE" sz="2000" dirty="0" smtClean="0"/>
              <a:t>enyampaikan informasi dalam bentuk</a:t>
            </a:r>
            <a:r>
              <a:rPr lang="id-ID" sz="2000" dirty="0" smtClean="0"/>
              <a:t> text, audio, grafik, animasi, dan video.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1196752"/>
            <a:ext cx="820891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Beberapa definisi menurut beberapa ahli:</a:t>
            </a:r>
            <a:endParaRPr lang="id-ID" sz="2000" b="1" dirty="0" smtClean="0"/>
          </a:p>
          <a:p>
            <a:endParaRPr lang="pt-BR" sz="2000" dirty="0" smtClean="0"/>
          </a:p>
          <a:p>
            <a:pPr marL="360363" indent="-360363"/>
            <a:r>
              <a:rPr lang="id-ID" sz="2000" dirty="0" smtClean="0"/>
              <a:t>1.   Kombinasi dari komputer dan video (</a:t>
            </a:r>
            <a:r>
              <a:rPr lang="id-ID" sz="2000" i="1" dirty="0" smtClean="0"/>
              <a:t>Rosch, 1996)</a:t>
            </a:r>
          </a:p>
          <a:p>
            <a:pPr marL="360363" indent="-360363"/>
            <a:r>
              <a:rPr lang="id-ID" sz="2000" dirty="0" smtClean="0"/>
              <a:t>2.   Kombinasi dari tiga elemen: suara, gambar, dan teks (</a:t>
            </a:r>
            <a:r>
              <a:rPr lang="id-ID" sz="2000" i="1" dirty="0" smtClean="0"/>
              <a:t>McComick, 1996)</a:t>
            </a:r>
          </a:p>
          <a:p>
            <a:pPr marL="360363" indent="-360363"/>
            <a:r>
              <a:rPr lang="id-ID" sz="2000" dirty="0" smtClean="0"/>
              <a:t>3.  Kombinasi dari paling sedikit dua media input atau output.  Media ini dapat berupa audio (suara, musik), animasi, video, teks, grafik dan </a:t>
            </a:r>
            <a:r>
              <a:rPr lang="sv-SE" sz="2000" dirty="0" smtClean="0"/>
              <a:t>gambar (</a:t>
            </a:r>
            <a:r>
              <a:rPr lang="sv-SE" sz="2000" i="1" dirty="0" smtClean="0"/>
              <a:t>Turban dan kawan-kawan, 2002)</a:t>
            </a:r>
          </a:p>
          <a:p>
            <a:pPr marL="360363" indent="-360363"/>
            <a:r>
              <a:rPr lang="id-ID" sz="2000" dirty="0" smtClean="0"/>
              <a:t>4.   Alat yang dapat menciptakan presentasi yang dinamis dan interaktif yang  mengkombinasikan teks, grafik, animasi, audio dan video (</a:t>
            </a:r>
            <a:r>
              <a:rPr lang="id-ID" sz="2000" i="1" dirty="0" smtClean="0"/>
              <a:t>Robin dan Linda, 2001)</a:t>
            </a:r>
          </a:p>
          <a:p>
            <a:pPr marL="360363" indent="-360363"/>
            <a:r>
              <a:rPr lang="id-ID" sz="2000" dirty="0" smtClean="0"/>
              <a:t>5.   Multimedia dalam konteks komputer menurut Hofstetter 2001 adalah: pemanfaatan komputer untuk membuat dan menggabungkan teks, grafik, audio, video, dengan menggunakan tool yang memungkinkan pemakai berinteraksi, berkreasi, dan berkomunikasi.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889844"/>
            <a:ext cx="82809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/>
              <a:t>DEFINISI KOMPUTER MULTIMEDIA</a:t>
            </a:r>
          </a:p>
          <a:p>
            <a:endParaRPr lang="id-ID" sz="2000" dirty="0" smtClean="0"/>
          </a:p>
          <a:p>
            <a:r>
              <a:rPr lang="id-ID" sz="2000" b="1" dirty="0" smtClean="0"/>
              <a:t>Wikipedia</a:t>
            </a:r>
          </a:p>
          <a:p>
            <a:r>
              <a:rPr lang="id-ID" sz="2000" dirty="0" smtClean="0"/>
              <a:t>Komputer Multimedia adalah sebuah komputer yang dikonfigurasi sesuai</a:t>
            </a:r>
          </a:p>
          <a:p>
            <a:r>
              <a:rPr lang="id-ID" sz="2000" dirty="0" smtClean="0"/>
              <a:t>dengan rekomendasi dan memiliki sebuah CD-ROM. Standarisasi komputer mutlimedia dilakukan oleh "Multimedia PC Marketing Council", sebuah kelompok kerja dari sebuah perusahaan yang dahulu bernama Software </a:t>
            </a:r>
            <a:r>
              <a:rPr lang="en-US" sz="2000" dirty="0" smtClean="0"/>
              <a:t>Publishers Association (</a:t>
            </a:r>
            <a:r>
              <a:rPr lang="en-US" sz="2000" dirty="0" err="1" smtClean="0"/>
              <a:t>sekarang</a:t>
            </a:r>
            <a:r>
              <a:rPr lang="en-US" sz="2000" dirty="0" smtClean="0"/>
              <a:t> </a:t>
            </a:r>
            <a:r>
              <a:rPr lang="en-US" sz="2000" dirty="0" err="1" smtClean="0"/>
              <a:t>bernama</a:t>
            </a:r>
            <a:r>
              <a:rPr lang="en-US" sz="2000" dirty="0" smtClean="0"/>
              <a:t> Software and Information Industry</a:t>
            </a:r>
            <a:r>
              <a:rPr lang="id-ID" sz="2000" dirty="0" smtClean="0"/>
              <a:t> Association). Perusahaan ini merupakan gabungan dari Microsoft, Creative </a:t>
            </a:r>
            <a:r>
              <a:rPr lang="en-US" sz="2000" dirty="0" smtClean="0"/>
              <a:t>Labs, Dell, Gateway, </a:t>
            </a:r>
            <a:r>
              <a:rPr lang="en-US" sz="2000" dirty="0" err="1" smtClean="0"/>
              <a:t>dan</a:t>
            </a:r>
            <a:r>
              <a:rPr lang="en-US" sz="2000" dirty="0" smtClean="0"/>
              <a:t> Fujitsu.</a:t>
            </a:r>
          </a:p>
          <a:p>
            <a:endParaRPr lang="id-ID" sz="2000" dirty="0" smtClean="0"/>
          </a:p>
          <a:p>
            <a:r>
              <a:rPr lang="id-ID" sz="2000" b="1" dirty="0" smtClean="0"/>
              <a:t>Kenapa CD Rom?</a:t>
            </a:r>
          </a:p>
          <a:p>
            <a:r>
              <a:rPr lang="id-ID" sz="2000" dirty="0" smtClean="0"/>
              <a:t>Karena dahulu multimedia sebatas hanya kemampuan komputer untuk</a:t>
            </a:r>
          </a:p>
          <a:p>
            <a:r>
              <a:rPr lang="sv-SE" sz="2000" dirty="0" smtClean="0"/>
              <a:t>menampilkan video melalui sebuah CD-ROM saja.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908720"/>
            <a:ext cx="82089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 smtClean="0"/>
              <a:t>MENGAPA MULTIMEDIA?</a:t>
            </a:r>
          </a:p>
          <a:p>
            <a:endParaRPr lang="id-ID" sz="2400" dirty="0" smtClean="0"/>
          </a:p>
          <a:p>
            <a:r>
              <a:rPr lang="id-ID" sz="2400" dirty="0" smtClean="0"/>
              <a:t>Multimedia dapat digunakan dalam:</a:t>
            </a:r>
          </a:p>
          <a:p>
            <a:pPr marL="269875" indent="-269875"/>
            <a:r>
              <a:rPr lang="id-ID" sz="2400" dirty="0" smtClean="0"/>
              <a:t>1. Bidang periklanan yang efektif dan interaktif</a:t>
            </a:r>
          </a:p>
          <a:p>
            <a:pPr marL="269875" indent="-269875"/>
            <a:r>
              <a:rPr lang="id-ID" sz="2400" dirty="0" smtClean="0"/>
              <a:t>2. Bidang pendidikan dalam penyampaian bahan pengajaran secara interaktif dan dapat mempermudah pembelajaran karena dididukung oleh berbagai aspek: suara, video, animasi, teks, dan grafik</a:t>
            </a:r>
          </a:p>
          <a:p>
            <a:pPr marL="269875" indent="-269875"/>
            <a:r>
              <a:rPr lang="id-ID" sz="2400" dirty="0" smtClean="0"/>
              <a:t>3. Bidang jaringan dan internet yang membantu dalam pembuatan website yang menarik, informatif, dan interaktif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700808"/>
            <a:ext cx="8352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Menurut</a:t>
            </a:r>
            <a:r>
              <a:rPr lang="en-US" sz="2400" dirty="0" smtClean="0"/>
              <a:t> </a:t>
            </a:r>
            <a:r>
              <a:rPr lang="en-US" sz="2400" dirty="0" err="1" smtClean="0"/>
              <a:t>riset</a:t>
            </a:r>
            <a:r>
              <a:rPr lang="en-US" sz="2400" dirty="0" smtClean="0"/>
              <a:t> Computer Technology Research (CTR):</a:t>
            </a:r>
            <a:endParaRPr lang="id-ID" sz="2400" dirty="0" smtClean="0"/>
          </a:p>
          <a:p>
            <a:endParaRPr lang="en-US" sz="2400" dirty="0" smtClean="0"/>
          </a:p>
          <a:p>
            <a:pPr marL="269875" indent="-269875"/>
            <a:r>
              <a:rPr lang="id-ID" sz="2400" dirty="0" smtClean="0"/>
              <a:t>1. Orang mampu mengingat 20% dari yang dilihat</a:t>
            </a:r>
          </a:p>
          <a:p>
            <a:pPr marL="269875" indent="-269875"/>
            <a:r>
              <a:rPr lang="id-ID" sz="2400" dirty="0" smtClean="0"/>
              <a:t>2. Orang mampu mengingat 30% dari yang didengar</a:t>
            </a:r>
          </a:p>
          <a:p>
            <a:pPr marL="269875" indent="-269875"/>
            <a:r>
              <a:rPr lang="id-ID" sz="2400" dirty="0" smtClean="0"/>
              <a:t>3. Orang mampu mengingat 50% dari yang didengar dan dilihat</a:t>
            </a:r>
          </a:p>
          <a:p>
            <a:pPr marL="269875" indent="-269875"/>
            <a:r>
              <a:rPr lang="id-ID" sz="2400" dirty="0" smtClean="0"/>
              <a:t>4. Orang mampu mengingat 80% dari yang didengar, dilihat, dan dilakukan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124744"/>
            <a:ext cx="842493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 smtClean="0"/>
              <a:t>Multimedia mampu:</a:t>
            </a:r>
          </a:p>
          <a:p>
            <a:endParaRPr lang="id-ID" sz="2000" dirty="0" smtClean="0"/>
          </a:p>
          <a:p>
            <a:pPr marL="269875" indent="-269875"/>
            <a:r>
              <a:rPr lang="id-ID" sz="2000" dirty="0" smtClean="0"/>
              <a:t>1. </a:t>
            </a:r>
            <a:r>
              <a:rPr lang="id-ID" sz="2000" b="1" dirty="0" smtClean="0"/>
              <a:t>Mengubah mengubah tempat kerja. Dengan adanya teleworking,</a:t>
            </a:r>
          </a:p>
          <a:p>
            <a:pPr marL="269875"/>
            <a:r>
              <a:rPr lang="id-ID" sz="2000" dirty="0" smtClean="0"/>
              <a:t>para pekerja dapat melakukan pekerjaanya tidak harus dari kantor.</a:t>
            </a:r>
          </a:p>
          <a:p>
            <a:pPr marL="269875"/>
            <a:r>
              <a:rPr lang="en-US" sz="2000" dirty="0" err="1" smtClean="0"/>
              <a:t>Contoh</a:t>
            </a:r>
            <a:r>
              <a:rPr lang="en-US" sz="2000" dirty="0" smtClean="0"/>
              <a:t> software yang </a:t>
            </a:r>
            <a:r>
              <a:rPr lang="en-US" sz="2000" dirty="0" err="1" smtClean="0"/>
              <a:t>mendukung</a:t>
            </a:r>
            <a:r>
              <a:rPr lang="en-US" sz="2000" dirty="0" smtClean="0"/>
              <a:t> </a:t>
            </a:r>
            <a:r>
              <a:rPr lang="en-US" sz="2000" dirty="0" err="1" smtClean="0"/>
              <a:t>teleworking</a:t>
            </a:r>
            <a:r>
              <a:rPr lang="en-US" sz="2000" dirty="0" smtClean="0"/>
              <a:t>/telecommuting:</a:t>
            </a:r>
          </a:p>
          <a:p>
            <a:pPr marL="269875"/>
            <a:r>
              <a:rPr lang="id-ID" sz="2000" dirty="0" smtClean="0"/>
              <a:t>Netmeeting!</a:t>
            </a:r>
          </a:p>
          <a:p>
            <a:pPr marL="269875" indent="-269875"/>
            <a:r>
              <a:rPr lang="id-ID" sz="2000" dirty="0" smtClean="0"/>
              <a:t>2. </a:t>
            </a:r>
            <a:r>
              <a:rPr lang="id-ID" sz="2000" b="1" dirty="0" smtClean="0"/>
              <a:t>Mengubah cara belanja. Homeshopping/teleshopping dapat</a:t>
            </a:r>
          </a:p>
          <a:p>
            <a:pPr marL="269875"/>
            <a:r>
              <a:rPr lang="id-ID" sz="2000" dirty="0" smtClean="0"/>
              <a:t>dilakukan dengan menggunakan internet, kemudian barang datang dengan sendirinya.</a:t>
            </a:r>
          </a:p>
          <a:p>
            <a:pPr marL="269875" indent="-269875"/>
            <a:r>
              <a:rPr lang="id-ID" sz="2000" dirty="0" smtClean="0"/>
              <a:t>3. </a:t>
            </a:r>
            <a:r>
              <a:rPr lang="id-ID" sz="2000" b="1" dirty="0" smtClean="0"/>
              <a:t>Mengubah cara bisnis. Nokia membuat bisnis telepon seluler, banyak</a:t>
            </a:r>
          </a:p>
          <a:p>
            <a:pPr marL="269875"/>
            <a:r>
              <a:rPr lang="id-ID" sz="2000" dirty="0" smtClean="0"/>
              <a:t>perusahaan menggunakan sistem jual beli online, bank menggunakan</a:t>
            </a:r>
          </a:p>
          <a:p>
            <a:pPr marL="360363"/>
            <a:r>
              <a:rPr lang="id-ID" sz="2000" dirty="0" smtClean="0"/>
              <a:t>cara online-banking.</a:t>
            </a:r>
          </a:p>
          <a:p>
            <a:endParaRPr lang="id-ID" sz="20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1443841"/>
            <a:ext cx="79208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/>
              <a:t>4. </a:t>
            </a:r>
            <a:r>
              <a:rPr lang="id-ID" sz="2000" b="1" dirty="0" smtClean="0"/>
              <a:t>Mengubah cara memperoleh informasi. Orang-orang mulai</a:t>
            </a:r>
          </a:p>
          <a:p>
            <a:pPr marL="269875"/>
            <a:r>
              <a:rPr lang="id-ID" sz="2000" dirty="0" smtClean="0"/>
              <a:t>menggunakan internet dan berbagai software untuk mencari informasi.</a:t>
            </a:r>
          </a:p>
          <a:p>
            <a:pPr marL="269875"/>
            <a:r>
              <a:rPr lang="id-ID" sz="2000" dirty="0" smtClean="0"/>
              <a:t>Misalnya: membaca koran online, detik.com, menggunakan software</a:t>
            </a:r>
          </a:p>
          <a:p>
            <a:pPr marL="269875"/>
            <a:r>
              <a:rPr lang="id-ID" sz="2000" dirty="0" smtClean="0"/>
              <a:t>kesehatan, belajar gitar dari software dan masih banyak lagi.</a:t>
            </a:r>
          </a:p>
          <a:p>
            <a:pPr marL="269875" indent="-269875"/>
            <a:r>
              <a:rPr lang="id-ID" sz="2000" dirty="0" smtClean="0"/>
              <a:t>5. </a:t>
            </a:r>
            <a:r>
              <a:rPr lang="id-ID" sz="2000" b="1" dirty="0" smtClean="0"/>
              <a:t>Mengubah cara belajar. Sekolah mulai menggunakan komputer</a:t>
            </a:r>
          </a:p>
          <a:p>
            <a:pPr marL="269875"/>
            <a:r>
              <a:rPr lang="id-ID" sz="2000" dirty="0" smtClean="0"/>
              <a:t>multimedia, belajar online, menggunakan e-book.</a:t>
            </a:r>
          </a:p>
          <a:p>
            <a:pPr marL="269875" indent="-269875"/>
            <a:r>
              <a:rPr lang="id-ID" sz="2000" dirty="0" smtClean="0"/>
              <a:t>6. </a:t>
            </a:r>
            <a:r>
              <a:rPr lang="id-ID" sz="2000" b="1" dirty="0" smtClean="0"/>
              <a:t>Internet Multimedia juga mulai bersaing dengan televisi dan radio.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303</TotalTime>
  <Words>642</Words>
  <Application>Microsoft Office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Firman</dc:creator>
  <cp:lastModifiedBy>Firman-Tech</cp:lastModifiedBy>
  <cp:revision>35</cp:revision>
  <dcterms:created xsi:type="dcterms:W3CDTF">2011-09-07T04:18:11Z</dcterms:created>
  <dcterms:modified xsi:type="dcterms:W3CDTF">2015-11-30T09:48:06Z</dcterms:modified>
</cp:coreProperties>
</file>