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1" r:id="rId2"/>
    <p:sldId id="262" r:id="rId3"/>
    <p:sldId id="288" r:id="rId4"/>
    <p:sldId id="285" r:id="rId5"/>
    <p:sldId id="289" r:id="rId6"/>
    <p:sldId id="298" r:id="rId7"/>
    <p:sldId id="297" r:id="rId8"/>
    <p:sldId id="296" r:id="rId9"/>
    <p:sldId id="295" r:id="rId10"/>
    <p:sldId id="294" r:id="rId11"/>
    <p:sldId id="287" r:id="rId12"/>
    <p:sldId id="290" r:id="rId13"/>
    <p:sldId id="263" r:id="rId14"/>
    <p:sldId id="265" r:id="rId15"/>
    <p:sldId id="264" r:id="rId16"/>
    <p:sldId id="266" r:id="rId17"/>
    <p:sldId id="292" r:id="rId18"/>
    <p:sldId id="267" r:id="rId19"/>
    <p:sldId id="293" r:id="rId20"/>
    <p:sldId id="268" r:id="rId21"/>
    <p:sldId id="269" r:id="rId22"/>
    <p:sldId id="270" r:id="rId23"/>
    <p:sldId id="291" r:id="rId24"/>
    <p:sldId id="259" r:id="rId25"/>
    <p:sldId id="273" r:id="rId26"/>
    <p:sldId id="275" r:id="rId27"/>
    <p:sldId id="274" r:id="rId28"/>
    <p:sldId id="272" r:id="rId29"/>
    <p:sldId id="276" r:id="rId30"/>
    <p:sldId id="271" r:id="rId31"/>
    <p:sldId id="257" r:id="rId32"/>
    <p:sldId id="277" r:id="rId33"/>
    <p:sldId id="279" r:id="rId34"/>
    <p:sldId id="280" r:id="rId35"/>
    <p:sldId id="281" r:id="rId36"/>
    <p:sldId id="282" r:id="rId37"/>
    <p:sldId id="283" r:id="rId38"/>
    <p:sldId id="278" r:id="rId3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3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FA73-2B09-4D16-8EB6-6FBB98E07EB1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22194-CD5B-47D7-89DC-C4077A30996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97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22194-CD5B-47D7-89DC-C4077A30996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14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D9FF-9364-449B-8D92-C22FD797BE11}" type="datetime1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5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5AD-C0EE-473F-8BFD-60DDAD047A8E}" type="datetime1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34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2D4F-EEA2-43BA-9C4C-25A65B09A472}" type="datetime1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3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880-6BB9-45DA-AB02-06E1B3D8D861}" type="datetime1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357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D381-9F89-4994-9A00-5E348CF94FCF}" type="datetime1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931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E36E-C495-4AE3-A30A-4CEFD5F827FA}" type="datetime1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0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D02B-A282-46B5-9096-93A3AA464586}" type="datetime1">
              <a:rPr lang="nl-BE" smtClean="0"/>
              <a:t>9/10/2014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527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404-A6D0-4C78-9562-34FF542FADD7}" type="datetime1">
              <a:rPr lang="nl-BE" smtClean="0"/>
              <a:t>9/10/2014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6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6A0-0AF5-4E3E-B902-F075331550AD}" type="datetime1">
              <a:rPr lang="nl-BE" smtClean="0"/>
              <a:t>9/10/2014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369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3479-83A9-4A5F-A87C-F47D75887015}" type="datetime1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8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975-B5F6-49DD-8692-B8609841D9FB}" type="datetime1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71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5D30-E2E2-46C6-A39B-4A2941323C12}" type="datetime1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Mats Vande  Cavey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26E6-5513-4C53-AEE0-30DDCD5D3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47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google.com/p/tortoiseg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tbucket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display/BITBUCKET/Bitbucket+101" TargetMode="External"/><Relationship Id="rId2" Type="http://schemas.openxmlformats.org/officeDocument/2006/relationships/hyperlink" Target="http://gitimmersi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ynda.com/Git-tutorials/Git-Essential-Training/100222-2.html" TargetMode="External"/><Relationship Id="rId5" Type="http://schemas.openxmlformats.org/officeDocument/2006/relationships/hyperlink" Target="http://ftp.newartisans.com/pub/git.from.bottom.up.pdf" TargetMode="External"/><Relationship Id="rId4" Type="http://schemas.openxmlformats.org/officeDocument/2006/relationships/hyperlink" Target="http://nathanj.github.io/gitguid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software </a:t>
            </a:r>
            <a:r>
              <a:rPr lang="nl-BE" dirty="0"/>
              <a:t>version control</a:t>
            </a:r>
          </a:p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79512" y="6419428"/>
            <a:ext cx="884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>
                <a:solidFill>
                  <a:schemeClr val="bg1">
                    <a:lumMod val="75000"/>
                  </a:schemeClr>
                </a:solidFill>
              </a:rPr>
              <a:t>Mats Vande Cavey</a:t>
            </a:r>
            <a:endParaRPr lang="nl-BE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36"/>
          <p:cNvSpPr/>
          <p:nvPr/>
        </p:nvSpPr>
        <p:spPr>
          <a:xfrm>
            <a:off x="395536" y="1412776"/>
            <a:ext cx="8136904" cy="19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Working directory – code not working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10</a:t>
            </a:fld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6588224" y="1734716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Print ‘Hello world, </a:t>
            </a:r>
            <a:r>
              <a:rPr lang="nl-BE" sz="2000" dirty="0">
                <a:solidFill>
                  <a:schemeClr val="tx1"/>
                </a:solidFill>
              </a:rPr>
              <a:t>I just made my first program</a:t>
            </a:r>
            <a:r>
              <a:rPr lang="nl-BE" sz="2000" dirty="0" smtClean="0">
                <a:solidFill>
                  <a:schemeClr val="tx1"/>
                </a:solidFill>
              </a:rPr>
              <a:t>’</a:t>
            </a:r>
          </a:p>
          <a:p>
            <a:endParaRPr lang="nl-BE" sz="2000" dirty="0">
              <a:solidFill>
                <a:schemeClr val="tx1"/>
              </a:solidFill>
            </a:endParaRPr>
          </a:p>
          <a:p>
            <a:endParaRPr lang="nl-BE" sz="2000" dirty="0">
              <a:solidFill>
                <a:schemeClr val="tx1"/>
              </a:solidFill>
            </a:endParaRPr>
          </a:p>
          <a:p>
            <a:r>
              <a:rPr lang="nl-BE" sz="2000" dirty="0" smtClean="0">
                <a:solidFill>
                  <a:schemeClr val="tx1"/>
                </a:solidFill>
              </a:rPr>
              <a:t>ùùùùùùùùùùùùùùùùùùùùùùùùùùùùùù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99992" y="1760116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Print ‘Hello world, I just made my first program’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48064" y="1415178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Rectangle 39"/>
          <p:cNvSpPr/>
          <p:nvPr/>
        </p:nvSpPr>
        <p:spPr>
          <a:xfrm>
            <a:off x="2411760" y="1734716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Print ‘Hello world’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144540" y="1412776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Rectangle 41"/>
          <p:cNvSpPr/>
          <p:nvPr/>
        </p:nvSpPr>
        <p:spPr>
          <a:xfrm>
            <a:off x="323528" y="1727165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Hello world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15616" y="1412776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Rectangle 43"/>
          <p:cNvSpPr/>
          <p:nvPr/>
        </p:nvSpPr>
        <p:spPr>
          <a:xfrm>
            <a:off x="2424460" y="4753139"/>
            <a:ext cx="1800200" cy="167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This is a test repository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9992" y="4725144"/>
            <a:ext cx="1800200" cy="167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This is a test repository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88224" y="4725144"/>
            <a:ext cx="1800200" cy="167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This is a test repository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1840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5220072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50" name="TextBox 49"/>
          <p:cNvSpPr txBox="1"/>
          <p:nvPr/>
        </p:nvSpPr>
        <p:spPr>
          <a:xfrm>
            <a:off x="7308304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51" name="TextBox 50"/>
          <p:cNvSpPr txBox="1"/>
          <p:nvPr/>
        </p:nvSpPr>
        <p:spPr>
          <a:xfrm>
            <a:off x="1043608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52" name="TextBox 51"/>
          <p:cNvSpPr txBox="1"/>
          <p:nvPr/>
        </p:nvSpPr>
        <p:spPr>
          <a:xfrm>
            <a:off x="2987824" y="6045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readme.txt</a:t>
            </a:r>
            <a:endParaRPr lang="nl-BE" dirty="0"/>
          </a:p>
        </p:txBody>
      </p:sp>
      <p:sp>
        <p:nvSpPr>
          <p:cNvPr id="53" name="TextBox 52"/>
          <p:cNvSpPr txBox="1"/>
          <p:nvPr/>
        </p:nvSpPr>
        <p:spPr>
          <a:xfrm>
            <a:off x="5076056" y="60119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readme.txt</a:t>
            </a:r>
            <a:endParaRPr lang="nl-BE" dirty="0"/>
          </a:p>
        </p:txBody>
      </p:sp>
      <p:sp>
        <p:nvSpPr>
          <p:cNvPr id="54" name="TextBox 53"/>
          <p:cNvSpPr txBox="1"/>
          <p:nvPr/>
        </p:nvSpPr>
        <p:spPr>
          <a:xfrm>
            <a:off x="7164288" y="60221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readme.txt</a:t>
            </a:r>
            <a:endParaRPr lang="nl-BE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516216" y="1124744"/>
            <a:ext cx="0" cy="573325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TortoiseGit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 Download TortoiseGit at</a:t>
            </a:r>
          </a:p>
          <a:p>
            <a:pPr lvl="1"/>
            <a:r>
              <a:rPr lang="nl-BE" dirty="0">
                <a:hlinkClick r:id="rId2"/>
              </a:rPr>
              <a:t>https://code.google.com/p/tortoisegit/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Reboot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11</a:t>
            </a:fld>
            <a:endParaRPr lang="nl-BE"/>
          </a:p>
        </p:txBody>
      </p:sp>
      <p:pic>
        <p:nvPicPr>
          <p:cNvPr id="7" name="Picture 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10" y="569069"/>
            <a:ext cx="1457311" cy="8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12</a:t>
            </a:fld>
            <a:endParaRPr lang="nl-B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603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Git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Create repository</a:t>
            </a:r>
          </a:p>
          <a:p>
            <a:pPr lvl="1"/>
            <a:r>
              <a:rPr lang="nl-BE" dirty="0" smtClean="0"/>
              <a:t>Save new version as commits</a:t>
            </a:r>
          </a:p>
          <a:p>
            <a:pPr lvl="1"/>
            <a:r>
              <a:rPr lang="nl-BE" dirty="0" smtClean="0"/>
              <a:t>Compare revision</a:t>
            </a:r>
          </a:p>
          <a:p>
            <a:pPr lvl="1"/>
            <a:r>
              <a:rPr lang="nl-BE" dirty="0" smtClean="0"/>
              <a:t>Go back to earlier version</a:t>
            </a:r>
          </a:p>
          <a:p>
            <a:pPr lvl="1"/>
            <a:r>
              <a:rPr lang="nl-BE" dirty="0" smtClean="0"/>
              <a:t>Branch out (try new implementation)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Link to remote (online back-up)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4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Create new local repository</a:t>
            </a:r>
            <a:endParaRPr lang="nl-BE" dirty="0"/>
          </a:p>
        </p:txBody>
      </p:sp>
      <p:pic>
        <p:nvPicPr>
          <p:cNvPr id="3" name="Picture 2" descr="C:\Users\u0088104\Desktop\CrashCourse - Git\figs\makeRe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0" b="41244"/>
          <a:stretch/>
        </p:blipFill>
        <p:spPr bwMode="auto">
          <a:xfrm>
            <a:off x="622529" y="1353960"/>
            <a:ext cx="4741559" cy="538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0088104\Desktop\CrashCourse - Git\figs\withRep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49736"/>
            <a:ext cx="12477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868144" y="3501007"/>
            <a:ext cx="108012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8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Commit via Tortoise Git</a:t>
            </a:r>
            <a:endParaRPr lang="nl-BE" dirty="0"/>
          </a:p>
        </p:txBody>
      </p:sp>
      <p:pic>
        <p:nvPicPr>
          <p:cNvPr id="4098" name="Picture 2" descr="C:\Users\u0088104\Desktop\CrashCourse - Git\figs\Comm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1" r="10"/>
          <a:stretch/>
        </p:blipFill>
        <p:spPr bwMode="auto">
          <a:xfrm>
            <a:off x="379616" y="1164828"/>
            <a:ext cx="4754957" cy="56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0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</a:t>
            </a:r>
            <a:r>
              <a:rPr lang="nl-BE" dirty="0" smtClean="0"/>
              <a:t>hanges and commit message</a:t>
            </a:r>
            <a:endParaRPr lang="nl-BE" dirty="0"/>
          </a:p>
        </p:txBody>
      </p:sp>
      <p:pic>
        <p:nvPicPr>
          <p:cNvPr id="3075" name="Picture 3" descr="C:\Users\u0088104\Desktop\CrashCourse - Git\figs\commit_versioned_and_unversio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57" y="1270114"/>
            <a:ext cx="6461125" cy="55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Compare 2 versions of files</a:t>
            </a:r>
            <a:endParaRPr lang="nl-BE" dirty="0"/>
          </a:p>
        </p:txBody>
      </p:sp>
      <p:pic>
        <p:nvPicPr>
          <p:cNvPr id="5122" name="Picture 2" descr="C:\Users\u0088104\Desktop\CrashCourse - Git\figs\compare_comm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56" y="2117959"/>
            <a:ext cx="9087921" cy="474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</a:t>
            </a:r>
            <a:r>
              <a:rPr lang="nl-BE" dirty="0" smtClean="0"/>
              <a:t>hanges and commit message</a:t>
            </a:r>
            <a:endParaRPr lang="nl-BE" dirty="0"/>
          </a:p>
        </p:txBody>
      </p:sp>
      <p:pic>
        <p:nvPicPr>
          <p:cNvPr id="3075" name="Picture 3" descr="C:\Users\u0088104\Desktop\CrashCourse - Git\figs\commit_versioned_and_unversio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57" y="1270114"/>
            <a:ext cx="6461125" cy="55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7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Overview of commits (log)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341" y="1226062"/>
            <a:ext cx="5665971" cy="549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5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0591"/>
            <a:ext cx="5818050" cy="543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Reset branch to former commit</a:t>
            </a:r>
            <a:endParaRPr lang="nl-BE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18" y="1052736"/>
            <a:ext cx="44386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4365104"/>
            <a:ext cx="3235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Soft: (rare) e.g. to amend commit earlier than last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/>
              <a:t>Mixed</a:t>
            </a:r>
            <a:r>
              <a:rPr lang="nl-BE" dirty="0" smtClean="0"/>
              <a:t>: undo commit, but leave files as they are in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/>
              <a:t>Hard</a:t>
            </a:r>
            <a:r>
              <a:rPr lang="nl-BE" dirty="0" smtClean="0"/>
              <a:t>: go back to previous commit, loose all changes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53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</a:t>
            </a:fld>
            <a:endParaRPr lang="nl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211593" cy="516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Branching – ‘thesis’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8"/>
          <a:stretch/>
        </p:blipFill>
        <p:spPr bwMode="auto">
          <a:xfrm>
            <a:off x="-756592" y="1340768"/>
            <a:ext cx="6153150" cy="206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C:\Users\u0088104\Desktop\CrashCourse - Git\figs\create_bra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416088"/>
            <a:ext cx="43910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05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Checkout other branch</a:t>
            </a:r>
            <a:endParaRPr lang="nl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334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C:\Users\u0088104\Desktop\CrashCourse - Git\figs\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44" y="3019027"/>
            <a:ext cx="44291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96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Final version of local repo</a:t>
            </a:r>
            <a:endParaRPr lang="nl-BE" dirty="0"/>
          </a:p>
        </p:txBody>
      </p:sp>
      <p:pic>
        <p:nvPicPr>
          <p:cNvPr id="3" name="Picture 3" descr="C:\Users\u0088104\Desktop\CrashCourse - Git\figs\Log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14" y="1196752"/>
            <a:ext cx="5775114" cy="54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4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23</a:t>
            </a:fld>
            <a:endParaRPr lang="nl-B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603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Git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Create repository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Create online repository (online back-up)</a:t>
            </a:r>
          </a:p>
          <a:p>
            <a:pPr lvl="1"/>
            <a:r>
              <a:rPr lang="nl-BE" dirty="0" smtClean="0"/>
              <a:t>Set up remote</a:t>
            </a:r>
          </a:p>
          <a:p>
            <a:pPr lvl="1"/>
            <a:r>
              <a:rPr lang="nl-BE" dirty="0" smtClean="0"/>
              <a:t>Push to/pull from remote</a:t>
            </a:r>
          </a:p>
          <a:p>
            <a:pPr lvl="1"/>
            <a:r>
              <a:rPr lang="nl-BE" dirty="0" smtClean="0"/>
              <a:t>Teamwork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oudpassage.com/img/private-cloud.gif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7" t="24188" b="22683"/>
          <a:stretch/>
        </p:blipFill>
        <p:spPr bwMode="auto">
          <a:xfrm>
            <a:off x="1034555" y="553991"/>
            <a:ext cx="6378124" cy="32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439594" y="5122626"/>
            <a:ext cx="1639827" cy="898662"/>
            <a:chOff x="1907704" y="4149080"/>
            <a:chExt cx="1728192" cy="936104"/>
          </a:xfrm>
        </p:grpSpPr>
        <p:sp>
          <p:nvSpPr>
            <p:cNvPr id="8" name="Rounded Rectangle 7"/>
            <p:cNvSpPr/>
            <p:nvPr/>
          </p:nvSpPr>
          <p:spPr>
            <a:xfrm>
              <a:off x="1907704" y="4149080"/>
              <a:ext cx="1728192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3975" y="4165783"/>
              <a:ext cx="886419" cy="67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PC User</a:t>
              </a:r>
              <a:endParaRPr lang="nl-BE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733976" y="4653136"/>
              <a:ext cx="304800" cy="432048"/>
              <a:chOff x="2519772" y="1628800"/>
              <a:chExt cx="304800" cy="43204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5197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6721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245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Remote repository (online backup)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71262" y="1697836"/>
            <a:ext cx="2186437" cy="1382554"/>
            <a:chOff x="5724128" y="764704"/>
            <a:chExt cx="2304256" cy="1440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724128" y="764704"/>
              <a:ext cx="2304256" cy="1440160"/>
              <a:chOff x="5724128" y="764704"/>
              <a:chExt cx="2304256" cy="144016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24128" y="764704"/>
                <a:ext cx="2304256" cy="1440160"/>
                <a:chOff x="5724128" y="764704"/>
                <a:chExt cx="2304256" cy="144016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724128" y="764704"/>
                  <a:ext cx="2304256" cy="144016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24128" y="764704"/>
                  <a:ext cx="20882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BE" dirty="0" smtClean="0"/>
                    <a:t>Origin (private)</a:t>
                  </a:r>
                  <a:endParaRPr lang="nl-BE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24128" y="1131481"/>
                  <a:ext cx="23042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5940152" y="1196752"/>
                <a:ext cx="2088232" cy="32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400" dirty="0"/>
                  <a:t>https://</a:t>
                </a:r>
                <a:r>
                  <a:rPr lang="nl-BE" sz="1400" dirty="0" smtClean="0"/>
                  <a:t>github.com/user</a:t>
                </a:r>
                <a:endParaRPr lang="nl-BE" sz="1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7196297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196297" y="1628800"/>
              <a:ext cx="304800" cy="432048"/>
              <a:chOff x="2519772" y="1628800"/>
              <a:chExt cx="304800" cy="43204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5197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721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8245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Connector 30"/>
          <p:cNvCxnSpPr/>
          <p:nvPr/>
        </p:nvCxnSpPr>
        <p:spPr>
          <a:xfrm>
            <a:off x="305936" y="3573016"/>
            <a:ext cx="86764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544" y="2049942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Remote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67544" y="5291916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Local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691680" y="5678530"/>
            <a:ext cx="0" cy="414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6659" y="5678530"/>
            <a:ext cx="951015" cy="354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=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412776"/>
            <a:ext cx="2466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Account at: </a:t>
            </a:r>
            <a:endParaRPr lang="nl-BE" dirty="0" smtClean="0">
              <a:hlinkClick r:id="rId3"/>
            </a:endParaRPr>
          </a:p>
          <a:p>
            <a:pPr marL="285750" indent="-285750">
              <a:buFontTx/>
              <a:buChar char="-"/>
            </a:pPr>
            <a:r>
              <a:rPr lang="nl-BE" dirty="0" smtClean="0">
                <a:hlinkClick r:id="rId3"/>
              </a:rPr>
              <a:t>github.com</a:t>
            </a:r>
            <a:endParaRPr lang="nl-BE" dirty="0" smtClean="0"/>
          </a:p>
          <a:p>
            <a:pPr marL="742950" lvl="1" indent="-285750">
              <a:buFontTx/>
              <a:buChar char="-"/>
            </a:pPr>
            <a:r>
              <a:rPr lang="nl-BE" dirty="0" smtClean="0"/>
              <a:t>Public</a:t>
            </a:r>
            <a:br>
              <a:rPr lang="nl-BE" dirty="0" smtClean="0"/>
            </a:br>
            <a:endParaRPr lang="nl-BE" dirty="0" smtClean="0"/>
          </a:p>
          <a:p>
            <a:pPr marL="285750" indent="-285750">
              <a:buFontTx/>
              <a:buChar char="-"/>
            </a:pPr>
            <a:r>
              <a:rPr lang="nl-BE" dirty="0" smtClean="0">
                <a:hlinkClick r:id="rId4"/>
              </a:rPr>
              <a:t>bitbucket.org</a:t>
            </a:r>
            <a:endParaRPr lang="nl-BE" dirty="0" smtClean="0"/>
          </a:p>
          <a:p>
            <a:pPr marL="742950" lvl="1" indent="-285750">
              <a:buFontTx/>
              <a:buChar char="-"/>
            </a:pPr>
            <a:r>
              <a:rPr lang="nl-BE" dirty="0" smtClean="0"/>
              <a:t>Public</a:t>
            </a:r>
          </a:p>
          <a:p>
            <a:pPr marL="742950" lvl="1" indent="-285750">
              <a:buFontTx/>
              <a:buChar char="-"/>
            </a:pPr>
            <a:r>
              <a:rPr lang="nl-BE" dirty="0" smtClean="0"/>
              <a:t>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1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(online) repositories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7396"/>
            <a:ext cx="8729027" cy="492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58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Create remote repo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8" y="1597868"/>
            <a:ext cx="8676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9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URL for this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238416"/>
            <a:ext cx="6788727" cy="54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661296" y="6127204"/>
            <a:ext cx="4052423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066880" y="5491832"/>
            <a:ext cx="360040" cy="635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6256" y="5219908"/>
            <a:ext cx="2059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Origin (remote) URL</a:t>
            </a:r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90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oudpassage.com/img/private-cloud.gif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7" t="24188" b="22683"/>
          <a:stretch/>
        </p:blipFill>
        <p:spPr bwMode="auto">
          <a:xfrm>
            <a:off x="1034555" y="553991"/>
            <a:ext cx="6378124" cy="32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439594" y="5122626"/>
            <a:ext cx="1639827" cy="898662"/>
            <a:chOff x="1907704" y="4149080"/>
            <a:chExt cx="1728192" cy="936104"/>
          </a:xfrm>
        </p:grpSpPr>
        <p:sp>
          <p:nvSpPr>
            <p:cNvPr id="8" name="Rounded Rectangle 7"/>
            <p:cNvSpPr/>
            <p:nvPr/>
          </p:nvSpPr>
          <p:spPr>
            <a:xfrm>
              <a:off x="1907704" y="4149080"/>
              <a:ext cx="1728192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3975" y="4165783"/>
              <a:ext cx="886419" cy="67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PC User</a:t>
              </a:r>
              <a:endParaRPr lang="nl-BE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733976" y="4653136"/>
              <a:ext cx="304800" cy="432048"/>
              <a:chOff x="2519772" y="1628800"/>
              <a:chExt cx="304800" cy="43204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5197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6721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245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Link local - remote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71262" y="1697836"/>
            <a:ext cx="2186437" cy="1382554"/>
            <a:chOff x="5724128" y="764704"/>
            <a:chExt cx="2304256" cy="1440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724128" y="764704"/>
              <a:ext cx="2304256" cy="1440160"/>
              <a:chOff x="5724128" y="764704"/>
              <a:chExt cx="2304256" cy="144016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24128" y="764704"/>
                <a:ext cx="2304256" cy="1440160"/>
                <a:chOff x="5724128" y="764704"/>
                <a:chExt cx="2304256" cy="144016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724128" y="764704"/>
                  <a:ext cx="2304256" cy="144016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24128" y="764704"/>
                  <a:ext cx="20882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BE" dirty="0" smtClean="0"/>
                    <a:t>Origin (private)</a:t>
                  </a:r>
                  <a:endParaRPr lang="nl-BE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24128" y="1131481"/>
                  <a:ext cx="23042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5940152" y="1196752"/>
                <a:ext cx="2088232" cy="54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400" dirty="0"/>
                  <a:t>https://</a:t>
                </a:r>
                <a:r>
                  <a:rPr lang="nl-BE" sz="1400" dirty="0" smtClean="0"/>
                  <a:t>github.com/user/project</a:t>
                </a:r>
                <a:endParaRPr lang="nl-BE" sz="1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7196297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196297" y="1628800"/>
              <a:ext cx="304800" cy="432048"/>
              <a:chOff x="2519772" y="1628800"/>
              <a:chExt cx="304800" cy="43204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5197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721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8245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Connector 30"/>
          <p:cNvCxnSpPr/>
          <p:nvPr/>
        </p:nvCxnSpPr>
        <p:spPr>
          <a:xfrm>
            <a:off x="305936" y="3573016"/>
            <a:ext cx="86764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544" y="2049942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Remote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67544" y="5291916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Local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42282" y="3356016"/>
            <a:ext cx="1217750" cy="1513144"/>
            <a:chOff x="5692709" y="2304554"/>
            <a:chExt cx="1217750" cy="1513144"/>
          </a:xfrm>
        </p:grpSpPr>
        <p:sp>
          <p:nvSpPr>
            <p:cNvPr id="34" name="Curved Left Arrow 33"/>
            <p:cNvSpPr/>
            <p:nvPr/>
          </p:nvSpPr>
          <p:spPr>
            <a:xfrm>
              <a:off x="6341298" y="2338338"/>
              <a:ext cx="199428" cy="1479360"/>
            </a:xfrm>
            <a:prstGeom prst="curvedLeftArrow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35" name="Curved Left Arrow 34"/>
            <p:cNvSpPr/>
            <p:nvPr/>
          </p:nvSpPr>
          <p:spPr>
            <a:xfrm rot="10800000">
              <a:off x="6017151" y="2304554"/>
              <a:ext cx="199428" cy="1479360"/>
            </a:xfrm>
            <a:prstGeom prst="curvedLeftArrow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92709" y="2749737"/>
              <a:ext cx="438060" cy="5226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nl-BE" dirty="0" smtClean="0"/>
                <a:t>Push</a:t>
              </a:r>
              <a:endParaRPr lang="nl-BE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2399" y="2748706"/>
              <a:ext cx="438060" cy="42103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nl-BE" dirty="0" smtClean="0"/>
                <a:t>Pull</a:t>
              </a:r>
              <a:endParaRPr lang="nl-BE" dirty="0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75" y="3788827"/>
            <a:ext cx="4149090" cy="10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491880" y="5200217"/>
            <a:ext cx="84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project</a:t>
            </a:r>
            <a:endParaRPr lang="nl-BE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6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5608"/>
            <a:ext cx="1285875" cy="8858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35608"/>
            <a:ext cx="67818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084168" y="2348880"/>
            <a:ext cx="2516235" cy="287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7766" y="1850444"/>
            <a:ext cx="360040" cy="635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7142" y="1578520"/>
            <a:ext cx="2059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Origin (remote) URL</a:t>
            </a:r>
            <a:endParaRPr lang="nl-BE" dirty="0"/>
          </a:p>
        </p:txBody>
      </p:sp>
      <p:sp>
        <p:nvSpPr>
          <p:cNvPr id="9" name="Oval 8"/>
          <p:cNvSpPr/>
          <p:nvPr/>
        </p:nvSpPr>
        <p:spPr>
          <a:xfrm>
            <a:off x="5652120" y="4293096"/>
            <a:ext cx="1291227" cy="287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" name="Straight Connector 4"/>
          <p:cNvCxnSpPr/>
          <p:nvPr/>
        </p:nvCxnSpPr>
        <p:spPr>
          <a:xfrm>
            <a:off x="1753419" y="1135608"/>
            <a:ext cx="70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3419" y="2021434"/>
            <a:ext cx="226293" cy="14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7544" y="2021434"/>
            <a:ext cx="1512168" cy="441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2760" y="1556792"/>
            <a:ext cx="801750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2224258" y="692696"/>
            <a:ext cx="92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3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</a:t>
            </a:fld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4558"/>
            <a:ext cx="8103724" cy="508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9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oudpassage.com/img/private-cloud.gif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7" t="24188" b="22683"/>
          <a:stretch/>
        </p:blipFill>
        <p:spPr bwMode="auto">
          <a:xfrm>
            <a:off x="1034555" y="553991"/>
            <a:ext cx="6378124" cy="32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439594" y="5122626"/>
            <a:ext cx="1639827" cy="898662"/>
            <a:chOff x="1907704" y="4149080"/>
            <a:chExt cx="1728192" cy="936104"/>
          </a:xfrm>
        </p:grpSpPr>
        <p:sp>
          <p:nvSpPr>
            <p:cNvPr id="8" name="Rounded Rectangle 7"/>
            <p:cNvSpPr/>
            <p:nvPr/>
          </p:nvSpPr>
          <p:spPr>
            <a:xfrm>
              <a:off x="1907704" y="4149080"/>
              <a:ext cx="1728192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3975" y="4165783"/>
              <a:ext cx="886419" cy="67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PC User</a:t>
              </a:r>
              <a:endParaRPr lang="nl-BE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733976" y="4653136"/>
              <a:ext cx="304800" cy="432048"/>
              <a:chOff x="2519772" y="1628800"/>
              <a:chExt cx="304800" cy="43204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5197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6721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245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smtClean="0"/>
              <a:t>Git – software version control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71262" y="1697836"/>
            <a:ext cx="2186437" cy="1382554"/>
            <a:chOff x="5724128" y="764704"/>
            <a:chExt cx="2304256" cy="1440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724128" y="764704"/>
              <a:ext cx="2304256" cy="1440160"/>
              <a:chOff x="5724128" y="764704"/>
              <a:chExt cx="2304256" cy="144016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24128" y="764704"/>
                <a:ext cx="2304256" cy="1440160"/>
                <a:chOff x="5724128" y="764704"/>
                <a:chExt cx="2304256" cy="144016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724128" y="764704"/>
                  <a:ext cx="2304256" cy="144016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24128" y="764704"/>
                  <a:ext cx="20882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BE" dirty="0" smtClean="0"/>
                    <a:t>Origin (private)</a:t>
                  </a:r>
                  <a:endParaRPr lang="nl-BE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24128" y="1131481"/>
                  <a:ext cx="23042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5940152" y="1196752"/>
                <a:ext cx="2088232" cy="32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400" dirty="0"/>
                  <a:t>https://</a:t>
                </a:r>
                <a:r>
                  <a:rPr lang="nl-BE" sz="1400" dirty="0" smtClean="0"/>
                  <a:t>github.com/user</a:t>
                </a:r>
                <a:endParaRPr lang="nl-BE" sz="1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7196297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196297" y="1628800"/>
              <a:ext cx="304800" cy="432048"/>
              <a:chOff x="2519772" y="1628800"/>
              <a:chExt cx="304800" cy="43204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5197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721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8245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Connector 30"/>
          <p:cNvCxnSpPr/>
          <p:nvPr/>
        </p:nvCxnSpPr>
        <p:spPr>
          <a:xfrm>
            <a:off x="305936" y="3573016"/>
            <a:ext cx="86764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544" y="2049942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Remote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67544" y="5291916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Local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2081" y="3336974"/>
            <a:ext cx="893638" cy="1520809"/>
            <a:chOff x="5292081" y="3336974"/>
            <a:chExt cx="893638" cy="1520809"/>
          </a:xfrm>
        </p:grpSpPr>
        <p:sp>
          <p:nvSpPr>
            <p:cNvPr id="32" name="Right Arrow 31"/>
            <p:cNvSpPr/>
            <p:nvPr/>
          </p:nvSpPr>
          <p:spPr>
            <a:xfrm rot="5400000">
              <a:off x="4565839" y="4063216"/>
              <a:ext cx="1520809" cy="6832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28733" y="4019761"/>
              <a:ext cx="756986" cy="77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BE" i="1" dirty="0" smtClean="0"/>
            </a:p>
            <a:p>
              <a:r>
                <a:rPr lang="nl-BE" i="1" dirty="0" smtClean="0"/>
                <a:t>clone</a:t>
              </a:r>
              <a:endParaRPr lang="nl-BE" i="1" dirty="0"/>
            </a:p>
          </p:txBody>
        </p:sp>
      </p:grpSp>
      <p:sp>
        <p:nvSpPr>
          <p:cNvPr id="34" name="Curved Left Arrow 33"/>
          <p:cNvSpPr/>
          <p:nvPr/>
        </p:nvSpPr>
        <p:spPr>
          <a:xfrm>
            <a:off x="3864726" y="3389800"/>
            <a:ext cx="199428" cy="1479360"/>
          </a:xfrm>
          <a:prstGeom prst="curvedLeftArrow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5" name="Curved Left Arrow 34"/>
          <p:cNvSpPr/>
          <p:nvPr/>
        </p:nvSpPr>
        <p:spPr>
          <a:xfrm rot="10800000">
            <a:off x="3540579" y="3356016"/>
            <a:ext cx="199428" cy="1479360"/>
          </a:xfrm>
          <a:prstGeom prst="curvedLeftArrow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6137" y="3801199"/>
            <a:ext cx="438060" cy="5226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nl-BE" dirty="0" smtClean="0"/>
              <a:t>Push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3995827" y="3800168"/>
            <a:ext cx="438060" cy="42103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nl-BE" dirty="0" smtClean="0"/>
              <a:t>Pull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23528" y="2631151"/>
            <a:ext cx="86764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 rot="5400000">
            <a:off x="1988220" y="3011754"/>
            <a:ext cx="1520809" cy="683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357209" y="1179470"/>
            <a:ext cx="13124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e.g. GITHUB</a:t>
            </a:r>
          </a:p>
          <a:p>
            <a:r>
              <a:rPr lang="nl-B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(Cloud)</a:t>
            </a:r>
            <a:endParaRPr lang="nl-B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47989" y="764704"/>
            <a:ext cx="2210756" cy="1382554"/>
            <a:chOff x="1395832" y="764704"/>
            <a:chExt cx="2329886" cy="1440160"/>
          </a:xfrm>
        </p:grpSpPr>
        <p:grpSp>
          <p:nvGrpSpPr>
            <p:cNvPr id="21" name="Group 20"/>
            <p:cNvGrpSpPr/>
            <p:nvPr/>
          </p:nvGrpSpPr>
          <p:grpSpPr>
            <a:xfrm>
              <a:off x="1395832" y="764704"/>
              <a:ext cx="2329886" cy="1440160"/>
              <a:chOff x="1395832" y="764704"/>
              <a:chExt cx="2329886" cy="14401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03648" y="764704"/>
                <a:ext cx="2304256" cy="14401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95832" y="764704"/>
                <a:ext cx="2329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Upstream (official)</a:t>
                </a:r>
                <a:endParaRPr lang="nl-BE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03648" y="1134036"/>
                <a:ext cx="2304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547664" y="1196752"/>
              <a:ext cx="1512168" cy="32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smtClean="0"/>
                <a:t>user/project</a:t>
              </a:r>
              <a:endParaRPr lang="nl-BE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82786" y="2968299"/>
            <a:ext cx="78369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 smtClean="0"/>
              <a:t>Clone</a:t>
            </a:r>
            <a:endParaRPr lang="nl-BE" i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2714461" y="1594236"/>
            <a:ext cx="289215" cy="414766"/>
            <a:chOff x="2519772" y="1628800"/>
            <a:chExt cx="304800" cy="43204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519772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72172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824572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89" y="4013705"/>
            <a:ext cx="1639827" cy="898660"/>
            <a:chOff x="1907704" y="4149080"/>
            <a:chExt cx="1728192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1907704" y="4149080"/>
              <a:ext cx="1728192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33975" y="4165783"/>
              <a:ext cx="886419" cy="67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PC User</a:t>
              </a:r>
              <a:endParaRPr lang="nl-BE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733976" y="4653136"/>
              <a:ext cx="304800" cy="432048"/>
              <a:chOff x="2519772" y="1628800"/>
              <a:chExt cx="304800" cy="43204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5197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6721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824572" y="1628800"/>
                <a:ext cx="0" cy="432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698840" y="5534514"/>
            <a:ext cx="1155994" cy="414766"/>
            <a:chOff x="395536" y="5733256"/>
            <a:chExt cx="1218286" cy="432048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395536" y="5733256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1560" y="5733256"/>
              <a:ext cx="1002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= branch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85672" y="2354641"/>
            <a:ext cx="1217750" cy="1513144"/>
            <a:chOff x="1013991" y="2420888"/>
            <a:chExt cx="1283370" cy="1576192"/>
          </a:xfrm>
        </p:grpSpPr>
        <p:grpSp>
          <p:nvGrpSpPr>
            <p:cNvPr id="5" name="Group 4"/>
            <p:cNvGrpSpPr/>
            <p:nvPr/>
          </p:nvGrpSpPr>
          <p:grpSpPr>
            <a:xfrm>
              <a:off x="1355916" y="2420888"/>
              <a:ext cx="551788" cy="1576192"/>
              <a:chOff x="1547664" y="2636912"/>
              <a:chExt cx="551788" cy="1243925"/>
            </a:xfrm>
          </p:grpSpPr>
          <p:sp>
            <p:nvSpPr>
              <p:cNvPr id="3" name="Curved Left Arrow 2"/>
              <p:cNvSpPr/>
              <p:nvPr/>
            </p:nvSpPr>
            <p:spPr>
              <a:xfrm>
                <a:off x="1889278" y="2664685"/>
                <a:ext cx="210174" cy="1216152"/>
              </a:xfrm>
              <a:prstGeom prst="curvedLeftArrow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urved Left Arrow 57"/>
              <p:cNvSpPr/>
              <p:nvPr/>
            </p:nvSpPr>
            <p:spPr>
              <a:xfrm rot="10800000">
                <a:off x="1547664" y="2636912"/>
                <a:ext cx="210174" cy="1216152"/>
              </a:xfrm>
              <a:prstGeom prst="curvedLeftArrow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13991" y="2884620"/>
              <a:ext cx="461665" cy="5443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nl-BE" dirty="0" smtClean="0"/>
                <a:t>Push</a:t>
              </a:r>
              <a:endParaRPr lang="nl-B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35696" y="2883546"/>
              <a:ext cx="461665" cy="438582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nl-BE" dirty="0" smtClean="0"/>
                <a:t>Pull</a:t>
              </a:r>
              <a:endParaRPr lang="nl-BE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30657" y="1603400"/>
            <a:ext cx="289215" cy="414766"/>
            <a:chOff x="2519772" y="1628800"/>
            <a:chExt cx="304800" cy="432048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2519772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672172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824572" y="162880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2209646" y="4183039"/>
            <a:ext cx="84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project</a:t>
            </a:r>
            <a:endParaRPr lang="nl-BE" sz="1400" dirty="0"/>
          </a:p>
        </p:txBody>
      </p:sp>
      <p:grpSp>
        <p:nvGrpSpPr>
          <p:cNvPr id="14344" name="Group 14343"/>
          <p:cNvGrpSpPr/>
          <p:nvPr/>
        </p:nvGrpSpPr>
        <p:grpSpPr>
          <a:xfrm>
            <a:off x="4074756" y="1531372"/>
            <a:ext cx="1662571" cy="685990"/>
            <a:chOff x="4074756" y="1531372"/>
            <a:chExt cx="1662571" cy="685990"/>
          </a:xfrm>
        </p:grpSpPr>
        <p:sp>
          <p:nvSpPr>
            <p:cNvPr id="56" name="Right Arrow 55"/>
            <p:cNvSpPr/>
            <p:nvPr/>
          </p:nvSpPr>
          <p:spPr>
            <a:xfrm rot="10800000">
              <a:off x="4679769" y="1531372"/>
              <a:ext cx="933354" cy="5713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74756" y="1663364"/>
              <a:ext cx="1662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dirty="0" smtClean="0"/>
                <a:t>Pull request</a:t>
              </a:r>
              <a:br>
                <a:rPr lang="nl-BE" dirty="0" smtClean="0"/>
              </a:br>
              <a:r>
                <a:rPr lang="nl-BE" sz="1200" dirty="0" smtClean="0"/>
                <a:t>accept my changes pls!</a:t>
              </a:r>
              <a:endParaRPr lang="nl-BE" dirty="0"/>
            </a:p>
          </p:txBody>
        </p:sp>
      </p:grpSp>
      <p:grpSp>
        <p:nvGrpSpPr>
          <p:cNvPr id="14343" name="Group 14342"/>
          <p:cNvGrpSpPr/>
          <p:nvPr/>
        </p:nvGrpSpPr>
        <p:grpSpPr>
          <a:xfrm>
            <a:off x="4046821" y="764704"/>
            <a:ext cx="3894590" cy="4147661"/>
            <a:chOff x="4046821" y="764704"/>
            <a:chExt cx="3894590" cy="4147661"/>
          </a:xfrm>
        </p:grpSpPr>
        <p:sp>
          <p:nvSpPr>
            <p:cNvPr id="7" name="Right Arrow 6"/>
            <p:cNvSpPr/>
            <p:nvPr/>
          </p:nvSpPr>
          <p:spPr>
            <a:xfrm>
              <a:off x="4046821" y="1179470"/>
              <a:ext cx="1503175" cy="6912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Right Arrow 8"/>
            <p:cNvSpPr/>
            <p:nvPr/>
          </p:nvSpPr>
          <p:spPr>
            <a:xfrm rot="5400000">
              <a:off x="6087788" y="3011754"/>
              <a:ext cx="1520809" cy="6832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88452" y="764704"/>
              <a:ext cx="525428" cy="354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i="1" dirty="0" smtClean="0"/>
                <a:t>fork</a:t>
              </a:r>
              <a:endParaRPr lang="nl-BE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50682" y="2996952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i="1" dirty="0" smtClean="0"/>
                <a:t>Clone</a:t>
              </a:r>
              <a:endParaRPr lang="nl-BE" i="1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276691" y="4009696"/>
              <a:ext cx="1682882" cy="902669"/>
              <a:chOff x="5220072" y="4144904"/>
              <a:chExt cx="1773567" cy="94028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5265447" y="4144904"/>
                <a:ext cx="1728192" cy="9361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20072" y="4161218"/>
                <a:ext cx="108012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PC User1</a:t>
                </a:r>
                <a:endParaRPr lang="nl-BE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508104" y="4653136"/>
                <a:ext cx="304800" cy="432048"/>
                <a:chOff x="2519772" y="1628800"/>
                <a:chExt cx="304800" cy="432048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5197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6721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8245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/>
            <p:cNvGrpSpPr/>
            <p:nvPr/>
          </p:nvGrpSpPr>
          <p:grpSpPr>
            <a:xfrm>
              <a:off x="5754974" y="764704"/>
              <a:ext cx="2186437" cy="1382554"/>
              <a:chOff x="5724128" y="764704"/>
              <a:chExt cx="2304256" cy="144016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724128" y="764704"/>
                <a:ext cx="2304256" cy="1440160"/>
                <a:chOff x="5724128" y="764704"/>
                <a:chExt cx="2304256" cy="144016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724128" y="764704"/>
                  <a:ext cx="2304256" cy="1440160"/>
                  <a:chOff x="5724128" y="764704"/>
                  <a:chExt cx="2304256" cy="1440160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5724128" y="764704"/>
                    <a:ext cx="2304256" cy="144016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724128" y="764704"/>
                    <a:ext cx="20882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BE" dirty="0" smtClean="0"/>
                      <a:t>Origin (private)</a:t>
                    </a:r>
                    <a:endParaRPr lang="nl-BE" dirty="0"/>
                  </a:p>
                </p:txBody>
              </p: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724128" y="1131481"/>
                    <a:ext cx="230425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5940152" y="1196752"/>
                  <a:ext cx="2088232" cy="320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BE" sz="1400" dirty="0" smtClean="0"/>
                    <a:t>user1/project</a:t>
                  </a:r>
                  <a:endParaRPr lang="nl-BE" sz="1400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91497" y="1628800"/>
                <a:ext cx="304800" cy="432048"/>
                <a:chOff x="2519772" y="1628800"/>
                <a:chExt cx="304800" cy="432048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5197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6721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8245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7196297" y="1628800"/>
                <a:ext cx="304800" cy="432048"/>
                <a:chOff x="2519772" y="1628800"/>
                <a:chExt cx="304800" cy="432048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5197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6721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824572" y="1628800"/>
                  <a:ext cx="0" cy="4320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Group 67"/>
            <p:cNvGrpSpPr/>
            <p:nvPr/>
          </p:nvGrpSpPr>
          <p:grpSpPr>
            <a:xfrm>
              <a:off x="5692709" y="2304554"/>
              <a:ext cx="1217750" cy="1513144"/>
              <a:chOff x="1013991" y="2420888"/>
              <a:chExt cx="1283370" cy="1576192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355916" y="2420888"/>
                <a:ext cx="551788" cy="1576192"/>
                <a:chOff x="1547664" y="2636912"/>
                <a:chExt cx="551788" cy="1243925"/>
              </a:xfrm>
            </p:grpSpPr>
            <p:sp>
              <p:nvSpPr>
                <p:cNvPr id="72" name="Curved Left Arrow 71"/>
                <p:cNvSpPr/>
                <p:nvPr/>
              </p:nvSpPr>
              <p:spPr>
                <a:xfrm>
                  <a:off x="1889278" y="2664685"/>
                  <a:ext cx="210174" cy="1216152"/>
                </a:xfrm>
                <a:prstGeom prst="curvedLeftArrow">
                  <a:avLst/>
                </a:prstGeom>
                <a:solidFill>
                  <a:srgbClr val="00B05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Curved Left Arrow 72"/>
                <p:cNvSpPr/>
                <p:nvPr/>
              </p:nvSpPr>
              <p:spPr>
                <a:xfrm rot="10800000">
                  <a:off x="1547664" y="2636912"/>
                  <a:ext cx="210174" cy="1216152"/>
                </a:xfrm>
                <a:prstGeom prst="curvedLeftArrow">
                  <a:avLst/>
                </a:prstGeom>
                <a:solidFill>
                  <a:srgbClr val="00B05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1013991" y="2884620"/>
                <a:ext cx="461665" cy="544380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nl-BE" dirty="0" smtClean="0"/>
                  <a:t>Push</a:t>
                </a:r>
                <a:endParaRPr lang="nl-BE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35696" y="2883546"/>
                <a:ext cx="461665" cy="438582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nl-BE" dirty="0" smtClean="0"/>
                  <a:t>Pull</a:t>
                </a:r>
                <a:endParaRPr lang="nl-BE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251948" y="4201343"/>
              <a:ext cx="840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smtClean="0"/>
                <a:t>project</a:t>
              </a:r>
              <a:endParaRPr lang="nl-BE" sz="1400" dirty="0"/>
            </a:p>
          </p:txBody>
        </p:sp>
      </p:grpSp>
      <p:sp>
        <p:nvSpPr>
          <p:cNvPr id="14336" name="Slide Number Placeholder 14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31</a:t>
            </a:fld>
            <a:endParaRPr lang="nl-BE"/>
          </a:p>
        </p:txBody>
      </p:sp>
      <p:grpSp>
        <p:nvGrpSpPr>
          <p:cNvPr id="14340" name="Group 14339"/>
          <p:cNvGrpSpPr/>
          <p:nvPr/>
        </p:nvGrpSpPr>
        <p:grpSpPr>
          <a:xfrm>
            <a:off x="3622123" y="2064351"/>
            <a:ext cx="2066195" cy="2024197"/>
            <a:chOff x="3622123" y="2064351"/>
            <a:chExt cx="2066195" cy="2024197"/>
          </a:xfrm>
        </p:grpSpPr>
        <p:grpSp>
          <p:nvGrpSpPr>
            <p:cNvPr id="14338" name="Group 14337"/>
            <p:cNvGrpSpPr/>
            <p:nvPr/>
          </p:nvGrpSpPr>
          <p:grpSpPr>
            <a:xfrm>
              <a:off x="3681189" y="2064351"/>
              <a:ext cx="2007129" cy="2024197"/>
              <a:chOff x="3681189" y="2064351"/>
              <a:chExt cx="2007129" cy="2024197"/>
            </a:xfrm>
          </p:grpSpPr>
          <p:sp>
            <p:nvSpPr>
              <p:cNvPr id="78" name="Right Arrow 77"/>
              <p:cNvSpPr/>
              <p:nvPr/>
            </p:nvSpPr>
            <p:spPr>
              <a:xfrm rot="2963927">
                <a:off x="3605653" y="3042287"/>
                <a:ext cx="2024197" cy="68326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982676" y="2968299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i="1" dirty="0" smtClean="0"/>
                  <a:t>Clone</a:t>
                </a:r>
                <a:endParaRPr lang="nl-BE" i="1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 rot="19231164">
                <a:off x="3681189" y="2412555"/>
                <a:ext cx="1217750" cy="1513144"/>
                <a:chOff x="1013991" y="2420888"/>
                <a:chExt cx="1283370" cy="1576192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355916" y="2420888"/>
                  <a:ext cx="551788" cy="1576192"/>
                  <a:chOff x="1547664" y="2636912"/>
                  <a:chExt cx="551788" cy="1243925"/>
                </a:xfrm>
              </p:grpSpPr>
              <p:sp>
                <p:nvSpPr>
                  <p:cNvPr id="84" name="Curved Left Arrow 83"/>
                  <p:cNvSpPr/>
                  <p:nvPr/>
                </p:nvSpPr>
                <p:spPr>
                  <a:xfrm>
                    <a:off x="1889278" y="2664685"/>
                    <a:ext cx="210174" cy="1216152"/>
                  </a:xfrm>
                  <a:prstGeom prst="curvedLeftArrow">
                    <a:avLst/>
                  </a:prstGeom>
                  <a:solidFill>
                    <a:srgbClr val="00B050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Curved Left Arrow 84"/>
                  <p:cNvSpPr/>
                  <p:nvPr/>
                </p:nvSpPr>
                <p:spPr>
                  <a:xfrm rot="10800000">
                    <a:off x="1547664" y="2636912"/>
                    <a:ext cx="210174" cy="1216152"/>
                  </a:xfrm>
                  <a:prstGeom prst="curvedLeftArrow">
                    <a:avLst/>
                  </a:prstGeom>
                  <a:solidFill>
                    <a:srgbClr val="00B050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1013991" y="2884620"/>
                  <a:ext cx="461665" cy="544380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nl-BE" dirty="0" smtClean="0"/>
                    <a:t>Push</a:t>
                  </a:r>
                  <a:endParaRPr lang="nl-BE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835696" y="2883546"/>
                  <a:ext cx="461665" cy="438582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nl-BE" dirty="0" smtClean="0"/>
                    <a:t>Pull</a:t>
                  </a:r>
                  <a:endParaRPr lang="nl-BE" dirty="0"/>
                </a:p>
              </p:txBody>
            </p:sp>
          </p:grpSp>
        </p:grpSp>
        <p:cxnSp>
          <p:nvCxnSpPr>
            <p:cNvPr id="30" name="Straight Connector 29"/>
            <p:cNvCxnSpPr/>
            <p:nvPr/>
          </p:nvCxnSpPr>
          <p:spPr>
            <a:xfrm>
              <a:off x="3622123" y="3093515"/>
              <a:ext cx="670394" cy="4795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933149" y="2959225"/>
              <a:ext cx="176571" cy="8470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7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149090" cy="10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Practical -</a:t>
            </a:r>
            <a:r>
              <a:rPr lang="nl-BE" dirty="0"/>
              <a:t>Pull new </a:t>
            </a:r>
            <a:r>
              <a:rPr lang="nl-BE" dirty="0" smtClean="0"/>
              <a:t>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20060" cy="4525963"/>
          </a:xfrm>
        </p:spPr>
        <p:txBody>
          <a:bodyPr>
            <a:normAutofit lnSpcReduction="10000"/>
          </a:bodyPr>
          <a:lstStyle/>
          <a:p>
            <a:endParaRPr lang="nl-BE" sz="2000" dirty="0" smtClean="0"/>
          </a:p>
          <a:p>
            <a:endParaRPr lang="nl-BE" sz="2000" dirty="0" smtClean="0"/>
          </a:p>
          <a:p>
            <a:endParaRPr lang="nl-BE" sz="2000" dirty="0" smtClean="0"/>
          </a:p>
          <a:p>
            <a:r>
              <a:rPr lang="nl-BE" sz="1700" dirty="0" smtClean="0"/>
              <a:t>Pull from any Remote Branch (select Remote URL) to any Local Branch</a:t>
            </a:r>
          </a:p>
          <a:p>
            <a:endParaRPr lang="nl-BE" sz="2000" dirty="0"/>
          </a:p>
          <a:p>
            <a:r>
              <a:rPr lang="nl-BE" sz="2000" dirty="0" smtClean="0"/>
              <a:t>Commit all local changes before pull (necessary)</a:t>
            </a:r>
          </a:p>
          <a:p>
            <a:r>
              <a:rPr lang="nl-BE" sz="2000" dirty="0" smtClean="0"/>
              <a:t>Resolve (possible) conflicts in files + merge changes</a:t>
            </a:r>
          </a:p>
          <a:p>
            <a:r>
              <a:rPr lang="nl-BE" sz="2000" dirty="0" smtClean="0"/>
              <a:t>Commit merged </a:t>
            </a:r>
            <a:endParaRPr lang="nl-BE" sz="2000" dirty="0"/>
          </a:p>
          <a:p>
            <a:endParaRPr lang="nl-BE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60" y="1784953"/>
            <a:ext cx="5706342" cy="400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67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149090" cy="10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Practical –Push new 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20060" cy="4525963"/>
          </a:xfrm>
        </p:spPr>
        <p:txBody>
          <a:bodyPr>
            <a:normAutofit/>
          </a:bodyPr>
          <a:lstStyle/>
          <a:p>
            <a:endParaRPr lang="nl-BE" sz="2000" dirty="0" smtClean="0"/>
          </a:p>
          <a:p>
            <a:endParaRPr lang="nl-BE" sz="2000" dirty="0" smtClean="0"/>
          </a:p>
          <a:p>
            <a:pPr marL="0" indent="0">
              <a:buNone/>
            </a:pPr>
            <a:endParaRPr lang="nl-BE" sz="2000" dirty="0" smtClean="0"/>
          </a:p>
          <a:p>
            <a:r>
              <a:rPr lang="nl-BE" sz="1600" dirty="0" smtClean="0"/>
              <a:t>Push from any </a:t>
            </a:r>
            <a:r>
              <a:rPr lang="nl-BE" sz="1600" dirty="0"/>
              <a:t>Local Branch </a:t>
            </a:r>
            <a:r>
              <a:rPr lang="nl-BE" sz="1600" dirty="0" smtClean="0"/>
              <a:t>to any</a:t>
            </a:r>
            <a:r>
              <a:rPr lang="nl-BE" sz="1600" dirty="0"/>
              <a:t> Remote Branch (select Remote URL)</a:t>
            </a:r>
            <a:endParaRPr lang="nl-BE" sz="2000" dirty="0"/>
          </a:p>
          <a:p>
            <a:endParaRPr lang="nl-BE" sz="2000" dirty="0" smtClean="0"/>
          </a:p>
          <a:p>
            <a:r>
              <a:rPr lang="nl-BE" sz="2000" dirty="0" smtClean="0"/>
              <a:t>Commit all local changes before push</a:t>
            </a:r>
          </a:p>
          <a:p>
            <a:r>
              <a:rPr lang="nl-BE" sz="2000" dirty="0" smtClean="0"/>
              <a:t>Pull remote first..</a:t>
            </a:r>
          </a:p>
          <a:p>
            <a:r>
              <a:rPr lang="nl-BE" sz="2000" dirty="0" smtClean="0"/>
              <a:t>Push</a:t>
            </a:r>
            <a:endParaRPr lang="nl-BE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60" y="1784953"/>
            <a:ext cx="5706342" cy="400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Pull example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39552" y="1600200"/>
            <a:ext cx="2028053" cy="4525963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Pull ‘master’ (remote: origin) to ‘Thesis’</a:t>
            </a:r>
          </a:p>
          <a:p>
            <a:endParaRPr lang="nl-BE" sz="2000" dirty="0"/>
          </a:p>
          <a:p>
            <a:r>
              <a:rPr lang="nl-BE" sz="2000" dirty="0" smtClean="0"/>
              <a:t>Conflict in file:</a:t>
            </a:r>
            <a:br>
              <a:rPr lang="nl-BE" sz="2000" dirty="0" smtClean="0"/>
            </a:br>
            <a:r>
              <a:rPr lang="nl-BE" sz="2000" dirty="0" smtClean="0"/>
              <a:t>‘Code.txt’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62960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14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Pull example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39552" y="1600200"/>
            <a:ext cx="2028053" cy="4525963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Pull ‘master’ (remote: origin) to ‘Thesis’</a:t>
            </a:r>
          </a:p>
          <a:p>
            <a:endParaRPr lang="nl-BE" sz="2000" dirty="0"/>
          </a:p>
          <a:p>
            <a:r>
              <a:rPr lang="nl-BE" sz="2000" dirty="0" smtClean="0"/>
              <a:t>Conflict in file:</a:t>
            </a:r>
            <a:br>
              <a:rPr lang="nl-BE" sz="2000" dirty="0" smtClean="0"/>
            </a:br>
            <a:r>
              <a:rPr lang="nl-BE" sz="2000" dirty="0" smtClean="0"/>
              <a:t>‘Code.txt’</a:t>
            </a:r>
          </a:p>
          <a:p>
            <a:endParaRPr lang="nl-BE" sz="2000" dirty="0"/>
          </a:p>
          <a:p>
            <a:r>
              <a:rPr lang="nl-BE" sz="2000" dirty="0" smtClean="0"/>
              <a:t>Resolve conflict!</a:t>
            </a:r>
            <a:endParaRPr lang="nl-BE" sz="1600" dirty="0" smtClean="0"/>
          </a:p>
          <a:p>
            <a:pPr lvl="1"/>
            <a:endParaRPr lang="nl-BE" sz="1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7007" y="1700808"/>
            <a:ext cx="6289546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84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Resolve conflict</a:t>
            </a:r>
            <a:endParaRPr lang="nl-B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52" y="1484784"/>
            <a:ext cx="3467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11" y="1556792"/>
            <a:ext cx="5345736" cy="461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835696" y="2780928"/>
            <a:ext cx="1944216" cy="1224136"/>
            <a:chOff x="1835696" y="2780928"/>
            <a:chExt cx="1944216" cy="1224136"/>
          </a:xfrm>
        </p:grpSpPr>
        <p:sp>
          <p:nvSpPr>
            <p:cNvPr id="6" name="TextBox 5"/>
            <p:cNvSpPr txBox="1"/>
            <p:nvPr/>
          </p:nvSpPr>
          <p:spPr>
            <a:xfrm>
              <a:off x="1835696" y="2780928"/>
              <a:ext cx="13195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Fix conflict:</a:t>
              </a:r>
            </a:p>
            <a:p>
              <a:r>
                <a:rPr lang="nl-BE" dirty="0" smtClean="0"/>
                <a:t>Double click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3155288" y="3104094"/>
              <a:ext cx="624624" cy="900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3779912" y="4099154"/>
            <a:ext cx="720080" cy="1546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835629" y="4365104"/>
            <a:ext cx="3096683" cy="2492896"/>
            <a:chOff x="835629" y="4365104"/>
            <a:chExt cx="3096683" cy="2492896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24"/>
            <a:stretch/>
          </p:blipFill>
          <p:spPr bwMode="auto">
            <a:xfrm>
              <a:off x="835629" y="4509120"/>
              <a:ext cx="1659863" cy="187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 flipH="1">
              <a:off x="2339752" y="4365104"/>
              <a:ext cx="144016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932312" y="4517504"/>
              <a:ext cx="0" cy="2340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79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Resolve </a:t>
            </a:r>
            <a:r>
              <a:rPr lang="nl-BE" dirty="0" smtClean="0"/>
              <a:t>conflict (2)</a:t>
            </a:r>
            <a:endParaRPr lang="nl-B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0768"/>
            <a:ext cx="9379748" cy="5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3075" y="2204864"/>
            <a:ext cx="2205403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b="1" dirty="0" smtClean="0"/>
              <a:t>Theirs - remote</a:t>
            </a:r>
            <a:endParaRPr lang="nl-BE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5321" y="2204863"/>
            <a:ext cx="1877875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b="1" dirty="0" smtClean="0"/>
              <a:t>Mine - Local</a:t>
            </a:r>
            <a:endParaRPr lang="nl-BE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78268" y="4293096"/>
            <a:ext cx="2499452" cy="4264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b="1" dirty="0" smtClean="0"/>
              <a:t>Merged – code.txt</a:t>
            </a:r>
            <a:endParaRPr lang="nl-BE" sz="24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866900"/>
            <a:ext cx="40957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6357764"/>
            <a:ext cx="2520280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b="1" dirty="0" smtClean="0"/>
              <a:t>+ commit merged</a:t>
            </a:r>
            <a:endParaRPr lang="nl-BE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6368628"/>
            <a:ext cx="40679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b="1" dirty="0" smtClean="0"/>
              <a:t>+ push / pull request merged</a:t>
            </a:r>
            <a:endParaRPr lang="nl-BE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95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>
                <a:hlinkClick r:id="rId2"/>
              </a:rPr>
              <a:t>http://gitimmersion.com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endParaRPr lang="nl-BE" dirty="0"/>
          </a:p>
          <a:p>
            <a:r>
              <a:rPr lang="nl-BE" dirty="0">
                <a:hlinkClick r:id="rId3"/>
              </a:rPr>
              <a:t>https://</a:t>
            </a:r>
            <a:r>
              <a:rPr lang="nl-BE" dirty="0" smtClean="0">
                <a:hlinkClick r:id="rId3"/>
              </a:rPr>
              <a:t>confluence.atlassian.com/display/BITBUCKET/Bitbucket+101</a:t>
            </a:r>
            <a:endParaRPr lang="nl-BE" dirty="0" smtClean="0"/>
          </a:p>
          <a:p>
            <a:endParaRPr lang="nl-BE" dirty="0"/>
          </a:p>
          <a:p>
            <a:r>
              <a:rPr lang="nl-BE" dirty="0">
                <a:hlinkClick r:id="rId4"/>
              </a:rPr>
              <a:t>http://nathanj.github.io/gitguide</a:t>
            </a:r>
            <a:r>
              <a:rPr lang="nl-BE" dirty="0" smtClean="0">
                <a:hlinkClick r:id="rId4"/>
              </a:rPr>
              <a:t>/</a:t>
            </a:r>
            <a:endParaRPr lang="nl-BE" dirty="0" smtClean="0"/>
          </a:p>
          <a:p>
            <a:endParaRPr lang="nl-BE" dirty="0"/>
          </a:p>
          <a:p>
            <a:r>
              <a:rPr lang="nl-BE" dirty="0">
                <a:hlinkClick r:id="rId5"/>
              </a:rPr>
              <a:t>http://</a:t>
            </a:r>
            <a:r>
              <a:rPr lang="nl-BE" dirty="0" smtClean="0">
                <a:hlinkClick r:id="rId5"/>
              </a:rPr>
              <a:t>ftp.newartisans.com/pub/git.from.bottom.up.pdf</a:t>
            </a:r>
            <a:r>
              <a:rPr lang="nl-BE" dirty="0" smtClean="0"/>
              <a:t> </a:t>
            </a:r>
          </a:p>
          <a:p>
            <a:endParaRPr lang="nl-BE" dirty="0" smtClean="0"/>
          </a:p>
          <a:p>
            <a:r>
              <a:rPr lang="nl-BE" dirty="0">
                <a:hlinkClick r:id="rId6"/>
              </a:rPr>
              <a:t>http://</a:t>
            </a:r>
            <a:r>
              <a:rPr lang="nl-BE" dirty="0" smtClean="0">
                <a:hlinkClick r:id="rId6"/>
              </a:rPr>
              <a:t>www.lynda.com/Git-tutorials/Git-Essential-Training/100222-2.html</a:t>
            </a:r>
            <a:r>
              <a:rPr lang="nl-BE" dirty="0" smtClean="0"/>
              <a:t> (Transcripts only)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10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Git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Create repository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Link to remote (online back-up)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6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u0088104\Desktop\CrashCourse - Git\figs\LogF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54958"/>
            <a:ext cx="3259902" cy="307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Git -</a:t>
            </a:r>
            <a:r>
              <a:rPr lang="nl-BE" dirty="0"/>
              <a:t>Software version control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798390"/>
            <a:ext cx="4040188" cy="639762"/>
          </a:xfrm>
        </p:spPr>
        <p:txBody>
          <a:bodyPr>
            <a:normAutofit/>
          </a:bodyPr>
          <a:lstStyle/>
          <a:p>
            <a:pPr marL="0" lvl="1"/>
            <a:r>
              <a:rPr lang="nl-BE" dirty="0"/>
              <a:t>Default: </a:t>
            </a:r>
            <a:r>
              <a:rPr lang="nl-BE" dirty="0" smtClean="0"/>
              <a:t>command line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3438152"/>
            <a:ext cx="4040188" cy="3951288"/>
          </a:xfrm>
        </p:spPr>
        <p:txBody>
          <a:bodyPr/>
          <a:lstStyle/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2798390"/>
            <a:ext cx="4041775" cy="639762"/>
          </a:xfrm>
        </p:spPr>
        <p:txBody>
          <a:bodyPr/>
          <a:lstStyle/>
          <a:p>
            <a:pPr marL="0" lvl="1"/>
            <a:r>
              <a:rPr lang="nl-BE" dirty="0"/>
              <a:t>GUI software: </a:t>
            </a:r>
            <a:r>
              <a:rPr lang="nl-BE" dirty="0" smtClean="0"/>
              <a:t>TortoiseGit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2157"/>
            <a:ext cx="3690661" cy="193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u0088104\Desktop\CrashCourse - Git\figs\withRe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79808"/>
            <a:ext cx="12477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16288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Keep track of versions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Find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Backup code (online)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Cooperate with others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9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Commit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6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79928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Commit = snapshot of your code</a:t>
            </a:r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Git will remember the content of all files that were in directory at that time. </a:t>
            </a:r>
            <a:br>
              <a:rPr lang="nl-BE" sz="2800" dirty="0" smtClean="0"/>
            </a:br>
            <a:r>
              <a:rPr lang="nl-BE" sz="2800" dirty="0" smtClean="0"/>
              <a:t>Go back to this version at any given moment!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Git keeps track of new files and changes and allows you to compare with previous versions (commits)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Going back to a commit means the files are changed in your directory</a:t>
            </a:r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 smtClean="0"/>
          </a:p>
        </p:txBody>
      </p:sp>
    </p:spTree>
    <p:extLst>
      <p:ext uri="{BB962C8B-B14F-4D97-AF65-F5344CB8AC3E}">
        <p14:creationId xmlns:p14="http://schemas.microsoft.com/office/powerpoint/2010/main" val="17341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Initial commit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7</a:t>
            </a:fld>
            <a:endParaRPr lang="nl-BE"/>
          </a:p>
        </p:txBody>
      </p:sp>
      <p:sp>
        <p:nvSpPr>
          <p:cNvPr id="9" name="Right Arrow 8"/>
          <p:cNvSpPr/>
          <p:nvPr/>
        </p:nvSpPr>
        <p:spPr>
          <a:xfrm>
            <a:off x="395536" y="1412776"/>
            <a:ext cx="8136904" cy="19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323528" y="1727165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Hello world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115616" y="1412776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043608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395536" y="1412776"/>
            <a:ext cx="8136904" cy="19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Commit new file and changes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8</a:t>
            </a:fld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2411760" y="1734716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Print ‘Hello world’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4540" y="1412776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323528" y="1727165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Hello world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5616" y="1412776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2424460" y="4753139"/>
            <a:ext cx="1800200" cy="167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This is a test repository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1840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29" name="TextBox 28"/>
          <p:cNvSpPr txBox="1"/>
          <p:nvPr/>
        </p:nvSpPr>
        <p:spPr>
          <a:xfrm>
            <a:off x="1043608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3034432" y="60339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readme.txt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/>
          <p:cNvSpPr/>
          <p:nvPr/>
        </p:nvSpPr>
        <p:spPr>
          <a:xfrm>
            <a:off x="395536" y="1412776"/>
            <a:ext cx="8136904" cy="19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Commit changes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26E6-5513-4C53-AEE0-30DDCD5D3E8C}" type="slidenum">
              <a:rPr lang="nl-BE" smtClean="0"/>
              <a:t>9</a:t>
            </a:fld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4499992" y="1760116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Print ‘Hello world, I just made my first program’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48064" y="1440578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2411760" y="1734716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Print ‘Hello world’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44540" y="1412776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Rectangle 26"/>
          <p:cNvSpPr/>
          <p:nvPr/>
        </p:nvSpPr>
        <p:spPr>
          <a:xfrm>
            <a:off x="323528" y="1727165"/>
            <a:ext cx="18002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Hello world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5616" y="1412776"/>
            <a:ext cx="216024" cy="196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tangle 28"/>
          <p:cNvSpPr/>
          <p:nvPr/>
        </p:nvSpPr>
        <p:spPr>
          <a:xfrm>
            <a:off x="2424460" y="4709125"/>
            <a:ext cx="1800200" cy="167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This is a test repository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9992" y="4681130"/>
            <a:ext cx="1800200" cy="167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BE" sz="2000" dirty="0" smtClean="0">
                <a:solidFill>
                  <a:schemeClr val="tx1"/>
                </a:solidFill>
              </a:rPr>
              <a:t>This is a test repository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1840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32" name="TextBox 31"/>
          <p:cNvSpPr txBox="1"/>
          <p:nvPr/>
        </p:nvSpPr>
        <p:spPr>
          <a:xfrm>
            <a:off x="5220072" y="38144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1043608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Code.txt</a:t>
            </a:r>
            <a:endParaRPr lang="nl-BE" dirty="0"/>
          </a:p>
        </p:txBody>
      </p:sp>
      <p:sp>
        <p:nvSpPr>
          <p:cNvPr id="35" name="TextBox 34"/>
          <p:cNvSpPr txBox="1"/>
          <p:nvPr/>
        </p:nvSpPr>
        <p:spPr>
          <a:xfrm>
            <a:off x="5076056" y="59840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readme.txt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2987824" y="6008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readme.txt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652</Words>
  <Application>Microsoft Office PowerPoint</Application>
  <PresentationFormat>On-screen Show (4:3)</PresentationFormat>
  <Paragraphs>249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Git</vt:lpstr>
      <vt:lpstr>PowerPoint Presentation</vt:lpstr>
      <vt:lpstr>PowerPoint Presentation</vt:lpstr>
      <vt:lpstr>Overview</vt:lpstr>
      <vt:lpstr>Git -Software version control </vt:lpstr>
      <vt:lpstr>Commit</vt:lpstr>
      <vt:lpstr>Initial commit</vt:lpstr>
      <vt:lpstr>Commit new file and changes</vt:lpstr>
      <vt:lpstr>Commit changes</vt:lpstr>
      <vt:lpstr>Working directory – code not working</vt:lpstr>
      <vt:lpstr>TortoiseGit</vt:lpstr>
      <vt:lpstr>Overview</vt:lpstr>
      <vt:lpstr>Create new local repository</vt:lpstr>
      <vt:lpstr>Commit via Tortoise Git</vt:lpstr>
      <vt:lpstr>Changes and commit message</vt:lpstr>
      <vt:lpstr>Compare 2 versions of files</vt:lpstr>
      <vt:lpstr>Changes and commit message</vt:lpstr>
      <vt:lpstr>Overview of commits (log)</vt:lpstr>
      <vt:lpstr>Reset branch to former commit</vt:lpstr>
      <vt:lpstr>Branching – ‘thesis’</vt:lpstr>
      <vt:lpstr>Checkout other branch</vt:lpstr>
      <vt:lpstr>Final version of local repo</vt:lpstr>
      <vt:lpstr>PowerPoint Presentation</vt:lpstr>
      <vt:lpstr>Remote repository (online backup)</vt:lpstr>
      <vt:lpstr>Remote (online) repositories</vt:lpstr>
      <vt:lpstr>Create remote repo</vt:lpstr>
      <vt:lpstr>Remote URL for this project</vt:lpstr>
      <vt:lpstr>Link local - remote</vt:lpstr>
      <vt:lpstr>PowerPoint Presentation</vt:lpstr>
      <vt:lpstr>Git – software version control</vt:lpstr>
      <vt:lpstr>PowerPoint Presentation</vt:lpstr>
      <vt:lpstr>Practical -Pull new version</vt:lpstr>
      <vt:lpstr>Practical –Push new version</vt:lpstr>
      <vt:lpstr>Pull example</vt:lpstr>
      <vt:lpstr>Pull example</vt:lpstr>
      <vt:lpstr>Resolve conflict</vt:lpstr>
      <vt:lpstr>Resolve conflict (2)</vt:lpstr>
      <vt:lpstr>More information</vt:lpstr>
    </vt:vector>
  </TitlesOfParts>
  <Company>K.U.Leuven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Vande Cavey</dc:creator>
  <cp:lastModifiedBy>Mats Vande Cavey</cp:lastModifiedBy>
  <cp:revision>71</cp:revision>
  <dcterms:created xsi:type="dcterms:W3CDTF">2013-06-06T09:40:52Z</dcterms:created>
  <dcterms:modified xsi:type="dcterms:W3CDTF">2014-10-09T15:35:33Z</dcterms:modified>
</cp:coreProperties>
</file>