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</p:sldMasterIdLst>
  <p:notesMasterIdLst>
    <p:notesMasterId r:id="rId41"/>
  </p:notesMasterIdLst>
  <p:sldIdLst>
    <p:sldId id="256" r:id="rId3"/>
    <p:sldId id="363" r:id="rId4"/>
    <p:sldId id="394" r:id="rId5"/>
    <p:sldId id="346" r:id="rId6"/>
    <p:sldId id="342" r:id="rId7"/>
    <p:sldId id="413" r:id="rId8"/>
    <p:sldId id="412" r:id="rId9"/>
    <p:sldId id="344" r:id="rId10"/>
    <p:sldId id="345" r:id="rId11"/>
    <p:sldId id="415" r:id="rId12"/>
    <p:sldId id="414" r:id="rId13"/>
    <p:sldId id="397" r:id="rId14"/>
    <p:sldId id="398" r:id="rId15"/>
    <p:sldId id="399" r:id="rId16"/>
    <p:sldId id="406" r:id="rId17"/>
    <p:sldId id="400" r:id="rId18"/>
    <p:sldId id="401" r:id="rId19"/>
    <p:sldId id="402" r:id="rId20"/>
    <p:sldId id="403" r:id="rId21"/>
    <p:sldId id="383" r:id="rId22"/>
    <p:sldId id="368" r:id="rId23"/>
    <p:sldId id="407" r:id="rId24"/>
    <p:sldId id="408" r:id="rId25"/>
    <p:sldId id="409" r:id="rId26"/>
    <p:sldId id="410" r:id="rId27"/>
    <p:sldId id="371" r:id="rId28"/>
    <p:sldId id="369" r:id="rId29"/>
    <p:sldId id="370" r:id="rId30"/>
    <p:sldId id="411" r:id="rId31"/>
    <p:sldId id="373" r:id="rId32"/>
    <p:sldId id="404" r:id="rId33"/>
    <p:sldId id="375" r:id="rId34"/>
    <p:sldId id="405" r:id="rId35"/>
    <p:sldId id="395" r:id="rId36"/>
    <p:sldId id="381" r:id="rId37"/>
    <p:sldId id="382" r:id="rId38"/>
    <p:sldId id="380" r:id="rId39"/>
    <p:sldId id="374" r:id="rId4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8D2330-38C3-4766-BF0D-93D38594D5AA}">
          <p14:sldIdLst>
            <p14:sldId id="256"/>
            <p14:sldId id="363"/>
          </p14:sldIdLst>
        </p14:section>
        <p14:section name="What is Modelica" id="{6161F8E0-AEDD-46F3-82DA-2C8503F4E530}">
          <p14:sldIdLst>
            <p14:sldId id="394"/>
            <p14:sldId id="346"/>
            <p14:sldId id="342"/>
            <p14:sldId id="413"/>
            <p14:sldId id="412"/>
            <p14:sldId id="344"/>
            <p14:sldId id="345"/>
            <p14:sldId id="415"/>
            <p14:sldId id="414"/>
          </p14:sldIdLst>
        </p14:section>
        <p14:section name="Dymola" id="{61403DE8-279A-4BAF-A341-740BDDEB0EFE}">
          <p14:sldIdLst>
            <p14:sldId id="397"/>
            <p14:sldId id="398"/>
            <p14:sldId id="399"/>
            <p14:sldId id="406"/>
            <p14:sldId id="400"/>
            <p14:sldId id="401"/>
            <p14:sldId id="402"/>
            <p14:sldId id="403"/>
            <p14:sldId id="383"/>
          </p14:sldIdLst>
        </p14:section>
        <p14:section name="Modelica syntax" id="{4B5A48B4-E36A-4C04-B8A3-E528FB9DE63D}">
          <p14:sldIdLst>
            <p14:sldId id="368"/>
            <p14:sldId id="407"/>
            <p14:sldId id="408"/>
            <p14:sldId id="409"/>
            <p14:sldId id="410"/>
            <p14:sldId id="371"/>
            <p14:sldId id="369"/>
            <p14:sldId id="370"/>
            <p14:sldId id="411"/>
            <p14:sldId id="373"/>
            <p14:sldId id="404"/>
            <p14:sldId id="375"/>
            <p14:sldId id="405"/>
            <p14:sldId id="395"/>
          </p14:sldIdLst>
        </p14:section>
        <p14:section name="Useful URLs" id="{03CB17B6-9C4C-41AC-AAF8-FED7CC40A227}">
          <p14:sldIdLst>
            <p14:sldId id="381"/>
            <p14:sldId id="382"/>
          </p14:sldIdLst>
        </p14:section>
        <p14:section name="To Filip" id="{05F76662-9418-4526-A329-622099FDA819}">
          <p14:sldIdLst>
            <p14:sldId id="380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79" autoAdjust="0"/>
    <p:restoredTop sz="93400" autoAdjust="0"/>
  </p:normalViewPr>
  <p:slideViewPr>
    <p:cSldViewPr>
      <p:cViewPr>
        <p:scale>
          <a:sx n="66" d="100"/>
          <a:sy n="66" d="100"/>
        </p:scale>
        <p:origin x="30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11F6F1-EBD8-4F81-971C-A0C6DA86F1A7}" type="datetimeFigureOut">
              <a:rPr lang="en-GB"/>
              <a:pPr>
                <a:defRPr/>
              </a:pPr>
              <a:t>17/10/2017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F0AFAE-E0DF-4756-9D50-97DCD3BB6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9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85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Modelica</a:t>
            </a:r>
            <a:r>
              <a:rPr lang="nl-NL" dirty="0" smtClean="0"/>
              <a:t> is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programming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Overview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most important </a:t>
            </a:r>
            <a:r>
              <a:rPr lang="nl-NL" baseline="0" dirty="0" err="1" smtClean="0"/>
              <a:t>parts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smtClean="0"/>
              <a:t>syntax</a:t>
            </a:r>
          </a:p>
          <a:p>
            <a:endParaRPr lang="nl-NL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68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enkel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15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eerst</a:t>
            </a:r>
            <a:r>
              <a:rPr lang="en-US" dirty="0" smtClean="0"/>
              <a:t> flow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97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Ander </a:t>
            </a:r>
            <a:r>
              <a:rPr lang="en-US" dirty="0" err="1" smtClean="0"/>
              <a:t>voorbeeld</a:t>
            </a:r>
            <a:r>
              <a:rPr lang="en-US" dirty="0" smtClean="0"/>
              <a:t> </a:t>
            </a:r>
            <a:r>
              <a:rPr lang="en-US" dirty="0" err="1" smtClean="0"/>
              <a:t>zoeken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710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baseline="0" dirty="0" smtClean="0"/>
              <a:t> libraries? </a:t>
            </a:r>
            <a:r>
              <a:rPr lang="en-US" baseline="0" dirty="0" smtClean="0">
                <a:sym typeface="Wingdings" panose="05000000000000000000" pitchFamily="2" charset="2"/>
              </a:rPr>
              <a:t> Filip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59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Michael wetter</a:t>
            </a:r>
            <a:r>
              <a:rPr lang="en-US" b="1" baseline="0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44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Michael wetter</a:t>
            </a:r>
            <a:r>
              <a:rPr lang="en-US" b="1" baseline="0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48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Michael wetter</a:t>
            </a:r>
            <a:r>
              <a:rPr lang="en-US" b="1" baseline="0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icon </a:t>
            </a:r>
            <a:r>
              <a:rPr lang="en-US" b="1" dirty="0" err="1" smtClean="0"/>
              <a:t>toevoegen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20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variable, define equation, define initial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056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to define parameters: variables of</a:t>
            </a:r>
            <a:r>
              <a:rPr lang="en-US" baseline="0" dirty="0" smtClean="0"/>
              <a:t> which the value is known before, but can be changed by the user</a:t>
            </a:r>
          </a:p>
          <a:p>
            <a:r>
              <a:rPr lang="en-US" baseline="0" dirty="0" smtClean="0"/>
              <a:t>Constants are used for parameters that are not likely to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5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types:</a:t>
            </a:r>
            <a:r>
              <a:rPr lang="en-US" b="1" baseline="0" dirty="0" smtClean="0"/>
              <a:t> assign unit to for example real, Boolean,…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1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3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9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2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199994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2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09" indent="-31749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3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902" y="600000"/>
            <a:ext cx="5672377" cy="5840000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 marL="1594508" indent="-253992">
              <a:buFont typeface="Arial" pitchFamily="34" charset="0"/>
              <a:buChar char="-"/>
              <a:tabLst/>
              <a:defRPr sz="1800">
                <a:solidFill>
                  <a:srgbClr val="00407A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5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7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0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199998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0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44" indent="-317497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1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899" y="600000"/>
            <a:ext cx="5672377" cy="584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tabLst/>
              <a:defRPr lang="nl-BE" dirty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3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17/10/2017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17/10/2017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6" indent="-399996" algn="l" defTabSz="101599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92" indent="-400399" algn="l" defTabSz="101599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89" indent="-299997" algn="l" defTabSz="101599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209" indent="-199998" algn="l" defTabSz="101599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44" indent="-199318" algn="l" defTabSz="101599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001"/>
            <a:ext cx="3600000" cy="2964707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17/10/2017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8" tIns="50798" rIns="101598" bIns="50798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101598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2" indent="-399992" algn="l" defTabSz="101598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84" indent="-400395" algn="l" defTabSz="101598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78" indent="-299994" algn="l" defTabSz="101598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196" indent="-199996" algn="l" defTabSz="101598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30" indent="-199316" algn="l" defTabSz="101598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4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3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2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13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simulationresearch.lbl.gov/modelica" TargetMode="External"/><Relationship Id="rId3" Type="http://schemas.openxmlformats.org/officeDocument/2006/relationships/hyperlink" Target="http://www.jmodelica.org/" TargetMode="External"/><Relationship Id="rId7" Type="http://schemas.openxmlformats.org/officeDocument/2006/relationships/hyperlink" Target="https://github.com/open-ideas" TargetMode="External"/><Relationship Id="rId2" Type="http://schemas.openxmlformats.org/officeDocument/2006/relationships/hyperlink" Target="http://www.openmodelic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ook.xogeny.com/" TargetMode="External"/><Relationship Id="rId5" Type="http://schemas.openxmlformats.org/officeDocument/2006/relationships/hyperlink" Target="http://modref.xogeny.com/" TargetMode="External"/><Relationship Id="rId4" Type="http://schemas.openxmlformats.org/officeDocument/2006/relationships/hyperlink" Target="http://www.claytex.com/tech-blog/" TargetMode="External"/><Relationship Id="rId9" Type="http://schemas.openxmlformats.org/officeDocument/2006/relationships/hyperlink" Target="https://github.com/ibpsa/modelica-ibps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forum" TargetMode="External"/><Relationship Id="rId2" Type="http://schemas.openxmlformats.org/officeDocument/2006/relationships/hyperlink" Target="http://www.openmodelica.org/index.php/foru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imulationresearch.lbl.gov/modelica/buildingsp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delic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60000" y="2251570"/>
            <a:ext cx="6200000" cy="20000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nl-BE" sz="4800" b="1" dirty="0" smtClean="0">
                <a:solidFill>
                  <a:srgbClr val="000000"/>
                </a:solidFill>
                <a:latin typeface="Arial" charset="0"/>
              </a:rPr>
              <a:t>          .</a:t>
            </a:r>
            <a:r>
              <a:rPr lang="en-US" altLang="nl-BE" sz="4800" dirty="0" smtClean="0">
                <a:solidFill>
                  <a:schemeClr val="accent3"/>
                </a:solidFill>
              </a:rPr>
              <a:t>crash course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40000" y="4242048"/>
            <a:ext cx="6200000" cy="1617591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400" dirty="0" smtClean="0">
                <a:latin typeface="+mj-lt"/>
              </a:rPr>
              <a:t>Christina Protopapadaki, Filip Jorissen &amp; Bram van der Heijde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>
                <a:solidFill>
                  <a:schemeClr val="tx1"/>
                </a:solidFill>
                <a:latin typeface="+mj-lt"/>
              </a:rPr>
              <a:t>Christina.Protopapadaki@bwk.kuleuven.be </a:t>
            </a:r>
            <a:br>
              <a:rPr lang="en-US" sz="1600" u="sng" dirty="0">
                <a:solidFill>
                  <a:schemeClr val="tx1"/>
                </a:solidFill>
                <a:latin typeface="+mj-lt"/>
              </a:rPr>
            </a:br>
            <a:r>
              <a:rPr lang="en-US" sz="1600" u="sng" dirty="0">
                <a:solidFill>
                  <a:schemeClr val="tx1"/>
                </a:solidFill>
                <a:latin typeface="+mj-lt"/>
              </a:rPr>
              <a:t>Filip.Jorissen@mech.kuleuven.be,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Bram.vanderHeijde@kuleuven.be </a:t>
            </a:r>
            <a:endParaRPr lang="en-US" sz="1600" u="sng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</a:rPr>
              <a:t>October </a:t>
            </a:r>
            <a:r>
              <a:rPr lang="en-US" sz="2000" dirty="0" smtClean="0">
                <a:latin typeface="+mj-lt"/>
              </a:rPr>
              <a:t>20, </a:t>
            </a:r>
            <a:r>
              <a:rPr lang="en-US" sz="2000" dirty="0" smtClean="0">
                <a:latin typeface="+mj-lt"/>
              </a:rPr>
              <a:t>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0" y="2081808"/>
            <a:ext cx="2258342" cy="11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266384"/>
            <a:ext cx="91455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en-US" altLang="nl-BE" sz="1000" dirty="0" smtClean="0">
                <a:latin typeface="Arial" charset="0"/>
                <a:cs typeface="Arial" charset="0"/>
              </a:rPr>
              <a:t>Michael Wetter and Thierry </a:t>
            </a:r>
            <a:r>
              <a:rPr lang="en-US" altLang="nl-BE" sz="1000" dirty="0" err="1" smtClean="0">
                <a:latin typeface="Arial" charset="0"/>
                <a:cs typeface="Arial" charset="0"/>
              </a:rPr>
              <a:t>Nouidui</a:t>
            </a:r>
            <a:r>
              <a:rPr lang="en-US" altLang="nl-BE" sz="1000" dirty="0" smtClean="0">
                <a:latin typeface="Arial" charset="0"/>
                <a:cs typeface="Arial" charset="0"/>
              </a:rPr>
              <a:t>, Introduction to </a:t>
            </a:r>
            <a:r>
              <a:rPr lang="en-US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en-US" altLang="nl-BE" sz="1000" dirty="0">
                <a:latin typeface="Arial" charset="0"/>
                <a:cs typeface="Arial" charset="0"/>
              </a:rPr>
              <a:t> (2015), see http://</a:t>
            </a:r>
            <a:r>
              <a:rPr lang="en-US" altLang="nl-BE" sz="1000" dirty="0" smtClean="0">
                <a:latin typeface="Arial" charset="0"/>
                <a:cs typeface="Arial" charset="0"/>
              </a:rPr>
              <a:t>simulationresearch.lbl.gov/modelica/downloads/workshops/2015-06-22-lbnl/slides/modelica-intro.pdf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Modelica</a:t>
            </a:r>
            <a:r>
              <a:rPr lang="en-US" dirty="0" smtClean="0"/>
              <a:t> vs. Simulink-style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3" y="2046385"/>
            <a:ext cx="9171322" cy="3383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53" y="2035953"/>
            <a:ext cx="9076547" cy="3394285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440040" y="5365731"/>
            <a:ext cx="2376264" cy="1118776"/>
          </a:xfrm>
          <a:prstGeom prst="borderCallout1">
            <a:avLst>
              <a:gd name="adj1" fmla="val -374"/>
              <a:gd name="adj2" fmla="val 91440"/>
              <a:gd name="adj3" fmla="val -66360"/>
              <a:gd name="adj4" fmla="val 71517"/>
            </a:avLst>
          </a:prstGeom>
          <a:solidFill>
            <a:srgbClr val="116E8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What if we want to change heat injection to here?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08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266384"/>
            <a:ext cx="91455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en-US" altLang="nl-BE" sz="1000" dirty="0" smtClean="0">
                <a:latin typeface="Arial" charset="0"/>
                <a:cs typeface="Arial" charset="0"/>
              </a:rPr>
              <a:t>Michael Wetter and Thierry </a:t>
            </a:r>
            <a:r>
              <a:rPr lang="en-US" altLang="nl-BE" sz="1000" dirty="0" err="1" smtClean="0">
                <a:latin typeface="Arial" charset="0"/>
                <a:cs typeface="Arial" charset="0"/>
              </a:rPr>
              <a:t>Nouidui</a:t>
            </a:r>
            <a:r>
              <a:rPr lang="en-US" altLang="nl-BE" sz="1000" dirty="0" smtClean="0">
                <a:latin typeface="Arial" charset="0"/>
                <a:cs typeface="Arial" charset="0"/>
              </a:rPr>
              <a:t>, Introduction to </a:t>
            </a:r>
            <a:r>
              <a:rPr lang="en-US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en-US" altLang="nl-BE" sz="1000" dirty="0">
                <a:latin typeface="Arial" charset="0"/>
                <a:cs typeface="Arial" charset="0"/>
              </a:rPr>
              <a:t> (2015), see http://</a:t>
            </a:r>
            <a:r>
              <a:rPr lang="en-US" altLang="nl-BE" sz="1000" dirty="0" smtClean="0">
                <a:latin typeface="Arial" charset="0"/>
                <a:cs typeface="Arial" charset="0"/>
              </a:rPr>
              <a:t>simulationresearch.lbl.gov/modelica/downloads/workshops/2015-06-22-lbnl/slides/modelica-intro.pdf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Modelica</a:t>
            </a:r>
            <a:r>
              <a:rPr lang="en-US" dirty="0" smtClean="0"/>
              <a:t> vs. Simulink-style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3" y="2046385"/>
            <a:ext cx="9171322" cy="33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000" dirty="0" smtClean="0"/>
              <a:t>How does </a:t>
            </a:r>
            <a:r>
              <a:rPr lang="nl-NL" sz="4000" dirty="0" err="1" smtClean="0"/>
              <a:t>Dymola</a:t>
            </a:r>
            <a:r>
              <a:rPr lang="nl-NL" sz="4000" dirty="0" smtClean="0"/>
              <a:t> </a:t>
            </a:r>
            <a:r>
              <a:rPr lang="nl-NL" sz="4000" dirty="0" err="1" smtClean="0"/>
              <a:t>work</a:t>
            </a:r>
            <a:r>
              <a:rPr lang="nl-NL" sz="4000" dirty="0" smtClean="0"/>
              <a:t>?</a:t>
            </a:r>
            <a:endParaRPr lang="nl-BE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 smtClean="0">
                <a:latin typeface="Arial" charset="0"/>
                <a:cs typeface="Arial" charset="0"/>
              </a:rPr>
              <a:t>Modelica environments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Commercial software </a:t>
            </a:r>
            <a:r>
              <a:rPr lang="en-GB" altLang="nl-BE" dirty="0" smtClean="0">
                <a:latin typeface="Arial" charset="0"/>
                <a:cs typeface="Arial" charset="0"/>
              </a:rPr>
              <a:t>tool</a:t>
            </a:r>
            <a:endParaRPr lang="en-GB" altLang="nl-BE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GB" altLang="nl-BE" sz="2400" b="1" u="sng" dirty="0" err="1" smtClean="0">
                <a:latin typeface="Arial" charset="0"/>
                <a:cs typeface="Arial" charset="0"/>
              </a:rPr>
              <a:t>Dymola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Dassault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Systèmes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endParaRPr lang="en-GB" altLang="nl-BE" sz="24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Free and open source tools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OpenModelica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(Open Source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Consortium, Sweden and other countries)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JModelica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Modelon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</p:txBody>
      </p:sp>
    </p:spTree>
    <p:extLst>
      <p:ext uri="{BB962C8B-B14F-4D97-AF65-F5344CB8AC3E}">
        <p14:creationId xmlns:p14="http://schemas.microsoft.com/office/powerpoint/2010/main" val="18278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</a:t>
            </a:r>
            <a:r>
              <a:rPr lang="en-GB" dirty="0" err="1" smtClean="0"/>
              <a:t>Dymola</a:t>
            </a:r>
            <a:r>
              <a:rPr lang="en-GB" dirty="0" smtClean="0"/>
              <a:t> do?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First</a:t>
                </a:r>
                <a:r>
                  <a:rPr lang="en-GB" b="1" dirty="0" smtClean="0"/>
                  <a:t> translates, </a:t>
                </a:r>
                <a:r>
                  <a:rPr lang="en-GB" dirty="0" smtClean="0"/>
                  <a:t>then</a:t>
                </a:r>
                <a:r>
                  <a:rPr lang="en-GB" b="1" dirty="0" smtClean="0"/>
                  <a:t> c</a:t>
                </a:r>
                <a:r>
                  <a:rPr lang="en-GB" b="1" dirty="0" smtClean="0"/>
                  <a:t>ompiles </a:t>
                </a:r>
                <a:r>
                  <a:rPr lang="en-GB" dirty="0" smtClean="0"/>
                  <a:t>and </a:t>
                </a:r>
                <a:r>
                  <a:rPr lang="en-GB" b="1" dirty="0" smtClean="0"/>
                  <a:t>integrates</a:t>
                </a:r>
                <a:r>
                  <a:rPr lang="en-GB" dirty="0" smtClean="0"/>
                  <a:t> equations</a:t>
                </a:r>
              </a:p>
              <a:p>
                <a:pPr lvl="1"/>
                <a:r>
                  <a:rPr lang="en-GB" dirty="0" smtClean="0"/>
                  <a:t>Finds solution to ODEs at indicated times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nl-NL" b="0" i="1" smtClean="0">
                        <a:latin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</a:rPr>
                      <m:t>𝑓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𝑥</m:t>
                    </m:r>
                    <m:r>
                      <a:rPr lang="nl-NL" b="0" i="1" smtClean="0">
                        <a:latin typeface="Cambria Math"/>
                      </a:rPr>
                      <m:t>,</m:t>
                    </m:r>
                    <m:r>
                      <a:rPr lang="nl-NL" b="0" i="1" smtClean="0">
                        <a:latin typeface="Cambria Math"/>
                      </a:rPr>
                      <m:t>𝑢</m:t>
                    </m:r>
                    <m:r>
                      <a:rPr lang="nl-NL" b="0" i="1" smtClean="0">
                        <a:latin typeface="Cambria Math"/>
                      </a:rPr>
                      <m:t>,…)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acc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Different solvers</a:t>
                </a:r>
              </a:p>
              <a:p>
                <a:pPr lvl="2"/>
                <a:r>
                  <a:rPr lang="en-GB" dirty="0" err="1" smtClean="0"/>
                  <a:t>Radau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Dassl</a:t>
                </a:r>
                <a:r>
                  <a:rPr lang="en-GB" dirty="0" smtClean="0"/>
                  <a:t>, Euler, </a:t>
                </a:r>
                <a:r>
                  <a:rPr lang="en-GB" dirty="0" err="1" smtClean="0"/>
                  <a:t>Runge-Kutta</a:t>
                </a:r>
                <a:r>
                  <a:rPr lang="en-GB" dirty="0" smtClean="0"/>
                  <a:t>,</a:t>
                </a:r>
                <a:r>
                  <a:rPr lang="is-IS" dirty="0" smtClean="0"/>
                  <a:t>…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start</a:t>
                </a:r>
                <a:r>
                  <a:rPr lang="is-IS" dirty="0" smtClean="0"/>
                  <a:t> and </a:t>
                </a:r>
                <a:r>
                  <a:rPr lang="is-IS" i="1" dirty="0" smtClean="0"/>
                  <a:t>end time</a:t>
                </a:r>
                <a:r>
                  <a:rPr lang="is-IS" dirty="0" smtClean="0"/>
                  <a:t>, </a:t>
                </a:r>
                <a:r>
                  <a:rPr lang="is-IS" i="1" dirty="0" smtClean="0"/>
                  <a:t>time step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Solver </a:t>
                </a:r>
                <a:r>
                  <a:rPr lang="is-IS" i="1" dirty="0" smtClean="0"/>
                  <a:t>tolerance </a:t>
                </a:r>
                <a:r>
                  <a:rPr lang="is-IS" dirty="0" smtClean="0"/>
                  <a:t>or</a:t>
                </a:r>
                <a:r>
                  <a:rPr lang="is-IS" i="1" dirty="0" smtClean="0"/>
                  <a:t> fixed time step</a:t>
                </a:r>
                <a:endParaRPr lang="is-IS" i="1" dirty="0" smtClean="0"/>
              </a:p>
              <a:p>
                <a:r>
                  <a:rPr lang="en-GB" b="1" dirty="0" smtClean="0"/>
                  <a:t>Simulates </a:t>
                </a:r>
                <a:r>
                  <a:rPr lang="en-GB" dirty="0" smtClean="0"/>
                  <a:t>model</a:t>
                </a:r>
              </a:p>
              <a:p>
                <a:r>
                  <a:rPr lang="en-GB" b="1" dirty="0" smtClean="0"/>
                  <a:t>Plots</a:t>
                </a:r>
                <a:r>
                  <a:rPr lang="en-GB" dirty="0" smtClean="0"/>
                  <a:t> output</a:t>
                </a:r>
                <a:endParaRPr lang="en-GB" b="1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04" t="-2354" r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1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20" y="1361728"/>
            <a:ext cx="7340642" cy="56431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935984" y="1014107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608632" y="13759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00162" y="7024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Icon view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76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016104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84256" y="702456"/>
            <a:ext cx="2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Diagram view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9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160120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2168" y="702456"/>
            <a:ext cx="309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Documentation view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3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04136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36184" y="702456"/>
            <a:ext cx="294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Modelica</a:t>
            </a:r>
            <a:r>
              <a:rPr lang="en-US" dirty="0" smtClean="0">
                <a:latin typeface="+mj-lt"/>
              </a:rPr>
              <a:t> Text view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0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824416" y="6330280"/>
            <a:ext cx="64807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4389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450393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384256" y="702456"/>
            <a:ext cx="2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Simulation tab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78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Modelica crash course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 smtClean="0"/>
              <a:t> ? </a:t>
            </a:r>
          </a:p>
          <a:p>
            <a:r>
              <a:rPr lang="en-US" dirty="0" smtClean="0"/>
              <a:t>Syntax, language concepts and model structuring</a:t>
            </a:r>
          </a:p>
          <a:p>
            <a:r>
              <a:rPr lang="en-US" dirty="0" err="1" smtClean="0"/>
              <a:t>Modelica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Use of IDEAS library</a:t>
            </a:r>
          </a:p>
          <a:p>
            <a:r>
              <a:rPr lang="en-US" dirty="0" smtClean="0"/>
              <a:t>Getting started (tutorials, reference docs, libraries, software implementations, ...)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To get you started with </a:t>
            </a:r>
            <a:r>
              <a:rPr lang="en-US" dirty="0" err="1" smtClean="0"/>
              <a:t>Modelica</a:t>
            </a:r>
            <a:r>
              <a:rPr lang="en-US" dirty="0" smtClean="0"/>
              <a:t>!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charset="0"/>
                <a:cs typeface="Arial" charset="0"/>
              </a:rPr>
              <a:t>Use of Dymola with KULeuven license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 smtClean="0"/>
              <a:t>Access to a floating licence (on the building physics server).</a:t>
            </a:r>
          </a:p>
          <a:p>
            <a:pPr>
              <a:defRPr/>
            </a:pPr>
            <a:r>
              <a:rPr lang="nl-BE" dirty="0" smtClean="0"/>
              <a:t>Connect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WiFi</a:t>
            </a:r>
            <a:endParaRPr lang="nl-BE" dirty="0" smtClean="0"/>
          </a:p>
          <a:p>
            <a:pPr>
              <a:defRPr/>
            </a:pPr>
            <a:r>
              <a:rPr lang="nl-BE" dirty="0" smtClean="0"/>
              <a:t>Open Dymola and go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smtClean="0"/>
              <a:t>Help &gt; License…</a:t>
            </a:r>
            <a:endParaRPr lang="nl-BE" dirty="0" smtClean="0"/>
          </a:p>
          <a:p>
            <a:pPr>
              <a:defRPr/>
            </a:pPr>
            <a:r>
              <a:rPr lang="nl-NL" b="1" dirty="0" smtClean="0"/>
              <a:t>Enter 10.112.72.4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follow </a:t>
            </a:r>
            <a:r>
              <a:rPr lang="nl-NL" dirty="0" err="1" smtClean="0"/>
              <a:t>instructions</a:t>
            </a:r>
            <a:endParaRPr lang="nl-NL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66" y="4530080"/>
            <a:ext cx="5716896" cy="251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3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err="1" smtClean="0"/>
              <a:t>Modelica</a:t>
            </a:r>
            <a:r>
              <a:rPr lang="en-GB" sz="3600" dirty="0" smtClean="0"/>
              <a:t> syntax and concepts</a:t>
            </a:r>
            <a:endParaRPr lang="en-GB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0000" y="4314055"/>
                <a:ext cx="9260000" cy="21059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00" y="4314055"/>
                <a:ext cx="9260000" cy="210594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" y="1433736"/>
            <a:ext cx="9963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second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0000" y="4314055"/>
                <a:ext cx="9260000" cy="21059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00" y="4314055"/>
                <a:ext cx="9260000" cy="210594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29" y="1378349"/>
            <a:ext cx="9591675" cy="27908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47552" y="2369840"/>
            <a:ext cx="26642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6" y="1361728"/>
            <a:ext cx="9762770" cy="453650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23816" y="1937792"/>
            <a:ext cx="12241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56" y="1499999"/>
            <a:ext cx="9676544" cy="4920000"/>
          </a:xfrm>
        </p:spPr>
        <p:txBody>
          <a:bodyPr/>
          <a:lstStyle/>
          <a:p>
            <a:r>
              <a:rPr lang="en-US" sz="2400" dirty="0" smtClean="0"/>
              <a:t>Define own types</a:t>
            </a:r>
          </a:p>
          <a:p>
            <a:r>
              <a:rPr lang="en-US" sz="2400" dirty="0" smtClean="0"/>
              <a:t>Use predefined SI units</a:t>
            </a:r>
          </a:p>
          <a:p>
            <a:pPr lvl="1"/>
            <a:r>
              <a:rPr lang="en-US" sz="1800" dirty="0" smtClean="0"/>
              <a:t>e.g. </a:t>
            </a:r>
            <a:r>
              <a:rPr lang="en-US" sz="2000" dirty="0"/>
              <a:t>Modelica.SIunits.Voltage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20" y="353616"/>
            <a:ext cx="5964550" cy="627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Documentation</a:t>
            </a:r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info to make code readable!</a:t>
            </a:r>
            <a:endParaRPr lang="en-US" dirty="0"/>
          </a:p>
        </p:txBody>
      </p:sp>
      <p:sp>
        <p:nvSpPr>
          <p:cNvPr id="6" name="AutoShape 2" descr="Plant with pulse counte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Plant with pulse counter sens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7" y="2081808"/>
            <a:ext cx="9496425" cy="421957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8176344" y="1499999"/>
            <a:ext cx="792088" cy="58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600280" y="294590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359920" y="3377952"/>
            <a:ext cx="100811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 flipH="1">
            <a:off x="5152008" y="4530080"/>
            <a:ext cx="86409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48647" r="25226" b="10428"/>
          <a:stretch/>
        </p:blipFill>
        <p:spPr bwMode="auto">
          <a:xfrm>
            <a:off x="3139831" y="4907082"/>
            <a:ext cx="4857990" cy="206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  <a:cs typeface="Monaco"/>
              </a:rPr>
              <a:t>* / + - </a:t>
            </a:r>
            <a:r>
              <a:rPr lang="en-GB" dirty="0" smtClean="0">
                <a:latin typeface="Lucida Console" panose="020B0609040504020204" pitchFamily="49" charset="0"/>
                <a:cs typeface="Monaco"/>
              </a:rPr>
              <a:t>^</a:t>
            </a:r>
            <a:r>
              <a:rPr lang="en-GB" dirty="0" smtClean="0">
                <a:latin typeface="Monaco"/>
                <a:cs typeface="Monaco"/>
              </a:rPr>
              <a:t> </a:t>
            </a:r>
            <a:r>
              <a:rPr lang="en-GB" dirty="0" smtClean="0">
                <a:latin typeface="Arial"/>
                <a:cs typeface="Arial"/>
              </a:rPr>
              <a:t>(use </a:t>
            </a:r>
            <a:r>
              <a:rPr lang="en-GB" dirty="0" smtClean="0">
                <a:latin typeface="Lucida Console" panose="020B0609040504020204" pitchFamily="49" charset="0"/>
                <a:cs typeface="Monaco"/>
              </a:rPr>
              <a:t>.</a:t>
            </a:r>
            <a:r>
              <a:rPr lang="en-GB" dirty="0" smtClean="0">
                <a:latin typeface="Arial"/>
                <a:cs typeface="Arial"/>
              </a:rPr>
              <a:t> for element-wise) </a:t>
            </a:r>
          </a:p>
          <a:p>
            <a:r>
              <a:rPr lang="en-GB" dirty="0" smtClean="0">
                <a:latin typeface="Arial"/>
                <a:cs typeface="Arial"/>
              </a:rPr>
              <a:t>Time d</a:t>
            </a:r>
            <a:r>
              <a:rPr lang="en-GB" dirty="0" smtClean="0">
                <a:latin typeface="Arial"/>
                <a:cs typeface="Arial"/>
              </a:rPr>
              <a:t>erivatives</a:t>
            </a:r>
            <a:endParaRPr lang="en-GB" dirty="0" smtClean="0">
              <a:latin typeface="Arial"/>
              <a:cs typeface="Arial"/>
            </a:endParaRPr>
          </a:p>
          <a:p>
            <a:pPr lvl="1"/>
            <a:r>
              <a:rPr lang="en-GB" dirty="0" smtClean="0">
                <a:latin typeface="Lucida Console" panose="020B0609040504020204" pitchFamily="49" charset="0"/>
                <a:cs typeface="Monaco"/>
              </a:rPr>
              <a:t>der(x) = x</a:t>
            </a:r>
            <a:r>
              <a:rPr lang="en-GB" dirty="0" smtClean="0">
                <a:latin typeface="Monaco"/>
                <a:cs typeface="Monaco"/>
              </a:rPr>
              <a:t>   </a:t>
            </a:r>
            <a:r>
              <a:rPr lang="en-GB" dirty="0" smtClean="0">
                <a:latin typeface="Monaco"/>
                <a:cs typeface="Monaco"/>
              </a:rPr>
              <a:t>~</a:t>
            </a:r>
            <a:endParaRPr lang="en-GB" dirty="0">
              <a:latin typeface="Monaco"/>
              <a:cs typeface="Monaco"/>
            </a:endParaRPr>
          </a:p>
          <a:p>
            <a:pPr lvl="1"/>
            <a:endParaRPr lang="en-GB" dirty="0" smtClean="0">
              <a:latin typeface="Monaco"/>
              <a:cs typeface="Monaco"/>
            </a:endParaRPr>
          </a:p>
          <a:p>
            <a:pPr lvl="1"/>
            <a:r>
              <a:rPr lang="en-GB" dirty="0" smtClean="0">
                <a:latin typeface="Monaco"/>
                <a:cs typeface="Monaco"/>
              </a:rPr>
              <a:t>PDEs only after discretization or using specialized functions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dirty="0" err="1" smtClean="0">
                <a:latin typeface="Monaco"/>
                <a:cs typeface="Monaco"/>
              </a:rPr>
              <a:t>Acausality</a:t>
            </a:r>
            <a:endParaRPr lang="en-GB" dirty="0" smtClean="0">
              <a:latin typeface="Monaco"/>
              <a:cs typeface="Monaco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76" y="2729880"/>
            <a:ext cx="1409700" cy="952500"/>
          </a:xfrm>
          <a:prstGeom prst="rect">
            <a:avLst/>
          </a:prstGeom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2894" y="7359958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2095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operators,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Logical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</a:rPr>
              <a:t>and or not … </a:t>
            </a:r>
            <a:r>
              <a:rPr lang="en-GB" dirty="0" smtClean="0">
                <a:latin typeface="+mj-lt"/>
              </a:rPr>
              <a:t>(see </a:t>
            </a:r>
            <a:r>
              <a:rPr lang="en-GB" dirty="0" err="1" smtClean="0">
                <a:latin typeface="+mj-lt"/>
              </a:rPr>
              <a:t>modelica</a:t>
            </a:r>
            <a:r>
              <a:rPr lang="en-GB" dirty="0" smtClean="0">
                <a:latin typeface="+mj-lt"/>
              </a:rPr>
              <a:t> specification for more)</a:t>
            </a:r>
            <a:endParaRPr lang="en-GB" dirty="0" smtClean="0">
              <a:latin typeface="+mj-lt"/>
            </a:endParaRPr>
          </a:p>
          <a:p>
            <a:r>
              <a:rPr lang="en-GB" dirty="0" smtClean="0"/>
              <a:t>Conditional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</a:rPr>
              <a:t>if </a:t>
            </a:r>
            <a:r>
              <a:rPr lang="en-GB" dirty="0" err="1" smtClean="0">
                <a:latin typeface="Lucida Console" panose="020B0609040504020204" pitchFamily="49" charset="0"/>
              </a:rPr>
              <a:t>elseif</a:t>
            </a:r>
            <a:r>
              <a:rPr lang="en-GB" dirty="0" smtClean="0">
                <a:latin typeface="Lucida Console" panose="020B0609040504020204" pitchFamily="49" charset="0"/>
              </a:rPr>
              <a:t> </a:t>
            </a:r>
            <a:r>
              <a:rPr lang="en-GB" dirty="0" smtClean="0">
                <a:latin typeface="Lucida Console" panose="020B0609040504020204" pitchFamily="49" charset="0"/>
              </a:rPr>
              <a:t>else</a:t>
            </a:r>
          </a:p>
          <a:p>
            <a:pPr lvl="1"/>
            <a:endParaRPr lang="en-GB" dirty="0"/>
          </a:p>
          <a:p>
            <a:r>
              <a:rPr lang="en-GB" dirty="0" smtClean="0"/>
              <a:t>Loops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f</a:t>
            </a:r>
            <a:r>
              <a:rPr lang="en-GB" dirty="0" smtClean="0">
                <a:latin typeface="Lucida Console" panose="020B0609040504020204" pitchFamily="49" charset="0"/>
              </a:rPr>
              <a:t>or</a:t>
            </a:r>
          </a:p>
          <a:p>
            <a:r>
              <a:rPr lang="en-GB" dirty="0" smtClean="0"/>
              <a:t>Comparing numbers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</a:rPr>
              <a:t>&gt; &lt; &lt;&gt; &gt;=</a:t>
            </a:r>
            <a:r>
              <a:rPr lang="en-GB" dirty="0"/>
              <a:t> 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Check syntax!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10" y="2513856"/>
            <a:ext cx="1899761" cy="173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10" y="4458072"/>
            <a:ext cx="2376264" cy="4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two or more models interact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lectrical circuit</a:t>
            </a:r>
          </a:p>
          <a:p>
            <a:pPr lvl="1"/>
            <a:r>
              <a:rPr lang="en-US" dirty="0" smtClean="0"/>
              <a:t>Building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Need connectors</a:t>
            </a:r>
            <a:endParaRPr lang="en-US" dirty="0"/>
          </a:p>
        </p:txBody>
      </p:sp>
      <p:pic>
        <p:nvPicPr>
          <p:cNvPr id="2050" name="Picture 2" descr="https://www.researchgate.net/profile/Dragan_Simic3/publication/268387799/figure/fig7/AS:295509639090190@1447466396481/Figure-9-The-Modelica-simulation-model-of-the-BMW-X3-20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024" y="2248378"/>
            <a:ext cx="4831224" cy="36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4136" y="5866657"/>
            <a:ext cx="331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</a:rPr>
              <a:t>Source DOI: 10.4271/2007-01-0541, </a:t>
            </a:r>
            <a:r>
              <a:rPr lang="en-US" sz="1100" dirty="0" err="1" smtClean="0">
                <a:latin typeface="+mj-lt"/>
              </a:rPr>
              <a:t>Simic</a:t>
            </a:r>
            <a:r>
              <a:rPr lang="en-US" sz="1100" dirty="0" smtClean="0">
                <a:latin typeface="+mj-lt"/>
              </a:rPr>
              <a:t> et al. 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12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Modelica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0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</a:t>
            </a:r>
          </a:p>
          <a:p>
            <a:pPr lvl="1"/>
            <a:r>
              <a:rPr lang="en-GB" dirty="0" smtClean="0"/>
              <a:t>Signal             in                out</a:t>
            </a:r>
          </a:p>
          <a:p>
            <a:pPr lvl="1"/>
            <a:r>
              <a:rPr lang="en-GB" dirty="0" smtClean="0"/>
              <a:t>Fluid flow (mass flow rate, pressure, enthalpy)</a:t>
            </a:r>
          </a:p>
          <a:p>
            <a:pPr lvl="1"/>
            <a:r>
              <a:rPr lang="en-GB" dirty="0" smtClean="0"/>
              <a:t>Heat flow (heat flow rate, temperature</a:t>
            </a:r>
            <a:r>
              <a:rPr lang="en-GB" dirty="0" smtClean="0"/>
              <a:t>)</a:t>
            </a:r>
          </a:p>
          <a:p>
            <a:r>
              <a:rPr lang="en-GB" dirty="0" smtClean="0"/>
              <a:t>Refer to one or more </a:t>
            </a:r>
            <a:r>
              <a:rPr lang="en-GB" dirty="0" smtClean="0">
                <a:latin typeface="Lucida Console" panose="020B0609040504020204" pitchFamily="49" charset="0"/>
              </a:rPr>
              <a:t>type</a:t>
            </a:r>
            <a:r>
              <a:rPr lang="en-GB" dirty="0" smtClean="0"/>
              <a:t>s</a:t>
            </a:r>
          </a:p>
          <a:p>
            <a:pPr lvl="1"/>
            <a:r>
              <a:rPr lang="en-GB" dirty="0" smtClean="0"/>
              <a:t>Allow only connections between equal connectors</a:t>
            </a:r>
            <a:endParaRPr lang="en-GB" dirty="0" smtClean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3063776" y="2009800"/>
            <a:ext cx="360040" cy="3600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5400000">
            <a:off x="4791968" y="2009800"/>
            <a:ext cx="360040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00280" y="3017912"/>
            <a:ext cx="36004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48352" y="301791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536384" y="2585864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40440" y="258586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examples: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Variables with and without “flow”</a:t>
            </a:r>
          </a:p>
          <a:p>
            <a:pPr lvl="1"/>
            <a:r>
              <a:rPr lang="en-GB" dirty="0" smtClean="0"/>
              <a:t>Flow variables</a:t>
            </a:r>
          </a:p>
          <a:p>
            <a:pPr lvl="1"/>
            <a:r>
              <a:rPr lang="en-GB" dirty="0" smtClean="0"/>
              <a:t>Potential variables</a:t>
            </a:r>
          </a:p>
          <a:p>
            <a:pPr lvl="1"/>
            <a:r>
              <a:rPr lang="en-GB" dirty="0" smtClean="0">
                <a:solidFill>
                  <a:schemeClr val="accent3"/>
                </a:solidFill>
              </a:rPr>
              <a:t>Stream variables</a:t>
            </a:r>
            <a:endParaRPr lang="en-GB" dirty="0" smtClean="0">
              <a:solidFill>
                <a:schemeClr val="accent3"/>
              </a:solidFill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6" name="Rectangle 5"/>
          <p:cNvSpPr/>
          <p:nvPr/>
        </p:nvSpPr>
        <p:spPr>
          <a:xfrm>
            <a:off x="600000" y="2159932"/>
            <a:ext cx="2448272" cy="1368152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Heat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Heat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5656064" y="1971056"/>
            <a:ext cx="3888432" cy="1745904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Fluid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Mass </a:t>
            </a:r>
            <a:r>
              <a:rPr lang="en-US" dirty="0" smtClean="0"/>
              <a:t>flow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Specific enthalpy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0824" y="2159932"/>
            <a:ext cx="2448272" cy="1368152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Electricity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Voltage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64646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nl-NL" i="1" dirty="0" err="1" smtClean="0"/>
              <a:t>inherits</a:t>
            </a:r>
            <a:r>
              <a:rPr lang="nl-NL" i="1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model</a:t>
            </a:r>
          </a:p>
          <a:p>
            <a:pPr lvl="1"/>
            <a:r>
              <a:rPr lang="nl-NL" i="1" dirty="0" smtClean="0"/>
              <a:t>Variables, parameters, </a:t>
            </a:r>
            <a:r>
              <a:rPr lang="nl-NL" i="1" dirty="0" err="1" smtClean="0"/>
              <a:t>equations</a:t>
            </a:r>
            <a:endParaRPr lang="nl-NL" i="1" dirty="0" smtClean="0"/>
          </a:p>
          <a:p>
            <a:r>
              <a:rPr lang="nl-NL" dirty="0" err="1" smtClean="0">
                <a:latin typeface="Monaco" panose="020B0509030404040204" pitchFamily="49" charset="0"/>
              </a:rPr>
              <a:t>partial</a:t>
            </a:r>
            <a:r>
              <a:rPr lang="nl-NL" dirty="0" smtClean="0">
                <a:latin typeface="Monaco" panose="020B0509030404040204" pitchFamily="49" charset="0"/>
              </a:rPr>
              <a:t> </a:t>
            </a:r>
            <a:r>
              <a:rPr lang="nl-NL" dirty="0" smtClean="0">
                <a:latin typeface="Monaco" panose="020B0509030404040204" pitchFamily="49" charset="0"/>
              </a:rPr>
              <a:t>model </a:t>
            </a:r>
            <a:r>
              <a:rPr lang="nl-NL" dirty="0" smtClean="0">
                <a:latin typeface="+mj-lt"/>
              </a:rPr>
              <a:t>(</a:t>
            </a:r>
            <a:r>
              <a:rPr lang="nl-NL" dirty="0" smtClean="0">
                <a:latin typeface="+mj-lt"/>
                <a:sym typeface="Wingdings" panose="05000000000000000000" pitchFamily="2" charset="2"/>
              </a:rPr>
              <a:t></a:t>
            </a:r>
            <a:r>
              <a:rPr lang="nl-NL" dirty="0" smtClean="0">
                <a:latin typeface="Monaco" panose="020B0509030404040204" pitchFamily="49" charset="0"/>
                <a:sym typeface="Wingdings" panose="05000000000000000000" pitchFamily="2" charset="2"/>
              </a:rPr>
              <a:t> </a:t>
            </a:r>
            <a:r>
              <a:rPr lang="nl-NL" dirty="0" err="1" smtClean="0">
                <a:latin typeface="Monaco" panose="020B0509030404040204" pitchFamily="49" charset="0"/>
                <a:sym typeface="Wingdings" panose="05000000000000000000" pitchFamily="2" charset="2"/>
              </a:rPr>
              <a:t>extends</a:t>
            </a:r>
            <a:r>
              <a:rPr lang="nl-NL" dirty="0" smtClean="0">
                <a:latin typeface="+mj-lt"/>
                <a:sym typeface="Wingdings" panose="05000000000000000000" pitchFamily="2" charset="2"/>
              </a:rPr>
              <a:t>)</a:t>
            </a:r>
            <a:endParaRPr lang="nl-NL" dirty="0" smtClean="0">
              <a:latin typeface="+mj-lt"/>
            </a:endParaRPr>
          </a:p>
          <a:p>
            <a:r>
              <a:rPr lang="nl-NL" dirty="0" smtClean="0">
                <a:latin typeface="+mj-lt"/>
              </a:rPr>
              <a:t>Code </a:t>
            </a: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be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managed</a:t>
            </a:r>
            <a:r>
              <a:rPr lang="nl-NL" dirty="0" smtClean="0">
                <a:latin typeface="+mj-lt"/>
              </a:rPr>
              <a:t> more </a:t>
            </a:r>
            <a:r>
              <a:rPr lang="nl-NL" dirty="0" err="1" smtClean="0">
                <a:latin typeface="+mj-lt"/>
              </a:rPr>
              <a:t>easily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Example</a:t>
            </a:r>
            <a:endParaRPr lang="nl-NL" dirty="0" smtClean="0">
              <a:latin typeface="+mj-lt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4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3" y="4619800"/>
            <a:ext cx="4959657" cy="2384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79600" y="2297832"/>
            <a:ext cx="1944216" cy="1368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Partial</a:t>
            </a:r>
          </a:p>
          <a:p>
            <a:pPr algn="ctr"/>
            <a:r>
              <a:rPr lang="en-US" dirty="0" err="1" smtClean="0"/>
              <a:t>TwoPort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407592" y="2909900"/>
            <a:ext cx="144016" cy="14401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1808" y="2909900"/>
            <a:ext cx="144016" cy="14401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48152" y="695775"/>
            <a:ext cx="1944216" cy="1368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Resistance</a:t>
            </a:r>
          </a:p>
          <a:p>
            <a:pPr algn="ctr"/>
            <a:r>
              <a:rPr lang="en-US" dirty="0" smtClean="0"/>
              <a:t>extends </a:t>
            </a:r>
            <a:r>
              <a:rPr lang="en-US" dirty="0" err="1" smtClean="0"/>
              <a:t>TwoPort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76144" y="1307843"/>
            <a:ext cx="144016" cy="14401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20360" y="1307843"/>
            <a:ext cx="144016" cy="14401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479600" y="3882008"/>
                <a:ext cx="1944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00" y="3882008"/>
                <a:ext cx="19442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448152" y="2756950"/>
            <a:ext cx="1944216" cy="1368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Capacitance</a:t>
            </a:r>
          </a:p>
          <a:p>
            <a:pPr algn="ctr"/>
            <a:r>
              <a:rPr lang="en-US" dirty="0" smtClean="0"/>
              <a:t>extends </a:t>
            </a:r>
            <a:r>
              <a:rPr lang="en-US" dirty="0" err="1" smtClean="0"/>
              <a:t>TwoPort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76144" y="3369018"/>
            <a:ext cx="144016" cy="14401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320360" y="3369018"/>
            <a:ext cx="144016" cy="14401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48152" y="5034136"/>
            <a:ext cx="1944216" cy="1368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Inductance</a:t>
            </a:r>
          </a:p>
          <a:p>
            <a:pPr algn="ctr"/>
            <a:r>
              <a:rPr lang="en-US" dirty="0" smtClean="0"/>
              <a:t>extends </a:t>
            </a:r>
            <a:r>
              <a:rPr lang="en-US" dirty="0" err="1" smtClean="0"/>
              <a:t>TwoPort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376144" y="5646204"/>
            <a:ext cx="144016" cy="14401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20360" y="5646204"/>
            <a:ext cx="144016" cy="14401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423202" y="2109034"/>
                <a:ext cx="1944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202" y="2109034"/>
                <a:ext cx="19442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376144" y="4175472"/>
                <a:ext cx="1944216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44" y="4175472"/>
                <a:ext cx="1944216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376144" y="6332761"/>
                <a:ext cx="194421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44" y="6332761"/>
                <a:ext cx="1944216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3639840" y="1451859"/>
            <a:ext cx="2520280" cy="145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03836" y="3053916"/>
            <a:ext cx="2628292" cy="38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21838" y="3229547"/>
            <a:ext cx="2610290" cy="248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3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exercise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04" y="1500188"/>
            <a:ext cx="5954629" cy="4919662"/>
          </a:xfrm>
        </p:spPr>
      </p:pic>
    </p:spTree>
    <p:extLst>
      <p:ext uri="{BB962C8B-B14F-4D97-AF65-F5344CB8AC3E}">
        <p14:creationId xmlns:p14="http://schemas.microsoft.com/office/powerpoint/2010/main" val="42556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Websites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General</a:t>
            </a:r>
          </a:p>
          <a:p>
            <a:pPr>
              <a:defRPr/>
            </a:pPr>
            <a:r>
              <a:rPr lang="en-GB" altLang="nl-BE" sz="2000" dirty="0"/>
              <a:t>www.modelica.org</a:t>
            </a:r>
          </a:p>
          <a:p>
            <a:pPr>
              <a:defRPr/>
            </a:pPr>
            <a:r>
              <a:rPr lang="en-GB" altLang="nl-BE" sz="2000" dirty="0" smtClean="0">
                <a:hlinkClick r:id="rId2"/>
              </a:rPr>
              <a:t>www.openmodelica.org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3"/>
              </a:rPr>
              <a:t>www.jmodelica.org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4"/>
              </a:rPr>
              <a:t>http://www.claytex.com/tech-blog/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err="1" smtClean="0"/>
              <a:t>Modelica</a:t>
            </a:r>
            <a:r>
              <a:rPr lang="en-GB" altLang="nl-BE" sz="2000" b="1" dirty="0" smtClean="0"/>
              <a:t> language</a:t>
            </a:r>
          </a:p>
          <a:p>
            <a:pPr>
              <a:defRPr/>
            </a:pPr>
            <a:r>
              <a:rPr lang="en-GB" altLang="nl-BE" sz="2000" dirty="0" smtClean="0">
                <a:hlinkClick r:id="rId5"/>
              </a:rPr>
              <a:t>http://modref.xogeny.com</a:t>
            </a:r>
            <a:r>
              <a:rPr lang="en-GB" altLang="nl-BE" sz="2000" dirty="0" smtClean="0">
                <a:hlinkClick r:id="rId5"/>
              </a:rPr>
              <a:t>/</a:t>
            </a:r>
            <a:r>
              <a:rPr lang="en-GB" altLang="nl-BE" sz="2000" dirty="0"/>
              <a:t> </a:t>
            </a:r>
            <a:endParaRPr lang="en-GB" altLang="nl-BE" sz="20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altLang="nl-BE" sz="2000" dirty="0">
                <a:hlinkClick r:id="rId6"/>
              </a:rPr>
              <a:t>http://book.xogeny.com</a:t>
            </a:r>
            <a:r>
              <a:rPr lang="en-GB" altLang="nl-BE" sz="2000" dirty="0" smtClean="0">
                <a:hlinkClick r:id="rId6"/>
              </a:rPr>
              <a:t>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  <a:endParaRPr lang="en-GB" altLang="nl-BE" sz="2000" dirty="0" smtClean="0"/>
          </a:p>
          <a:p>
            <a:pPr>
              <a:defRPr/>
            </a:pPr>
            <a:endParaRPr lang="en-GB" altLang="nl-BE" sz="2400" dirty="0" smtClean="0"/>
          </a:p>
          <a:p>
            <a:pPr>
              <a:defRPr/>
            </a:pPr>
            <a:endParaRPr lang="en-GB" altLang="nl-BE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altLang="nl-BE" sz="2000" b="1" dirty="0"/>
              <a:t>Libraries:</a:t>
            </a:r>
          </a:p>
          <a:p>
            <a:pPr>
              <a:defRPr/>
            </a:pPr>
            <a:r>
              <a:rPr lang="en-GB" altLang="nl-BE" sz="2000" dirty="0">
                <a:hlinkClick r:id="rId7"/>
              </a:rPr>
              <a:t>https://github.com/open-ideas</a:t>
            </a:r>
            <a:r>
              <a:rPr lang="en-GB" altLang="nl-BE" sz="2000" dirty="0"/>
              <a:t> --&gt; IDEAS + Crash Course</a:t>
            </a:r>
          </a:p>
          <a:p>
            <a:pPr>
              <a:defRPr/>
            </a:pPr>
            <a:r>
              <a:rPr lang="en-GB" altLang="nl-BE" sz="2000" dirty="0">
                <a:hlinkClick r:id="rId8"/>
              </a:rPr>
              <a:t>https://simulationresearch.lbl.gov/modelica</a:t>
            </a:r>
            <a:r>
              <a:rPr lang="en-GB" altLang="nl-BE" sz="2000" dirty="0"/>
              <a:t> --&gt; </a:t>
            </a:r>
            <a:r>
              <a:rPr lang="en-GB" altLang="nl-BE" sz="2000" dirty="0">
                <a:solidFill>
                  <a:srgbClr val="FF0000"/>
                </a:solidFill>
              </a:rPr>
              <a:t>look at </a:t>
            </a:r>
            <a:r>
              <a:rPr lang="en-GB" altLang="nl-BE" sz="2000" dirty="0" err="1" smtClean="0">
                <a:solidFill>
                  <a:srgbClr val="FF0000"/>
                </a:solidFill>
              </a:rPr>
              <a:t>Buildings.Examples.Tutorial</a:t>
            </a:r>
            <a:endParaRPr lang="en-GB" altLang="nl-BE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altLang="nl-BE" sz="2000" dirty="0" smtClean="0">
                <a:solidFill>
                  <a:schemeClr val="accent1"/>
                </a:solidFill>
              </a:rPr>
              <a:t>IBPSA Project 1: </a:t>
            </a:r>
            <a:r>
              <a:rPr lang="en-GB" altLang="nl-BE" sz="2000" dirty="0" smtClean="0">
                <a:solidFill>
                  <a:srgbClr val="FF0000"/>
                </a:solidFill>
                <a:hlinkClick r:id="rId9"/>
              </a:rPr>
              <a:t>https</a:t>
            </a:r>
            <a:r>
              <a:rPr lang="en-GB" altLang="nl-BE" sz="2000" dirty="0">
                <a:solidFill>
                  <a:srgbClr val="FF0000"/>
                </a:solidFill>
                <a:hlinkClick r:id="rId9"/>
              </a:rPr>
              <a:t>://</a:t>
            </a:r>
            <a:r>
              <a:rPr lang="en-GB" altLang="nl-BE" sz="2000" dirty="0" smtClean="0">
                <a:solidFill>
                  <a:srgbClr val="FF0000"/>
                </a:solidFill>
                <a:hlinkClick r:id="rId9"/>
              </a:rPr>
              <a:t>github.com/ibpsa/modelica-ibpsa</a:t>
            </a:r>
            <a:r>
              <a:rPr lang="en-GB" altLang="nl-BE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GB" altLang="nl-BE" sz="2000" b="1" dirty="0" err="1" smtClean="0"/>
              <a:t>Dymola</a:t>
            </a:r>
            <a:r>
              <a:rPr lang="en-GB" altLang="nl-BE" sz="2000" b="1" dirty="0" smtClean="0"/>
              <a:t> </a:t>
            </a:r>
            <a:r>
              <a:rPr lang="en-GB" altLang="nl-BE" sz="2000" b="1" dirty="0"/>
              <a:t>user guide</a:t>
            </a:r>
          </a:p>
          <a:p>
            <a:pPr>
              <a:defRPr/>
            </a:pPr>
            <a:r>
              <a:rPr lang="en-GB" altLang="nl-BE" sz="2000" dirty="0"/>
              <a:t>Volume 1 &amp; 2: </a:t>
            </a:r>
            <a:r>
              <a:rPr lang="pt-BR" sz="2000" u="sng" dirty="0">
                <a:solidFill>
                  <a:schemeClr val="accent2"/>
                </a:solidFill>
              </a:rPr>
              <a:t>C:\</a:t>
            </a:r>
            <a:r>
              <a:rPr lang="pt-BR" sz="2000" u="sng" dirty="0" err="1">
                <a:solidFill>
                  <a:schemeClr val="accent2"/>
                </a:solidFill>
              </a:rPr>
              <a:t>Program</a:t>
            </a:r>
            <a:r>
              <a:rPr lang="pt-BR" sz="2000" u="sng" dirty="0">
                <a:solidFill>
                  <a:schemeClr val="accent2"/>
                </a:solidFill>
              </a:rPr>
              <a:t> Files (x86)\</a:t>
            </a:r>
            <a:r>
              <a:rPr lang="pt-BR" sz="2000" u="sng" dirty="0" err="1" smtClean="0">
                <a:solidFill>
                  <a:schemeClr val="accent2"/>
                </a:solidFill>
              </a:rPr>
              <a:t>Dymola</a:t>
            </a:r>
            <a:r>
              <a:rPr lang="pt-BR" sz="2000" u="sng" dirty="0" smtClean="0">
                <a:solidFill>
                  <a:schemeClr val="accent2"/>
                </a:solidFill>
              </a:rPr>
              <a:t> 2017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Documentation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Dymola</a:t>
            </a:r>
            <a:r>
              <a:rPr lang="pt-BR" sz="2000" u="sng" dirty="0">
                <a:solidFill>
                  <a:schemeClr val="accent2"/>
                </a:solidFill>
              </a:rPr>
              <a:t> </a:t>
            </a:r>
            <a:r>
              <a:rPr lang="pt-BR" sz="2000" u="sng" dirty="0" err="1">
                <a:solidFill>
                  <a:schemeClr val="accent2"/>
                </a:solidFill>
              </a:rPr>
              <a:t>User</a:t>
            </a:r>
            <a:r>
              <a:rPr lang="pt-BR" sz="2000" u="sng" dirty="0">
                <a:solidFill>
                  <a:schemeClr val="accent2"/>
                </a:solidFill>
              </a:rPr>
              <a:t> Manual Volume </a:t>
            </a:r>
            <a:r>
              <a:rPr lang="pt-BR" sz="2000" u="sng" dirty="0" smtClean="0">
                <a:solidFill>
                  <a:schemeClr val="accent2"/>
                </a:solidFill>
              </a:rPr>
              <a:t>1</a:t>
            </a:r>
            <a:r>
              <a:rPr lang="pt-BR" sz="2000" dirty="0" smtClean="0"/>
              <a:t> </a:t>
            </a:r>
            <a:r>
              <a:rPr lang="pt-BR" sz="2000" dirty="0" err="1"/>
              <a:t>or</a:t>
            </a:r>
            <a:r>
              <a:rPr lang="pt-BR" sz="2000" dirty="0"/>
              <a:t> via </a:t>
            </a:r>
            <a:r>
              <a:rPr lang="pt-BR" sz="2000" dirty="0" err="1"/>
              <a:t>Dymola</a:t>
            </a:r>
            <a:r>
              <a:rPr lang="pt-BR" sz="2000" dirty="0"/>
              <a:t> &gt; help.</a:t>
            </a:r>
            <a:endParaRPr lang="en-GB" altLang="nl-BE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dirty="0" smtClean="0"/>
              <a:t>Forums</a:t>
            </a:r>
            <a:endParaRPr lang="en-GB" alt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BE" dirty="0" smtClean="0">
                <a:hlinkClick r:id="rId2"/>
              </a:rPr>
              <a:t>http://www.openmodelica.org/index.php/forum</a:t>
            </a:r>
            <a:endParaRPr lang="en-GB" altLang="nl-BE" dirty="0" smtClean="0"/>
          </a:p>
          <a:p>
            <a:r>
              <a:rPr lang="en-GB" altLang="nl-BE" dirty="0" smtClean="0">
                <a:hlinkClick r:id="rId3"/>
              </a:rPr>
              <a:t>http://www.jmodelica.org/forum</a:t>
            </a:r>
            <a:endParaRPr lang="en-GB" altLang="nl-BE" dirty="0" smtClean="0"/>
          </a:p>
          <a:p>
            <a:r>
              <a:rPr lang="en-GB" altLang="nl-BE" dirty="0" smtClean="0"/>
              <a:t>www.stackoverflow.com (tag </a:t>
            </a:r>
            <a:r>
              <a:rPr lang="en-GB" altLang="nl-BE" dirty="0" err="1" smtClean="0"/>
              <a:t>Modelica</a:t>
            </a:r>
            <a:r>
              <a:rPr lang="en-GB" altLang="nl-BE" dirty="0" smtClean="0"/>
              <a:t>)</a:t>
            </a:r>
          </a:p>
          <a:p>
            <a:pPr>
              <a:buFontTx/>
              <a:buNone/>
            </a:pPr>
            <a:endParaRPr lang="en-GB" altLang="nl-BE" dirty="0" smtClean="0"/>
          </a:p>
          <a:p>
            <a:endParaRPr lang="en-GB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12523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with other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</a:p>
          <a:p>
            <a:pPr lvl="1"/>
            <a:r>
              <a:rPr lang="en-GB" dirty="0" smtClean="0"/>
              <a:t>Parameter variation</a:t>
            </a:r>
          </a:p>
          <a:p>
            <a:pPr lvl="1"/>
            <a:r>
              <a:rPr lang="en-GB" dirty="0" smtClean="0"/>
              <a:t>Parallel simulations</a:t>
            </a:r>
          </a:p>
          <a:p>
            <a:pPr lvl="1"/>
            <a:r>
              <a:rPr lang="en-GB" dirty="0" smtClean="0"/>
              <a:t>Optimal control</a:t>
            </a:r>
          </a:p>
          <a:p>
            <a:r>
              <a:rPr lang="en-GB" dirty="0" smtClean="0"/>
              <a:t>Python scripts</a:t>
            </a:r>
            <a:endParaRPr lang="en-GB" i="1" dirty="0" smtClean="0"/>
          </a:p>
          <a:p>
            <a:pPr lvl="1"/>
            <a:r>
              <a:rPr lang="en-GB" dirty="0" smtClean="0"/>
              <a:t>Nice for plotting</a:t>
            </a:r>
          </a:p>
          <a:p>
            <a:pPr lvl="1"/>
            <a:r>
              <a:rPr lang="en-GB" dirty="0" err="1" smtClean="0"/>
              <a:t>BuildingsPy</a:t>
            </a:r>
            <a:r>
              <a:rPr lang="en-GB" dirty="0" smtClean="0"/>
              <a:t> </a:t>
            </a:r>
            <a:r>
              <a:rPr lang="en-GB" sz="1800" dirty="0" smtClean="0"/>
              <a:t>(</a:t>
            </a:r>
            <a:r>
              <a:rPr lang="en-GB" sz="1800" dirty="0" smtClean="0">
                <a:hlinkClick r:id="rId2"/>
              </a:rPr>
              <a:t>http</a:t>
            </a:r>
            <a:r>
              <a:rPr lang="en-GB" sz="1800" dirty="0">
                <a:hlinkClick r:id="rId2"/>
              </a:rPr>
              <a:t>://simulationresearch.lbl.gov/modelica/buildingspy</a:t>
            </a:r>
            <a:r>
              <a:rPr lang="en-GB" sz="1800" dirty="0" smtClean="0">
                <a:hlinkClick r:id="rId2"/>
              </a:rPr>
              <a:t>/</a:t>
            </a:r>
            <a:r>
              <a:rPr lang="en-GB" sz="1800" dirty="0" smtClean="0"/>
              <a:t>)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Built-in interface</a:t>
            </a:r>
          </a:p>
          <a:p>
            <a:r>
              <a:rPr lang="en-GB" dirty="0" smtClean="0"/>
              <a:t>MATLAB</a:t>
            </a:r>
          </a:p>
          <a:p>
            <a:pPr lvl="1"/>
            <a:r>
              <a:rPr lang="en-GB" dirty="0" smtClean="0"/>
              <a:t>Built-in with </a:t>
            </a:r>
            <a:r>
              <a:rPr lang="en-GB" dirty="0" err="1" smtClean="0"/>
              <a:t>Dymola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of a </a:t>
            </a:r>
            <a:r>
              <a:rPr lang="en-GB" dirty="0" smtClean="0">
                <a:latin typeface="Monaco"/>
                <a:cs typeface="Monaco"/>
              </a:rPr>
              <a:t>model</a:t>
            </a:r>
          </a:p>
          <a:p>
            <a:r>
              <a:rPr lang="en-GB" dirty="0" smtClean="0">
                <a:latin typeface="Monaco"/>
                <a:cs typeface="Monaco"/>
              </a:rPr>
              <a:t>model </a:t>
            </a:r>
            <a:r>
              <a:rPr lang="en-GB" dirty="0" smtClean="0">
                <a:latin typeface="Arial"/>
                <a:cs typeface="Arial"/>
              </a:rPr>
              <a:t>name usually Capitalized, instance not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Wall </a:t>
            </a:r>
            <a:r>
              <a:rPr lang="en-GB" dirty="0" err="1" smtClean="0">
                <a:latin typeface="Monaco"/>
                <a:cs typeface="Monaco"/>
              </a:rPr>
              <a:t>innerWall</a:t>
            </a:r>
            <a:r>
              <a:rPr lang="en-GB" dirty="0" smtClean="0">
                <a:latin typeface="Monaco"/>
                <a:cs typeface="Monaco"/>
              </a:rPr>
              <a:t>(res = 200, A = 10);</a:t>
            </a:r>
          </a:p>
          <a:p>
            <a:r>
              <a:rPr lang="en-GB" i="1" dirty="0" smtClean="0">
                <a:latin typeface="Arial"/>
                <a:cs typeface="Arial"/>
              </a:rPr>
              <a:t>public</a:t>
            </a:r>
            <a:r>
              <a:rPr lang="en-GB" dirty="0" smtClean="0">
                <a:latin typeface="Arial"/>
                <a:cs typeface="Arial"/>
              </a:rPr>
              <a:t> variables and parameters can be accessed with dot notation, e.g.:</a:t>
            </a:r>
          </a:p>
          <a:p>
            <a:pPr lvl="1"/>
            <a:r>
              <a:rPr lang="en-GB" dirty="0" err="1" smtClean="0">
                <a:latin typeface="Monaco"/>
                <a:cs typeface="Monaco"/>
              </a:rPr>
              <a:t>heatPort.Qflow</a:t>
            </a:r>
            <a:endParaRPr lang="en-GB" dirty="0" smtClean="0">
              <a:latin typeface="Monaco"/>
              <a:cs typeface="Monaco"/>
            </a:endParaRPr>
          </a:p>
          <a:p>
            <a:pPr lvl="1"/>
            <a:r>
              <a:rPr lang="en-GB" dirty="0" err="1" smtClean="0">
                <a:latin typeface="Monaco"/>
                <a:cs typeface="Monaco"/>
              </a:rPr>
              <a:t>wall.res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i="1" dirty="0" smtClean="0">
                <a:latin typeface="Arial"/>
                <a:cs typeface="Arial"/>
              </a:rPr>
              <a:t>Protected </a:t>
            </a:r>
            <a:r>
              <a:rPr lang="en-GB" dirty="0" smtClean="0">
                <a:latin typeface="Arial"/>
                <a:cs typeface="Arial"/>
              </a:rPr>
              <a:t>variables/</a:t>
            </a:r>
            <a:r>
              <a:rPr lang="en-GB" dirty="0" err="1" smtClean="0">
                <a:latin typeface="Arial"/>
                <a:cs typeface="Arial"/>
              </a:rPr>
              <a:t>params</a:t>
            </a:r>
            <a:r>
              <a:rPr lang="en-GB" dirty="0" smtClean="0">
                <a:latin typeface="Arial"/>
                <a:cs typeface="Arial"/>
              </a:rPr>
              <a:t> cannot be accessed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Don’t show up in simulation results</a:t>
            </a: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What is Modelica</a:t>
            </a:r>
            <a:endParaRPr lang="en-US" altLang="nl-B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err="1" smtClean="0"/>
              <a:t>Modelica</a:t>
            </a:r>
            <a:r>
              <a:rPr lang="en-US" altLang="nl-BE" dirty="0" smtClean="0"/>
              <a:t> is a language for modeling of </a:t>
            </a:r>
            <a:r>
              <a:rPr lang="en-US" altLang="nl-BE" smtClean="0"/>
              <a:t>physical systems</a:t>
            </a:r>
            <a:endParaRPr lang="en-US" altLang="nl-BE" dirty="0" smtClean="0"/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open source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object oriented</a:t>
            </a:r>
          </a:p>
          <a:p>
            <a:pPr lvl="1"/>
            <a:r>
              <a:rPr lang="en-US" altLang="nl-BE" sz="2400" dirty="0" err="1" smtClean="0">
                <a:solidFill>
                  <a:schemeClr val="accent2"/>
                </a:solidFill>
              </a:rPr>
              <a:t>Acausal</a:t>
            </a:r>
            <a:r>
              <a:rPr lang="en-US" altLang="nl-BE" sz="2400" dirty="0" smtClean="0">
                <a:solidFill>
                  <a:schemeClr val="accent2"/>
                </a:solidFill>
              </a:rPr>
              <a:t> modeling (equation based)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multi-domain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primarily for simulation, but usable for optimization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small and large models (&gt; 100 000 equations)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many model libraries (free and commercial)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textual and graphical modeling</a:t>
            </a:r>
          </a:p>
        </p:txBody>
      </p:sp>
      <p:pic>
        <p:nvPicPr>
          <p:cNvPr id="11269" name="Picture 5" descr="C:\Users\vdheijdb\Downloads\Modelica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92" y="65584"/>
            <a:ext cx="3203923" cy="15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8125"/>
            <a:ext cx="9523413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936" y="1762209"/>
            <a:ext cx="5688432" cy="5857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Modeling and simulation</a:t>
            </a:r>
            <a:r>
              <a:rPr lang="en-US" dirty="0" smtClean="0"/>
              <a:t> of complex physical systems</a:t>
            </a:r>
          </a:p>
          <a:p>
            <a:r>
              <a:rPr lang="en-US" dirty="0" smtClean="0"/>
              <a:t>But optimization is possible</a:t>
            </a:r>
          </a:p>
          <a:p>
            <a:pPr lvl="1"/>
            <a:r>
              <a:rPr lang="en-US" dirty="0" err="1" smtClean="0"/>
              <a:t>JModelica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Language, not a tool</a:t>
            </a:r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Dymola</a:t>
            </a:r>
            <a:endParaRPr lang="en-US" dirty="0" smtClean="0"/>
          </a:p>
          <a:p>
            <a:pPr lvl="1"/>
            <a:r>
              <a:rPr lang="en-US" dirty="0" err="1" smtClean="0"/>
              <a:t>OpenModelica</a:t>
            </a:r>
            <a:endParaRPr lang="en-US" dirty="0" smtClean="0"/>
          </a:p>
          <a:p>
            <a:pPr lvl="1"/>
            <a:r>
              <a:rPr lang="en-US" dirty="0" err="1" smtClean="0"/>
              <a:t>JModelica</a:t>
            </a:r>
            <a:endParaRPr lang="en-US" dirty="0" smtClean="0"/>
          </a:p>
          <a:p>
            <a:r>
              <a:rPr lang="en-US" dirty="0" smtClean="0"/>
              <a:t>Different tools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 Different functions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 Possibly slightly different results</a:t>
            </a:r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smtClean="0">
                <a:hlinkClick r:id="rId2"/>
              </a:rPr>
              <a:t>www.modelica.org</a:t>
            </a:r>
            <a:r>
              <a:rPr lang="en-US" dirty="0" smtClean="0"/>
              <a:t> for 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Multi-physics environment</a:t>
            </a:r>
            <a:endParaRPr lang="en-US" dirty="0"/>
          </a:p>
        </p:txBody>
      </p:sp>
      <p:pic>
        <p:nvPicPr>
          <p:cNvPr id="4098" name="Picture 2" descr="https://www.mech.kuleuven.be/en/tme/research/thermal_systems/foto_figuur/gallery/rp1.png/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0" y="1649760"/>
            <a:ext cx="1011635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266384"/>
            <a:ext cx="91455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en-US" altLang="nl-BE" sz="1000" dirty="0" smtClean="0">
                <a:latin typeface="Arial" charset="0"/>
                <a:cs typeface="Arial" charset="0"/>
              </a:rPr>
              <a:t>Michael Wetter and Thierry </a:t>
            </a:r>
            <a:r>
              <a:rPr lang="en-US" altLang="nl-BE" sz="1000" dirty="0" err="1" smtClean="0">
                <a:latin typeface="Arial" charset="0"/>
                <a:cs typeface="Arial" charset="0"/>
              </a:rPr>
              <a:t>Nouidui</a:t>
            </a:r>
            <a:r>
              <a:rPr lang="en-US" altLang="nl-BE" sz="1000" dirty="0" smtClean="0">
                <a:latin typeface="Arial" charset="0"/>
                <a:cs typeface="Arial" charset="0"/>
              </a:rPr>
              <a:t>, Introduction to </a:t>
            </a:r>
            <a:r>
              <a:rPr lang="en-US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en-US" altLang="nl-BE" sz="1000" dirty="0">
                <a:latin typeface="Arial" charset="0"/>
                <a:cs typeface="Arial" charset="0"/>
              </a:rPr>
              <a:t> (2015), see http://</a:t>
            </a:r>
            <a:r>
              <a:rPr lang="en-US" altLang="nl-BE" sz="1000" dirty="0" smtClean="0">
                <a:latin typeface="Arial" charset="0"/>
                <a:cs typeface="Arial" charset="0"/>
              </a:rPr>
              <a:t>simulationresearch.lbl.gov/modelica/downloads/workshops/2015-06-22-lbnl/slides/modelica-intro.pdf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Modelica</a:t>
            </a:r>
            <a:r>
              <a:rPr lang="en-US" dirty="0" smtClean="0"/>
              <a:t> vs. Simulink-style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5256" y="1200000"/>
            <a:ext cx="10257230" cy="534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uven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6439</TotalTime>
  <Words>824</Words>
  <Application>Microsoft Office PowerPoint</Application>
  <PresentationFormat>Custom</PresentationFormat>
  <Paragraphs>239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Lucida Console</vt:lpstr>
      <vt:lpstr>Monaco</vt:lpstr>
      <vt:lpstr>Times New Roman</vt:lpstr>
      <vt:lpstr>Wingdings</vt:lpstr>
      <vt:lpstr>KULeuven</vt:lpstr>
      <vt:lpstr>Corporate-KU Leuven-Liggend-Achtergrond Wit en Watermerk</vt:lpstr>
      <vt:lpstr>          .crash course</vt:lpstr>
      <vt:lpstr>Modelica crash course</vt:lpstr>
      <vt:lpstr>What is Modelica?</vt:lpstr>
      <vt:lpstr>What is Modelica</vt:lpstr>
      <vt:lpstr>PowerPoint Presentation</vt:lpstr>
      <vt:lpstr>What is Modelica?</vt:lpstr>
      <vt:lpstr>What is Modelica?</vt:lpstr>
      <vt:lpstr>Multi-physics environment</vt:lpstr>
      <vt:lpstr>Modelica vs. Simulink-style</vt:lpstr>
      <vt:lpstr>Modelica vs. Simulink-style</vt:lpstr>
      <vt:lpstr>Modelica vs. Simulink-style</vt:lpstr>
      <vt:lpstr>How does Dymola work?</vt:lpstr>
      <vt:lpstr>Modelica environments</vt:lpstr>
      <vt:lpstr>What does Dymola do?</vt:lpstr>
      <vt:lpstr>Graphical user interface</vt:lpstr>
      <vt:lpstr>Graphical user interface</vt:lpstr>
      <vt:lpstr>Graphical user interface</vt:lpstr>
      <vt:lpstr>Graphical user interface</vt:lpstr>
      <vt:lpstr>Graphical user interface</vt:lpstr>
      <vt:lpstr>Use of Dymola with KULeuven license</vt:lpstr>
      <vt:lpstr>Modelica syntax and concepts</vt:lpstr>
      <vt:lpstr>Your first model</vt:lpstr>
      <vt:lpstr>Your second model</vt:lpstr>
      <vt:lpstr>Assigning units</vt:lpstr>
      <vt:lpstr>Physical types</vt:lpstr>
      <vt:lpstr>Documentation</vt:lpstr>
      <vt:lpstr>Equations</vt:lpstr>
      <vt:lpstr>Logical operators, control flow</vt:lpstr>
      <vt:lpstr>Let’s connect</vt:lpstr>
      <vt:lpstr>Connectors</vt:lpstr>
      <vt:lpstr>Connectors</vt:lpstr>
      <vt:lpstr>Inheritance</vt:lpstr>
      <vt:lpstr>Inheritance</vt:lpstr>
      <vt:lpstr>Homework exercise</vt:lpstr>
      <vt:lpstr>Websites</vt:lpstr>
      <vt:lpstr>Forums</vt:lpstr>
      <vt:lpstr>Interface with other programs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Bram van der Heijde</cp:lastModifiedBy>
  <cp:revision>194</cp:revision>
  <dcterms:created xsi:type="dcterms:W3CDTF">2004-05-06T09:28:21Z</dcterms:created>
  <dcterms:modified xsi:type="dcterms:W3CDTF">2017-10-17T18:44:59Z</dcterms:modified>
</cp:coreProperties>
</file>