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7" r:id="rId3"/>
  </p:sldMasterIdLst>
  <p:notesMasterIdLst>
    <p:notesMasterId r:id="rId41"/>
  </p:notesMasterIdLst>
  <p:sldIdLst>
    <p:sldId id="381" r:id="rId4"/>
    <p:sldId id="2072" r:id="rId5"/>
    <p:sldId id="2037" r:id="rId6"/>
    <p:sldId id="2036" r:id="rId7"/>
    <p:sldId id="2038" r:id="rId8"/>
    <p:sldId id="2039" r:id="rId9"/>
    <p:sldId id="330" r:id="rId10"/>
    <p:sldId id="2040" r:id="rId11"/>
    <p:sldId id="2041" r:id="rId12"/>
    <p:sldId id="2042" r:id="rId13"/>
    <p:sldId id="2043" r:id="rId14"/>
    <p:sldId id="2044" r:id="rId15"/>
    <p:sldId id="2067" r:id="rId16"/>
    <p:sldId id="2045" r:id="rId17"/>
    <p:sldId id="2049" r:id="rId18"/>
    <p:sldId id="2046" r:id="rId19"/>
    <p:sldId id="2047" r:id="rId20"/>
    <p:sldId id="2048" r:id="rId21"/>
    <p:sldId id="2050" r:id="rId22"/>
    <p:sldId id="2068" r:id="rId23"/>
    <p:sldId id="2055" r:id="rId24"/>
    <p:sldId id="2069" r:id="rId25"/>
    <p:sldId id="2070" r:id="rId26"/>
    <p:sldId id="2071" r:id="rId27"/>
    <p:sldId id="2054" r:id="rId28"/>
    <p:sldId id="2051" r:id="rId29"/>
    <p:sldId id="2052" r:id="rId30"/>
    <p:sldId id="2058" r:id="rId31"/>
    <p:sldId id="2059" r:id="rId32"/>
    <p:sldId id="2060" r:id="rId33"/>
    <p:sldId id="2061" r:id="rId34"/>
    <p:sldId id="2062" r:id="rId35"/>
    <p:sldId id="2063" r:id="rId36"/>
    <p:sldId id="2064" r:id="rId37"/>
    <p:sldId id="2065" r:id="rId38"/>
    <p:sldId id="2066" r:id="rId39"/>
    <p:sldId id="1946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882C47F-D3A0-492B-B586-A068D16D6AB8}">
          <p14:sldIdLst>
            <p14:sldId id="381"/>
            <p14:sldId id="2072"/>
            <p14:sldId id="2037"/>
            <p14:sldId id="2036"/>
            <p14:sldId id="2038"/>
            <p14:sldId id="2039"/>
            <p14:sldId id="330"/>
            <p14:sldId id="2040"/>
            <p14:sldId id="2041"/>
            <p14:sldId id="2042"/>
            <p14:sldId id="2043"/>
            <p14:sldId id="2044"/>
            <p14:sldId id="2067"/>
            <p14:sldId id="2045"/>
            <p14:sldId id="2049"/>
            <p14:sldId id="2046"/>
            <p14:sldId id="2047"/>
            <p14:sldId id="2048"/>
            <p14:sldId id="2050"/>
            <p14:sldId id="2068"/>
            <p14:sldId id="2055"/>
            <p14:sldId id="2069"/>
            <p14:sldId id="2070"/>
            <p14:sldId id="2071"/>
            <p14:sldId id="2054"/>
            <p14:sldId id="2051"/>
            <p14:sldId id="2052"/>
            <p14:sldId id="2058"/>
            <p14:sldId id="2059"/>
            <p14:sldId id="2060"/>
            <p14:sldId id="2061"/>
            <p14:sldId id="2062"/>
            <p14:sldId id="2063"/>
            <p14:sldId id="2064"/>
            <p14:sldId id="2065"/>
            <p14:sldId id="2066"/>
          </p14:sldIdLst>
        </p14:section>
        <p14:section name="End" id="{19DCE200-E5CD-42A7-B772-FBEDEE9D49EE}">
          <p14:sldIdLst>
            <p14:sldId id="1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is" initials="F" lastIdx="1" clrIdx="0">
    <p:extLst>
      <p:ext uri="{19B8F6BF-5375-455C-9EA6-DF929625EA0E}">
        <p15:presenceInfo xmlns:p15="http://schemas.microsoft.com/office/powerpoint/2012/main" userId="Fe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AD5E8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E7E8E7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F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EFC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52D30"/>
              </a:solidFill>
              <a:prstDash val="solid"/>
              <a:round/>
            </a:ln>
          </a:top>
          <a:bottom>
            <a:ln w="25400" cap="flat">
              <a:solidFill>
                <a:srgbClr val="252D3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C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52D30"/>
              </a:solidFill>
              <a:prstDash val="solid"/>
              <a:round/>
            </a:ln>
          </a:top>
          <a:bottom>
            <a:ln w="25400" cap="flat">
              <a:solidFill>
                <a:srgbClr val="252D3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252D3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252D3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252D3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508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254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87016" autoAdjust="0"/>
  </p:normalViewPr>
  <p:slideViewPr>
    <p:cSldViewPr snapToGrid="0" snapToObjects="1" showGuides="1">
      <p:cViewPr varScale="1">
        <p:scale>
          <a:sx n="36" d="100"/>
          <a:sy n="36" d="100"/>
        </p:scale>
        <p:origin x="1085" y="5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6T17:37:25.23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204F0-5513-4735-91E3-DA16E8EB194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238125"/>
            <a:ext cx="3038475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Data Warehousing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idx="1"/>
          </p:nvPr>
        </p:nvSpPr>
        <p:spPr>
          <a:xfrm>
            <a:off x="0" y="0"/>
            <a:ext cx="3038475" cy="222250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10777A</a:t>
            </a:r>
          </a:p>
        </p:txBody>
      </p:sp>
    </p:spTree>
    <p:extLst>
      <p:ext uri="{BB962C8B-B14F-4D97-AF65-F5344CB8AC3E}">
        <p14:creationId xmlns:p14="http://schemas.microsoft.com/office/powerpoint/2010/main" val="20655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204F0-5513-4735-91E3-DA16E8EB194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238125"/>
            <a:ext cx="3038475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Data Warehousing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idx="1"/>
          </p:nvPr>
        </p:nvSpPr>
        <p:spPr>
          <a:xfrm>
            <a:off x="0" y="0"/>
            <a:ext cx="3038475" cy="222250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10777A</a:t>
            </a:r>
          </a:p>
        </p:txBody>
      </p:sp>
    </p:spTree>
    <p:extLst>
      <p:ext uri="{BB962C8B-B14F-4D97-AF65-F5344CB8AC3E}">
        <p14:creationId xmlns:p14="http://schemas.microsoft.com/office/powerpoint/2010/main" val="47218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204F0-5513-4735-91E3-DA16E8EB194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238125"/>
            <a:ext cx="3038475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Data Warehousing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idx="1"/>
          </p:nvPr>
        </p:nvSpPr>
        <p:spPr>
          <a:xfrm>
            <a:off x="0" y="0"/>
            <a:ext cx="3038475" cy="222250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10777A</a:t>
            </a:r>
          </a:p>
        </p:txBody>
      </p:sp>
    </p:spTree>
    <p:extLst>
      <p:ext uri="{BB962C8B-B14F-4D97-AF65-F5344CB8AC3E}">
        <p14:creationId xmlns:p14="http://schemas.microsoft.com/office/powerpoint/2010/main" val="390115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204F0-5513-4735-91E3-DA16E8EB194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238125"/>
            <a:ext cx="3038475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Data Warehousing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idx="1"/>
          </p:nvPr>
        </p:nvSpPr>
        <p:spPr>
          <a:xfrm>
            <a:off x="0" y="0"/>
            <a:ext cx="3038475" cy="222250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10777A</a:t>
            </a:r>
          </a:p>
        </p:txBody>
      </p:sp>
    </p:spTree>
    <p:extLst>
      <p:ext uri="{BB962C8B-B14F-4D97-AF65-F5344CB8AC3E}">
        <p14:creationId xmlns:p14="http://schemas.microsoft.com/office/powerpoint/2010/main" val="396942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238125"/>
            <a:ext cx="3038475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Data Warehousing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idx="1"/>
          </p:nvPr>
        </p:nvSpPr>
        <p:spPr>
          <a:xfrm>
            <a:off x="0" y="0"/>
            <a:ext cx="3038475" cy="222250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10777A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238125"/>
            <a:ext cx="3038475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Data Warehousing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idx="1"/>
          </p:nvPr>
        </p:nvSpPr>
        <p:spPr>
          <a:xfrm>
            <a:off x="0" y="0"/>
            <a:ext cx="3038475" cy="222250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10777A</a:t>
            </a:r>
          </a:p>
        </p:txBody>
      </p:sp>
    </p:spTree>
    <p:extLst>
      <p:ext uri="{BB962C8B-B14F-4D97-AF65-F5344CB8AC3E}">
        <p14:creationId xmlns:p14="http://schemas.microsoft.com/office/powerpoint/2010/main" val="348145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238125"/>
            <a:ext cx="3038475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Data Warehousing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idx="1"/>
          </p:nvPr>
        </p:nvSpPr>
        <p:spPr>
          <a:xfrm>
            <a:off x="0" y="0"/>
            <a:ext cx="3038475" cy="222250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10777A</a:t>
            </a:r>
          </a:p>
        </p:txBody>
      </p:sp>
    </p:spTree>
    <p:extLst>
      <p:ext uri="{BB962C8B-B14F-4D97-AF65-F5344CB8AC3E}">
        <p14:creationId xmlns:p14="http://schemas.microsoft.com/office/powerpoint/2010/main" val="3484720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204F0-5513-4735-91E3-DA16E8EB194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238125"/>
            <a:ext cx="3038475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Data Warehousing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idx="1"/>
          </p:nvPr>
        </p:nvSpPr>
        <p:spPr>
          <a:xfrm>
            <a:off x="0" y="0"/>
            <a:ext cx="3038475" cy="222250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10777A</a:t>
            </a:r>
          </a:p>
        </p:txBody>
      </p:sp>
    </p:spTree>
    <p:extLst>
      <p:ext uri="{BB962C8B-B14F-4D97-AF65-F5344CB8AC3E}">
        <p14:creationId xmlns:p14="http://schemas.microsoft.com/office/powerpoint/2010/main" val="47932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92703-69CB-4317-8A94-4C668805A87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>
          <a:xfrm>
            <a:off x="0" y="238125"/>
            <a:ext cx="3038475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Data Warehousing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idx="1"/>
          </p:nvPr>
        </p:nvSpPr>
        <p:spPr>
          <a:xfrm>
            <a:off x="0" y="0"/>
            <a:ext cx="3038475" cy="222250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10777A</a:t>
            </a:r>
          </a:p>
        </p:txBody>
      </p:sp>
    </p:spTree>
    <p:extLst>
      <p:ext uri="{BB962C8B-B14F-4D97-AF65-F5344CB8AC3E}">
        <p14:creationId xmlns:p14="http://schemas.microsoft.com/office/powerpoint/2010/main" val="297258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19504148" cy="2178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262D3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3" cy="7019925"/>
          </a:xfrm>
          <a:prstGeom prst="rect">
            <a:avLst/>
          </a:prstGeom>
        </p:spPr>
        <p:txBody>
          <a:bodyPr>
            <a:normAutofit/>
          </a:bodyPr>
          <a:lstStyle>
            <a:lvl1pPr algn="just"/>
            <a:lvl2pPr algn="just"/>
            <a:lvl3pPr algn="just"/>
            <a:lvl4pPr algn="just"/>
            <a:lvl5pPr algn="just"/>
          </a:lstStyle>
          <a:p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1</a:t>
            </a:r>
          </a:p>
          <a:p>
            <a:pPr lvl="1"/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2</a:t>
            </a:r>
          </a:p>
          <a:p>
            <a:pPr lvl="2"/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3</a:t>
            </a:r>
          </a:p>
          <a:p>
            <a:pPr lvl="3"/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4</a:t>
            </a:r>
          </a:p>
          <a:p>
            <a:pPr lvl="4"/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5E5BB-C370-421D-B990-CDE1145F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D4E94-96B8-4CA4-9741-B507DC55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F86A2-2476-4616-801F-1BB94D19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AF507-9E46-4AA4-AD37-039C0B95502A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3FBE5-11FA-4B93-ADA1-FD7FB7304AFA}"/>
              </a:ext>
            </a:extLst>
          </p:cNvPr>
          <p:cNvSpPr/>
          <p:nvPr userDrawn="1"/>
        </p:nvSpPr>
        <p:spPr>
          <a:xfrm>
            <a:off x="0" y="235471"/>
            <a:ext cx="15231720" cy="1395470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d-ID" sz="4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2357B1-1B30-4409-A0C8-5733CF5DC8A3}"/>
              </a:ext>
            </a:extLst>
          </p:cNvPr>
          <p:cNvSpPr txBox="1">
            <a:spLocks/>
          </p:cNvSpPr>
          <p:nvPr userDrawn="1"/>
        </p:nvSpPr>
        <p:spPr>
          <a:xfrm>
            <a:off x="239868" y="273050"/>
            <a:ext cx="14958940" cy="1395472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Click to edit Master title style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575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E2FDD-201B-42E2-82EF-C7A1ECC4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02811-9089-4BAE-84A3-39AD7A95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0A9A0-3061-4B5C-8288-1E88CC8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A1BAD-15D1-4C7B-9791-828D5A828AE8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</p:spTree>
    <p:extLst>
      <p:ext uri="{BB962C8B-B14F-4D97-AF65-F5344CB8AC3E}">
        <p14:creationId xmlns:p14="http://schemas.microsoft.com/office/powerpoint/2010/main" val="172032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888C-1FCC-4DC9-A705-C89C359A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A0406-F906-458B-97AF-12CC355B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6D788-01CF-4178-A0C3-10E8CE7D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BE9DC-7CF6-4AB7-A7D0-EE9D85CD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https://legallogik.com/wp-content/uploads/2013/05/Business-Meeting.jpg">
            <a:extLst>
              <a:ext uri="{FF2B5EF4-FFF2-40B4-BE49-F238E27FC236}">
                <a16:creationId xmlns:a16="http://schemas.microsoft.com/office/drawing/2014/main" id="{8C7568B0-E09C-4445-A6B1-42A5C2313C4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CF384D-F206-4D57-8A21-ED56EB0942FF}"/>
              </a:ext>
            </a:extLst>
          </p:cNvPr>
          <p:cNvSpPr/>
          <p:nvPr userDrawn="1"/>
        </p:nvSpPr>
        <p:spPr>
          <a:xfrm>
            <a:off x="0" y="-23973"/>
            <a:ext cx="24384000" cy="13739974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F4ACC7-EEC6-4DF1-9143-99E8F47C4FDE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5C9521F9-E473-429D-9927-DA2637BA74D6}"/>
              </a:ext>
            </a:extLst>
          </p:cNvPr>
          <p:cNvSpPr/>
          <p:nvPr userDrawn="1"/>
        </p:nvSpPr>
        <p:spPr>
          <a:xfrm>
            <a:off x="13487400" y="2"/>
            <a:ext cx="10896600" cy="20828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57696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A6577B-7B2E-41F8-915A-D4AF8A3D7848}"/>
              </a:ext>
            </a:extLst>
          </p:cNvPr>
          <p:cNvSpPr/>
          <p:nvPr userDrawn="1"/>
        </p:nvSpPr>
        <p:spPr>
          <a:xfrm>
            <a:off x="1693881" y="914400"/>
            <a:ext cx="7867650" cy="3200400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d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9DE3-4094-43CC-BAC5-8D4A1614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10C4F-27D7-4D2C-B84F-8E40DDFC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99B63-B5BE-4A24-9C12-710648AA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D30F-F3FC-43E7-8F1C-B3558832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FAF9-16DD-4553-B82C-C84A159A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AB22F4-E6F6-4885-909B-A249913500F2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51E1AE-A3D3-45EB-BBE0-0E6793962885}"/>
              </a:ext>
            </a:extLst>
          </p:cNvPr>
          <p:cNvSpPr txBox="1">
            <a:spLocks/>
          </p:cNvSpPr>
          <p:nvPr userDrawn="1"/>
        </p:nvSpPr>
        <p:spPr>
          <a:xfrm>
            <a:off x="1834069" y="1272670"/>
            <a:ext cx="7870826" cy="24838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353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EA953-9141-4073-93CE-802CD6BDD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1BEC4-7022-4A5F-9F03-3C963BB3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D0165-29C6-4E6F-8757-72A96564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AC1F-4E20-4AC3-A53F-96B2720A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57A66-EE2D-4BB9-8CBA-B6E6E28514BB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9CF46A-9B9F-4076-957C-B4B28D8CCA49}"/>
              </a:ext>
            </a:extLst>
          </p:cNvPr>
          <p:cNvSpPr/>
          <p:nvPr userDrawn="1"/>
        </p:nvSpPr>
        <p:spPr>
          <a:xfrm>
            <a:off x="1693881" y="914400"/>
            <a:ext cx="7867650" cy="3200400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d-ID" sz="40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F4B5E4F-D9FC-4F6D-B401-408621067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1532F59-2C66-46FB-B1C5-3192237B65B1}"/>
              </a:ext>
            </a:extLst>
          </p:cNvPr>
          <p:cNvSpPr txBox="1">
            <a:spLocks/>
          </p:cNvSpPr>
          <p:nvPr userDrawn="1"/>
        </p:nvSpPr>
        <p:spPr>
          <a:xfrm>
            <a:off x="1834069" y="1272670"/>
            <a:ext cx="7870826" cy="24838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126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8F79-1CB2-4471-91DD-A57CE24FA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7790-CCD3-4BE6-B64B-969EB5F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0159-02A9-4473-851B-A58BC04F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6D13-D5B5-4D7A-BD5A-769B0AA2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AC4E3-7C41-488B-9122-319A93F9A2C6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122EA3-9F7A-4190-B48C-4AC75A9DE2F9}"/>
              </a:ext>
            </a:extLst>
          </p:cNvPr>
          <p:cNvSpPr/>
          <p:nvPr userDrawn="1"/>
        </p:nvSpPr>
        <p:spPr>
          <a:xfrm>
            <a:off x="0" y="235471"/>
            <a:ext cx="15231720" cy="1395470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d-ID" sz="4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3AB4F67-1413-4A7F-A13A-D223CA2E19AA}"/>
              </a:ext>
            </a:extLst>
          </p:cNvPr>
          <p:cNvSpPr txBox="1">
            <a:spLocks/>
          </p:cNvSpPr>
          <p:nvPr userDrawn="1"/>
        </p:nvSpPr>
        <p:spPr>
          <a:xfrm>
            <a:off x="239868" y="273050"/>
            <a:ext cx="14958940" cy="1395472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Click to edit Master title style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052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F4F3D9-E1A4-471C-8F61-91E5114AB3C4}"/>
              </a:ext>
            </a:extLst>
          </p:cNvPr>
          <p:cNvSpPr/>
          <p:nvPr userDrawn="1"/>
        </p:nvSpPr>
        <p:spPr>
          <a:xfrm>
            <a:off x="17449802" y="1705713"/>
            <a:ext cx="5257800" cy="10648210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d-ID" sz="4000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70DB5-502C-49DA-8C01-2355F1D31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1986640"/>
            <a:ext cx="5257800" cy="10367284"/>
          </a:xfrm>
          <a:prstGeom prst="rect">
            <a:avLst/>
          </a:prstGeom>
        </p:spPr>
        <p:txBody>
          <a:bodyPr vert="eaVert"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6E62-38C3-4C50-934C-157EDEC5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1705711"/>
            <a:ext cx="15468600" cy="1064821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D1DA-4905-4633-83D9-45D97BB6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589F-4399-41B4-9947-16B97AEC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03D1-A55F-4AB7-A0FE-A2C577E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65FD20-0AB8-4045-8DDB-4BBCF32C6E6E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</p:spTree>
    <p:extLst>
      <p:ext uri="{BB962C8B-B14F-4D97-AF65-F5344CB8AC3E}">
        <p14:creationId xmlns:p14="http://schemas.microsoft.com/office/powerpoint/2010/main" val="1973168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05" y="0"/>
            <a:ext cx="24384000" cy="1371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534402" y="3657600"/>
            <a:ext cx="15286445" cy="1255728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96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534400" y="5791200"/>
            <a:ext cx="15402560" cy="2207744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56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41962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16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8" y="8813801"/>
            <a:ext cx="207264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2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144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265993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1183887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35422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0869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144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265993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1183887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4135422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70869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3436" y="1984376"/>
            <a:ext cx="10130365" cy="877252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0201" y="1984376"/>
            <a:ext cx="10134600" cy="877252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83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21945600" cy="1615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6"/>
            <a:ext cx="10773835" cy="1279524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rgbClr val="0070C0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3835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35" y="3070226"/>
            <a:ext cx="10778067" cy="1279524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rgbClr val="0070C0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35" y="4349750"/>
            <a:ext cx="10778067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05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013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51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546100"/>
            <a:ext cx="8022168" cy="2324100"/>
          </a:xfrm>
        </p:spPr>
        <p:txBody>
          <a:bodyPr anchor="t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1"/>
            <a:ext cx="13631333" cy="11706226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1" y="2870201"/>
            <a:ext cx="8022168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09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51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78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76701" y="0"/>
            <a:ext cx="5181600" cy="1075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3436" y="0"/>
            <a:ext cx="15146867" cy="1075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4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144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265993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1183887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35422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0869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144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265993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1183887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4135422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70869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704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E053-DF54-456B-9C30-67E46675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68FB-C67B-4A83-A8A8-CC7C00B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F5BC-14CB-4CE7-B008-A0ED0673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5F03C2-2A47-4B94-ADA6-EE0A501F7830}"/>
              </a:ext>
            </a:extLst>
          </p:cNvPr>
          <p:cNvSpPr txBox="1">
            <a:spLocks/>
          </p:cNvSpPr>
          <p:nvPr userDrawn="1"/>
        </p:nvSpPr>
        <p:spPr>
          <a:xfrm>
            <a:off x="1113182" y="2953515"/>
            <a:ext cx="4517296" cy="139547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8000" dirty="0">
              <a:solidFill>
                <a:schemeClr val="bg1"/>
              </a:solidFill>
              <a:latin typeface="Roboto" panose="0200000000000000000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62EBD3-D5C1-4605-9160-5D3FFF251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5" y="0"/>
            <a:ext cx="24386866" cy="13716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A971151-B56F-4919-B80F-EDB9F05E3A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0333" y="2319271"/>
            <a:ext cx="12115690" cy="3058262"/>
          </a:xfr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pPr algn="l"/>
            <a: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Warehouse Project</a:t>
            </a:r>
            <a:b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Engineering as a Service</a:t>
            </a:r>
            <a:endParaRPr lang="id-ID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F2CC0B-A01C-40F0-8A74-22E9596F9D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865" y="10804606"/>
            <a:ext cx="11597330" cy="29292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D3EF06C-E0FE-4755-A8A8-C2DA7CF2FF9F}"/>
              </a:ext>
            </a:extLst>
          </p:cNvPr>
          <p:cNvSpPr/>
          <p:nvPr userDrawn="1"/>
        </p:nvSpPr>
        <p:spPr>
          <a:xfrm>
            <a:off x="15969006" y="1828800"/>
            <a:ext cx="6146276" cy="2300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/>
          </a:p>
        </p:txBody>
      </p:sp>
    </p:spTree>
    <p:extLst>
      <p:ext uri="{BB962C8B-B14F-4D97-AF65-F5344CB8AC3E}">
        <p14:creationId xmlns:p14="http://schemas.microsoft.com/office/powerpoint/2010/main" val="130249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48A257-C4B8-4A05-92E1-B8BB608FDF6C}"/>
              </a:ext>
            </a:extLst>
          </p:cNvPr>
          <p:cNvSpPr/>
          <p:nvPr userDrawn="1"/>
        </p:nvSpPr>
        <p:spPr>
          <a:xfrm>
            <a:off x="0" y="235471"/>
            <a:ext cx="15231720" cy="1395470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d-ID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DB009-24D8-4E95-BB8B-86A64E82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68" y="273050"/>
            <a:ext cx="14958940" cy="1395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9EF4-C2A9-4D40-BCE0-355CA794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5240-CBC5-4759-BC3A-637BD94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A8F2-EA80-43D6-BAC5-7BA10624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214A-738B-49E0-8AB6-EAD9670D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181E2-2C4C-4687-8098-25854720227D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</p:spTree>
    <p:extLst>
      <p:ext uri="{BB962C8B-B14F-4D97-AF65-F5344CB8AC3E}">
        <p14:creationId xmlns:p14="http://schemas.microsoft.com/office/powerpoint/2010/main" val="16268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5B9B-3E86-4E27-BFE5-C4294BAC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7BBE5-ECD3-4E07-AC32-DCE234BB2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6A9B-46DB-451D-8239-554AA468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7D78-1FFA-4F4D-8F26-2BFC0E7D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EF0D-3B4D-4633-9DE9-86E89BB5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DF58A-7881-4255-8536-17C7C2F974EF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6BF25-00B1-49E1-BFCA-BFD7D9013C25}"/>
              </a:ext>
            </a:extLst>
          </p:cNvPr>
          <p:cNvSpPr/>
          <p:nvPr userDrawn="1"/>
        </p:nvSpPr>
        <p:spPr>
          <a:xfrm>
            <a:off x="0" y="235471"/>
            <a:ext cx="15231720" cy="1395470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d-ID" sz="4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7F26E42-F963-44E7-933E-76EC77CDE103}"/>
              </a:ext>
            </a:extLst>
          </p:cNvPr>
          <p:cNvSpPr txBox="1">
            <a:spLocks/>
          </p:cNvSpPr>
          <p:nvPr userDrawn="1"/>
        </p:nvSpPr>
        <p:spPr>
          <a:xfrm>
            <a:off x="239868" y="273050"/>
            <a:ext cx="14958940" cy="1395472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Click to edit Master title style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7767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A2EF-7FFF-4137-8701-96329F87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87DA-489F-48CF-833D-277C25D6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BAF1-69D7-4384-8665-1512BDB9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0E79-DA31-4D60-A43D-8CED857C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3BF7D-1CD5-46EF-A8DA-190432F3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0322C-3E8E-4654-B4B6-0B9A2D2A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9FA16-B966-477C-ACE2-F290712104CF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D4545-4D80-4A88-8A90-AB5AA3A28481}"/>
              </a:ext>
            </a:extLst>
          </p:cNvPr>
          <p:cNvSpPr/>
          <p:nvPr userDrawn="1"/>
        </p:nvSpPr>
        <p:spPr>
          <a:xfrm>
            <a:off x="0" y="235471"/>
            <a:ext cx="15231720" cy="1395470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d-ID" sz="4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84ADB9-8F56-4D29-9107-5A59DFA97118}"/>
              </a:ext>
            </a:extLst>
          </p:cNvPr>
          <p:cNvSpPr txBox="1">
            <a:spLocks/>
          </p:cNvSpPr>
          <p:nvPr userDrawn="1"/>
        </p:nvSpPr>
        <p:spPr>
          <a:xfrm>
            <a:off x="239868" y="273050"/>
            <a:ext cx="14958940" cy="1395472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Click to edit Master title style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222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3F2E7-2B3E-49BB-AF67-1CCC4320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E253F-C0D4-49AE-8EEC-60ACDBE3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89ED8-1C25-4308-A7D3-8B35648AC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7586A-CAF4-4E1D-85F6-83B2B5082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C4DB7-298D-40EA-B8F2-065CD19F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65C0E-C555-4FB9-9CA9-E9FA5B34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3EAD-69E5-465E-AAEF-46B27F1B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64B2C-D65F-4450-9681-50B7CC38F950}"/>
              </a:ext>
            </a:extLst>
          </p:cNvPr>
          <p:cNvSpPr/>
          <p:nvPr userDrawn="1"/>
        </p:nvSpPr>
        <p:spPr>
          <a:xfrm>
            <a:off x="0" y="1636508"/>
            <a:ext cx="190500" cy="10442984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ED58C9-69BD-42E0-AC88-8CF1E5365FE9}"/>
              </a:ext>
            </a:extLst>
          </p:cNvPr>
          <p:cNvSpPr/>
          <p:nvPr userDrawn="1"/>
        </p:nvSpPr>
        <p:spPr>
          <a:xfrm>
            <a:off x="0" y="235471"/>
            <a:ext cx="15231720" cy="1395470"/>
          </a:xfrm>
          <a:prstGeom prst="rect">
            <a:avLst/>
          </a:prstGeom>
          <a:solidFill>
            <a:srgbClr val="2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d-ID" sz="4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C273A38-7FB4-47ED-B458-E521440C8974}"/>
              </a:ext>
            </a:extLst>
          </p:cNvPr>
          <p:cNvSpPr txBox="1">
            <a:spLocks/>
          </p:cNvSpPr>
          <p:nvPr userDrawn="1"/>
        </p:nvSpPr>
        <p:spPr>
          <a:xfrm>
            <a:off x="239868" y="273050"/>
            <a:ext cx="14958940" cy="1395472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Click to edit Master title style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1055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803668" y="12496800"/>
            <a:ext cx="379364" cy="4191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93" r:id="rId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5pPr>
      <a:lvl6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6pPr>
      <a:lvl7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7pPr>
      <a:lvl8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9pPr>
    </p:titleStyle>
    <p:bodyStyle>
      <a:lvl1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5pPr>
      <a:lvl6pPr marL="25654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6pPr>
      <a:lvl7pPr marL="30226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7pPr>
      <a:lvl8pPr marL="34798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8pPr>
      <a:lvl9pPr marL="39370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28565-E530-47DF-AE4A-714D442C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CAC7F-45F5-47A4-9B9E-198EDBA01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9970D-C73C-4F8A-9C1A-1325D34F3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0A54-AE72-40A9-BA12-2D9A55CAA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6C9B-5BA8-4259-8DFB-EBC85668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A5BC-6021-4AEC-940C-EF37423EE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83A9-EB4A-4083-9DF3-82375245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384000" cy="14081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12701" y="1463677"/>
            <a:ext cx="24362832" cy="12223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40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27667" y="-4"/>
            <a:ext cx="20730635" cy="14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3435" y="2042430"/>
            <a:ext cx="21651083" cy="1029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70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56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8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8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8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800">
          <a:solidFill>
            <a:schemeClr val="tx1"/>
          </a:solidFill>
          <a:latin typeface="Verdana" pitchFamily="34" charset="0"/>
        </a:defRPr>
      </a:lvl5pPr>
      <a:lvl6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800">
          <a:solidFill>
            <a:schemeClr val="tx1"/>
          </a:solidFill>
          <a:latin typeface="Verdana" pitchFamily="34" charset="0"/>
        </a:defRPr>
      </a:lvl6pPr>
      <a:lvl7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800">
          <a:solidFill>
            <a:schemeClr val="tx1"/>
          </a:solidFill>
          <a:latin typeface="Verdana" pitchFamily="34" charset="0"/>
        </a:defRPr>
      </a:lvl7pPr>
      <a:lvl8pPr marL="2743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800">
          <a:solidFill>
            <a:schemeClr val="tx1"/>
          </a:solidFill>
          <a:latin typeface="Verdana" pitchFamily="34" charset="0"/>
        </a:defRPr>
      </a:lvl8pPr>
      <a:lvl9pPr marL="3657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800">
          <a:solidFill>
            <a:schemeClr val="tx1"/>
          </a:solidFill>
          <a:latin typeface="Verdana" pitchFamily="34" charset="0"/>
        </a:defRPr>
      </a:lvl9pPr>
    </p:titleStyle>
    <p:bodyStyle>
      <a:lvl1pPr marL="349250" indent="-34925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56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917576" indent="-339726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4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708150" indent="-346076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4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2508250" indent="-33020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36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3089276" indent="-33655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36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4003676" indent="-33655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3200">
          <a:solidFill>
            <a:schemeClr val="tx1"/>
          </a:solidFill>
          <a:latin typeface="+mn-lt"/>
        </a:defRPr>
      </a:lvl6pPr>
      <a:lvl7pPr marL="4918076" indent="-33655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3200">
          <a:solidFill>
            <a:schemeClr val="tx1"/>
          </a:solidFill>
          <a:latin typeface="+mn-lt"/>
        </a:defRPr>
      </a:lvl7pPr>
      <a:lvl8pPr marL="5832476" indent="-33655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3200">
          <a:solidFill>
            <a:schemeClr val="tx1"/>
          </a:solidFill>
          <a:latin typeface="+mn-lt"/>
        </a:defRPr>
      </a:lvl8pPr>
      <a:lvl9pPr marL="6746876" indent="-33655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phi-integration.com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HISQLChallen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it.ly/PHIMinimart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8A76E8-2AFF-4CAF-9656-EDB3ECDA966F}"/>
              </a:ext>
            </a:extLst>
          </p:cNvPr>
          <p:cNvSpPr txBox="1">
            <a:spLocks/>
          </p:cNvSpPr>
          <p:nvPr/>
        </p:nvSpPr>
        <p:spPr>
          <a:xfrm>
            <a:off x="540858" y="3334838"/>
            <a:ext cx="14958940" cy="3048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chemeClr val="bg1">
                    <a:lumMod val="95000"/>
                  </a:schemeClr>
                </a:solidFill>
              </a:rPr>
              <a:t>SQL Challenge</a:t>
            </a:r>
            <a:endParaRPr lang="en-US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96AF-44B8-4E9B-8D40-B5A6476E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04D02-313F-4786-A9D7-6C62D0DF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85" y="2458086"/>
            <a:ext cx="17460686" cy="98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2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6641-EDB8-4F86-B260-4758718C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6166-9A1A-466B-A522-FD77312B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info@phi-integration.com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file </a:t>
            </a:r>
            <a:r>
              <a:rPr lang="en-US" dirty="0" err="1"/>
              <a:t>sql</a:t>
            </a:r>
            <a:r>
              <a:rPr lang="en-US" dirty="0"/>
              <a:t> query </a:t>
            </a:r>
            <a:r>
              <a:rPr lang="en-US" dirty="0" err="1"/>
              <a:t>sebagai</a:t>
            </a:r>
            <a:r>
              <a:rPr lang="en-US" dirty="0"/>
              <a:t> attachment, </a:t>
            </a:r>
            <a:r>
              <a:rPr lang="en-US" dirty="0" err="1"/>
              <a:t>atau</a:t>
            </a:r>
            <a:r>
              <a:rPr lang="en-US" dirty="0"/>
              <a:t> paste </a:t>
            </a:r>
            <a:r>
              <a:rPr lang="en-US" dirty="0" err="1"/>
              <a:t>sql</a:t>
            </a:r>
            <a:r>
              <a:rPr lang="en-US" dirty="0"/>
              <a:t> query.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446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8686" y="3172279"/>
            <a:ext cx="21031200" cy="8702676"/>
          </a:xfrm>
        </p:spPr>
        <p:txBody>
          <a:bodyPr/>
          <a:lstStyle/>
          <a:p>
            <a:r>
              <a:rPr lang="en-US" dirty="0"/>
              <a:t>Hasil yang </a:t>
            </a:r>
            <a:r>
              <a:rPr lang="en-US" dirty="0" err="1"/>
              <a:t>benar</a:t>
            </a:r>
            <a:r>
              <a:rPr lang="en-US" dirty="0"/>
              <a:t> </a:t>
            </a:r>
          </a:p>
          <a:p>
            <a:r>
              <a:rPr lang="en-US" dirty="0" err="1"/>
              <a:t>Logika</a:t>
            </a:r>
            <a:endParaRPr lang="en-US" dirty="0"/>
          </a:p>
          <a:p>
            <a:r>
              <a:rPr lang="en-US" dirty="0"/>
              <a:t>Waktu </a:t>
            </a:r>
            <a:r>
              <a:rPr lang="en-US" dirty="0" err="1"/>
              <a:t>penyelesaian</a:t>
            </a:r>
            <a:r>
              <a:rPr lang="en-US" dirty="0"/>
              <a:t>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)</a:t>
            </a:r>
          </a:p>
          <a:p>
            <a:r>
              <a:rPr lang="en-US" dirty="0" err="1"/>
              <a:t>Opsional</a:t>
            </a:r>
            <a:r>
              <a:rPr lang="en-US" dirty="0"/>
              <a:t>: </a:t>
            </a:r>
            <a:r>
              <a:rPr lang="en-US" dirty="0" err="1"/>
              <a:t>Efisiensi</a:t>
            </a:r>
            <a:r>
              <a:rPr lang="en-US" dirty="0"/>
              <a:t> SQL Query</a:t>
            </a:r>
          </a:p>
          <a:p>
            <a:pPr lvl="1"/>
            <a:r>
              <a:rPr lang="en-US" dirty="0" err="1"/>
              <a:t>Ringkas</a:t>
            </a:r>
            <a:endParaRPr lang="en-US" dirty="0"/>
          </a:p>
          <a:p>
            <a:pPr lvl="1"/>
            <a:r>
              <a:rPr lang="en-US" dirty="0"/>
              <a:t>Proses</a:t>
            </a:r>
          </a:p>
        </p:txBody>
      </p:sp>
    </p:spTree>
    <p:extLst>
      <p:ext uri="{BB962C8B-B14F-4D97-AF65-F5344CB8AC3E}">
        <p14:creationId xmlns:p14="http://schemas.microsoft.com/office/powerpoint/2010/main" val="305876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809-A5B8-4C43-812E-993F715D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Final</a:t>
            </a:r>
            <a:endParaRPr lang="en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22AE81-C4A2-4479-9DBF-46FBDC905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17848"/>
              </p:ext>
            </p:extLst>
          </p:nvPr>
        </p:nvGraphicFramePr>
        <p:xfrm>
          <a:off x="7348868" y="2491242"/>
          <a:ext cx="9686263" cy="87335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22344">
                  <a:extLst>
                    <a:ext uri="{9D8B030D-6E8A-4147-A177-3AD203B41FA5}">
                      <a16:colId xmlns:a16="http://schemas.microsoft.com/office/drawing/2014/main" val="380991491"/>
                    </a:ext>
                  </a:extLst>
                </a:gridCol>
                <a:gridCol w="3863919">
                  <a:extLst>
                    <a:ext uri="{9D8B030D-6E8A-4147-A177-3AD203B41FA5}">
                      <a16:colId xmlns:a16="http://schemas.microsoft.com/office/drawing/2014/main" val="633394171"/>
                    </a:ext>
                  </a:extLst>
                </a:gridCol>
              </a:tblGrid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Nama</a:t>
                      </a:r>
                      <a:endParaRPr lang="en-ID" sz="4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Final Score</a:t>
                      </a:r>
                      <a:endParaRPr lang="en-ID" sz="4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3437756444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Maharany Firdhausya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>
                          <a:effectLst/>
                        </a:rPr>
                        <a:t>100.0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4035415257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Candra Saputra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>
                          <a:effectLst/>
                        </a:rPr>
                        <a:t>90.0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2161030721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Siti Mahmudah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>
                          <a:effectLst/>
                        </a:rPr>
                        <a:t>76.5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3299428609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Dwi Resti Indah P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>
                          <a:effectLst/>
                        </a:rPr>
                        <a:t>69.5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1143316783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Nickodemus Richard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>
                          <a:effectLst/>
                        </a:rPr>
                        <a:t>41.0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743818756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Honesty Nabila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>
                          <a:effectLst/>
                        </a:rPr>
                        <a:t>40.0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3694750378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Jefry Sinaga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>
                          <a:effectLst/>
                        </a:rPr>
                        <a:t>36.0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955612197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Karina Agustina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>
                          <a:effectLst/>
                        </a:rPr>
                        <a:t>33.5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3321927206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Herman Sutanto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>
                          <a:effectLst/>
                        </a:rPr>
                        <a:t>32.0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1665100366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4600" u="none" strike="noStrike">
                          <a:effectLst/>
                        </a:rPr>
                        <a:t>Steven Roy</a:t>
                      </a:r>
                      <a:endParaRPr lang="en-ID" sz="4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4600" u="none" strike="noStrike" dirty="0">
                          <a:effectLst/>
                        </a:rPr>
                        <a:t>21.5</a:t>
                      </a:r>
                      <a:endParaRPr lang="en-ID" sz="4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228067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6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809-A5B8-4C43-812E-993F715D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Pengecekan</a:t>
            </a:r>
            <a:r>
              <a:rPr lang="en-US" dirty="0"/>
              <a:t> Detail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9BF59D-85E3-4929-A613-F8F8E99B7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104645"/>
              </p:ext>
            </p:extLst>
          </p:nvPr>
        </p:nvGraphicFramePr>
        <p:xfrm>
          <a:off x="892630" y="2329543"/>
          <a:ext cx="22642283" cy="902500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970278">
                  <a:extLst>
                    <a:ext uri="{9D8B030D-6E8A-4147-A177-3AD203B41FA5}">
                      <a16:colId xmlns:a16="http://schemas.microsoft.com/office/drawing/2014/main" val="2512749066"/>
                    </a:ext>
                  </a:extLst>
                </a:gridCol>
                <a:gridCol w="1168634">
                  <a:extLst>
                    <a:ext uri="{9D8B030D-6E8A-4147-A177-3AD203B41FA5}">
                      <a16:colId xmlns:a16="http://schemas.microsoft.com/office/drawing/2014/main" val="4208309502"/>
                    </a:ext>
                  </a:extLst>
                </a:gridCol>
                <a:gridCol w="2166842">
                  <a:extLst>
                    <a:ext uri="{9D8B030D-6E8A-4147-A177-3AD203B41FA5}">
                      <a16:colId xmlns:a16="http://schemas.microsoft.com/office/drawing/2014/main" val="90918005"/>
                    </a:ext>
                  </a:extLst>
                </a:gridCol>
                <a:gridCol w="2410307">
                  <a:extLst>
                    <a:ext uri="{9D8B030D-6E8A-4147-A177-3AD203B41FA5}">
                      <a16:colId xmlns:a16="http://schemas.microsoft.com/office/drawing/2014/main" val="3169503511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698343453"/>
                    </a:ext>
                  </a:extLst>
                </a:gridCol>
                <a:gridCol w="2483347">
                  <a:extLst>
                    <a:ext uri="{9D8B030D-6E8A-4147-A177-3AD203B41FA5}">
                      <a16:colId xmlns:a16="http://schemas.microsoft.com/office/drawing/2014/main" val="897079357"/>
                    </a:ext>
                  </a:extLst>
                </a:gridCol>
                <a:gridCol w="2702466">
                  <a:extLst>
                    <a:ext uri="{9D8B030D-6E8A-4147-A177-3AD203B41FA5}">
                      <a16:colId xmlns:a16="http://schemas.microsoft.com/office/drawing/2014/main" val="1561194866"/>
                    </a:ext>
                  </a:extLst>
                </a:gridCol>
                <a:gridCol w="2194468">
                  <a:extLst>
                    <a:ext uri="{9D8B030D-6E8A-4147-A177-3AD203B41FA5}">
                      <a16:colId xmlns:a16="http://schemas.microsoft.com/office/drawing/2014/main" val="4256951800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186655189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521834236"/>
                    </a:ext>
                  </a:extLst>
                </a:gridCol>
              </a:tblGrid>
              <a:tr h="4104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Nama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Soal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Jam Pengiriman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Urutan Pengiriman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Waktu Penyelesaian (0.2)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Logika (0.3)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Hasil Benar (0.3)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Efisiensi Query (0.2)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Score Soal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Final Score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403889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 dirty="0" err="1">
                          <a:effectLst/>
                        </a:rPr>
                        <a:t>Maharany</a:t>
                      </a:r>
                      <a:r>
                        <a:rPr lang="en-ID" sz="2400" u="none" strike="noStrike" dirty="0">
                          <a:effectLst/>
                        </a:rPr>
                        <a:t> </a:t>
                      </a:r>
                      <a:r>
                        <a:rPr lang="en-ID" sz="2400" u="none" strike="noStrike" dirty="0" err="1">
                          <a:effectLst/>
                        </a:rPr>
                        <a:t>Firdhausya</a:t>
                      </a:r>
                      <a:endParaRPr lang="en-ID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11:44:07 AM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3200171001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4022350895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>
                          <a:effectLst/>
                        </a:rPr>
                        <a:t>Candra Saputra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12:03:50 PM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90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82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90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3305206981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90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98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1974329422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>
                          <a:effectLst/>
                        </a:rPr>
                        <a:t>Herman Sutanto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12:36:59 PM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4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70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18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32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3542683460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70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46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1414648037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>
                          <a:effectLst/>
                        </a:rPr>
                        <a:t>Jefry Sinaga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12:37:40 PM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6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50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70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36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36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1011947439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50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70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36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extLst>
                  <a:ext uri="{0D108BD9-81ED-4DB2-BD59-A6C34878D82A}">
                    <a16:rowId xmlns:a16="http://schemas.microsoft.com/office/drawing/2014/main" val="2333877356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>
                          <a:effectLst/>
                        </a:rPr>
                        <a:t>Honesty Nabila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12:37:00 PM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5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60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80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40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40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extLst>
                  <a:ext uri="{0D108BD9-81ED-4DB2-BD59-A6C34878D82A}">
                    <a16:rowId xmlns:a16="http://schemas.microsoft.com/office/drawing/2014/main" val="1473443802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60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80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40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extLst>
                  <a:ext uri="{0D108BD9-81ED-4DB2-BD59-A6C34878D82A}">
                    <a16:rowId xmlns:a16="http://schemas.microsoft.com/office/drawing/2014/main" val="198629396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 dirty="0" err="1">
                          <a:effectLst/>
                        </a:rPr>
                        <a:t>Nickodemus</a:t>
                      </a:r>
                      <a:r>
                        <a:rPr lang="en-ID" sz="2400" u="none" strike="noStrike" dirty="0">
                          <a:effectLst/>
                        </a:rPr>
                        <a:t> Richard</a:t>
                      </a:r>
                      <a:endParaRPr lang="en-ID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12:34:59 PM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3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80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40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38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41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1801148026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fontAlgn="t"/>
                      <a:r>
                        <a:rPr lang="en-ID" sz="2400" u="none" strike="noStrike" dirty="0">
                          <a:effectLst/>
                        </a:rPr>
                        <a:t> 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80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60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44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4192019836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>
                          <a:effectLst/>
                        </a:rPr>
                        <a:t>Karina Agustina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12:38:09 PM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7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40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70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40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43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33.5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2760919746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fontAlgn="t"/>
                      <a:r>
                        <a:rPr lang="en-ID" sz="2400" u="none" strike="noStrike" dirty="0">
                          <a:effectLst/>
                        </a:rPr>
                        <a:t> 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40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24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1154655400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 dirty="0">
                          <a:effectLst/>
                        </a:rPr>
                        <a:t>Steven Roy</a:t>
                      </a:r>
                      <a:endParaRPr lang="en-ID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12:45:08 PM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9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21.5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4114081058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fontAlgn="t"/>
                      <a:r>
                        <a:rPr lang="en-ID" sz="3200" u="none" strike="noStrike">
                          <a:effectLst/>
                        </a:rPr>
                        <a:t> </a:t>
                      </a:r>
                      <a:endParaRPr lang="en-ID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30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23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3704905050"/>
                  </a:ext>
                </a:extLst>
              </a:tr>
              <a:tr h="410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>
                          <a:effectLst/>
                        </a:rPr>
                        <a:t>Dwi Resti Indah P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12:39:15 PM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8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30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70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20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53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69.5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2868860688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l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30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86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3589232629"/>
                  </a:ext>
                </a:extLst>
              </a:tr>
              <a:tr h="3119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2400" u="none" strike="noStrike">
                          <a:effectLst/>
                        </a:rPr>
                        <a:t>Siti Mahmudah</a:t>
                      </a:r>
                      <a:endParaRPr lang="en-ID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13:47:08 PM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82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76.5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1515264166"/>
                  </a:ext>
                </a:extLst>
              </a:tr>
              <a:tr h="295544">
                <a:tc>
                  <a:txBody>
                    <a:bodyPr/>
                    <a:lstStyle/>
                    <a:p>
                      <a:pPr algn="l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2400" u="none" strike="noStrike">
                          <a:effectLst/>
                        </a:rPr>
                        <a:t>#2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>
                          <a:effectLst/>
                        </a:rPr>
                        <a:t> 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2400" u="none" strike="noStrike" dirty="0">
                          <a:effectLst/>
                        </a:rPr>
                        <a:t> 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68580" marT="7620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90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100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60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>
                          <a:effectLst/>
                        </a:rPr>
                        <a:t>71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2400" u="none" strike="noStrike" dirty="0">
                          <a:effectLst/>
                        </a:rPr>
                        <a:t> 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68580" marT="7620" marB="0" anchor="ctr"/>
                </a:tc>
                <a:extLst>
                  <a:ext uri="{0D108BD9-81ED-4DB2-BD59-A6C34878D82A}">
                    <a16:rowId xmlns:a16="http://schemas.microsoft.com/office/drawing/2014/main" val="145424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0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11819-CBDA-4C29-8244-C1387263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Maharany</a:t>
            </a:r>
            <a:r>
              <a:rPr lang="en-US" dirty="0"/>
              <a:t> </a:t>
            </a:r>
            <a:r>
              <a:rPr lang="en-US" dirty="0" err="1"/>
              <a:t>Firdhausa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D530-5583-4598-B347-4893E7160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947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Maharany</a:t>
            </a:r>
            <a:r>
              <a:rPr lang="en-US" dirty="0"/>
              <a:t> </a:t>
            </a:r>
            <a:r>
              <a:rPr lang="en-US" dirty="0" err="1"/>
              <a:t>Firdhausya</a:t>
            </a:r>
            <a:r>
              <a:rPr lang="en-US" dirty="0"/>
              <a:t> - #1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D" dirty="0"/>
              <a:t>SELECT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a.tgl_berlaku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b.tgl_berlaku</a:t>
            </a:r>
            <a:r>
              <a:rPr lang="en-ID" dirty="0"/>
              <a:t> </a:t>
            </a:r>
            <a:r>
              <a:rPr lang="en-ID" dirty="0" err="1"/>
              <a:t>tgl_sebelumnya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a.kode_cabang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a.kode_produk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a.harga_berlaku_cabang</a:t>
            </a:r>
            <a:r>
              <a:rPr lang="en-ID" dirty="0"/>
              <a:t> </a:t>
            </a:r>
            <a:r>
              <a:rPr lang="en-ID" dirty="0" err="1"/>
              <a:t>harga_hari_ini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b.price_before</a:t>
            </a:r>
            <a:r>
              <a:rPr lang="en-ID" dirty="0"/>
              <a:t> </a:t>
            </a:r>
            <a:r>
              <a:rPr lang="en-ID" dirty="0" err="1"/>
              <a:t>harga_sebelumnya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	((</a:t>
            </a:r>
            <a:r>
              <a:rPr lang="en-ID" dirty="0" err="1"/>
              <a:t>a.harga_berlaku_cabang-b.price_before</a:t>
            </a:r>
            <a:r>
              <a:rPr lang="en-ID" dirty="0"/>
              <a:t>)/</a:t>
            </a:r>
            <a:r>
              <a:rPr lang="en-ID" dirty="0" err="1"/>
              <a:t>b.price_before</a:t>
            </a:r>
            <a:r>
              <a:rPr lang="en-ID" dirty="0"/>
              <a:t>) * 100 </a:t>
            </a:r>
            <a:r>
              <a:rPr lang="en-ID" dirty="0" err="1"/>
              <a:t>persen_kenaikan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FROM `</a:t>
            </a:r>
            <a:r>
              <a:rPr lang="en-ID" dirty="0" err="1"/>
              <a:t>ms_harga_harian</a:t>
            </a:r>
            <a:r>
              <a:rPr lang="en-ID" dirty="0"/>
              <a:t>` a</a:t>
            </a:r>
          </a:p>
          <a:p>
            <a:pPr marL="0" indent="0">
              <a:buNone/>
            </a:pPr>
            <a:r>
              <a:rPr lang="en-ID" dirty="0"/>
              <a:t>LEFT JOIN (SELECT </a:t>
            </a:r>
            <a:r>
              <a:rPr lang="en-ID" dirty="0" err="1"/>
              <a:t>tgl_berlaku</a:t>
            </a:r>
            <a:r>
              <a:rPr lang="en-ID" dirty="0"/>
              <a:t>, DATE_ADD(</a:t>
            </a:r>
            <a:r>
              <a:rPr lang="en-ID" dirty="0" err="1"/>
              <a:t>tgl_berlaku</a:t>
            </a:r>
            <a:r>
              <a:rPr lang="en-ID" dirty="0"/>
              <a:t>, INTERVAL 1 DAY) </a:t>
            </a:r>
            <a:r>
              <a:rPr lang="en-ID" dirty="0" err="1"/>
              <a:t>date_after</a:t>
            </a:r>
            <a:r>
              <a:rPr lang="en-ID" dirty="0"/>
              <a:t>, </a:t>
            </a:r>
            <a:r>
              <a:rPr lang="en-ID" dirty="0" err="1"/>
              <a:t>kode_cabang</a:t>
            </a:r>
            <a:r>
              <a:rPr lang="en-ID" dirty="0"/>
              <a:t>, </a:t>
            </a:r>
            <a:r>
              <a:rPr lang="en-ID" dirty="0" err="1"/>
              <a:t>kode_produk</a:t>
            </a:r>
            <a:r>
              <a:rPr lang="en-ID" dirty="0"/>
              <a:t>, </a:t>
            </a:r>
            <a:r>
              <a:rPr lang="en-ID" dirty="0" err="1"/>
              <a:t>harga_berlaku_cabang</a:t>
            </a:r>
            <a:r>
              <a:rPr lang="en-ID" dirty="0"/>
              <a:t> </a:t>
            </a:r>
            <a:r>
              <a:rPr lang="en-ID" dirty="0" err="1"/>
              <a:t>price_before</a:t>
            </a:r>
            <a:r>
              <a:rPr lang="en-ID" dirty="0"/>
              <a:t> FROM `</a:t>
            </a:r>
            <a:r>
              <a:rPr lang="en-ID" dirty="0" err="1"/>
              <a:t>ms_harga_harian</a:t>
            </a:r>
            <a:r>
              <a:rPr lang="en-ID" dirty="0"/>
              <a:t>`) b ON </a:t>
            </a:r>
            <a:r>
              <a:rPr lang="en-ID" dirty="0" err="1"/>
              <a:t>a.tgl_berlaku</a:t>
            </a:r>
            <a:r>
              <a:rPr lang="en-ID" dirty="0"/>
              <a:t> = </a:t>
            </a:r>
            <a:r>
              <a:rPr lang="en-ID" dirty="0" err="1"/>
              <a:t>b.date_after</a:t>
            </a:r>
            <a:r>
              <a:rPr lang="en-ID" dirty="0"/>
              <a:t> AND </a:t>
            </a:r>
            <a:r>
              <a:rPr lang="en-ID" dirty="0" err="1"/>
              <a:t>a.kode_cabang</a:t>
            </a:r>
            <a:r>
              <a:rPr lang="en-ID" dirty="0"/>
              <a:t> = </a:t>
            </a:r>
            <a:r>
              <a:rPr lang="en-ID" dirty="0" err="1"/>
              <a:t>b.kode_cabang</a:t>
            </a:r>
            <a:r>
              <a:rPr lang="en-ID" dirty="0"/>
              <a:t> AND </a:t>
            </a:r>
            <a:r>
              <a:rPr lang="en-ID" dirty="0" err="1"/>
              <a:t>a.kode_produk</a:t>
            </a:r>
            <a:r>
              <a:rPr lang="en-ID" dirty="0"/>
              <a:t> = </a:t>
            </a:r>
            <a:r>
              <a:rPr lang="en-ID" dirty="0" err="1"/>
              <a:t>b.kode_produk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WHERE ((</a:t>
            </a:r>
            <a:r>
              <a:rPr lang="en-ID" dirty="0" err="1"/>
              <a:t>a.harga_berlaku_cabang-b.price_before</a:t>
            </a:r>
            <a:r>
              <a:rPr lang="en-ID" dirty="0"/>
              <a:t>)/</a:t>
            </a:r>
            <a:r>
              <a:rPr lang="en-ID" dirty="0" err="1"/>
              <a:t>b.price_before</a:t>
            </a:r>
            <a:r>
              <a:rPr lang="en-ID" dirty="0"/>
              <a:t>) &lt; 0</a:t>
            </a:r>
          </a:p>
          <a:p>
            <a:pPr marL="0" indent="0">
              <a:buNone/>
            </a:pPr>
            <a:r>
              <a:rPr lang="en-ID" dirty="0"/>
              <a:t>ORDER BY 1,3,4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1891CADD-6DEC-4F2F-8819-8DC5D5D0D21B}"/>
              </a:ext>
            </a:extLst>
          </p:cNvPr>
          <p:cNvSpPr/>
          <p:nvPr/>
        </p:nvSpPr>
        <p:spPr>
          <a:xfrm>
            <a:off x="14655113" y="2492422"/>
            <a:ext cx="6400800" cy="352743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Perfect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416329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Maharany</a:t>
            </a:r>
            <a:r>
              <a:rPr lang="en-US" dirty="0"/>
              <a:t> </a:t>
            </a:r>
            <a:r>
              <a:rPr lang="en-US" dirty="0" err="1"/>
              <a:t>Firdhausya</a:t>
            </a:r>
            <a:r>
              <a:rPr lang="en-US" dirty="0"/>
              <a:t> - #2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/>
              <a:t>SELECT </a:t>
            </a:r>
            <a:r>
              <a:rPr lang="en-ID" dirty="0" err="1"/>
              <a:t>tgl_transaksi</a:t>
            </a:r>
            <a:r>
              <a:rPr lang="en-ID" dirty="0"/>
              <a:t>, </a:t>
            </a:r>
            <a:r>
              <a:rPr lang="en-ID" dirty="0" err="1"/>
              <a:t>kode_cabang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/>
              <a:t>	SUM(CASE WHEN </a:t>
            </a:r>
            <a:r>
              <a:rPr lang="en-ID" dirty="0" err="1"/>
              <a:t>kode_produk</a:t>
            </a:r>
            <a:r>
              <a:rPr lang="en-ID" dirty="0"/>
              <a:t> = "PROD-0000040"</a:t>
            </a:r>
          </a:p>
          <a:p>
            <a:pPr marL="0" indent="0">
              <a:buNone/>
            </a:pPr>
            <a:r>
              <a:rPr lang="en-ID" dirty="0"/>
              <a:t>    		THEN </a:t>
            </a:r>
            <a:r>
              <a:rPr lang="en-ID" dirty="0" err="1"/>
              <a:t>jumlah_pembelian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   		ELSE 0</a:t>
            </a:r>
          </a:p>
          <a:p>
            <a:pPr marL="0" indent="0">
              <a:buNone/>
            </a:pPr>
            <a:r>
              <a:rPr lang="en-ID" dirty="0"/>
              <a:t>	END) AS </a:t>
            </a:r>
            <a:r>
              <a:rPr lang="en-ID" dirty="0" err="1"/>
              <a:t>total_salak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/>
              <a:t>	SUM(CASE WHEN </a:t>
            </a:r>
            <a:r>
              <a:rPr lang="en-ID" dirty="0" err="1"/>
              <a:t>kode_produk</a:t>
            </a:r>
            <a:r>
              <a:rPr lang="en-ID" dirty="0"/>
              <a:t> = "PROD-0000012"</a:t>
            </a:r>
          </a:p>
          <a:p>
            <a:pPr marL="0" indent="0">
              <a:buNone/>
            </a:pPr>
            <a:r>
              <a:rPr lang="en-ID" dirty="0"/>
              <a:t>    		THEN </a:t>
            </a:r>
            <a:r>
              <a:rPr lang="en-ID" dirty="0" err="1"/>
              <a:t>jumlah_pembelian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   		ELSE 0</a:t>
            </a:r>
          </a:p>
          <a:p>
            <a:pPr marL="0" indent="0">
              <a:buNone/>
            </a:pPr>
            <a:r>
              <a:rPr lang="en-ID" dirty="0"/>
              <a:t>	END) AS </a:t>
            </a:r>
            <a:r>
              <a:rPr lang="en-ID" dirty="0" err="1"/>
              <a:t>total_wortel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FROM `</a:t>
            </a:r>
            <a:r>
              <a:rPr lang="en-ID" dirty="0" err="1"/>
              <a:t>tr_penjualan</a:t>
            </a:r>
            <a:r>
              <a:rPr lang="en-ID" dirty="0"/>
              <a:t>`</a:t>
            </a:r>
          </a:p>
          <a:p>
            <a:pPr marL="0" indent="0">
              <a:buNone/>
            </a:pPr>
            <a:r>
              <a:rPr lang="en-ID" dirty="0"/>
              <a:t>GROUP BY 1,2</a:t>
            </a:r>
          </a:p>
          <a:p>
            <a:pPr marL="0" indent="0">
              <a:buNone/>
            </a:pPr>
            <a:r>
              <a:rPr lang="en-ID" dirty="0"/>
              <a:t>ORDER BY 1,2;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8BF67661-3986-45A6-BCAD-034B85B12B91}"/>
              </a:ext>
            </a:extLst>
          </p:cNvPr>
          <p:cNvSpPr/>
          <p:nvPr/>
        </p:nvSpPr>
        <p:spPr>
          <a:xfrm>
            <a:off x="17206927" y="2189389"/>
            <a:ext cx="6400800" cy="352743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Perfect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347186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Maharany</a:t>
            </a:r>
            <a:r>
              <a:rPr lang="en-US" dirty="0"/>
              <a:t> </a:t>
            </a:r>
            <a:r>
              <a:rPr lang="en-US" dirty="0" err="1"/>
              <a:t>Firdhausya</a:t>
            </a:r>
            <a:r>
              <a:rPr lang="en-US" dirty="0"/>
              <a:t> - #2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SELECT </a:t>
            </a:r>
            <a:r>
              <a:rPr lang="en-ID" dirty="0" err="1"/>
              <a:t>tgl_transaksi</a:t>
            </a:r>
            <a:r>
              <a:rPr lang="en-ID" dirty="0"/>
              <a:t>, </a:t>
            </a:r>
            <a:r>
              <a:rPr lang="en-ID" dirty="0" err="1"/>
              <a:t>kode_cabang</a:t>
            </a:r>
            <a:r>
              <a:rPr lang="en-ID" dirty="0"/>
              <a:t>, SUM(CASE</a:t>
            </a:r>
          </a:p>
          <a:p>
            <a:pPr marL="0" indent="0">
              <a:buNone/>
            </a:pPr>
            <a:r>
              <a:rPr lang="en-ID" dirty="0"/>
              <a:t>    WHEN </a:t>
            </a:r>
            <a:r>
              <a:rPr lang="en-ID" dirty="0" err="1"/>
              <a:t>kode_produk</a:t>
            </a:r>
            <a:r>
              <a:rPr lang="en-ID" dirty="0"/>
              <a:t> = (SELECT </a:t>
            </a:r>
            <a:r>
              <a:rPr lang="en-ID" dirty="0" err="1"/>
              <a:t>kode_produk</a:t>
            </a:r>
            <a:r>
              <a:rPr lang="en-ID" dirty="0"/>
              <a:t> FROM `</a:t>
            </a:r>
            <a:r>
              <a:rPr lang="en-ID" dirty="0" err="1"/>
              <a:t>ms_produk</a:t>
            </a:r>
            <a:r>
              <a:rPr lang="en-ID" dirty="0"/>
              <a:t>` WHERE (</a:t>
            </a:r>
            <a:r>
              <a:rPr lang="en-ID" dirty="0" err="1"/>
              <a:t>nama_produk</a:t>
            </a:r>
            <a:r>
              <a:rPr lang="en-ID" dirty="0"/>
              <a:t> LIKE '%</a:t>
            </a:r>
            <a:r>
              <a:rPr lang="en-ID" dirty="0" err="1"/>
              <a:t>salak</a:t>
            </a:r>
            <a:r>
              <a:rPr lang="en-ID" dirty="0"/>
              <a:t>%'))</a:t>
            </a:r>
          </a:p>
          <a:p>
            <a:pPr marL="0" indent="0">
              <a:buNone/>
            </a:pPr>
            <a:r>
              <a:rPr lang="en-ID" dirty="0"/>
              <a:t>    THEN </a:t>
            </a:r>
            <a:r>
              <a:rPr lang="en-ID" dirty="0" err="1"/>
              <a:t>jumlah_pembelian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   ELSE 0 END) AS </a:t>
            </a:r>
            <a:r>
              <a:rPr lang="en-ID" dirty="0" err="1"/>
              <a:t>total_salak</a:t>
            </a:r>
            <a:r>
              <a:rPr lang="en-ID" dirty="0"/>
              <a:t>, SUM(CASE</a:t>
            </a:r>
          </a:p>
          <a:p>
            <a:pPr marL="0" indent="0">
              <a:buNone/>
            </a:pPr>
            <a:r>
              <a:rPr lang="en-ID" dirty="0"/>
              <a:t>    WHEN </a:t>
            </a:r>
            <a:r>
              <a:rPr lang="en-ID" dirty="0" err="1"/>
              <a:t>kode_produk</a:t>
            </a:r>
            <a:r>
              <a:rPr lang="en-ID" dirty="0"/>
              <a:t> = (SELECT </a:t>
            </a:r>
            <a:r>
              <a:rPr lang="en-ID" dirty="0" err="1"/>
              <a:t>kode_produk</a:t>
            </a:r>
            <a:r>
              <a:rPr lang="en-ID" dirty="0"/>
              <a:t> FROM `</a:t>
            </a:r>
            <a:r>
              <a:rPr lang="en-ID" dirty="0" err="1"/>
              <a:t>ms_produk</a:t>
            </a:r>
            <a:r>
              <a:rPr lang="en-ID" dirty="0"/>
              <a:t>` WHERE (</a:t>
            </a:r>
            <a:r>
              <a:rPr lang="en-ID" dirty="0" err="1"/>
              <a:t>nama_produk</a:t>
            </a:r>
            <a:r>
              <a:rPr lang="en-ID" dirty="0"/>
              <a:t> LIKE '%</a:t>
            </a:r>
            <a:r>
              <a:rPr lang="en-ID" dirty="0" err="1"/>
              <a:t>wortel</a:t>
            </a:r>
            <a:r>
              <a:rPr lang="en-ID" dirty="0"/>
              <a:t>%'))</a:t>
            </a:r>
          </a:p>
          <a:p>
            <a:pPr marL="0" indent="0">
              <a:buNone/>
            </a:pPr>
            <a:r>
              <a:rPr lang="en-ID" dirty="0"/>
              <a:t>    THEN </a:t>
            </a:r>
            <a:r>
              <a:rPr lang="en-ID" dirty="0" err="1"/>
              <a:t>jumlah_pembelian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   ELSE 0 END) AS </a:t>
            </a:r>
            <a:r>
              <a:rPr lang="en-ID" dirty="0" err="1"/>
              <a:t>total_wortel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FROM `</a:t>
            </a:r>
            <a:r>
              <a:rPr lang="en-ID" dirty="0" err="1"/>
              <a:t>tr_penjualan</a:t>
            </a:r>
            <a:r>
              <a:rPr lang="en-ID" dirty="0"/>
              <a:t>`</a:t>
            </a:r>
          </a:p>
          <a:p>
            <a:pPr marL="0" indent="0">
              <a:buNone/>
            </a:pPr>
            <a:r>
              <a:rPr lang="en-ID" dirty="0"/>
              <a:t>GROUP BY 1,2</a:t>
            </a:r>
          </a:p>
          <a:p>
            <a:pPr marL="0" indent="0">
              <a:buNone/>
            </a:pPr>
            <a:r>
              <a:rPr lang="en-ID" dirty="0"/>
              <a:t>ORDER BY 1,2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8BC4F7F3-9861-4C25-9BAD-8568A8DD4A63}"/>
              </a:ext>
            </a:extLst>
          </p:cNvPr>
          <p:cNvSpPr/>
          <p:nvPr/>
        </p:nvSpPr>
        <p:spPr>
          <a:xfrm>
            <a:off x="16154400" y="8829427"/>
            <a:ext cx="6400800" cy="35274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141"/>
              <a:gd name="adj6" fmla="val -61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Perfect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127084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11819-CBDA-4C29-8244-C1387263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Candra </a:t>
            </a:r>
            <a:r>
              <a:rPr lang="en-US" dirty="0" err="1"/>
              <a:t>Saputra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D530-5583-4598-B347-4893E7160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33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809-A5B8-4C43-812E-993F715D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Feedbacks</a:t>
            </a:r>
            <a:endParaRPr lang="en-ID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0C91CCA-B499-4829-A2BB-7C99DA38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480680"/>
              </p:ext>
            </p:extLst>
          </p:nvPr>
        </p:nvGraphicFramePr>
        <p:xfrm>
          <a:off x="1270591" y="1938349"/>
          <a:ext cx="21417516" cy="121154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95753">
                  <a:extLst>
                    <a:ext uri="{9D8B030D-6E8A-4147-A177-3AD203B41FA5}">
                      <a16:colId xmlns:a16="http://schemas.microsoft.com/office/drawing/2014/main" val="380991491"/>
                    </a:ext>
                  </a:extLst>
                </a:gridCol>
                <a:gridCol w="3572540">
                  <a:extLst>
                    <a:ext uri="{9D8B030D-6E8A-4147-A177-3AD203B41FA5}">
                      <a16:colId xmlns:a16="http://schemas.microsoft.com/office/drawing/2014/main" val="633394171"/>
                    </a:ext>
                  </a:extLst>
                </a:gridCol>
                <a:gridCol w="11949223">
                  <a:extLst>
                    <a:ext uri="{9D8B030D-6E8A-4147-A177-3AD203B41FA5}">
                      <a16:colId xmlns:a16="http://schemas.microsoft.com/office/drawing/2014/main" val="3838710223"/>
                    </a:ext>
                  </a:extLst>
                </a:gridCol>
              </a:tblGrid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>
                          <a:effectLst/>
                        </a:rPr>
                        <a:t>Nama</a:t>
                      </a:r>
                      <a:endParaRPr lang="en-ID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 dirty="0">
                          <a:effectLst/>
                        </a:rPr>
                        <a:t>Final Score</a:t>
                      </a:r>
                      <a:endParaRPr lang="en-ID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Feedbacks</a:t>
                      </a:r>
                      <a:endParaRPr lang="en-ID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3437756444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 dirty="0" err="1">
                          <a:effectLst/>
                        </a:rPr>
                        <a:t>Maharany</a:t>
                      </a:r>
                      <a:r>
                        <a:rPr lang="en-ID" sz="2200" u="none" strike="noStrike" dirty="0">
                          <a:effectLst/>
                        </a:rPr>
                        <a:t> </a:t>
                      </a:r>
                      <a:r>
                        <a:rPr lang="en-ID" sz="2200" u="none" strike="noStrike" dirty="0" err="1">
                          <a:effectLst/>
                        </a:rPr>
                        <a:t>Firdhausya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 dirty="0">
                          <a:effectLst/>
                        </a:rPr>
                        <a:t>100.0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banget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4035415257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 dirty="0">
                          <a:effectLst/>
                        </a:rPr>
                        <a:t>Candra </a:t>
                      </a:r>
                      <a:r>
                        <a:rPr lang="en-ID" sz="2200" u="none" strike="noStrike" dirty="0" err="1">
                          <a:effectLst/>
                        </a:rPr>
                        <a:t>Saputra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 dirty="0">
                          <a:effectLst/>
                        </a:rPr>
                        <a:t>90.0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pertama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subquery yang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digunakan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efisisen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gunakan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temporary table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generated sequence number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ordering by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kode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cabang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tanggal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demikian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join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atau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subquery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lanjutan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efisien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2161030721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 dirty="0">
                          <a:effectLst/>
                        </a:rPr>
                        <a:t>Siti </a:t>
                      </a:r>
                      <a:r>
                        <a:rPr lang="en-ID" sz="2200" u="none" strike="noStrike" dirty="0" err="1">
                          <a:effectLst/>
                        </a:rPr>
                        <a:t>Mahmudah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 dirty="0">
                          <a:effectLst/>
                        </a:rPr>
                        <a:t>76.5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sangat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Percay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kumpulin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cepat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3299428609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 dirty="0" err="1">
                          <a:effectLst/>
                        </a:rPr>
                        <a:t>Dwi</a:t>
                      </a:r>
                      <a:r>
                        <a:rPr lang="en-ID" sz="2200" u="none" strike="noStrike" dirty="0">
                          <a:effectLst/>
                        </a:rPr>
                        <a:t> </a:t>
                      </a:r>
                      <a:r>
                        <a:rPr lang="en-ID" sz="2200" u="none" strike="noStrike" dirty="0" err="1">
                          <a:effectLst/>
                        </a:rPr>
                        <a:t>Resti</a:t>
                      </a:r>
                      <a:r>
                        <a:rPr lang="en-ID" sz="2200" u="none" strike="noStrike" dirty="0">
                          <a:effectLst/>
                        </a:rPr>
                        <a:t> Indah P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>
                          <a:effectLst/>
                        </a:rPr>
                        <a:t>69.5</a:t>
                      </a:r>
                      <a:endParaRPr lang="en-ID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nomor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pergunakan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subquery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atau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temporary table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sehingga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nantinya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join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atau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subquery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lanjutan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efisien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 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1143316783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 dirty="0" err="1">
                          <a:effectLst/>
                        </a:rPr>
                        <a:t>Nickodemus</a:t>
                      </a:r>
                      <a:r>
                        <a:rPr lang="en-ID" sz="2200" u="none" strike="noStrike" dirty="0">
                          <a:effectLst/>
                        </a:rPr>
                        <a:t> Richard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 dirty="0">
                          <a:effectLst/>
                        </a:rPr>
                        <a:t>41.0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penggunaan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SQL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masih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bersifat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filtering,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tapi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gabungan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konstruksi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perbaikan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mempelajari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konstruksi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SQL lain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menggabungkan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filtering (where) dan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pengkondisian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(IF dan CASE WHEN).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menyederhanakan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query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sehingga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efisien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743818756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>
                          <a:effectLst/>
                        </a:rPr>
                        <a:t>Honesty Nabila</a:t>
                      </a:r>
                      <a:endParaRPr lang="en-ID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 dirty="0">
                          <a:effectLst/>
                        </a:rPr>
                        <a:t>40.0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penggunaan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SQL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masih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bersifat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filtering,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tapi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gabungan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konstruksi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perbaikan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mempelajari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konstruksi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SQL lain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menggabungkan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filtering (where) dan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pengkondisian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(IF dan CASE WHEN).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3694750378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>
                          <a:effectLst/>
                        </a:rPr>
                        <a:t>Jefry Sinaga</a:t>
                      </a:r>
                      <a:endParaRPr lang="en-ID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 dirty="0">
                          <a:effectLst/>
                        </a:rPr>
                        <a:t>36.0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penggunaan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SQL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masih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bersifat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filtering,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tapi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gabungan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konstruksi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perbaikan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mempelajari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konstruksi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SQL lain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menggabungkan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filtering (where) dan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pengkondisian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(IF dan CASE WHEN).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Soal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nomor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selesai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955612197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>
                          <a:effectLst/>
                        </a:rPr>
                        <a:t>Karina Agustina</a:t>
                      </a:r>
                      <a:endParaRPr lang="en-ID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 dirty="0">
                          <a:effectLst/>
                        </a:rPr>
                        <a:t>33.5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logika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hamper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benar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perbaikan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mempelajari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konstruksi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SQL lain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menggabungkan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filtering (where) dan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pengkondisian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(IF dan CASE WHEN).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Soal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nomor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selesai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algn="r" fontAlgn="b"/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3321927206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>
                          <a:effectLst/>
                        </a:rPr>
                        <a:t>Herman Sutanto</a:t>
                      </a:r>
                      <a:endParaRPr lang="en-ID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 dirty="0">
                          <a:effectLst/>
                        </a:rPr>
                        <a:t>32.0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logika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hamper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benar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perbaikan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mempelajari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konstruksi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SQL lain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menggabungkan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filtering (where) dan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pengkondisian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(IF dan CASE WHEN).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Soal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nomor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selesai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algn="r" fontAlgn="b"/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1665100366"/>
                  </a:ext>
                </a:extLst>
              </a:tr>
              <a:tr h="793956">
                <a:tc>
                  <a:txBody>
                    <a:bodyPr/>
                    <a:lstStyle/>
                    <a:p>
                      <a:pPr algn="l" fontAlgn="b"/>
                      <a:r>
                        <a:rPr lang="en-ID" sz="2200" u="none" strike="noStrike">
                          <a:effectLst/>
                        </a:rPr>
                        <a:t>Steven Roy</a:t>
                      </a:r>
                      <a:endParaRPr lang="en-ID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2200" u="none" strike="noStrike" dirty="0">
                          <a:effectLst/>
                        </a:rPr>
                        <a:t>21.5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logika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hamper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benar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perbaikan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mempelajari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konstruksi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SQL lain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menggabungkan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filtering (where) dan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pengkondisian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(IF dan CASE WHEN).</a:t>
                      </a:r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Soal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nomor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selesai</a:t>
                      </a:r>
                      <a:r>
                        <a:rPr lang="en-ID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algn="r" fontAlgn="b"/>
                      <a:endParaRPr lang="en-ID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8" marR="31758" marT="31758" marB="0" anchor="b"/>
                </a:tc>
                <a:extLst>
                  <a:ext uri="{0D108BD9-81ED-4DB2-BD59-A6C34878D82A}">
                    <a16:rowId xmlns:a16="http://schemas.microsoft.com/office/drawing/2014/main" val="228067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1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Candra </a:t>
            </a:r>
            <a:r>
              <a:rPr lang="en-US" dirty="0" err="1"/>
              <a:t>Saputra</a:t>
            </a:r>
            <a:r>
              <a:rPr lang="en-US" dirty="0"/>
              <a:t> - #1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58390"/>
            <a:ext cx="21031200" cy="11384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800" dirty="0"/>
              <a:t>SELECT</a:t>
            </a:r>
          </a:p>
          <a:p>
            <a:pPr marL="0" indent="0">
              <a:buNone/>
            </a:pPr>
            <a:r>
              <a:rPr lang="en-ID" sz="2800" dirty="0"/>
              <a:t>	`</a:t>
            </a:r>
            <a:r>
              <a:rPr lang="en-ID" sz="2800" dirty="0" err="1"/>
              <a:t>tgl_berlaku</a:t>
            </a:r>
            <a:r>
              <a:rPr lang="en-ID" sz="2800" dirty="0"/>
              <a:t>`, `</a:t>
            </a:r>
            <a:r>
              <a:rPr lang="en-ID" sz="2800" dirty="0" err="1"/>
              <a:t>tanggal_sebelumnya</a:t>
            </a:r>
            <a:r>
              <a:rPr lang="en-ID" sz="2800" dirty="0"/>
              <a:t>`, `</a:t>
            </a:r>
            <a:r>
              <a:rPr lang="en-ID" sz="2800" dirty="0" err="1"/>
              <a:t>kode_cabang</a:t>
            </a:r>
            <a:r>
              <a:rPr lang="en-ID" sz="2800" dirty="0"/>
              <a:t>`, `</a:t>
            </a:r>
            <a:r>
              <a:rPr lang="en-ID" sz="2800" dirty="0" err="1"/>
              <a:t>kode_produk</a:t>
            </a:r>
            <a:r>
              <a:rPr lang="en-ID" sz="2800" dirty="0"/>
              <a:t>`, `</a:t>
            </a:r>
            <a:r>
              <a:rPr lang="en-ID" sz="2800" dirty="0" err="1"/>
              <a:t>harga_hari_ini</a:t>
            </a:r>
            <a:r>
              <a:rPr lang="en-ID" sz="2800" dirty="0"/>
              <a:t>`, `</a:t>
            </a:r>
            <a:r>
              <a:rPr lang="en-ID" sz="2800" dirty="0" err="1"/>
              <a:t>harga_sebelumnya</a:t>
            </a:r>
            <a:r>
              <a:rPr lang="en-ID" sz="2800" dirty="0"/>
              <a:t>`,</a:t>
            </a:r>
          </a:p>
          <a:p>
            <a:pPr marL="0" indent="0">
              <a:buNone/>
            </a:pPr>
            <a:r>
              <a:rPr lang="en-ID" sz="2800" dirty="0"/>
              <a:t>	((`</a:t>
            </a:r>
            <a:r>
              <a:rPr lang="en-ID" sz="2800" dirty="0" err="1"/>
              <a:t>harga_hari_ini</a:t>
            </a:r>
            <a:r>
              <a:rPr lang="en-ID" sz="2800" dirty="0"/>
              <a:t>` - `</a:t>
            </a:r>
            <a:r>
              <a:rPr lang="en-ID" sz="2800" dirty="0" err="1"/>
              <a:t>harga_sebelumnya</a:t>
            </a:r>
            <a:r>
              <a:rPr lang="en-ID" sz="2800" dirty="0"/>
              <a:t>`) / `</a:t>
            </a:r>
            <a:r>
              <a:rPr lang="en-ID" sz="2800" dirty="0" err="1"/>
              <a:t>harga_sebelumnya</a:t>
            </a:r>
            <a:r>
              <a:rPr lang="en-ID" sz="2800" dirty="0"/>
              <a:t>`) * 100  AS `</a:t>
            </a:r>
            <a:r>
              <a:rPr lang="en-ID" sz="2800" dirty="0" err="1"/>
              <a:t>persen_kenaikan</a:t>
            </a:r>
            <a:r>
              <a:rPr lang="en-ID" sz="2800" dirty="0"/>
              <a:t>`</a:t>
            </a:r>
          </a:p>
          <a:p>
            <a:pPr marL="0" indent="0">
              <a:buNone/>
            </a:pPr>
            <a:r>
              <a:rPr lang="en-ID" sz="2800" dirty="0"/>
              <a:t>FROM (</a:t>
            </a:r>
          </a:p>
          <a:p>
            <a:pPr marL="0" indent="0">
              <a:buNone/>
            </a:pPr>
            <a:r>
              <a:rPr lang="en-ID" sz="2800" dirty="0"/>
              <a:t>	SELECT `</a:t>
            </a:r>
            <a:r>
              <a:rPr lang="en-ID" sz="2800" dirty="0" err="1"/>
              <a:t>tgl_berlaku</a:t>
            </a:r>
            <a:r>
              <a:rPr lang="en-ID" sz="2800" dirty="0"/>
              <a:t>`,</a:t>
            </a:r>
          </a:p>
          <a:p>
            <a:pPr marL="0" indent="0">
              <a:buNone/>
            </a:pPr>
            <a:r>
              <a:rPr lang="en-ID" sz="2800" dirty="0"/>
              <a:t>		(SELECT        `</a:t>
            </a:r>
            <a:r>
              <a:rPr lang="en-ID" sz="2800" dirty="0" err="1"/>
              <a:t>tgl_berlaku</a:t>
            </a:r>
            <a:r>
              <a:rPr lang="en-ID" sz="2800" dirty="0"/>
              <a:t>` </a:t>
            </a:r>
          </a:p>
          <a:p>
            <a:pPr marL="0" indent="0">
              <a:buNone/>
            </a:pPr>
            <a:r>
              <a:rPr lang="en-ID" sz="2800" dirty="0"/>
              <a:t>			FROM `</a:t>
            </a:r>
            <a:r>
              <a:rPr lang="en-ID" sz="2800" dirty="0" err="1"/>
              <a:t>ms_harga_harian</a:t>
            </a:r>
            <a:r>
              <a:rPr lang="en-ID" sz="2800" dirty="0"/>
              <a:t>`</a:t>
            </a:r>
          </a:p>
          <a:p>
            <a:pPr marL="0" indent="0">
              <a:buNone/>
            </a:pPr>
            <a:r>
              <a:rPr lang="en-ID" sz="2800" dirty="0"/>
              <a:t>			WHERE `</a:t>
            </a:r>
            <a:r>
              <a:rPr lang="en-ID" sz="2800" dirty="0" err="1"/>
              <a:t>tgl_berlaku</a:t>
            </a:r>
            <a:r>
              <a:rPr lang="en-ID" sz="2800" dirty="0"/>
              <a:t>` &lt; `x`.`</a:t>
            </a:r>
            <a:r>
              <a:rPr lang="en-ID" sz="2800" dirty="0" err="1"/>
              <a:t>tgl_berlaku</a:t>
            </a:r>
            <a:r>
              <a:rPr lang="en-ID" sz="2800" dirty="0"/>
              <a:t>` AND `</a:t>
            </a:r>
            <a:r>
              <a:rPr lang="en-ID" sz="2800" dirty="0" err="1"/>
              <a:t>kode_produk</a:t>
            </a:r>
            <a:r>
              <a:rPr lang="en-ID" sz="2800" dirty="0"/>
              <a:t>` = `x`.`</a:t>
            </a:r>
            <a:r>
              <a:rPr lang="en-ID" sz="2800" dirty="0" err="1"/>
              <a:t>kode_produk</a:t>
            </a:r>
            <a:r>
              <a:rPr lang="en-ID" sz="2800" dirty="0"/>
              <a:t>` AND `</a:t>
            </a:r>
            <a:r>
              <a:rPr lang="en-ID" sz="2800" dirty="0" err="1"/>
              <a:t>kode_cabang</a:t>
            </a:r>
            <a:r>
              <a:rPr lang="en-ID" sz="2800" dirty="0"/>
              <a:t>` = `x`.`</a:t>
            </a:r>
            <a:r>
              <a:rPr lang="en-ID" sz="2800" dirty="0" err="1"/>
              <a:t>kode_cabang</a:t>
            </a:r>
            <a:r>
              <a:rPr lang="en-ID" sz="2800" dirty="0"/>
              <a:t>`</a:t>
            </a:r>
          </a:p>
          <a:p>
            <a:pPr marL="0" indent="0">
              <a:buNone/>
            </a:pPr>
            <a:r>
              <a:rPr lang="en-ID" sz="2800" dirty="0"/>
              <a:t>		ORDER BY `</a:t>
            </a:r>
            <a:r>
              <a:rPr lang="en-ID" sz="2800" dirty="0" err="1"/>
              <a:t>tgl_berlaku</a:t>
            </a:r>
            <a:r>
              <a:rPr lang="en-ID" sz="2800" dirty="0"/>
              <a:t>` DESC</a:t>
            </a:r>
          </a:p>
          <a:p>
            <a:pPr marL="0" indent="0">
              <a:buNone/>
            </a:pPr>
            <a:r>
              <a:rPr lang="en-ID" sz="2800" dirty="0"/>
              <a:t>		LIMIT 1) AS `</a:t>
            </a:r>
            <a:r>
              <a:rPr lang="en-ID" sz="2800" dirty="0" err="1"/>
              <a:t>tanggal_sebelumnya</a:t>
            </a:r>
            <a:r>
              <a:rPr lang="en-ID" sz="2800" dirty="0"/>
              <a:t>`, `</a:t>
            </a:r>
            <a:r>
              <a:rPr lang="en-ID" sz="2800" dirty="0" err="1"/>
              <a:t>kode_cabang</a:t>
            </a:r>
            <a:r>
              <a:rPr lang="en-ID" sz="2800" dirty="0"/>
              <a:t>`, `</a:t>
            </a:r>
            <a:r>
              <a:rPr lang="en-ID" sz="2800" dirty="0" err="1"/>
              <a:t>kode_produk</a:t>
            </a:r>
            <a:r>
              <a:rPr lang="en-ID" sz="2800" dirty="0"/>
              <a:t>`, `</a:t>
            </a:r>
            <a:r>
              <a:rPr lang="en-ID" sz="2800" dirty="0" err="1"/>
              <a:t>harga_berlaku_cabang</a:t>
            </a:r>
            <a:r>
              <a:rPr lang="en-ID" sz="2800" dirty="0"/>
              <a:t>` AS `</a:t>
            </a:r>
            <a:r>
              <a:rPr lang="en-ID" sz="2800" dirty="0" err="1"/>
              <a:t>harga_hari_ini</a:t>
            </a:r>
            <a:r>
              <a:rPr lang="en-ID" sz="2800" dirty="0"/>
              <a:t>`,</a:t>
            </a:r>
          </a:p>
          <a:p>
            <a:pPr marL="0" indent="0">
              <a:buNone/>
            </a:pPr>
            <a:r>
              <a:rPr lang="en-ID" sz="2800" dirty="0"/>
              <a:t>		(SELECT</a:t>
            </a:r>
          </a:p>
          <a:p>
            <a:pPr marL="0" indent="0">
              <a:buNone/>
            </a:pPr>
            <a:r>
              <a:rPr lang="en-ID" sz="2800" dirty="0"/>
              <a:t>			`</a:t>
            </a:r>
            <a:r>
              <a:rPr lang="en-ID" sz="2800" dirty="0" err="1"/>
              <a:t>harga_berlaku_cabang</a:t>
            </a:r>
            <a:r>
              <a:rPr lang="en-ID" sz="2800" dirty="0"/>
              <a:t>` </a:t>
            </a:r>
          </a:p>
          <a:p>
            <a:pPr marL="0" indent="0">
              <a:buNone/>
            </a:pPr>
            <a:r>
              <a:rPr lang="en-ID" sz="2800" dirty="0"/>
              <a:t>			FROM `</a:t>
            </a:r>
            <a:r>
              <a:rPr lang="en-ID" sz="2800" dirty="0" err="1"/>
              <a:t>ms_harga_harian</a:t>
            </a:r>
            <a:r>
              <a:rPr lang="en-ID" sz="2800" dirty="0"/>
              <a:t>`</a:t>
            </a:r>
          </a:p>
          <a:p>
            <a:pPr marL="0" indent="0">
              <a:buNone/>
            </a:pPr>
            <a:r>
              <a:rPr lang="en-ID" sz="2800" dirty="0"/>
              <a:t>			WHERE `</a:t>
            </a:r>
            <a:r>
              <a:rPr lang="en-ID" sz="2800" dirty="0" err="1"/>
              <a:t>tgl_berlaku</a:t>
            </a:r>
            <a:r>
              <a:rPr lang="en-ID" sz="2800" dirty="0"/>
              <a:t>` &lt; `x`.`</a:t>
            </a:r>
            <a:r>
              <a:rPr lang="en-ID" sz="2800" dirty="0" err="1"/>
              <a:t>tgl_berlaku</a:t>
            </a:r>
            <a:r>
              <a:rPr lang="en-ID" sz="2800" dirty="0"/>
              <a:t>` AND `</a:t>
            </a:r>
            <a:r>
              <a:rPr lang="en-ID" sz="2800" dirty="0" err="1"/>
              <a:t>kode_produk</a:t>
            </a:r>
            <a:r>
              <a:rPr lang="en-ID" sz="2800" dirty="0"/>
              <a:t>` = `x`.`</a:t>
            </a:r>
            <a:r>
              <a:rPr lang="en-ID" sz="2800" dirty="0" err="1"/>
              <a:t>kode_produk</a:t>
            </a:r>
            <a:r>
              <a:rPr lang="en-ID" sz="2800" dirty="0"/>
              <a:t>` AND `</a:t>
            </a:r>
            <a:r>
              <a:rPr lang="en-ID" sz="2800" dirty="0" err="1"/>
              <a:t>kode_cabang</a:t>
            </a:r>
            <a:r>
              <a:rPr lang="en-ID" sz="2800" dirty="0"/>
              <a:t>` = `x`.`</a:t>
            </a:r>
            <a:r>
              <a:rPr lang="en-ID" sz="2800" dirty="0" err="1"/>
              <a:t>kode_cabang</a:t>
            </a:r>
            <a:r>
              <a:rPr lang="en-ID" sz="2800" dirty="0"/>
              <a:t>`</a:t>
            </a:r>
          </a:p>
          <a:p>
            <a:pPr marL="0" indent="0">
              <a:buNone/>
            </a:pPr>
            <a:r>
              <a:rPr lang="en-ID" sz="2800" dirty="0"/>
              <a:t>			ORDER BY `</a:t>
            </a:r>
            <a:r>
              <a:rPr lang="en-ID" sz="2800" dirty="0" err="1"/>
              <a:t>tgl_berlaku</a:t>
            </a:r>
            <a:r>
              <a:rPr lang="en-ID" sz="2800" dirty="0"/>
              <a:t>` DESC LIMIT 1) AS `</a:t>
            </a:r>
            <a:r>
              <a:rPr lang="en-ID" sz="2800" dirty="0" err="1"/>
              <a:t>harga_sebelumnya</a:t>
            </a:r>
            <a:r>
              <a:rPr lang="en-ID" sz="2800" dirty="0"/>
              <a:t>` FROM `</a:t>
            </a:r>
            <a:r>
              <a:rPr lang="en-ID" sz="2800" dirty="0" err="1"/>
              <a:t>ms_harga_harian</a:t>
            </a:r>
            <a:r>
              <a:rPr lang="en-ID" sz="2800" dirty="0"/>
              <a:t>` `x`</a:t>
            </a:r>
          </a:p>
          <a:p>
            <a:pPr marL="0" indent="0">
              <a:buNone/>
            </a:pPr>
            <a:r>
              <a:rPr lang="en-ID" sz="2800" dirty="0"/>
              <a:t>) `xx` WHERE  ((`</a:t>
            </a:r>
            <a:r>
              <a:rPr lang="en-ID" sz="2800" dirty="0" err="1"/>
              <a:t>harga_hari_ini</a:t>
            </a:r>
            <a:r>
              <a:rPr lang="en-ID" sz="2800" dirty="0"/>
              <a:t>` - `</a:t>
            </a:r>
            <a:r>
              <a:rPr lang="en-ID" sz="2800" dirty="0" err="1"/>
              <a:t>harga_sebelumnya</a:t>
            </a:r>
            <a:r>
              <a:rPr lang="en-ID" sz="2800" dirty="0"/>
              <a:t>`) / `</a:t>
            </a:r>
            <a:r>
              <a:rPr lang="en-ID" sz="2800" dirty="0" err="1"/>
              <a:t>harga_sebelumnya</a:t>
            </a:r>
            <a:r>
              <a:rPr lang="en-ID" sz="2800" dirty="0"/>
              <a:t>`) * 100 &lt; 0;</a:t>
            </a:r>
          </a:p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89801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Candra </a:t>
            </a:r>
            <a:r>
              <a:rPr lang="en-US" dirty="0" err="1"/>
              <a:t>Saputra</a:t>
            </a:r>
            <a:r>
              <a:rPr lang="en-US" dirty="0"/>
              <a:t> - #2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SELECT </a:t>
            </a:r>
          </a:p>
          <a:p>
            <a:pPr marL="0" indent="0">
              <a:buNone/>
            </a:pPr>
            <a:r>
              <a:rPr lang="en-ID" dirty="0"/>
              <a:t>		DATE(`</a:t>
            </a:r>
            <a:r>
              <a:rPr lang="en-ID" dirty="0" err="1"/>
              <a:t>tgl_transaksi</a:t>
            </a:r>
            <a:r>
              <a:rPr lang="en-ID" dirty="0"/>
              <a:t>`) AS `</a:t>
            </a:r>
            <a:r>
              <a:rPr lang="en-ID" dirty="0" err="1"/>
              <a:t>tgl_transaksi</a:t>
            </a:r>
            <a:r>
              <a:rPr lang="en-ID" dirty="0"/>
              <a:t>`,</a:t>
            </a:r>
          </a:p>
          <a:p>
            <a:pPr marL="0" indent="0">
              <a:buNone/>
            </a:pPr>
            <a:r>
              <a:rPr lang="en-ID" dirty="0"/>
              <a:t>		`</a:t>
            </a:r>
            <a:r>
              <a:rPr lang="en-ID" dirty="0" err="1"/>
              <a:t>kode_cabang</a:t>
            </a:r>
            <a:r>
              <a:rPr lang="en-ID" dirty="0"/>
              <a:t>`,</a:t>
            </a:r>
          </a:p>
          <a:p>
            <a:pPr marL="0" indent="0">
              <a:buNone/>
            </a:pPr>
            <a:r>
              <a:rPr lang="en-ID" dirty="0"/>
              <a:t>		SUM(CASE WHEN `</a:t>
            </a:r>
            <a:r>
              <a:rPr lang="en-ID" dirty="0" err="1"/>
              <a:t>kode_produk</a:t>
            </a:r>
            <a:r>
              <a:rPr lang="en-ID" dirty="0"/>
              <a:t>` = 'PROD-0000040' THEN </a:t>
            </a:r>
            <a:r>
              <a:rPr lang="en-ID" dirty="0" err="1"/>
              <a:t>jumlah_pembelian</a:t>
            </a:r>
            <a:r>
              <a:rPr lang="en-ID" dirty="0"/>
              <a:t> ELSE NULL END) AS `</a:t>
            </a:r>
            <a:r>
              <a:rPr lang="en-ID" dirty="0" err="1"/>
              <a:t>total_salak</a:t>
            </a:r>
            <a:r>
              <a:rPr lang="en-ID" dirty="0"/>
              <a:t>`,</a:t>
            </a:r>
          </a:p>
          <a:p>
            <a:pPr marL="0" indent="0">
              <a:buNone/>
            </a:pPr>
            <a:r>
              <a:rPr lang="en-ID" dirty="0"/>
              <a:t>		SUM(CASE WHEN `</a:t>
            </a:r>
            <a:r>
              <a:rPr lang="en-ID" dirty="0" err="1"/>
              <a:t>kode_produk</a:t>
            </a:r>
            <a:r>
              <a:rPr lang="en-ID" dirty="0"/>
              <a:t>` = 'PROD-0000012' THEN </a:t>
            </a:r>
            <a:r>
              <a:rPr lang="en-ID" dirty="0" err="1"/>
              <a:t>jumlah_pembelian</a:t>
            </a:r>
            <a:r>
              <a:rPr lang="en-ID" dirty="0"/>
              <a:t> ELSE NULL END) AS `</a:t>
            </a:r>
            <a:r>
              <a:rPr lang="en-ID" dirty="0" err="1"/>
              <a:t>total_wortel</a:t>
            </a:r>
            <a:r>
              <a:rPr lang="en-ID" dirty="0"/>
              <a:t>`</a:t>
            </a:r>
          </a:p>
          <a:p>
            <a:pPr marL="0" indent="0">
              <a:buNone/>
            </a:pPr>
            <a:r>
              <a:rPr lang="en-ID" dirty="0"/>
              <a:t>FROM `</a:t>
            </a:r>
            <a:r>
              <a:rPr lang="en-ID" dirty="0" err="1"/>
              <a:t>tr_penjualan</a:t>
            </a:r>
            <a:r>
              <a:rPr lang="en-ID" dirty="0"/>
              <a:t>`</a:t>
            </a:r>
          </a:p>
          <a:p>
            <a:pPr marL="0" indent="0">
              <a:buNone/>
            </a:pPr>
            <a:r>
              <a:rPr lang="en-ID" dirty="0"/>
              <a:t>WHERE `</a:t>
            </a:r>
            <a:r>
              <a:rPr lang="en-ID" dirty="0" err="1"/>
              <a:t>kode_produk</a:t>
            </a:r>
            <a:r>
              <a:rPr lang="en-ID" dirty="0"/>
              <a:t>` IN ('PROD-0000012', 'PROD-0000040')</a:t>
            </a:r>
          </a:p>
          <a:p>
            <a:pPr marL="0" indent="0">
              <a:buNone/>
            </a:pPr>
            <a:r>
              <a:rPr lang="en-ID" dirty="0"/>
              <a:t>GROUP BY `</a:t>
            </a:r>
            <a:r>
              <a:rPr lang="en-ID" dirty="0" err="1"/>
              <a:t>tgl_transaksi</a:t>
            </a:r>
            <a:r>
              <a:rPr lang="en-ID" dirty="0"/>
              <a:t>`, `</a:t>
            </a:r>
            <a:r>
              <a:rPr lang="en-ID" dirty="0" err="1"/>
              <a:t>kode_cabang</a:t>
            </a:r>
            <a:r>
              <a:rPr lang="en-ID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8001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11819-CBDA-4C29-8244-C1387263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Herman </a:t>
            </a:r>
            <a:r>
              <a:rPr lang="en-US" dirty="0" err="1"/>
              <a:t>Sutanto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D530-5583-4598-B347-4893E7160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287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Candra </a:t>
            </a:r>
            <a:r>
              <a:rPr lang="en-US" dirty="0" err="1"/>
              <a:t>Saputra</a:t>
            </a:r>
            <a:r>
              <a:rPr lang="en-US" dirty="0"/>
              <a:t> - #1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58390"/>
            <a:ext cx="21031200" cy="113845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904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Candra </a:t>
            </a:r>
            <a:r>
              <a:rPr lang="en-US" dirty="0" err="1"/>
              <a:t>Saputra</a:t>
            </a:r>
            <a:r>
              <a:rPr lang="en-US" dirty="0"/>
              <a:t> - #2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254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11819-CBDA-4C29-8244-C1387263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Jeffry </a:t>
            </a:r>
            <a:r>
              <a:rPr lang="en-US" dirty="0" err="1"/>
              <a:t>Sinaga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D530-5583-4598-B347-4893E7160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635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Jeffry </a:t>
            </a:r>
            <a:r>
              <a:rPr lang="en-US" dirty="0" err="1"/>
              <a:t>Sinaga</a:t>
            </a:r>
            <a:r>
              <a:rPr lang="en-US" dirty="0"/>
              <a:t> - #1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SELECT </a:t>
            </a:r>
            <a:r>
              <a:rPr lang="en-ID" dirty="0" err="1"/>
              <a:t>a.tgl_berlaku</a:t>
            </a:r>
            <a:r>
              <a:rPr lang="en-ID" dirty="0"/>
              <a:t>, (SUBDATE(</a:t>
            </a:r>
            <a:r>
              <a:rPr lang="en-ID" dirty="0" err="1"/>
              <a:t>a.tgl_berlaku</a:t>
            </a:r>
            <a:r>
              <a:rPr lang="en-ID" dirty="0"/>
              <a:t>, 1)) AS </a:t>
            </a:r>
            <a:r>
              <a:rPr lang="en-ID" dirty="0" err="1"/>
              <a:t>tanggal_sebelumnya,a.kode_cabang,a.kode_produk</a:t>
            </a:r>
            <a:r>
              <a:rPr lang="en-ID" dirty="0"/>
              <a:t>, </a:t>
            </a:r>
            <a:r>
              <a:rPr lang="en-ID" dirty="0" err="1"/>
              <a:t>a.harga_berlaku_cabang</a:t>
            </a:r>
            <a:r>
              <a:rPr lang="en-ID" dirty="0"/>
              <a:t> AS </a:t>
            </a:r>
            <a:r>
              <a:rPr lang="en-ID" dirty="0" err="1"/>
              <a:t>harga_hari_ini</a:t>
            </a:r>
            <a:r>
              <a:rPr lang="en-ID" dirty="0"/>
              <a:t>, a.harga_berlaku_cabang-2 AS </a:t>
            </a:r>
            <a:r>
              <a:rPr lang="en-ID" dirty="0" err="1"/>
              <a:t>harga_sebelumnya</a:t>
            </a:r>
            <a:r>
              <a:rPr lang="en-ID" dirty="0"/>
              <a:t>, </a:t>
            </a:r>
            <a:r>
              <a:rPr lang="en-ID" dirty="0" err="1"/>
              <a:t>a.harga_berlaku_cabang</a:t>
            </a:r>
            <a:r>
              <a:rPr lang="en-ID" dirty="0"/>
              <a:t> AS </a:t>
            </a:r>
            <a:r>
              <a:rPr lang="en-ID" dirty="0" err="1"/>
              <a:t>persen_kenaikan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FROM </a:t>
            </a:r>
            <a:r>
              <a:rPr lang="en-ID" dirty="0" err="1"/>
              <a:t>ms_harga_harian</a:t>
            </a:r>
            <a:r>
              <a:rPr lang="en-ID" dirty="0"/>
              <a:t> a </a:t>
            </a:r>
          </a:p>
          <a:p>
            <a:pPr marL="0" indent="0">
              <a:buNone/>
            </a:pPr>
            <a:r>
              <a:rPr lang="en-ID" dirty="0"/>
              <a:t>LEFT JOIN </a:t>
            </a:r>
            <a:r>
              <a:rPr lang="en-ID" dirty="0" err="1"/>
              <a:t>tr_penjualan</a:t>
            </a:r>
            <a:r>
              <a:rPr lang="en-ID" dirty="0"/>
              <a:t> b ON </a:t>
            </a:r>
            <a:r>
              <a:rPr lang="en-ID" dirty="0" err="1"/>
              <a:t>a.kode_produk</a:t>
            </a:r>
            <a:r>
              <a:rPr lang="en-ID" dirty="0"/>
              <a:t>=</a:t>
            </a:r>
            <a:r>
              <a:rPr lang="en-ID" dirty="0" err="1"/>
              <a:t>b.kode_produk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WHERE </a:t>
            </a:r>
            <a:r>
              <a:rPr lang="en-ID" dirty="0" err="1"/>
              <a:t>a.harga_berlaku_cabang</a:t>
            </a:r>
            <a:r>
              <a:rPr lang="en-ID" dirty="0"/>
              <a:t> = </a:t>
            </a:r>
            <a:r>
              <a:rPr lang="en-ID" dirty="0" err="1"/>
              <a:t>a.harga_berlaku_cabang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82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Jeffry </a:t>
            </a:r>
            <a:r>
              <a:rPr lang="en-US" dirty="0" err="1"/>
              <a:t>Sinaga</a:t>
            </a:r>
            <a:r>
              <a:rPr lang="en-US" dirty="0"/>
              <a:t> - #2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SELECT </a:t>
            </a:r>
            <a:r>
              <a:rPr lang="en-ID" dirty="0" err="1"/>
              <a:t>a.tgl_transaksi</a:t>
            </a:r>
            <a:r>
              <a:rPr lang="en-ID" dirty="0"/>
              <a:t>, </a:t>
            </a:r>
            <a:r>
              <a:rPr lang="en-ID" dirty="0" err="1"/>
              <a:t>a.kode_cabang</a:t>
            </a:r>
            <a:r>
              <a:rPr lang="en-ID" dirty="0"/>
              <a:t>, (SELECT </a:t>
            </a:r>
            <a:r>
              <a:rPr lang="en-ID" dirty="0" err="1"/>
              <a:t>b.nama_produk</a:t>
            </a:r>
            <a:r>
              <a:rPr lang="en-ID" dirty="0"/>
              <a:t> FROM </a:t>
            </a:r>
            <a:r>
              <a:rPr lang="en-ID" dirty="0" err="1"/>
              <a:t>ms_produk</a:t>
            </a:r>
            <a:r>
              <a:rPr lang="en-ID" dirty="0"/>
              <a:t> WHERE </a:t>
            </a:r>
            <a:r>
              <a:rPr lang="en-ID" dirty="0" err="1"/>
              <a:t>b.nama_produk</a:t>
            </a:r>
            <a:r>
              <a:rPr lang="en-ID" dirty="0"/>
              <a:t> LIKE '%</a:t>
            </a:r>
            <a:r>
              <a:rPr lang="en-ID" dirty="0" err="1"/>
              <a:t>salak</a:t>
            </a:r>
            <a:r>
              <a:rPr lang="en-ID" dirty="0"/>
              <a:t>') AS </a:t>
            </a:r>
            <a:r>
              <a:rPr lang="en-ID" dirty="0" err="1"/>
              <a:t>total_salak</a:t>
            </a:r>
            <a:r>
              <a:rPr lang="en-ID" dirty="0"/>
              <a:t>, </a:t>
            </a:r>
            <a:r>
              <a:rPr lang="en-ID" dirty="0" err="1"/>
              <a:t>b.nama_produk</a:t>
            </a:r>
            <a:r>
              <a:rPr lang="en-ID" dirty="0"/>
              <a:t>='</a:t>
            </a:r>
            <a:r>
              <a:rPr lang="en-ID" dirty="0" err="1"/>
              <a:t>wortel</a:t>
            </a:r>
            <a:r>
              <a:rPr lang="en-ID" dirty="0"/>
              <a:t>' AS </a:t>
            </a:r>
            <a:r>
              <a:rPr lang="en-ID" dirty="0" err="1"/>
              <a:t>total_wortel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FROM </a:t>
            </a:r>
            <a:r>
              <a:rPr lang="en-ID" dirty="0" err="1"/>
              <a:t>ms_produk</a:t>
            </a:r>
            <a:r>
              <a:rPr lang="en-ID" dirty="0"/>
              <a:t> b</a:t>
            </a:r>
          </a:p>
          <a:p>
            <a:pPr marL="0" indent="0">
              <a:buNone/>
            </a:pPr>
            <a:r>
              <a:rPr lang="en-ID" dirty="0"/>
              <a:t>RIGHT JOIN </a:t>
            </a:r>
            <a:r>
              <a:rPr lang="en-ID" dirty="0" err="1"/>
              <a:t>tr_penjualan</a:t>
            </a:r>
            <a:r>
              <a:rPr lang="en-ID" dirty="0"/>
              <a:t> a ON </a:t>
            </a:r>
            <a:r>
              <a:rPr lang="en-ID" dirty="0" err="1"/>
              <a:t>a.kode_produk</a:t>
            </a:r>
            <a:r>
              <a:rPr lang="en-ID" dirty="0"/>
              <a:t>=</a:t>
            </a:r>
            <a:r>
              <a:rPr lang="en-ID" dirty="0" err="1"/>
              <a:t>b.kode_produk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6455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11819-CBDA-4C29-8244-C1387263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Karina Agustina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D530-5583-4598-B347-4893E7160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636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Karina Agustina - #1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SELECT </a:t>
            </a:r>
            <a:r>
              <a:rPr lang="en-ID" dirty="0" err="1"/>
              <a:t>b.tgl_berlaku</a:t>
            </a:r>
            <a:r>
              <a:rPr lang="en-ID" dirty="0"/>
              <a:t>, LAG(</a:t>
            </a:r>
            <a:r>
              <a:rPr lang="en-ID" dirty="0" err="1"/>
              <a:t>b.tgl_berlaku</a:t>
            </a:r>
            <a:r>
              <a:rPr lang="en-ID" dirty="0"/>
              <a:t>, 1,0) OVER (ORDER BY DATE(</a:t>
            </a:r>
            <a:r>
              <a:rPr lang="en-ID" dirty="0" err="1"/>
              <a:t>b.kode_produk</a:t>
            </a:r>
            <a:r>
              <a:rPr lang="en-ID" dirty="0"/>
              <a:t>)) AS </a:t>
            </a:r>
            <a:r>
              <a:rPr lang="en-ID" dirty="0" err="1"/>
              <a:t>tanggal_sebelumnya</a:t>
            </a:r>
            <a:r>
              <a:rPr lang="en-ID" dirty="0"/>
              <a:t>, </a:t>
            </a:r>
            <a:r>
              <a:rPr lang="en-ID" dirty="0" err="1"/>
              <a:t>a.kode_cabang</a:t>
            </a:r>
            <a:r>
              <a:rPr lang="en-ID" dirty="0"/>
              <a:t>, </a:t>
            </a:r>
            <a:r>
              <a:rPr lang="en-ID" dirty="0" err="1"/>
              <a:t>f.kode_produk</a:t>
            </a:r>
            <a:r>
              <a:rPr lang="en-ID" dirty="0"/>
              <a:t>, </a:t>
            </a:r>
            <a:r>
              <a:rPr lang="en-ID" dirty="0" err="1"/>
              <a:t>b.harga_berlaku_cabang</a:t>
            </a:r>
            <a:r>
              <a:rPr lang="en-ID" dirty="0"/>
              <a:t> AS </a:t>
            </a:r>
            <a:r>
              <a:rPr lang="en-ID" dirty="0" err="1"/>
              <a:t>harga_hari_ini</a:t>
            </a:r>
            <a:r>
              <a:rPr lang="en-ID" dirty="0"/>
              <a:t>, </a:t>
            </a:r>
            <a:r>
              <a:rPr lang="en-ID" dirty="0" err="1"/>
              <a:t>harga_berlaku_cabang</a:t>
            </a:r>
            <a:r>
              <a:rPr lang="en-ID" dirty="0"/>
              <a:t> AS </a:t>
            </a:r>
            <a:r>
              <a:rPr lang="en-ID" dirty="0" err="1"/>
              <a:t>harga_hari_ini</a:t>
            </a:r>
            <a:r>
              <a:rPr lang="en-ID" dirty="0"/>
              <a:t>, LAG(</a:t>
            </a:r>
            <a:r>
              <a:rPr lang="en-ID" dirty="0" err="1"/>
              <a:t>harga_berlaku_cabang</a:t>
            </a:r>
            <a:r>
              <a:rPr lang="en-ID" dirty="0"/>
              <a:t>, 1,0) OVER (ORDER BY DATE(</a:t>
            </a:r>
            <a:r>
              <a:rPr lang="en-ID" dirty="0" err="1"/>
              <a:t>kode_produk</a:t>
            </a:r>
            <a:r>
              <a:rPr lang="en-ID" dirty="0"/>
              <a:t>)) AS </a:t>
            </a:r>
            <a:r>
              <a:rPr lang="en-ID" dirty="0" err="1"/>
              <a:t>harga_sebelumnya</a:t>
            </a:r>
            <a:r>
              <a:rPr lang="en-ID" dirty="0"/>
              <a:t>, 100 * (count(</a:t>
            </a:r>
            <a:r>
              <a:rPr lang="en-ID" dirty="0" err="1"/>
              <a:t>harga_hari_ini</a:t>
            </a:r>
            <a:r>
              <a:rPr lang="en-ID" dirty="0"/>
              <a:t>) - lag(count(</a:t>
            </a:r>
            <a:r>
              <a:rPr lang="en-ID" dirty="0" err="1"/>
              <a:t>harga_sebelumnya</a:t>
            </a:r>
            <a:r>
              <a:rPr lang="en-ID" dirty="0"/>
              <a:t>), 1) over (order by </a:t>
            </a:r>
            <a:r>
              <a:rPr lang="en-ID" dirty="0" err="1"/>
              <a:t>b.tgl_berlaku</a:t>
            </a:r>
            <a:r>
              <a:rPr lang="en-ID" dirty="0"/>
              <a:t>)) / lag(count(</a:t>
            </a:r>
            <a:r>
              <a:rPr lang="en-ID" dirty="0" err="1"/>
              <a:t>harga_sebelumnya</a:t>
            </a:r>
            <a:r>
              <a:rPr lang="en-ID" dirty="0"/>
              <a:t>), 1) over (order by </a:t>
            </a:r>
            <a:r>
              <a:rPr lang="en-ID" dirty="0" err="1"/>
              <a:t>b.tgl_berlaku</a:t>
            </a:r>
            <a:r>
              <a:rPr lang="en-ID" dirty="0"/>
              <a:t>)) || '%' as growth</a:t>
            </a:r>
          </a:p>
          <a:p>
            <a:pPr marL="0" indent="0">
              <a:buNone/>
            </a:pPr>
            <a:r>
              <a:rPr lang="en-ID" dirty="0"/>
              <a:t>FROM </a:t>
            </a:r>
            <a:r>
              <a:rPr lang="en-ID" dirty="0" err="1"/>
              <a:t>ms_cabang</a:t>
            </a:r>
            <a:r>
              <a:rPr lang="en-ID" dirty="0"/>
              <a:t> a, </a:t>
            </a:r>
            <a:r>
              <a:rPr lang="en-ID" dirty="0" err="1"/>
              <a:t>ms_harga_harian</a:t>
            </a:r>
            <a:r>
              <a:rPr lang="en-ID" dirty="0"/>
              <a:t> b, </a:t>
            </a:r>
            <a:r>
              <a:rPr lang="en-ID" dirty="0" err="1"/>
              <a:t>ms_produk</a:t>
            </a:r>
            <a:r>
              <a:rPr lang="en-ID" dirty="0"/>
              <a:t> f;</a:t>
            </a:r>
          </a:p>
        </p:txBody>
      </p:sp>
    </p:spTree>
    <p:extLst>
      <p:ext uri="{BB962C8B-B14F-4D97-AF65-F5344CB8AC3E}">
        <p14:creationId xmlns:p14="http://schemas.microsoft.com/office/powerpoint/2010/main" val="377729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Data Challenge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8686" y="3172279"/>
            <a:ext cx="21031200" cy="8702676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filter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keikutsertaan</a:t>
            </a:r>
            <a:r>
              <a:rPr lang="en-US" dirty="0"/>
              <a:t> di project data warehouse Kementerian ESDM, </a:t>
            </a:r>
            <a:r>
              <a:rPr lang="en-US" dirty="0" err="1"/>
              <a:t>dimana</a:t>
            </a:r>
            <a:r>
              <a:rPr lang="en-US" dirty="0"/>
              <a:t> SQL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2 orang.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terseleksi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keikutsertaan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challenge kami </a:t>
            </a:r>
            <a:r>
              <a:rPr lang="en-US" dirty="0" err="1"/>
              <a:t>selanjutnya</a:t>
            </a:r>
            <a:r>
              <a:rPr lang="en-US" dirty="0"/>
              <a:t> dan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rekrutmen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DQLab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96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Karina Agustina - #2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5357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11819-CBDA-4C29-8244-C1387263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 Nabila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D530-5583-4598-B347-4893E7160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6794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 Nabila - #1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SELECT </a:t>
            </a:r>
            <a:r>
              <a:rPr lang="en-ID" dirty="0" err="1"/>
              <a:t>tgl_berlaku</a:t>
            </a:r>
            <a:r>
              <a:rPr lang="en-ID" dirty="0"/>
              <a:t>, </a:t>
            </a:r>
            <a:r>
              <a:rPr lang="en-ID" dirty="0" err="1"/>
              <a:t>tgl_berlaku</a:t>
            </a:r>
            <a:r>
              <a:rPr lang="en-ID" dirty="0"/>
              <a:t> -INTERVAL 1 day as </a:t>
            </a:r>
            <a:r>
              <a:rPr lang="en-ID" dirty="0" err="1"/>
              <a:t>tanggal_sebelumnya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 err="1"/>
              <a:t>kode_cabang</a:t>
            </a:r>
            <a:r>
              <a:rPr lang="en-ID" dirty="0"/>
              <a:t>, </a:t>
            </a:r>
            <a:r>
              <a:rPr lang="en-ID" dirty="0" err="1"/>
              <a:t>kode_produk</a:t>
            </a:r>
            <a:r>
              <a:rPr lang="en-ID" dirty="0"/>
              <a:t>, </a:t>
            </a:r>
            <a:r>
              <a:rPr lang="en-ID" dirty="0" err="1"/>
              <a:t>harga_berlaku_cabang</a:t>
            </a:r>
            <a:r>
              <a:rPr lang="en-ID" dirty="0"/>
              <a:t> as </a:t>
            </a:r>
            <a:r>
              <a:rPr lang="en-ID" dirty="0" err="1"/>
              <a:t>harga_hari_ini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 err="1"/>
              <a:t>harga_berlaku_cabang</a:t>
            </a:r>
            <a:r>
              <a:rPr lang="en-ID" dirty="0"/>
              <a:t> as </a:t>
            </a:r>
            <a:r>
              <a:rPr lang="en-ID" dirty="0" err="1"/>
              <a:t>harga_sebelumnya</a:t>
            </a:r>
            <a:r>
              <a:rPr lang="en-ID" dirty="0"/>
              <a:t> FROM </a:t>
            </a:r>
            <a:r>
              <a:rPr lang="en-ID" dirty="0" err="1"/>
              <a:t>ms_harga_harian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ORDER BY </a:t>
            </a:r>
            <a:r>
              <a:rPr lang="en-ID" dirty="0" err="1"/>
              <a:t>tgl_berlaku</a:t>
            </a:r>
            <a:r>
              <a:rPr lang="en-ID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759235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 Nabila - #2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SELECT </a:t>
            </a:r>
            <a:r>
              <a:rPr lang="en-ID" dirty="0" err="1"/>
              <a:t>tr_penjualan.tgl_transaksi</a:t>
            </a:r>
            <a:r>
              <a:rPr lang="en-ID" dirty="0"/>
              <a:t>, </a:t>
            </a:r>
            <a:r>
              <a:rPr lang="en-ID" dirty="0" err="1"/>
              <a:t>tr_penjualan.kode_cabang</a:t>
            </a:r>
            <a:r>
              <a:rPr lang="en-ID" dirty="0"/>
              <a:t>,  </a:t>
            </a:r>
            <a:r>
              <a:rPr lang="en-ID" dirty="0" err="1"/>
              <a:t>ms_produk.nama_produk</a:t>
            </a:r>
            <a:r>
              <a:rPr lang="en-ID" dirty="0"/>
              <a:t> AS </a:t>
            </a:r>
            <a:r>
              <a:rPr lang="en-ID" dirty="0" err="1"/>
              <a:t>total_salak</a:t>
            </a:r>
            <a:r>
              <a:rPr lang="en-ID" dirty="0"/>
              <a:t> , </a:t>
            </a:r>
            <a:r>
              <a:rPr lang="en-ID" dirty="0" err="1"/>
              <a:t>ms_produk.nama_produk</a:t>
            </a:r>
            <a:r>
              <a:rPr lang="en-ID" dirty="0"/>
              <a:t> as </a:t>
            </a:r>
            <a:r>
              <a:rPr lang="en-ID" dirty="0" err="1"/>
              <a:t>total_wortel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FROM </a:t>
            </a:r>
            <a:r>
              <a:rPr lang="en-ID" dirty="0" err="1"/>
              <a:t>tr_penjualan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join </a:t>
            </a:r>
            <a:r>
              <a:rPr lang="en-ID" dirty="0" err="1"/>
              <a:t>ms_produk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on </a:t>
            </a:r>
            <a:r>
              <a:rPr lang="en-ID" dirty="0" err="1"/>
              <a:t>tr_penjualan.kode_produk</a:t>
            </a:r>
            <a:r>
              <a:rPr lang="en-ID" dirty="0"/>
              <a:t>=</a:t>
            </a:r>
            <a:r>
              <a:rPr lang="en-ID" dirty="0" err="1"/>
              <a:t>ms_produk.kode_produk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group by </a:t>
            </a:r>
            <a:r>
              <a:rPr lang="en-ID" dirty="0" err="1"/>
              <a:t>kode_cabang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1045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11819-CBDA-4C29-8244-C1387263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Resti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D530-5583-4598-B347-4893E7160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5365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Resti</a:t>
            </a:r>
            <a:r>
              <a:rPr lang="en-US" dirty="0"/>
              <a:t> - #1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CREATE VIEW </a:t>
            </a:r>
            <a:r>
              <a:rPr lang="en-ID" dirty="0" err="1"/>
              <a:t>penurunan</a:t>
            </a:r>
            <a:r>
              <a:rPr lang="en-ID" dirty="0"/>
              <a:t> AS</a:t>
            </a:r>
          </a:p>
          <a:p>
            <a:pPr marL="0" indent="0">
              <a:buNone/>
            </a:pPr>
            <a:r>
              <a:rPr lang="en-ID" dirty="0"/>
              <a:t>SELECT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tgl_berlaku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tgl_berlaku</a:t>
            </a:r>
            <a:r>
              <a:rPr lang="en-ID" dirty="0"/>
              <a:t> BEFORE </a:t>
            </a:r>
            <a:r>
              <a:rPr lang="en-ID" dirty="0" err="1"/>
              <a:t>tgl_sebelumnya</a:t>
            </a:r>
            <a:r>
              <a:rPr lang="en-ID" dirty="0"/>
              <a:t> AS </a:t>
            </a:r>
            <a:r>
              <a:rPr lang="en-ID" dirty="0" err="1"/>
              <a:t>tanggal_sebelumnya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kode_cabang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kode_produk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harga_berlaku_cabang</a:t>
            </a:r>
            <a:r>
              <a:rPr lang="en-ID" dirty="0"/>
              <a:t> AS </a:t>
            </a:r>
            <a:r>
              <a:rPr lang="en-ID" dirty="0" err="1"/>
              <a:t>harga_hari_ini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    SELECT (</a:t>
            </a:r>
            <a:r>
              <a:rPr lang="en-ID" dirty="0" err="1"/>
              <a:t>harga_berlaku</a:t>
            </a:r>
            <a:r>
              <a:rPr lang="en-ID" dirty="0"/>
              <a:t> WHERE </a:t>
            </a:r>
            <a:r>
              <a:rPr lang="en-ID" dirty="0" err="1"/>
              <a:t>tgl_berlaku</a:t>
            </a:r>
            <a:r>
              <a:rPr lang="en-ID" dirty="0"/>
              <a:t>=</a:t>
            </a:r>
            <a:r>
              <a:rPr lang="en-ID" dirty="0" err="1"/>
              <a:t>tanggal_sebelumnya</a:t>
            </a:r>
            <a:r>
              <a:rPr lang="en-ID" dirty="0"/>
              <a:t> FROM </a:t>
            </a:r>
            <a:r>
              <a:rPr lang="en-ID" dirty="0" err="1"/>
              <a:t>ms_harga_harian</a:t>
            </a:r>
            <a:r>
              <a:rPr lang="en-ID" dirty="0"/>
              <a:t>) FROM  AS </a:t>
            </a:r>
            <a:r>
              <a:rPr lang="en-ID" dirty="0" err="1"/>
              <a:t>harga_sebelumnya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FROM </a:t>
            </a:r>
            <a:r>
              <a:rPr lang="en-ID" dirty="0" err="1"/>
              <a:t>ms_harga_harian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2350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850-8B56-491A-9041-04DFA59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Resti</a:t>
            </a:r>
            <a:r>
              <a:rPr lang="en-US" dirty="0"/>
              <a:t> - #2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3E14-7231-4165-BEA4-8DA876C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23935"/>
            <a:ext cx="21031200" cy="87026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SELECT </a:t>
            </a:r>
            <a:r>
              <a:rPr lang="en-ID" dirty="0" err="1"/>
              <a:t>tr_penjualan.tgl_transaksi</a:t>
            </a:r>
            <a:r>
              <a:rPr lang="en-ID" dirty="0"/>
              <a:t>, </a:t>
            </a:r>
            <a:r>
              <a:rPr lang="en-ID" dirty="0" err="1"/>
              <a:t>tr_penjualan.kode_cabang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SUM(if( </a:t>
            </a:r>
            <a:r>
              <a:rPr lang="en-ID" dirty="0" err="1"/>
              <a:t>ms_produk.nama_produk</a:t>
            </a:r>
            <a:r>
              <a:rPr lang="en-ID" dirty="0"/>
              <a:t> like '%</a:t>
            </a:r>
            <a:r>
              <a:rPr lang="en-ID" dirty="0" err="1"/>
              <a:t>salak</a:t>
            </a:r>
            <a:r>
              <a:rPr lang="en-ID" dirty="0"/>
              <a:t>%',</a:t>
            </a:r>
          </a:p>
          <a:p>
            <a:pPr marL="0" indent="0">
              <a:buNone/>
            </a:pPr>
            <a:r>
              <a:rPr lang="en-ID" dirty="0"/>
              <a:t>      </a:t>
            </a:r>
            <a:r>
              <a:rPr lang="en-ID" dirty="0" err="1"/>
              <a:t>tr_penjualan.jumlah_pembelian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      0)) as '</a:t>
            </a:r>
            <a:r>
              <a:rPr lang="en-ID" dirty="0" err="1"/>
              <a:t>total_salak</a:t>
            </a:r>
            <a:r>
              <a:rPr lang="en-ID" dirty="0"/>
              <a:t>',</a:t>
            </a:r>
          </a:p>
          <a:p>
            <a:pPr marL="0" indent="0">
              <a:buNone/>
            </a:pPr>
            <a:r>
              <a:rPr lang="en-ID" dirty="0"/>
              <a:t>SUM(if( </a:t>
            </a:r>
            <a:r>
              <a:rPr lang="en-ID" dirty="0" err="1"/>
              <a:t>ms_produk.nama_produk</a:t>
            </a:r>
            <a:r>
              <a:rPr lang="en-ID" dirty="0"/>
              <a:t> like '%</a:t>
            </a:r>
            <a:r>
              <a:rPr lang="en-ID" dirty="0" err="1"/>
              <a:t>wortel</a:t>
            </a:r>
            <a:r>
              <a:rPr lang="en-ID" dirty="0"/>
              <a:t>%',</a:t>
            </a:r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tr_penjualan.jumlah_pembelian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    0)) as '</a:t>
            </a:r>
            <a:r>
              <a:rPr lang="en-ID" dirty="0" err="1"/>
              <a:t>total_wortel</a:t>
            </a:r>
            <a:r>
              <a:rPr lang="en-ID" dirty="0"/>
              <a:t>'</a:t>
            </a:r>
          </a:p>
          <a:p>
            <a:pPr marL="0" indent="0">
              <a:buNone/>
            </a:pPr>
            <a:r>
              <a:rPr lang="en-ID" dirty="0"/>
              <a:t>FROM </a:t>
            </a:r>
            <a:r>
              <a:rPr lang="en-ID" dirty="0" err="1"/>
              <a:t>tr_penjualan</a:t>
            </a:r>
            <a:r>
              <a:rPr lang="en-ID" dirty="0"/>
              <a:t> INNER JOIN </a:t>
            </a:r>
            <a:r>
              <a:rPr lang="en-ID" dirty="0" err="1"/>
              <a:t>ms_produk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ON </a:t>
            </a:r>
            <a:r>
              <a:rPr lang="en-ID" dirty="0" err="1"/>
              <a:t>tr_penjualan.kode_produk</a:t>
            </a:r>
            <a:r>
              <a:rPr lang="en-ID" dirty="0"/>
              <a:t>=</a:t>
            </a:r>
            <a:r>
              <a:rPr lang="en-ID" dirty="0" err="1"/>
              <a:t>ms_produk.kode_produk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GROUP BY </a:t>
            </a:r>
            <a:r>
              <a:rPr lang="en-ID" dirty="0" err="1"/>
              <a:t>tr_penjualan.tgl_transaksi</a:t>
            </a:r>
            <a:r>
              <a:rPr lang="en-ID" dirty="0"/>
              <a:t>, </a:t>
            </a:r>
            <a:r>
              <a:rPr lang="en-ID" dirty="0" err="1"/>
              <a:t>tr_penjualan.kode_cabang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9660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 w="12700">
            <a:miter lim="400000"/>
          </a:ln>
        </p:spPr>
        <p:txBody>
          <a:bodyPr lIns="38100" tIns="38100" rIns="38100" bIns="38100"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66725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8686" y="3172279"/>
            <a:ext cx="21031200" cy="8702676"/>
          </a:xfrm>
        </p:spPr>
        <p:txBody>
          <a:bodyPr/>
          <a:lstStyle/>
          <a:p>
            <a:r>
              <a:rPr lang="en-US" dirty="0"/>
              <a:t>Hasil yang </a:t>
            </a:r>
            <a:r>
              <a:rPr lang="en-US" dirty="0" err="1"/>
              <a:t>benar</a:t>
            </a:r>
            <a:r>
              <a:rPr lang="en-US" dirty="0"/>
              <a:t> </a:t>
            </a:r>
          </a:p>
          <a:p>
            <a:r>
              <a:rPr lang="en-US" dirty="0" err="1"/>
              <a:t>Logika</a:t>
            </a:r>
            <a:endParaRPr lang="en-US" dirty="0"/>
          </a:p>
          <a:p>
            <a:r>
              <a:rPr lang="en-US" dirty="0"/>
              <a:t>Waktu </a:t>
            </a:r>
            <a:r>
              <a:rPr lang="en-US" dirty="0" err="1"/>
              <a:t>penyelesaian</a:t>
            </a:r>
            <a:r>
              <a:rPr lang="en-US" dirty="0"/>
              <a:t>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)</a:t>
            </a:r>
          </a:p>
          <a:p>
            <a:r>
              <a:rPr lang="en-US" dirty="0" err="1"/>
              <a:t>Opsional</a:t>
            </a:r>
            <a:r>
              <a:rPr lang="en-US" dirty="0"/>
              <a:t>: </a:t>
            </a:r>
            <a:r>
              <a:rPr lang="en-US" dirty="0" err="1"/>
              <a:t>Efisiensi</a:t>
            </a:r>
            <a:r>
              <a:rPr lang="en-US" dirty="0"/>
              <a:t> SQL Query</a:t>
            </a:r>
          </a:p>
          <a:p>
            <a:pPr lvl="1"/>
            <a:r>
              <a:rPr lang="en-US" dirty="0" err="1"/>
              <a:t>Ringkas</a:t>
            </a:r>
            <a:endParaRPr lang="en-US" dirty="0"/>
          </a:p>
          <a:p>
            <a:pPr lvl="1"/>
            <a:r>
              <a:rPr lang="en-US" dirty="0"/>
              <a:t>Proses</a:t>
            </a:r>
          </a:p>
        </p:txBody>
      </p:sp>
    </p:spTree>
    <p:extLst>
      <p:ext uri="{BB962C8B-B14F-4D97-AF65-F5344CB8AC3E}">
        <p14:creationId xmlns:p14="http://schemas.microsoft.com/office/powerpoint/2010/main" val="295332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868" y="273050"/>
            <a:ext cx="14958940" cy="1395472"/>
          </a:xfrm>
        </p:spPr>
        <p:txBody>
          <a:bodyPr>
            <a:normAutofit/>
          </a:bodyPr>
          <a:lstStyle/>
          <a:p>
            <a:r>
              <a:rPr lang="en-US" dirty="0" err="1"/>
              <a:t>Persiapan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8686" y="3172279"/>
            <a:ext cx="21031200" cy="8702676"/>
          </a:xfrm>
        </p:spPr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local: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http://bit.ly/PHISQLChallenge</a:t>
            </a:r>
            <a:br>
              <a:rPr lang="en-US" dirty="0"/>
            </a:br>
            <a:endParaRPr lang="en-US" dirty="0"/>
          </a:p>
          <a:p>
            <a:r>
              <a:rPr lang="en-ID" dirty="0"/>
              <a:t>Dataset PHI-Minimart</a:t>
            </a:r>
            <a:br>
              <a:rPr lang="en-ID" dirty="0"/>
            </a:br>
            <a:br>
              <a:rPr lang="en-ID" dirty="0"/>
            </a:br>
            <a:r>
              <a:rPr lang="en-US" dirty="0">
                <a:hlinkClick r:id="rId4"/>
              </a:rPr>
              <a:t>http://bit.ly/PHIMinimart1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913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868" y="273050"/>
            <a:ext cx="14958940" cy="1395472"/>
          </a:xfrm>
        </p:spPr>
        <p:txBody>
          <a:bodyPr>
            <a:normAutofit/>
          </a:bodyPr>
          <a:lstStyle/>
          <a:p>
            <a:r>
              <a:rPr lang="en-US" dirty="0"/>
              <a:t>ERD PHI-Minimart</a:t>
            </a:r>
          </a:p>
        </p:txBody>
      </p:sp>
      <p:pic>
        <p:nvPicPr>
          <p:cNvPr id="1026" name="Picture 2" descr="Image result for phi-minimart erd">
            <a:extLst>
              <a:ext uri="{FF2B5EF4-FFF2-40B4-BE49-F238E27FC236}">
                <a16:creationId xmlns:a16="http://schemas.microsoft.com/office/drawing/2014/main" id="{77B39135-7984-4ED8-8AF7-CA723127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96029"/>
            <a:ext cx="13846628" cy="1011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0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SQL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76" y="2924542"/>
            <a:ext cx="16887695" cy="2692487"/>
          </a:xfrm>
        </p:spPr>
        <p:txBody>
          <a:bodyPr>
            <a:normAutofit/>
          </a:bodyPr>
          <a:lstStyle/>
          <a:p>
            <a:r>
              <a:rPr lang="en-US" dirty="0"/>
              <a:t>Dari table </a:t>
            </a:r>
            <a:r>
              <a:rPr lang="en-US" dirty="0" err="1"/>
              <a:t>ms_harga_harian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query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D29B5-94A8-447E-A558-63FD0B40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9" y="2721429"/>
            <a:ext cx="23706902" cy="827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9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SQL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76" y="2924542"/>
            <a:ext cx="16887695" cy="2692487"/>
          </a:xfrm>
        </p:spPr>
        <p:txBody>
          <a:bodyPr>
            <a:norm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query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wortel</a:t>
            </a:r>
            <a:r>
              <a:rPr lang="en-US" dirty="0"/>
              <a:t> dan </a:t>
            </a:r>
            <a:r>
              <a:rPr lang="en-US" dirty="0" err="1"/>
              <a:t>salak</a:t>
            </a:r>
            <a:r>
              <a:rPr lang="en-US" dirty="0"/>
              <a:t> per </a:t>
            </a:r>
            <a:r>
              <a:rPr lang="en-US" dirty="0" err="1"/>
              <a:t>cabang</a:t>
            </a:r>
            <a:r>
              <a:rPr lang="en-US" dirty="0"/>
              <a:t>, per </a:t>
            </a:r>
            <a:r>
              <a:rPr lang="en-US" dirty="0" err="1"/>
              <a:t>tanggal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86392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Elements - Base Color Theme">
      <a:dk1>
        <a:srgbClr val="252D30"/>
      </a:dk1>
      <a:lt1>
        <a:srgbClr val="FFFFFF"/>
      </a:lt1>
      <a:dk2>
        <a:srgbClr val="9B999C"/>
      </a:dk2>
      <a:lt2>
        <a:srgbClr val="DFDCE1"/>
      </a:lt2>
      <a:accent1>
        <a:srgbClr val="F86261"/>
      </a:accent1>
      <a:accent2>
        <a:srgbClr val="F09E55"/>
      </a:accent2>
      <a:accent3>
        <a:srgbClr val="B3DA4D"/>
      </a:accent3>
      <a:accent4>
        <a:srgbClr val="4FDAB3"/>
      </a:accent4>
      <a:accent5>
        <a:srgbClr val="30C2EB"/>
      </a:accent5>
      <a:accent6>
        <a:srgbClr val="F86261"/>
      </a:accent6>
      <a:hlink>
        <a:srgbClr val="30C2EB"/>
      </a:hlink>
      <a:folHlink>
        <a:srgbClr val="4FDAB3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alpha val="6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52D3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BF"/>
      </a:accent1>
      <a:accent2>
        <a:srgbClr val="D0CDD0"/>
      </a:accent2>
      <a:accent3>
        <a:srgbClr val="BDBEBD"/>
      </a:accent3>
      <a:accent4>
        <a:srgbClr val="ACAAAD"/>
      </a:accent4>
      <a:accent5>
        <a:srgbClr val="9B999C"/>
      </a:accent5>
      <a:accent6>
        <a:srgbClr val="545554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alpha val="6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52D3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100832</TotalTime>
  <Words>1678</Words>
  <Application>Microsoft Office PowerPoint</Application>
  <PresentationFormat>Custom</PresentationFormat>
  <Paragraphs>451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Calibri Light</vt:lpstr>
      <vt:lpstr>Century Gothic</vt:lpstr>
      <vt:lpstr>Helvetica Neue</vt:lpstr>
      <vt:lpstr>Open Sans</vt:lpstr>
      <vt:lpstr>Open Sans SemiBold</vt:lpstr>
      <vt:lpstr>Roboto</vt:lpstr>
      <vt:lpstr>Segoe UI</vt:lpstr>
      <vt:lpstr>Verdana</vt:lpstr>
      <vt:lpstr>Wingdings</vt:lpstr>
      <vt:lpstr>White</vt:lpstr>
      <vt:lpstr>Office Theme</vt:lpstr>
      <vt:lpstr>NG_MOC_Core_ModuleNew2</vt:lpstr>
      <vt:lpstr>PowerPoint Presentation</vt:lpstr>
      <vt:lpstr>Feedbacks</vt:lpstr>
      <vt:lpstr>Goal Data Challenge</vt:lpstr>
      <vt:lpstr>Kriteria Penilaian</vt:lpstr>
      <vt:lpstr>Persiapan</vt:lpstr>
      <vt:lpstr>ERD PHI-Minimart</vt:lpstr>
      <vt:lpstr>Soal SQL </vt:lpstr>
      <vt:lpstr>Soal SQL</vt:lpstr>
      <vt:lpstr>Soal SQL </vt:lpstr>
      <vt:lpstr>PowerPoint Presentation</vt:lpstr>
      <vt:lpstr>Submission </vt:lpstr>
      <vt:lpstr>Kriteria Penilaian</vt:lpstr>
      <vt:lpstr>Hasil Final</vt:lpstr>
      <vt:lpstr>Hasil Pengecekan Detail</vt:lpstr>
      <vt:lpstr>Maharany Firdhausa</vt:lpstr>
      <vt:lpstr>Maharany Firdhausya - #1</vt:lpstr>
      <vt:lpstr>Maharany Firdhausya - #2 (1)</vt:lpstr>
      <vt:lpstr>Maharany Firdhausya - #2 (2)</vt:lpstr>
      <vt:lpstr>Candra Saputra</vt:lpstr>
      <vt:lpstr>Candra Saputra - #1</vt:lpstr>
      <vt:lpstr>Candra Saputra - #2</vt:lpstr>
      <vt:lpstr>Herman Sutanto</vt:lpstr>
      <vt:lpstr>Candra Saputra - #1</vt:lpstr>
      <vt:lpstr>Candra Saputra - #2</vt:lpstr>
      <vt:lpstr>Jeffry Sinaga</vt:lpstr>
      <vt:lpstr>Jeffry Sinaga - #1</vt:lpstr>
      <vt:lpstr>Jeffry Sinaga - #2</vt:lpstr>
      <vt:lpstr>Karina Agustina</vt:lpstr>
      <vt:lpstr>Karina Agustina - #1</vt:lpstr>
      <vt:lpstr>Karina Agustina - #2</vt:lpstr>
      <vt:lpstr>Honesty Nabila</vt:lpstr>
      <vt:lpstr>Honesty Nabila - #1</vt:lpstr>
      <vt:lpstr>Honesty Nabila - #2</vt:lpstr>
      <vt:lpstr>Dwi Resti</vt:lpstr>
      <vt:lpstr>Dwi Resti - #1</vt:lpstr>
      <vt:lpstr>Dwi Resti - #2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Feris</dc:creator>
  <cp:lastModifiedBy>Feris</cp:lastModifiedBy>
  <cp:revision>939</cp:revision>
  <dcterms:modified xsi:type="dcterms:W3CDTF">2019-07-17T06:40:15Z</dcterms:modified>
</cp:coreProperties>
</file>