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132a87c4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132a87c4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132a87c4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132a87c4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132a87c4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132a87c4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132a87c4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132a87c4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132a87c4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132a87c4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youtube.com/watch?v=kRgKlcm1XPI" TargetMode="External"/><Relationship Id="rId4" Type="http://schemas.openxmlformats.org/officeDocument/2006/relationships/hyperlink" Target="http://www.youtube.com/watch?v=kRgKlcm1XPI" TargetMode="External"/><Relationship Id="rId5"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EE542 Lab 1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Sufyan Shaikh and Charlie Andre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1: Linux Installation (Dual Boot)</a:t>
            </a:r>
            <a:endParaRPr/>
          </a:p>
        </p:txBody>
      </p:sp>
      <p:sp>
        <p:nvSpPr>
          <p:cNvPr id="284" name="Google Shape;284;p14"/>
          <p:cNvSpPr txBox="1"/>
          <p:nvPr>
            <p:ph idx="1" type="body"/>
          </p:nvPr>
        </p:nvSpPr>
        <p:spPr>
          <a:xfrm>
            <a:off x="1303800" y="1990050"/>
            <a:ext cx="28998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both have macbooks so we followed this guide:</a:t>
            </a:r>
            <a:endParaRPr/>
          </a:p>
          <a:p>
            <a:pPr indent="0" lvl="0" marL="0" rtl="0" algn="l">
              <a:spcBef>
                <a:spcPts val="1600"/>
              </a:spcBef>
              <a:spcAft>
                <a:spcPts val="0"/>
              </a:spcAft>
              <a:buNone/>
            </a:pPr>
            <a:r>
              <a:rPr lang="en" u="sng">
                <a:solidFill>
                  <a:schemeClr val="hlink"/>
                </a:solidFill>
                <a:hlinkClick r:id="rId3"/>
              </a:rPr>
              <a:t>https://www.youtube.com/watch?v=kRgKlcm1XPI</a:t>
            </a:r>
            <a:endParaRPr/>
          </a:p>
          <a:p>
            <a:pPr indent="0" lvl="0" marL="0" rtl="0" algn="l">
              <a:spcBef>
                <a:spcPts val="1600"/>
              </a:spcBef>
              <a:spcAft>
                <a:spcPts val="1600"/>
              </a:spcAft>
              <a:buNone/>
            </a:pPr>
            <a:r>
              <a:rPr lang="en"/>
              <a:t>Greg was pretty helpful!</a:t>
            </a:r>
            <a:endParaRPr/>
          </a:p>
        </p:txBody>
      </p:sp>
      <p:pic>
        <p:nvPicPr>
          <p:cNvPr descr="How to get Ubuntu 18.04 (Linux) on a Mac running macOS or Mac OS X. This process is called a dual boot.&#10;&#10;Links:&#10;My website to get the bootable drive maker: https://gregoryconrad.github.io&#10;Ubuntu ISO: https://www.ubuntu.com/download/desktop&#10;&#10;Command to run in Ubuntu to install rEFInd:&#10;sudo add-apt-repository ppa:rodsmith/refind &amp;&amp; sudo apt update &amp;&amp; sudo apt install refind &amp;&amp; sudo refind-mkdefault&#10;&#10;If you are having any issues with WiFi in Ubuntu, go to https://askubuntu.com/a/470347 for instructions on how to get it working.&#10;&#10;If you have any questions/concerns, you can drop a comment below, but the best way to reach me is through email—see my site for my contact information.&#10;&#10;Hope you found this video helpful." id="285" name="Google Shape;285;p14" title="How to get Ubuntu 18.04 (Linux) on Mac OS X / macOS (Dual Boot)">
            <a:hlinkClick r:id="rId4"/>
          </p:cNvPr>
          <p:cNvPicPr preferRelativeResize="0"/>
          <p:nvPr/>
        </p:nvPicPr>
        <p:blipFill>
          <a:blip r:embed="rId5">
            <a:alphaModFix/>
          </a:blip>
          <a:stretch>
            <a:fillRect/>
          </a:stretch>
        </p:blipFill>
        <p:spPr>
          <a:xfrm>
            <a:off x="4254925" y="1280025"/>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Part 2: Single Connection Server and Client</a:t>
            </a:r>
            <a:endParaRPr sz="2500"/>
          </a:p>
        </p:txBody>
      </p:sp>
      <p:sp>
        <p:nvSpPr>
          <p:cNvPr id="291" name="Google Shape;291;p15"/>
          <p:cNvSpPr txBox="1"/>
          <p:nvPr>
            <p:ph idx="1" type="body"/>
          </p:nvPr>
        </p:nvSpPr>
        <p:spPr>
          <a:xfrm>
            <a:off x="1303800" y="1485750"/>
            <a:ext cx="7030500" cy="304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code for this part was given to us. The main purpose of this part of the lab is to understand the code and the process of establishing a socket on both the client side and server side. </a:t>
            </a:r>
            <a:endParaRPr/>
          </a:p>
          <a:p>
            <a:pPr indent="-311150" lvl="0" marL="457200" rtl="0" algn="l">
              <a:spcBef>
                <a:spcPts val="0"/>
              </a:spcBef>
              <a:spcAft>
                <a:spcPts val="0"/>
              </a:spcAft>
              <a:buSzPts val="1300"/>
              <a:buChar char="●"/>
            </a:pPr>
            <a:r>
              <a:rPr lang="en"/>
              <a:t>After understanding the functionality of the code, compile it to get two executables, one for the server and the other for the client. </a:t>
            </a:r>
            <a:endParaRPr/>
          </a:p>
          <a:p>
            <a:pPr indent="-311150" lvl="0" marL="457200" rtl="0" algn="l">
              <a:spcBef>
                <a:spcPts val="0"/>
              </a:spcBef>
              <a:spcAft>
                <a:spcPts val="0"/>
              </a:spcAft>
              <a:buSzPts val="1300"/>
              <a:buChar char="●"/>
            </a:pPr>
            <a:r>
              <a:rPr lang="en"/>
              <a:t>Obtain the IP address of the server machine, as the client will need it to connect to the server.   (ip addr or ifconfig command for linux). </a:t>
            </a:r>
            <a:endParaRPr/>
          </a:p>
          <a:p>
            <a:pPr indent="-311150" lvl="0" marL="457200" rtl="0" algn="l">
              <a:spcBef>
                <a:spcPts val="0"/>
              </a:spcBef>
              <a:spcAft>
                <a:spcPts val="0"/>
              </a:spcAft>
              <a:buSzPts val="1300"/>
              <a:buChar char="●"/>
            </a:pPr>
            <a:r>
              <a:rPr lang="en"/>
              <a:t>After you have done so, first on the computer that will act as the server, run the command, </a:t>
            </a:r>
            <a:endParaRPr/>
          </a:p>
          <a:p>
            <a:pPr indent="-298450" lvl="1" marL="914400" rtl="0" algn="l">
              <a:spcBef>
                <a:spcPts val="0"/>
              </a:spcBef>
              <a:spcAft>
                <a:spcPts val="0"/>
              </a:spcAft>
              <a:buSzPts val="1100"/>
              <a:buChar char="○"/>
            </a:pPr>
            <a:r>
              <a:rPr lang="en"/>
              <a:t>./server [port no.], for example "./server 5000" </a:t>
            </a:r>
            <a:endParaRPr/>
          </a:p>
          <a:p>
            <a:pPr indent="-311150" lvl="0" marL="457200" rtl="0" algn="l">
              <a:spcBef>
                <a:spcPts val="0"/>
              </a:spcBef>
              <a:spcAft>
                <a:spcPts val="0"/>
              </a:spcAft>
              <a:buSzPts val="1300"/>
              <a:buChar char="●"/>
            </a:pPr>
            <a:r>
              <a:rPr lang="en"/>
              <a:t>On the client side, run the command </a:t>
            </a:r>
            <a:endParaRPr/>
          </a:p>
          <a:p>
            <a:pPr indent="-298450" lvl="1" marL="914400" rtl="0" algn="l">
              <a:spcBef>
                <a:spcPts val="0"/>
              </a:spcBef>
              <a:spcAft>
                <a:spcPts val="0"/>
              </a:spcAft>
              <a:buSzPts val="1100"/>
              <a:buChar char="○"/>
            </a:pPr>
            <a:r>
              <a:rPr lang="en"/>
              <a:t>./client [IP of server] [Port No.], for example "./client 192.168.1.150 5000".</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Part 3: Multiple Connection Server and Client</a:t>
            </a:r>
            <a:endParaRPr sz="2400"/>
          </a:p>
        </p:txBody>
      </p:sp>
      <p:sp>
        <p:nvSpPr>
          <p:cNvPr id="297" name="Google Shape;297;p16"/>
          <p:cNvSpPr txBox="1"/>
          <p:nvPr>
            <p:ph idx="1" type="body"/>
          </p:nvPr>
        </p:nvSpPr>
        <p:spPr>
          <a:xfrm>
            <a:off x="1303800" y="1313625"/>
            <a:ext cx="7030500" cy="3218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 establish multiple connection server, little has to be done. </a:t>
            </a:r>
            <a:endParaRPr/>
          </a:p>
          <a:p>
            <a:pPr indent="-311150" lvl="0" marL="457200" rtl="0" algn="l">
              <a:spcBef>
                <a:spcPts val="0"/>
              </a:spcBef>
              <a:spcAft>
                <a:spcPts val="0"/>
              </a:spcAft>
              <a:buSzPts val="1300"/>
              <a:buChar char="●"/>
            </a:pPr>
            <a:r>
              <a:rPr lang="en"/>
              <a:t>First, we find the accept statement in our original server code, and everything after it up until the close() statement, and cut it out of our code. Keep it handy as it will be used later. </a:t>
            </a:r>
            <a:endParaRPr/>
          </a:p>
          <a:p>
            <a:pPr indent="-311150" lvl="0" marL="457200" rtl="0" algn="l">
              <a:spcBef>
                <a:spcPts val="0"/>
              </a:spcBef>
              <a:spcAft>
                <a:spcPts val="0"/>
              </a:spcAft>
              <a:buSzPts val="1300"/>
              <a:buChar char="●"/>
            </a:pPr>
            <a:r>
              <a:rPr lang="en"/>
              <a:t>In place of that code that was just cut, we will create an infinite while loop, so that the server continues to run, even after a connection has been made. </a:t>
            </a:r>
            <a:endParaRPr/>
          </a:p>
          <a:p>
            <a:pPr indent="-311150" lvl="0" marL="457200" rtl="0" algn="l">
              <a:spcBef>
                <a:spcPts val="0"/>
              </a:spcBef>
              <a:spcAft>
                <a:spcPts val="0"/>
              </a:spcAft>
              <a:buSzPts val="1300"/>
              <a:buChar char="●"/>
            </a:pPr>
            <a:r>
              <a:rPr lang="en"/>
              <a:t>By having this while loop, we can call fork() to create a new process. This child process will close the socket and call a function we can call dostuff().</a:t>
            </a:r>
            <a:endParaRPr/>
          </a:p>
          <a:p>
            <a:pPr indent="-311150" lvl="0" marL="457200" rtl="0" algn="l">
              <a:spcBef>
                <a:spcPts val="0"/>
              </a:spcBef>
              <a:spcAft>
                <a:spcPts val="0"/>
              </a:spcAft>
              <a:buSzPts val="1300"/>
              <a:buChar char="●"/>
            </a:pPr>
            <a:r>
              <a:rPr lang="en"/>
              <a:t>Now we can throw that code we cut earlier into the function called dostuff(), so that whenever a new connection is made, it acts the way it did with a single connection.</a:t>
            </a:r>
            <a:endParaRPr/>
          </a:p>
          <a:p>
            <a:pPr indent="-311150" lvl="0" marL="457200" rtl="0" algn="l">
              <a:spcBef>
                <a:spcPts val="0"/>
              </a:spcBef>
              <a:spcAft>
                <a:spcPts val="0"/>
              </a:spcAft>
              <a:buSzPts val="1300"/>
              <a:buChar char="●"/>
            </a:pPr>
            <a:r>
              <a:rPr lang="en"/>
              <a:t>The parent process will now close the new socket and wait for a new connection, allowing for multiple connections.</a:t>
            </a:r>
            <a:endParaRPr/>
          </a:p>
          <a:p>
            <a:pPr indent="-311150" lvl="0" marL="457200" rtl="0" algn="l">
              <a:spcBef>
                <a:spcPts val="0"/>
              </a:spcBef>
              <a:spcAft>
                <a:spcPts val="0"/>
              </a:spcAft>
              <a:buSzPts val="1300"/>
              <a:buChar char="●"/>
            </a:pPr>
            <a:r>
              <a:rPr lang="en"/>
              <a:t>Downside, the zombie problem. The processes are never actually killed, so we can fix this by adding a line of code to ignore the child process, allowing it to fully die.</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4: UDP Server and Client</a:t>
            </a:r>
            <a:endParaRPr/>
          </a:p>
        </p:txBody>
      </p:sp>
      <p:sp>
        <p:nvSpPr>
          <p:cNvPr id="303" name="Google Shape;303;p17"/>
          <p:cNvSpPr txBox="1"/>
          <p:nvPr>
            <p:ph idx="1" type="body"/>
          </p:nvPr>
        </p:nvSpPr>
        <p:spPr>
          <a:xfrm>
            <a:off x="1303800" y="1316650"/>
            <a:ext cx="7030500" cy="3215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same as the TCP Server and Client except with a Datagram socket instead of a stream socket</a:t>
            </a:r>
            <a:endParaRPr/>
          </a:p>
          <a:p>
            <a:pPr indent="-311150" lvl="0" marL="457200" rtl="0" algn="l">
              <a:spcBef>
                <a:spcPts val="0"/>
              </a:spcBef>
              <a:spcAft>
                <a:spcPts val="0"/>
              </a:spcAft>
              <a:buSzPts val="1300"/>
              <a:buChar char="●"/>
            </a:pPr>
            <a:r>
              <a:rPr lang="en"/>
              <a:t>Simple changes in the code need to be made. </a:t>
            </a:r>
            <a:endParaRPr/>
          </a:p>
          <a:p>
            <a:pPr indent="-311150" lvl="0" marL="457200" rtl="0" algn="l">
              <a:spcBef>
                <a:spcPts val="0"/>
              </a:spcBef>
              <a:spcAft>
                <a:spcPts val="0"/>
              </a:spcAft>
              <a:buSzPts val="1300"/>
              <a:buChar char="●"/>
            </a:pPr>
            <a:r>
              <a:rPr lang="en"/>
              <a:t>Because the server is using the datagram socket, it does not use listen() or accept() system calls. </a:t>
            </a:r>
            <a:endParaRPr/>
          </a:p>
          <a:p>
            <a:pPr indent="-311150" lvl="0" marL="457200" rtl="0" algn="l">
              <a:spcBef>
                <a:spcPts val="0"/>
              </a:spcBef>
              <a:spcAft>
                <a:spcPts val="0"/>
              </a:spcAft>
              <a:buSzPts val="1300"/>
              <a:buChar char="●"/>
            </a:pPr>
            <a:r>
              <a:rPr lang="en"/>
              <a:t>You also don’t have to connect to the client to the server. Instead you using sendto() and recvfrom() to characterize the relationship with the server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5: Unix Server and Client</a:t>
            </a:r>
            <a:endParaRPr/>
          </a:p>
        </p:txBody>
      </p:sp>
      <p:sp>
        <p:nvSpPr>
          <p:cNvPr id="309" name="Google Shape;309;p18"/>
          <p:cNvSpPr txBox="1"/>
          <p:nvPr>
            <p:ph idx="1" type="body"/>
          </p:nvPr>
        </p:nvSpPr>
        <p:spPr>
          <a:xfrm>
            <a:off x="1303800" y="1241150"/>
            <a:ext cx="7030500" cy="3290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socket in the Unix domain is the same as in the Internet domain, the only difference is the address. </a:t>
            </a:r>
            <a:endParaRPr/>
          </a:p>
          <a:p>
            <a:pPr indent="-311150" lvl="0" marL="457200" rtl="0" algn="l">
              <a:spcBef>
                <a:spcPts val="0"/>
              </a:spcBef>
              <a:spcAft>
                <a:spcPts val="0"/>
              </a:spcAft>
              <a:buSzPts val="1300"/>
              <a:buChar char="●"/>
            </a:pPr>
            <a:r>
              <a:rPr lang="en"/>
              <a:t>In the file, un.h, the unix domain header, it can be noted that sun_path has the form of a path name, which leads to the conclusion that BOTH the client AND server NEED to be running on the same filesystem.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