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webextensions/webextension1.xml" ContentType="application/vnd.ms-office.webextension+xml"/>
  <Override PartName="/ppt/notesSlides/notesSlide17.xml" ContentType="application/vnd.openxmlformats-officedocument.presentationml.notesSlide+xml"/>
  <Override PartName="/ppt/webextensions/webextension2.xml" ContentType="application/vnd.ms-office.webextension+xml"/>
  <Override PartName="/ppt/notesSlides/notesSlide18.xml" ContentType="application/vnd.openxmlformats-officedocument.presentationml.notesSlide+xml"/>
  <Override PartName="/ppt/webextensions/webextension3.xml" ContentType="application/vnd.ms-office.webextension+xml"/>
  <Override PartName="/ppt/notesSlides/notesSlide19.xml" ContentType="application/vnd.openxmlformats-officedocument.presentationml.notesSlide+xml"/>
  <Override PartName="/ppt/webextensions/webextension4.xml" ContentType="application/vnd.ms-office.webextension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9" r:id="rId6"/>
    <p:sldId id="282" r:id="rId7"/>
    <p:sldId id="280" r:id="rId8"/>
    <p:sldId id="283" r:id="rId9"/>
    <p:sldId id="284" r:id="rId10"/>
    <p:sldId id="286" r:id="rId11"/>
    <p:sldId id="285" r:id="rId12"/>
    <p:sldId id="291" r:id="rId13"/>
    <p:sldId id="298" r:id="rId14"/>
    <p:sldId id="297" r:id="rId15"/>
    <p:sldId id="299" r:id="rId16"/>
    <p:sldId id="290" r:id="rId17"/>
    <p:sldId id="261" r:id="rId18"/>
    <p:sldId id="288" r:id="rId19"/>
    <p:sldId id="287" r:id="rId20"/>
    <p:sldId id="289" r:id="rId21"/>
    <p:sldId id="295" r:id="rId22"/>
    <p:sldId id="300" r:id="rId23"/>
    <p:sldId id="301" r:id="rId24"/>
    <p:sldId id="277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9" autoAdjust="0"/>
    <p:restoredTop sz="88883" autoAdjust="0"/>
  </p:normalViewPr>
  <p:slideViewPr>
    <p:cSldViewPr snapToGrid="0">
      <p:cViewPr varScale="1">
        <p:scale>
          <a:sx n="147" d="100"/>
          <a:sy n="147" d="100"/>
        </p:scale>
        <p:origin x="612" y="96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3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90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A8072-DF75-1228-6D90-0AB1E714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02C7A-F4FE-280D-DF80-F6F6B920E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0F83F-BB5B-2950-140B-E09FC40C4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FC84-9442-BCE7-34CD-0CEB0202C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84E6E-79BA-3A5D-314C-53D1C875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EF15A-3ED0-786A-A23B-1E6B1A449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20BD7A-05C2-4163-9A51-2484529D3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E116E-56DE-7831-FD56-464E1BBAD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5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6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4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92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11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15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30934-1162-F816-7781-599911497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025AF-7047-B401-8657-983B42FEC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45C14-F72B-4F62-108D-028BDC213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3E759-D98B-EDE0-0712-EFADE04CD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10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818EF-C212-609B-82B1-1BF0DFA64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73D094-A6D3-C12A-5FBB-3936C88E3C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5ABBD-DBEF-1334-CE5D-539E7EDC5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67BD-1AC0-B494-80C8-234F742C2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3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11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8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6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1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59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F0AC1-FEE7-86E2-1FFD-15999EB45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0F7414-F23A-7A78-EDB4-AC6AD94F8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C3CB5-4830-A150-BCB1-A9B55500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F5A00-3AA2-C529-B833-6F9DC8601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5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www.linkedin.com/in/candrews13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algary.ca/stories/s/Open-Calgary-Terms-of-Use/u45n-7awa" TargetMode="External"/><Relationship Id="rId2" Type="http://schemas.openxmlformats.org/officeDocument/2006/relationships/hyperlink" Target="https://data.calgary.ca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4" y="1482634"/>
            <a:ext cx="5928018" cy="3046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6800" b="0" i="0" dirty="0">
                <a:effectLst/>
              </a:rPr>
              <a:t>Navigating Calgary's 311 Service Data</a:t>
            </a:r>
            <a:endParaRPr lang="en-US" sz="6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0814" y="4686300"/>
            <a:ext cx="5928018" cy="10572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+mn-cs"/>
              </a:rPr>
              <a:t>Carolyn Andrews</a:t>
            </a:r>
            <a:endParaRPr lang="en-US" sz="200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48EEF090-1722-0D0A-D796-7E2848D12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5" r="12196" b="-2"/>
          <a:stretch/>
        </p:blipFill>
        <p:spPr bwMode="auto">
          <a:xfrm>
            <a:off x="20" y="736600"/>
            <a:ext cx="4657328" cy="538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BB9F8-CF31-147E-29AB-C7256868D3E4}"/>
              </a:ext>
            </a:extLst>
          </p:cNvPr>
          <p:cNvSpPr txBox="1"/>
          <p:nvPr/>
        </p:nvSpPr>
        <p:spPr>
          <a:xfrm>
            <a:off x="10192074" y="6642555"/>
            <a:ext cx="20735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cap="all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Image Credit: Kyle METCALF</a:t>
            </a:r>
            <a:r>
              <a:rPr lang="en-US" sz="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/Swerve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0FD55-67F7-E84B-177A-FAB6F748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615C-310E-F72A-1E85-473697E8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Analysis: quantity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813191-788C-8E89-4CBE-606E3615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8B31AA4-17FE-4578-6CF2-D9E494FCF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853" y="3078463"/>
            <a:ext cx="3236976" cy="258680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At over 550k, 2023 saw a new high of the total number of service requests received</a:t>
            </a:r>
          </a:p>
          <a:p>
            <a:r>
              <a:rPr lang="en-CA" dirty="0"/>
              <a:t>Before then, the city often saw between 500k-535k requests each year</a:t>
            </a:r>
          </a:p>
          <a:p>
            <a:r>
              <a:rPr lang="en-CA" dirty="0"/>
              <a:t>A peak surge of requests happens in the summer months of June/July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910FF7A-F206-4DC6-378E-B7C51CB2D01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709" y="3078497"/>
            <a:ext cx="3599220" cy="2468922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F59A65-79CD-BFDB-FA44-201C082F5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84" y="3078463"/>
            <a:ext cx="3838145" cy="24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8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4235C-B3D6-AF50-CA04-AEF2CE362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1E32-1ABE-CEF4-27DB-83A98114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Analysis: frequency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EDB479-3D11-2393-6E39-435241F9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38B380-DF20-C19F-0A5D-866A0C1A19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5185" y="3048458"/>
            <a:ext cx="4802214" cy="2586806"/>
          </a:xfrm>
        </p:spPr>
        <p:txBody>
          <a:bodyPr>
            <a:normAutofit/>
          </a:bodyPr>
          <a:lstStyle/>
          <a:p>
            <a:r>
              <a:rPr lang="en-CA" sz="1800" dirty="0"/>
              <a:t>Most years requests most frequently come in related to roads</a:t>
            </a:r>
          </a:p>
          <a:p>
            <a:r>
              <a:rPr lang="en-CA" sz="1800" dirty="0"/>
              <a:t>From 2017 through Jan 2024 over 600k requests were in the Roads service category 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E858C6A-25A9-A952-E974-2C66FD98D9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4349" y="2985358"/>
            <a:ext cx="3972485" cy="2600171"/>
          </a:xfrm>
        </p:spPr>
      </p:pic>
    </p:spTree>
    <p:extLst>
      <p:ext uri="{BB962C8B-B14F-4D97-AF65-F5344CB8AC3E}">
        <p14:creationId xmlns:p14="http://schemas.microsoft.com/office/powerpoint/2010/main" val="127457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F9582-49D1-B4B5-009F-3F547799F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83E4-C333-4D23-F98B-E2E8512A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Analysis: source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7DE6A6F-B540-1A33-2942-1D5C3655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1743" y="3206197"/>
            <a:ext cx="5029021" cy="2586806"/>
          </a:xfrm>
        </p:spPr>
        <p:txBody>
          <a:bodyPr>
            <a:normAutofit/>
          </a:bodyPr>
          <a:lstStyle/>
          <a:p>
            <a:r>
              <a:rPr lang="en-CA" sz="1800" dirty="0"/>
              <a:t>The number of actual phone calls to 311 have been declining for years</a:t>
            </a:r>
          </a:p>
          <a:p>
            <a:r>
              <a:rPr lang="en-CA" sz="1800" dirty="0"/>
              <a:t>But this is met with a rise in the use of other ways of contacting the service</a:t>
            </a:r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D07F552F-7F7C-64F2-4F99-43563FE707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24261" y="3000009"/>
            <a:ext cx="3763361" cy="258762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E84EE3-A6DF-C40A-1B01-CD7843D2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4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91950-2904-23D9-CD7A-A079B699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Observation: open requests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3B182-5F95-5EC1-1288-D48D62BF8952}"/>
              </a:ext>
            </a:extLst>
          </p:cNvPr>
          <p:cNvSpPr>
            <a:spLocks/>
          </p:cNvSpPr>
          <p:nvPr/>
        </p:nvSpPr>
        <p:spPr>
          <a:xfrm>
            <a:off x="3063173" y="2963799"/>
            <a:ext cx="2694785" cy="835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defTabSz="850392">
              <a:spcAft>
                <a:spcPts val="600"/>
              </a:spcAft>
            </a:pPr>
            <a:r>
              <a:rPr lang="en-CA" sz="37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51,696</a:t>
            </a:r>
            <a:endParaRPr lang="en-CA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CC7A1-72D7-BAD1-2420-306329C2371F}"/>
              </a:ext>
            </a:extLst>
          </p:cNvPr>
          <p:cNvSpPr>
            <a:spLocks/>
          </p:cNvSpPr>
          <p:nvPr/>
        </p:nvSpPr>
        <p:spPr>
          <a:xfrm>
            <a:off x="6093714" y="2760437"/>
            <a:ext cx="3097955" cy="11417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0392">
              <a:spcAft>
                <a:spcPts val="600"/>
              </a:spcAft>
            </a:pPr>
            <a:r>
              <a:rPr lang="en-CA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</a:t>
            </a:r>
            <a:r>
              <a:rPr lang="en-CA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</a:t>
            </a:r>
            <a:r>
              <a:rPr lang="en-CA" b="1" kern="1200" dirty="0">
                <a:latin typeface="+mn-lt"/>
                <a:ea typeface="+mn-ea"/>
                <a:cs typeface="+mn-cs"/>
              </a:rPr>
              <a:t>Requests</a:t>
            </a:r>
            <a:r>
              <a:rPr lang="en-CA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850392">
              <a:spcAft>
                <a:spcPts val="600"/>
              </a:spcAft>
            </a:pPr>
            <a:r>
              <a:rPr lang="en-CA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CA" kern="1200" dirty="0">
                <a:solidFill>
                  <a:srgbClr val="0051A6"/>
                </a:solidFill>
                <a:latin typeface="+mn-lt"/>
                <a:ea typeface="+mn-ea"/>
                <a:cs typeface="+mn-cs"/>
              </a:rPr>
              <a:t>2017 – 2023</a:t>
            </a:r>
          </a:p>
          <a:p>
            <a:pPr defTabSz="850392">
              <a:spcAft>
                <a:spcPts val="600"/>
              </a:spcAft>
            </a:pPr>
            <a:r>
              <a:rPr lang="en-CA" kern="1200" dirty="0">
                <a:solidFill>
                  <a:srgbClr val="A80000"/>
                </a:solidFill>
                <a:latin typeface="+mn-lt"/>
                <a:ea typeface="+mn-ea"/>
                <a:cs typeface="+mn-cs"/>
              </a:rPr>
              <a:t>still Open </a:t>
            </a:r>
            <a:r>
              <a:rPr lang="en-CA" sz="1400" kern="1200" dirty="0">
                <a:latin typeface="+mn-lt"/>
                <a:ea typeface="+mn-ea"/>
                <a:cs typeface="+mn-cs"/>
              </a:rPr>
              <a:t>(as of late Jan 2024)</a:t>
            </a:r>
            <a:endParaRPr lang="en-CA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DEB9B4-736E-0E02-20F4-AF7BE175F3EA}"/>
              </a:ext>
            </a:extLst>
          </p:cNvPr>
          <p:cNvSpPr>
            <a:spLocks/>
          </p:cNvSpPr>
          <p:nvPr/>
        </p:nvSpPr>
        <p:spPr>
          <a:xfrm>
            <a:off x="3063173" y="4757691"/>
            <a:ext cx="3030541" cy="83515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850392">
              <a:spcAft>
                <a:spcPts val="600"/>
              </a:spcAft>
            </a:pPr>
            <a:r>
              <a:rPr lang="en-CA" sz="37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10,986</a:t>
            </a:r>
            <a:endParaRPr lang="en-CA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80C90D-F048-7E04-1A2B-CFDE5A3E597E}"/>
              </a:ext>
            </a:extLst>
          </p:cNvPr>
          <p:cNvSpPr>
            <a:spLocks/>
          </p:cNvSpPr>
          <p:nvPr/>
        </p:nvSpPr>
        <p:spPr>
          <a:xfrm>
            <a:off x="6094476" y="4497768"/>
            <a:ext cx="4111929" cy="1141764"/>
          </a:xfrm>
          <a:prstGeom prst="rect">
            <a:avLst/>
          </a:prstGeom>
        </p:spPr>
        <p:txBody>
          <a:bodyPr/>
          <a:lstStyle/>
          <a:p>
            <a:pPr defTabSz="850392">
              <a:spcAft>
                <a:spcPts val="600"/>
              </a:spcAft>
            </a:pPr>
            <a:r>
              <a:rPr lang="en-CA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pertain to: </a:t>
            </a:r>
          </a:p>
          <a:p>
            <a:pPr defTabSz="850392">
              <a:spcAft>
                <a:spcPts val="600"/>
              </a:spcAft>
            </a:pPr>
            <a:r>
              <a:rPr lang="en-CA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Road Signs</a:t>
            </a:r>
            <a:r>
              <a:rPr lang="en-CA" dirty="0"/>
              <a:t> - </a:t>
            </a:r>
            <a:endParaRPr lang="en-CA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0392">
              <a:spcAft>
                <a:spcPts val="600"/>
              </a:spcAft>
            </a:pPr>
            <a:r>
              <a:rPr lang="en-CA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Parking </a:t>
            </a:r>
            <a:r>
              <a:rPr lang="en-CA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en-CA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Traffic &amp; </a:t>
            </a:r>
            <a:r>
              <a:rPr lang="en-CA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Roadmarking</a:t>
            </a:r>
            <a:endParaRPr lang="en-CA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9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Observation:</a:t>
            </a:r>
            <a:br>
              <a:rPr lang="en-US" dirty="0"/>
            </a:br>
            <a:r>
              <a:rPr lang="en-US" sz="4400" dirty="0"/>
              <a:t>open Road sign requests</a:t>
            </a:r>
            <a:endParaRPr lang="en-US" i="1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2645E-7092-2F58-0347-DBD880EF59E9}"/>
              </a:ext>
            </a:extLst>
          </p:cNvPr>
          <p:cNvSpPr txBox="1"/>
          <p:nvPr/>
        </p:nvSpPr>
        <p:spPr>
          <a:xfrm>
            <a:off x="4291431" y="2843085"/>
            <a:ext cx="2917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accent2"/>
                </a:solidFill>
              </a:rPr>
              <a:t>276 Open</a:t>
            </a:r>
          </a:p>
          <a:p>
            <a:pPr algn="ctr"/>
            <a:r>
              <a:rPr lang="en-CA" sz="2400" dirty="0"/>
              <a:t>requests originate</a:t>
            </a:r>
          </a:p>
          <a:p>
            <a:pPr algn="ctr"/>
            <a:r>
              <a:rPr lang="en-CA" sz="4000" dirty="0"/>
              <a:t> in </a:t>
            </a:r>
            <a:r>
              <a:rPr lang="en-CA" sz="4000" dirty="0">
                <a:solidFill>
                  <a:schemeClr val="accent4"/>
                </a:solidFill>
              </a:rPr>
              <a:t>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63018-2DAD-2044-4156-EC93B8120B04}"/>
              </a:ext>
            </a:extLst>
          </p:cNvPr>
          <p:cNvSpPr txBox="1"/>
          <p:nvPr/>
        </p:nvSpPr>
        <p:spPr>
          <a:xfrm>
            <a:off x="7365719" y="2958072"/>
            <a:ext cx="4726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Example: </a:t>
            </a:r>
          </a:p>
          <a:p>
            <a:endParaRPr lang="en-CA" dirty="0">
              <a:solidFill>
                <a:schemeClr val="accent2"/>
              </a:solidFill>
            </a:endParaRPr>
          </a:p>
          <a:p>
            <a:r>
              <a:rPr lang="en-CA" dirty="0">
                <a:solidFill>
                  <a:schemeClr val="accent2"/>
                </a:solidFill>
              </a:rPr>
              <a:t>Request #: 17-00633300</a:t>
            </a:r>
          </a:p>
          <a:p>
            <a:r>
              <a:rPr lang="en-CA" dirty="0">
                <a:solidFill>
                  <a:schemeClr val="tx2"/>
                </a:solidFill>
              </a:rPr>
              <a:t>For: </a:t>
            </a:r>
            <a:r>
              <a:rPr lang="en-US" dirty="0">
                <a:solidFill>
                  <a:schemeClr val="tx2"/>
                </a:solidFill>
              </a:rPr>
              <a:t>Roads - Signs - Traffic and </a:t>
            </a:r>
            <a:r>
              <a:rPr lang="en-US" dirty="0" err="1">
                <a:solidFill>
                  <a:schemeClr val="tx2"/>
                </a:solidFill>
              </a:rPr>
              <a:t>Roadmarking</a:t>
            </a:r>
            <a:endParaRPr lang="en-CA" dirty="0">
              <a:solidFill>
                <a:schemeClr val="tx2"/>
              </a:solidFill>
            </a:endParaRPr>
          </a:p>
          <a:p>
            <a:r>
              <a:rPr lang="en-CA" dirty="0">
                <a:solidFill>
                  <a:schemeClr val="accent2"/>
                </a:solidFill>
              </a:rPr>
              <a:t>Date Requested: </a:t>
            </a:r>
            <a:r>
              <a:rPr lang="fr-FR" dirty="0">
                <a:solidFill>
                  <a:schemeClr val="tx2"/>
                </a:solidFill>
              </a:rPr>
              <a:t>Tue, 27 </a:t>
            </a:r>
            <a:r>
              <a:rPr lang="fr-FR" b="1" dirty="0">
                <a:solidFill>
                  <a:schemeClr val="accent2"/>
                </a:solidFill>
              </a:rPr>
              <a:t>Jun 2017</a:t>
            </a:r>
          </a:p>
          <a:p>
            <a:r>
              <a:rPr lang="fr-FR" dirty="0">
                <a:solidFill>
                  <a:schemeClr val="accent2"/>
                </a:solidFill>
              </a:rPr>
              <a:t>Last Update: </a:t>
            </a:r>
            <a:r>
              <a:rPr lang="en-CA" dirty="0">
                <a:solidFill>
                  <a:schemeClr val="tx2"/>
                </a:solidFill>
              </a:rPr>
              <a:t>Fri, 29 </a:t>
            </a:r>
            <a:r>
              <a:rPr lang="en-CA" b="1" dirty="0">
                <a:solidFill>
                  <a:schemeClr val="accent2"/>
                </a:solidFill>
              </a:rPr>
              <a:t>Sep 2023</a:t>
            </a:r>
          </a:p>
          <a:p>
            <a:r>
              <a:rPr lang="en-CA" b="1" dirty="0">
                <a:solidFill>
                  <a:schemeClr val="accent4"/>
                </a:solidFill>
              </a:rPr>
              <a:t>Days Open: 6.6 years </a:t>
            </a:r>
            <a:r>
              <a:rPr lang="en-CA" dirty="0">
                <a:solidFill>
                  <a:schemeClr val="tx2"/>
                </a:solidFill>
              </a:rPr>
              <a:t>(and counting)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6102D5-BC7F-52E9-D2B7-C856DDF5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1" y="2843085"/>
            <a:ext cx="3275827" cy="24842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82343E5-1A02-6533-DDE7-48C337046A04}"/>
              </a:ext>
            </a:extLst>
          </p:cNvPr>
          <p:cNvSpPr/>
          <p:nvPr/>
        </p:nvSpPr>
        <p:spPr>
          <a:xfrm>
            <a:off x="7365719" y="3429000"/>
            <a:ext cx="4595643" cy="156039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>
              <a:ln w="19050"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67785-5C5E-D0AF-7E06-1D33C2C0C8A6}"/>
              </a:ext>
            </a:extLst>
          </p:cNvPr>
          <p:cNvSpPr txBox="1"/>
          <p:nvPr/>
        </p:nvSpPr>
        <p:spPr>
          <a:xfrm>
            <a:off x="576375" y="5694415"/>
            <a:ext cx="1016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While some of these have update dates within the last year or two, </a:t>
            </a:r>
          </a:p>
          <a:p>
            <a:pPr algn="ctr"/>
            <a:r>
              <a:rPr lang="en-US" i="1" dirty="0"/>
              <a:t>it is unknown why they are still open despite their age.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107F-ADE2-8C35-8DF6-7D3466C4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24040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F01FC42-ED10-FB7C-3A1B-3B1967352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" b="828"/>
          <a:stretch/>
        </p:blipFill>
        <p:spPr>
          <a:xfrm>
            <a:off x="1648239" y="586534"/>
            <a:ext cx="8895522" cy="50011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5CCDA0-3CFE-4FC8-831C-414BA11E56E6}"/>
              </a:ext>
            </a:extLst>
          </p:cNvPr>
          <p:cNvSpPr txBox="1"/>
          <p:nvPr/>
        </p:nvSpPr>
        <p:spPr>
          <a:xfrm>
            <a:off x="1311651" y="5989570"/>
            <a:ext cx="95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dashboard to review the previous day’s requests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5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BDFA8636-F50D-7B48-44C0-1FE0DD7AF5CA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3088164"/>
                  </p:ext>
                </p:extLst>
              </p:nvPr>
            </p:nvGraphicFramePr>
            <p:xfrm>
              <a:off x="1394173" y="207479"/>
              <a:ext cx="9205933" cy="54811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BDFA8636-F50D-7B48-44C0-1FE0DD7AF5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4173" y="207479"/>
                <a:ext cx="9205933" cy="548110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9A4F310-CB94-65C5-B423-9220F69FB8E7}"/>
              </a:ext>
            </a:extLst>
          </p:cNvPr>
          <p:cNvSpPr txBox="1"/>
          <p:nvPr/>
        </p:nvSpPr>
        <p:spPr>
          <a:xfrm>
            <a:off x="1311651" y="5989570"/>
            <a:ext cx="956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analysis of the current month’s requests,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 comparison to the previous month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2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BDFA8636-F50D-7B48-44C0-1FE0DD7AF5CA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1074305"/>
                  </p:ext>
                </p:extLst>
              </p:nvPr>
            </p:nvGraphicFramePr>
            <p:xfrm>
              <a:off x="1311651" y="237815"/>
              <a:ext cx="9561292" cy="56926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BDFA8636-F50D-7B48-44C0-1FE0DD7AF5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651" y="237815"/>
                <a:ext cx="9561292" cy="5692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C9B2FF-6FFA-CDAF-1CFB-7DE1B0D8F945}"/>
              </a:ext>
            </a:extLst>
          </p:cNvPr>
          <p:cNvSpPr txBox="1"/>
          <p:nvPr/>
        </p:nvSpPr>
        <p:spPr>
          <a:xfrm>
            <a:off x="1311651" y="6102244"/>
            <a:ext cx="956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analyzing how long requests take to close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Grouped by month and/or service category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1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38FB9-6CF6-E59F-13B2-71E7CC367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63AEDE-BB64-ECAE-B952-AF9897563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71420-DC77-7B5D-E884-CFACFAC49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4A8D4-526F-8F8C-5A3A-A75679A07EF9}"/>
              </a:ext>
            </a:extLst>
          </p:cNvPr>
          <p:cNvSpPr txBox="1"/>
          <p:nvPr/>
        </p:nvSpPr>
        <p:spPr>
          <a:xfrm>
            <a:off x="1311651" y="6008714"/>
            <a:ext cx="95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a more detailed analysis of various elements of the dataset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 10">
                <a:extLst>
                  <a:ext uri="{FF2B5EF4-FFF2-40B4-BE49-F238E27FC236}">
                    <a16:creationId xmlns:a16="http://schemas.microsoft.com/office/drawing/2014/main" id="{FF48C480-D6F7-100B-D6CD-C92AF54F6B1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1270389"/>
                  </p:ext>
                </p:extLst>
              </p:nvPr>
            </p:nvGraphicFramePr>
            <p:xfrm>
              <a:off x="1410995" y="202955"/>
              <a:ext cx="9370010" cy="55634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1" name="Add-in 10">
                <a:extLst>
                  <a:ext uri="{FF2B5EF4-FFF2-40B4-BE49-F238E27FC236}">
                    <a16:creationId xmlns:a16="http://schemas.microsoft.com/office/drawing/2014/main" id="{FF48C480-D6F7-100B-D6CD-C92AF54F6B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0995" y="202955"/>
                <a:ext cx="9370010" cy="55634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80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8" y="2587752"/>
            <a:ext cx="4054510" cy="3258102"/>
          </a:xfrm>
        </p:spPr>
        <p:txBody>
          <a:bodyPr anchor="ctr"/>
          <a:lstStyle/>
          <a:p>
            <a:r>
              <a:rPr lang="en-US" dirty="0"/>
              <a:t>Background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Analysis &amp; Observations</a:t>
            </a:r>
          </a:p>
          <a:p>
            <a:r>
              <a:rPr lang="en-US" dirty="0"/>
              <a:t>Dashboards</a:t>
            </a:r>
          </a:p>
        </p:txBody>
      </p:sp>
      <p:pic>
        <p:nvPicPr>
          <p:cNvPr id="34" name="Picture Placeholder 33" descr="A picture containing text, building, outdoor, sky">
            <a:extLst>
              <a:ext uri="{FF2B5EF4-FFF2-40B4-BE49-F238E27FC236}">
                <a16:creationId xmlns:a16="http://schemas.microsoft.com/office/drawing/2014/main" id="{E23E4EA2-AE1C-4911-AC13-FD854477A2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7764" y="2265363"/>
            <a:ext cx="3479524" cy="3951287"/>
          </a:xfrm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562ABC-0CCA-46D8-387C-58B49332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r="1346"/>
          <a:stretch>
            <a:fillRect/>
          </a:stretch>
        </p:blipFill>
        <p:spPr bwMode="auto">
          <a:xfrm>
            <a:off x="5280025" y="2265363"/>
            <a:ext cx="5767388" cy="39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608223-B54A-EE2E-FFAB-B8A85C80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F72384-6694-C2B4-FB03-64F956A2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8BCA0-D60E-454A-5AD1-FC1DE2784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F3C06-7D73-5436-E78C-55494F8759FE}"/>
              </a:ext>
            </a:extLst>
          </p:cNvPr>
          <p:cNvSpPr txBox="1"/>
          <p:nvPr/>
        </p:nvSpPr>
        <p:spPr>
          <a:xfrm>
            <a:off x="1311651" y="6008714"/>
            <a:ext cx="95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Mapping the request volume – by Ward and Community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0071A76E-3561-DD02-861F-47E2006AB0CA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683277"/>
                  </p:ext>
                </p:extLst>
              </p:nvPr>
            </p:nvGraphicFramePr>
            <p:xfrm>
              <a:off x="1435374" y="202999"/>
              <a:ext cx="9321251" cy="553449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0071A76E-3561-DD02-861F-47E2006AB0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5374" y="202999"/>
                <a:ext cx="9321251" cy="55344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27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Image of a typewriter with &quot;The End.&quot; typed on the paper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38" y="6356349"/>
            <a:ext cx="2270162" cy="365126"/>
          </a:xfrm>
        </p:spPr>
        <p:txBody>
          <a:bodyPr>
            <a:normAutofit/>
          </a:bodyPr>
          <a:lstStyle/>
          <a:p>
            <a:r>
              <a:rPr lang="en-US" dirty="0"/>
              <a:t>Carolyn Andrews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blue and white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C6C360A0-0902-BCB1-6F29-6D19C9AF56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961" t="25215" r="-107" b="25542"/>
          <a:stretch/>
        </p:blipFill>
        <p:spPr>
          <a:xfrm>
            <a:off x="2086449" y="6249295"/>
            <a:ext cx="358688" cy="379991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79277B-F4D5-0ABC-2D93-706C87CF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BF98-7C5F-0B27-C281-94D63B71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05FD-9735-C581-6536-6B74A6BA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Source:</a:t>
            </a:r>
            <a:r>
              <a:rPr lang="en-CA" sz="2800" dirty="0"/>
              <a:t> </a:t>
            </a:r>
            <a:r>
              <a:rPr lang="en-CA" sz="2800" dirty="0">
                <a:hlinkClick r:id="rId2"/>
              </a:rPr>
              <a:t>https://data.calgary.ca/</a:t>
            </a:r>
            <a:endParaRPr lang="en-CA" sz="2800" dirty="0"/>
          </a:p>
          <a:p>
            <a:r>
              <a:rPr lang="en-US" dirty="0"/>
              <a:t>Contains information licensed under the Open Government </a:t>
            </a:r>
            <a:r>
              <a:rPr lang="en-US" dirty="0" err="1"/>
              <a:t>Licence</a:t>
            </a:r>
            <a:r>
              <a:rPr lang="en-US" dirty="0"/>
              <a:t> – City of Calgary</a:t>
            </a:r>
          </a:p>
          <a:p>
            <a:r>
              <a:rPr lang="en-US" dirty="0"/>
              <a:t>License URL:  </a:t>
            </a:r>
            <a:r>
              <a:rPr lang="en-US" dirty="0">
                <a:hlinkClick r:id="rId3"/>
              </a:rPr>
              <a:t>https://data.calgary.ca/stories/s/Open-Calgary-Terms-of-Use/u45n-7awa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C4B99-3CA8-1F5B-01CB-7BF63E0E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21216-339C-32AB-9191-4C62C6B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8A7E-AB8D-A235-0A73-D945A6BE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5723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 city block">
            <a:extLst>
              <a:ext uri="{FF2B5EF4-FFF2-40B4-BE49-F238E27FC236}">
                <a16:creationId xmlns:a16="http://schemas.microsoft.com/office/drawing/2014/main" id="{1A71DE03-7BB0-B9E7-CBD3-D034513D1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3037"/>
          <a:stretch/>
        </p:blipFill>
        <p:spPr>
          <a:xfrm>
            <a:off x="40194" y="2265680"/>
            <a:ext cx="12192000" cy="459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 dirty="0"/>
              <a:t>What is 311?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466339"/>
            <a:ext cx="9555162" cy="2095501"/>
          </a:xfrm>
        </p:spPr>
        <p:txBody>
          <a:bodyPr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313D2F"/>
                </a:solidFill>
                <a:effectLst/>
                <a:latin typeface="MyriadProReg"/>
              </a:rPr>
              <a:t>311</a:t>
            </a:r>
            <a:r>
              <a:rPr lang="en-US" b="0" i="0" dirty="0">
                <a:solidFill>
                  <a:srgbClr val="313D2F"/>
                </a:solidFill>
                <a:effectLst/>
                <a:latin typeface="MyriadProReg"/>
              </a:rPr>
              <a:t> is a three-digit, </a:t>
            </a:r>
            <a:r>
              <a:rPr lang="en-US" b="1" i="0" dirty="0">
                <a:solidFill>
                  <a:srgbClr val="313D2F"/>
                </a:solidFill>
                <a:effectLst/>
                <a:latin typeface="MyriadProReg"/>
              </a:rPr>
              <a:t>non-emergency</a:t>
            </a:r>
            <a:r>
              <a:rPr lang="en-US" b="0" i="0" dirty="0">
                <a:solidFill>
                  <a:srgbClr val="313D2F"/>
                </a:solidFill>
                <a:effectLst/>
                <a:latin typeface="MyriadProReg"/>
              </a:rPr>
              <a:t> telephone </a:t>
            </a:r>
            <a:r>
              <a:rPr lang="en-US" b="1" i="0" dirty="0">
                <a:solidFill>
                  <a:srgbClr val="313D2F"/>
                </a:solidFill>
                <a:effectLst/>
                <a:latin typeface="MyriadProReg"/>
              </a:rPr>
              <a:t>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13D2F"/>
                </a:solidFill>
                <a:latin typeface="MyriadProReg"/>
              </a:rPr>
              <a:t>for </a:t>
            </a:r>
            <a:r>
              <a:rPr lang="en-US" b="1" dirty="0">
                <a:solidFill>
                  <a:srgbClr val="313D2F"/>
                </a:solidFill>
                <a:latin typeface="MyriadProReg"/>
              </a:rPr>
              <a:t>City information and</a:t>
            </a:r>
            <a:r>
              <a:rPr lang="en-US" dirty="0">
                <a:solidFill>
                  <a:srgbClr val="313D2F"/>
                </a:solidFill>
                <a:latin typeface="MyriadProReg"/>
              </a:rPr>
              <a:t> non-emergency and non-law enforcement </a:t>
            </a:r>
            <a:r>
              <a:rPr lang="en-US" b="1" dirty="0">
                <a:solidFill>
                  <a:srgbClr val="313D2F"/>
                </a:solidFill>
                <a:latin typeface="MyriadProReg"/>
              </a:rPr>
              <a:t>related services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13D2F"/>
                </a:solidFill>
                <a:latin typeface="MyriadProReg"/>
              </a:rPr>
              <a:t>(e.g. bylaw-related issues, potholes, street cleaning, tax account inquiries)</a:t>
            </a:r>
            <a:endParaRPr lang="en-US" dirty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solidFill>
                <a:srgbClr val="313D2F"/>
              </a:solidFill>
              <a:latin typeface="MyriadProReg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13D2F"/>
                </a:solidFill>
                <a:latin typeface="MyriadProReg"/>
              </a:rPr>
              <a:t>The</a:t>
            </a:r>
            <a:r>
              <a:rPr lang="en-US" b="1" dirty="0">
                <a:solidFill>
                  <a:srgbClr val="313D2F"/>
                </a:solidFill>
                <a:latin typeface="MyriadProReg"/>
              </a:rPr>
              <a:t> 311 Service Request database tracks service request tickets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13D2F"/>
                </a:solidFill>
                <a:latin typeface="MyriadProReg"/>
              </a:rPr>
              <a:t>from the public </a:t>
            </a:r>
            <a:r>
              <a:rPr lang="en-US" b="1" dirty="0">
                <a:solidFill>
                  <a:srgbClr val="313D2F"/>
                </a:solidFill>
                <a:latin typeface="MyriadProReg"/>
              </a:rPr>
              <a:t>for a City </a:t>
            </a:r>
            <a:r>
              <a:rPr lang="en-US" dirty="0">
                <a:solidFill>
                  <a:srgbClr val="313D2F"/>
                </a:solidFill>
                <a:latin typeface="MyriadProReg"/>
              </a:rPr>
              <a:t>of Calgary </a:t>
            </a:r>
            <a:r>
              <a:rPr lang="en-US" b="1" dirty="0">
                <a:solidFill>
                  <a:srgbClr val="313D2F"/>
                </a:solidFill>
                <a:latin typeface="MyriadProReg"/>
              </a:rPr>
              <a:t>information or service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07602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CA" dirty="0"/>
              <a:t>Open Calgary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360" y="2587752"/>
            <a:ext cx="5811770" cy="892048"/>
          </a:xfrm>
        </p:spPr>
        <p:txBody>
          <a:bodyPr>
            <a:normAutofit/>
          </a:bodyPr>
          <a:lstStyle/>
          <a:p>
            <a:r>
              <a:rPr lang="en-CA" b="1" i="0" dirty="0">
                <a:effectLst/>
                <a:latin typeface="Roboto" panose="02000000000000000000" pitchFamily="2" charset="0"/>
              </a:rPr>
              <a:t>311 Service Requests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9336024" cy="2945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Time Period: </a:t>
            </a:r>
            <a:r>
              <a:rPr lang="en-CA" b="1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2012 – Present</a:t>
            </a:r>
          </a:p>
          <a:p>
            <a:r>
              <a:rPr lang="en-CA" dirty="0"/>
              <a:t>&gt; </a:t>
            </a:r>
            <a:r>
              <a:rPr lang="en-CA" b="1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6 million </a:t>
            </a:r>
            <a:r>
              <a:rPr lang="en-CA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rows</a:t>
            </a:r>
          </a:p>
          <a:p>
            <a:r>
              <a:rPr lang="en-CA" dirty="0"/>
              <a:t>Updated: Daily</a:t>
            </a:r>
          </a:p>
          <a:p>
            <a:r>
              <a:rPr lang="en-CA" dirty="0"/>
              <a:t>Data Provided By: The City</a:t>
            </a:r>
          </a:p>
          <a:p>
            <a:r>
              <a:rPr lang="en-CA" dirty="0"/>
              <a:t>One row per service request</a:t>
            </a:r>
          </a:p>
          <a:p>
            <a:r>
              <a:rPr lang="en-CA" sz="1400" dirty="0"/>
              <a:t>See more: https://data.calgary.ca/Services-and-Amenities/311-Service-Requests/iahh-g8bj/about_data</a:t>
            </a:r>
          </a:p>
          <a:p>
            <a:endParaRPr lang="en-CA" b="1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E1842-CA25-491C-4835-A21B73A74BD0}"/>
              </a:ext>
            </a:extLst>
          </p:cNvPr>
          <p:cNvSpPr txBox="1"/>
          <p:nvPr/>
        </p:nvSpPr>
        <p:spPr>
          <a:xfrm>
            <a:off x="1429094" y="1615116"/>
            <a:ext cx="609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bg2"/>
                </a:solidFill>
                <a:effectLst/>
              </a:rPr>
              <a:t>The City of Calgary’s Open Data Portal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1346-42D6-20CD-B288-AD4DC241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5C319E-D77E-B83B-2A98-B57B033B8728}"/>
              </a:ext>
            </a:extLst>
          </p:cNvPr>
          <p:cNvSpPr/>
          <p:nvPr/>
        </p:nvSpPr>
        <p:spPr>
          <a:xfrm>
            <a:off x="16122" y="952179"/>
            <a:ext cx="469637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550,725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BDAEA-969A-55CB-F8C8-877F9A24010A}"/>
              </a:ext>
            </a:extLst>
          </p:cNvPr>
          <p:cNvSpPr txBox="1"/>
          <p:nvPr/>
        </p:nvSpPr>
        <p:spPr>
          <a:xfrm>
            <a:off x="899450" y="2459360"/>
            <a:ext cx="292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service requests </a:t>
            </a:r>
            <a:r>
              <a:rPr lang="en-CA" sz="2000" dirty="0"/>
              <a:t>were made </a:t>
            </a:r>
            <a:r>
              <a:rPr lang="en-CA" sz="2400" b="1" dirty="0"/>
              <a:t>in 2023</a:t>
            </a:r>
            <a:endParaRPr lang="en-CA" sz="2000" b="1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7A98B5AA-26A3-02FB-403D-3A51AE22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47" y="4120274"/>
            <a:ext cx="3923323" cy="786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tx1"/>
                </a:solidFill>
              </a:rPr>
              <a:t>That’s over </a:t>
            </a:r>
            <a:r>
              <a:rPr lang="en-CA" sz="3600" b="1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1500</a:t>
            </a:r>
            <a:r>
              <a:rPr lang="en-CA" sz="3600" b="1" dirty="0">
                <a:solidFill>
                  <a:schemeClr val="tx1"/>
                </a:solidFill>
              </a:rPr>
              <a:t> </a:t>
            </a:r>
            <a:r>
              <a:rPr lang="en-CA" sz="2400" dirty="0">
                <a:solidFill>
                  <a:schemeClr val="tx1"/>
                </a:solidFill>
              </a:rPr>
              <a:t>per</a:t>
            </a:r>
            <a:r>
              <a:rPr lang="en-CA" sz="2600" b="1" dirty="0">
                <a:solidFill>
                  <a:schemeClr val="tx1"/>
                </a:solidFill>
              </a:rPr>
              <a:t> </a:t>
            </a:r>
            <a:r>
              <a:rPr lang="en-CA" sz="3600" b="1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day</a:t>
            </a:r>
            <a:r>
              <a:rPr lang="en-CA" sz="39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pic>
        <p:nvPicPr>
          <p:cNvPr id="18" name="Picture 17" descr="A map of canada with different states&#10;&#10;Description automatically generated">
            <a:extLst>
              <a:ext uri="{FF2B5EF4-FFF2-40B4-BE49-F238E27FC236}">
                <a16:creationId xmlns:a16="http://schemas.microsoft.com/office/drawing/2014/main" id="{EFDB55EE-298A-7D16-75D9-B29AFCBB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78" y="298938"/>
            <a:ext cx="7589647" cy="655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130A55-03C2-E06F-ED20-9E0DFB1ED23F}"/>
              </a:ext>
            </a:extLst>
          </p:cNvPr>
          <p:cNvSpPr txBox="1"/>
          <p:nvPr/>
        </p:nvSpPr>
        <p:spPr>
          <a:xfrm>
            <a:off x="10762488" y="6642556"/>
            <a:ext cx="1488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Credit: Mount Royal University</a:t>
            </a:r>
          </a:p>
        </p:txBody>
      </p:sp>
    </p:spTree>
    <p:extLst>
      <p:ext uri="{BB962C8B-B14F-4D97-AF65-F5344CB8AC3E}">
        <p14:creationId xmlns:p14="http://schemas.microsoft.com/office/powerpoint/2010/main" val="189209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observations</a:t>
            </a:r>
          </a:p>
        </p:txBody>
      </p:sp>
    </p:spTree>
    <p:extLst>
      <p:ext uri="{BB962C8B-B14F-4D97-AF65-F5344CB8AC3E}">
        <p14:creationId xmlns:p14="http://schemas.microsoft.com/office/powerpoint/2010/main" val="2327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7542-82C8-0D89-D052-98CF5838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DC12-8723-141F-2962-83A1DF21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2800" b="1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Quantity</a:t>
            </a:r>
            <a:r>
              <a:rPr lang="en-CA" sz="2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CA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many requests are submitted yearly/monthly?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2800" b="1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Frequency</a:t>
            </a:r>
            <a:r>
              <a:rPr lang="en-CA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What type of service is most frequently submitted?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2800" b="1" dirty="0">
                <a:solidFill>
                  <a:schemeClr val="accent5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</a:t>
            </a:r>
            <a:r>
              <a:rPr lang="en-CA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How are requests being submitted?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2800" b="1" dirty="0">
                <a:solidFill>
                  <a:schemeClr val="accent4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Response Time</a:t>
            </a:r>
            <a:r>
              <a:rPr lang="en-CA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How long does it take various requests to be closed?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2800" b="1" dirty="0">
                <a:solidFill>
                  <a:schemeClr val="accent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</a:t>
            </a:r>
            <a:r>
              <a:rPr lang="en-CA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Are there areas (communities) of the city where services are requested more frequently?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CA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AF0E-A6B7-112A-8F00-56E693EA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980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Calgary">
      <a:dk1>
        <a:srgbClr val="191919"/>
      </a:dk1>
      <a:lt1>
        <a:srgbClr val="F6F6F6"/>
      </a:lt1>
      <a:dk2>
        <a:srgbClr val="4B4F55"/>
      </a:dk2>
      <a:lt2>
        <a:srgbClr val="F6F6F6"/>
      </a:lt2>
      <a:accent1>
        <a:srgbClr val="C8102E"/>
      </a:accent1>
      <a:accent2>
        <a:srgbClr val="003865"/>
      </a:accent2>
      <a:accent3>
        <a:srgbClr val="FFC600"/>
      </a:accent3>
      <a:accent4>
        <a:srgbClr val="E57200"/>
      </a:accent4>
      <a:accent5>
        <a:srgbClr val="4C8C2B"/>
      </a:accent5>
      <a:accent6>
        <a:srgbClr val="642F6C"/>
      </a:accent6>
      <a:hlink>
        <a:srgbClr val="0085A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webextension1.xml><?xml version="1.0" encoding="utf-8"?>
<we:webextension xmlns:we="http://schemas.microsoft.com/office/webextensions/webextension/2010/11" id="{434125DE-AB36-4B5A-B193-F14FEC226210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7b807b95-3aeb-4f79-b6f1-cebd33c57aa2&amp;config=eyJjbHVzdGVyVXJsIjoiaHR0cHM6Ly9XQUJJLVdFU1QtVVM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YwXLbNhD9FQ4vuSgdEiRF0jdLVmbasVPXVuxDx6MBiKXMBCJYELSsevTvXYBULTlyrTiJok4rHywCi8XD7tuHpR5cXtSVoIv3dAbukTuQ8tOMqk9O4PbccnOMcC8NaRayfpjTIElTzilayUoXsqzdowdXUzUFfVXUDRXGIQ7+ftNzqRDndGqecipq6LkVqFqWVBR/QmuMU1o1sOy5cF8JqahxeampBuP2Ds3xGaH4PxlcNNPFHVxCptvRC6ik0t1zkFE/DxMeJWGQ9j3PD0mEa/JCaHRj3LHF6L5SCO1hdcJ3djLz8ySN/Yj5cRJAGhL0gyv1ojI2QwQzlarIqPjbnfF2tQJHeu47JWfWbxfNGi1HpS70Ah8uQd0VGUwu4I+J5FTTyS+0JDGajO0O3hJDdX0LCqyLoSx50R4Q/Ult/hncUNfd4M/l5ljdrRPNrPzc+lI2KoMLyB8fLMIlBv1cSUyJRVlj0Jt6wqHOVGEzixYI7IqKxuYTtzgt8OwYBnN6M4zL3ox/dQYj52R0OhqPTt6YNTdL87lpc7oGZCeAL0ZtF9g991bOhwowc9w98i2WumWJJcLLvDHkswTFbGhalB2DaEY4ZbGXkSDgzGd5nHAzvgPJWE5yRlge9tM4TZM4ojH/OpLN10l2TRWfDGRTcqoKqCfEI6HnB96PZdn8abqujy9OduJV2Qjx7cj0bHS2w9vkj7fsPazydMzvaJmBydwmnjOgdaPgG7N7LDUVzm8Nteuc4ZlzNj5kgKfPAbQVWJRT0en+Y4G17HQz0dRIAuADqoa3VGlzwbCPWKKmqnC1VBzUYGFJeFKo1R3g954c57sSwxC3vYRw7uOaonT1u9i9Rl4LwRREzw0yYP0MIE/DPt5eJGAs2lGIoijNQwJhav7wSk/6/f5/7rbL5Gw2sWHZvxjtWFrrEA+13v+9gvTtAQ4xX02JXMYaZouJLevnavmUMqgdlDrHap3z1jGr9UHiFLVzLmgGt1KgAu9T28lTbd8vp7+H2L+i9lvBT2PKMkK8OAzyNCERS4A+L/hbxXwf3XgruIerB88K1osk5rJs9P/s/SIWdL2Kl7Iw930vYiGPgoQAJS9S9wIENeBPzE8Be29EBqDnAFvi8pVtB2LBPkM79lRm7lTOkTum+TMLzfBlRbf4NzPHnH/BxHs5N/TEPY5n6F/bVnlczOADar85/drM240pYqaeWH6oqp1wPu664WB/XdNnET4oHVqhW5Xra4RIFCXs8Q3pdXH/gerzBEmrQUCyKA2Zhy87HvHDPIjTvnH+j5HWcK+ZvN+Ms1U0lkReSJjv9+MwyxkhUf9FRdsz4Y7vpqYEx3IoZA2T4dmrOjdsDrupg7r0th1u2b6dreN0Z6Cmdm/Z6LrCJvaclq3cV62zAqwdJoSWHHj33V40W94D7a/Ybidn+PkL8kp5TkUXAAA=&quot;"/>
    <we:property name="datasetId" value="&quot;fa26264e-a8b9-41fb-9da0-13153281f383&quot;"/>
    <we:property name="pageName" value="&quot;ReportSection3ca1f48d584396001425&quot;"/>
    <we:property name="reportUrl" value="&quot;/links/QsDH_K1Ujp?ctid=553313d5-e452-4417-a399-d792921997f9&amp;bookmarkGuid=cd5c896d-7da8-4992-831a-ad4211c9535a&quot;"/>
    <we:property name="reportName" value="&quot;Viz_odata_connection_14&quot;"/>
    <we:property name="reportState" value="&quot;CONNECTED&quot;"/>
    <we:property name="pageDisplayName" value="&quot;Month Analysis v2&quot;"/>
    <we:property name="backgroundColor" value="&quot;#F6F6F6&quot;"/>
    <we:property name="initialStateBookmark" value="&quot;H4sIAAAAAAAAA+1Y33PaOBD+Vzx+6Qu9sWUb47wBoTN3DWlKaPJwk2Eke03cCssnyyFchv/9VrK5QEoOmqaUmzt4AP1afdr99tPaD3aSlQWni3M6A/vE7gnxZUblF8uzW3be9H348H7YHb2fnHeHA+wWhcpEXtonD7aicgrqKisryrUF7Pz9pmVTzi/oVLdSykto2QXIUuSUZ39CPRmHlKxg2bLhvuBCUm3yUlEF2uwdTsc27u3+ooHQWGV3cAmxqntHUAipmrYXUzf1O0nQ8b2o7TiuTwJck2ZcoRltji0G94VEaA+rI70zg7GbdqLQDZgbdjyIfIJ2cKVaFHpOH8FMhcxiyv82p61drcCRlv1Oipmx27ivxJmDXGVqgY1LkHdZDJMR/DERCVV08hvNSYhTxmYHZ4muur4FCcZEX+RJVh8Q7QmlfzRuKMum89d8s69s1vFqln89+1JUMoYRpI8Ng3CJTr+QAkNiUJbo9KqcJFDGMjORxRkI7IryysQTtzjL8OzoBn163Y3L3ow/WL2BdTo4G4wHp2/0mpul/tzUMV0DshfAnV7bB3bLvhXzvgSMXGKfuAZLWbPEEGE3bzT5DEExGopmecMgGpOEstCJieclzGVp2El0/x4kYylJGWGp347CKOqEAQ2T7yPZfJ1k11Qmk56o8oTKDMoJcYjvuJ7zc1k2fxqu6+7odC9e5RXnr0emZ72zHd4mf5xl62EVp25yR/MYdOQ28QyBlpWEV2b3WCjKrY8VNeus/tAajo8Z4NlzAE0GZvmUN7r/mGA1O+2YVyWSAJIelf1bKpW+YNhnTFGdVbhayARkb2FIeJrJ1R3gtp4c54cSQxO3voRw7POaojT5u9g/R14KQSdEy/ZiYO0YII38Nt5exGMs2FOIgiBKfQJ+pL+s7Xfa7fZ/7raLxWw2MW45vBjtmVrrEI813/+9gvT6APsYrypHLmMOs8XEpPVzuXxGGZQWSp1ltM56a+nV6ihx8tK64DSGW8FRgQ+p7eSpth+W0z9C7F+Q+7XgRyFlMSFO6Htp1CEB6wB9XvC3ivkhqvFacI9XD54VrJ0kTkReqf/Z+00saGoVJ2J+6rpOwPwk8DoEKNlJ3RFwqsGf6lcBBy9EeqDmAFv88p1lB2LBOkNZ5lR67EzMkTu6+NMLdfdlQbfY1yPdJPmGgXMx1/TEPboztK9MqTzOZvAJtV+ffm3k7cYQ0UNPZn4qir1wPu66YeBwVdNXHj4qHVqhW6XrS4SIZzkc8AnpZX7/ierzBEmtQUDiIPKZgw87DnH91Aujtjb+j55WcK+YuN/0s1E01gkcnzDXbYd+nDJCgvZORTsw4bp3U52CY9HnooRJf/iiyg2Lw2boqC69bYdb1k9n6zjtGcip2VtUqiywiL2geS33RW0sAzMPA0LzBJLmv7lotjwHmrfYttkE3ZQxDjsW6HfbdiN/+PkLpkDt/2YXAAA=&quot;"/>
    <we:property name="isFooterCollapsed" value="true"/>
    <we:property name="isFiltersActionButtonVisible" value="true"/>
    <we:property name="isVisualContainerHeaderHidden" value="false"/>
    <we:property name="reportEmbeddedTime" value="&quot;2024-02-05T04:17:39.823Z&quot;"/>
    <we:property name="creatorTenantId" value="&quot;553313d5-e452-4417-a399-d792921997f9&quot;"/>
    <we:property name="creatorUserId" value="&quot;100320031955C680&quot;"/>
    <we:property name="creatorSessionId" value="&quot;3183ce92-500b-4e23-9b30-f90e0013608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34125DE-AB36-4B5A-B193-F14FEC226210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F6F6F6&quot;"/>
    <we:property name="bookmark" value="&quot;H4sIAAAAAAAAA+VYW2/bNhT+K4Ze+mIMutmy8tbYLpYtadPY6DAMQXBMHtlsacmlqCRe4f++Q0py4lvsBUmabHlwJOrwXL5zJX84XOQzCfOPMEXnyDnOsm9TUN8agdN00tW1YAQeYIsFEbRi5HHHjROiymZaZGnuHP1wNKgx6i8iL0AahrT4l9Px/QSg3R5hwDGKwxZEsXPZdEDKcxgbmgRkjk1nhirPUpDibyxZ0CetClw0HbydyUyBETTQoNEIuyZyeicFvV+MtsC0uMYBMl2uXuAsU7p6T6KIh1HiurEfeQH3Qgwj2pMIqYmNYTea929nihT+Udv9wX5kXtKJI6818qJOgHHoe0lIO/V8Zmi6pMw4U4KBXLIz3L7UyvlN54PKppZvhXFOlP1UCz2nlwGqa8Hw6gK/X2UcNFz9BqlvdBtaCe6CoPpjggoti26WclEaSPwybf4ZvTHPq8WTdHUtr/bJYppuUg+yQjG8wOTuxWq4INDPVUYusVrmBHqRX3HMmRLW30RBin0BWVgvk4hTQbYTDMZ6s0zb3g0/NY77jV7/tD/s996ZPZcL83dZ+vSeIgcpuBe1Q9RuOpPspquQPMedI8/qkpdRYgNhf9wQ0QGB4414HDOE0O146LstxJDtCpzXhMW1zT0KNA0irWxkHMKQLGklrBVHLAqBsd0w/CwTK7JGJXi+YaBbOlukY1mVGFtI7FOZbk4uiYMyZW30lULAmjZFKmvmYYxpGeJk5KyUKzC/A2L16UVqwLOk+xYgD0j247mEm2WS20SnXcaeLYBNM24hRRs02xn2aAfPblLDs2SWo6zr+wbHXFOo6YF17sDS7eFv207F2gBQNhCC4eu9arA0+uVi1iDXdKIwbKOX+EnsJVEb2iwG3Jtyw2z28fA+VIy+F0gim+sG1R/o+XP98LTRXDvoOWK1WauVCJTcMeI+KY7qeG7l9YSqY8hft/wMIS8UPlqZYaZBNj4XYMFodM8aZ8OeU8Yu+YZKrGudWyLhL5pvuiAMYSTxAS51GL1ky9/bAzwD+pN3qJ4ZStdUoTBQJg03u9BLaXBGTXzyoPz3/BpSRqvrwt+PxwrHUEdV//k9NxRTbOis0ZVZXlryoUirRPUei+Gvgqq+YpP5KV6j3NR4+f0pjLnHbCMOG3cfDWmlziEjy3/D0LxiZ0fkR8xlTBY5JRPyMva6E8qtlSltVwNfIvvvW/hDKVU2aTfxY4gDlrgBjoB3olGrbWeRh0zReKtH2e2q9obb1pPyvpa/M4OfPCKWcNx3fxckphzUirP/RNhW9vY6GSpbBnYIr4ieexTn9zuvtfGl2ixfD64Kt/2ztu/6/un6pP2kw7G5eLk3G2fbByhvfYD6+UFnkGDAJsjLY3ivvN860TgtfSS4BYQRPCe87GbTGSiR172tfvtdpCZsjYREP01DXibGhRhP9A7oa+famrB6PWc+OdVpJXSDdjgKA9fvRC4PIG7D44vFG2r3b6jg/aTWfbjeuwbEvZVaihQf2YNfgZteBebVBNFOWhAGCG7gtwMWuAEPdqfxygUjoht33ChB+vHaQeR5Yfy/u5leLyP7e2daSPniN9Gb1e4NnMjqmV0hneNzfSX4Wp1uvb6j7f6DxOs5P9gCsG24zQqdz4DhOaS4ZZgjLCHlyPeMcKv3m4vFPwS3xz3sGwAA&quot;"/>
    <we:property name="creatorSessionId" value="&quot;2c97aa16-bac6-4040-ae90-60689fe7015b&quot;"/>
    <we:property name="creatorTenantId" value="&quot;553313d5-e452-4417-a399-d792921997f9&quot;"/>
    <we:property name="creatorUserId" value="&quot;100320031955C680&quot;"/>
    <we:property name="datasetId" value="&quot;fa26264e-a8b9-41fb-9da0-13153281f383&quot;"/>
    <we:property name="embedUrl" value="&quot;/reportEmbed?reportId=7b807b95-3aeb-4f79-b6f1-cebd33c57aa2&amp;config=eyJjbHVzdGVyVXJsIjoiaHR0cHM6Ly9XQUJJLVdFU1QtVVMtRS1QUklNQVJZLXJlZGlyZWN0LmFuYWx5c2lzLndpbmRvd3MubmV0IiwiZW1iZWRGZWF0dXJlcyI6eyJ1c2FnZU1ldHJpY3NWTmV4dCI6dHJ1ZSwiZGlzYWJsZUFuZ3VsYXJKU0Jvb3RzdHJhcFJlcG9ydEVtYmVkIjp0cnVlfX0%3D&amp;disableSensitivityBanner=true&amp;lrtl=1&quot;"/>
    <we:property name="initialStateBookmark" value="&quot;H4sIAAAAAAAAA+VYW2/iOBT+Kygv84JWuUFI31qg2m5L2ymoq9WqQiY+Ac+EhLEdpkzFf99jJ6FcG7aitN3tA00c+/ic73znYj8ZlIlJRGbXZAzGiXGWJN/HhH+vOEbViPOxm5vLzundZf/6tNPG4WQiWRIL4+TJkIQPQd4zkZJIScDBvx+qBomiWzJUbyGJBFSNCXCRxCRivyCbjJ8kT2FeNeBxEiWcKJFdSSQosVOcju+4t/WbUoQEkk2hC4HMRu9gknCZv4eeR10vNE3f9iyHWi64Hq4JWSRRjBI3mLUfJxxVeypMOtcfAyts+J5VG1hewwHfta3QxZVyNlFzmqjMMOEsINFCnJJ2XyhnV41znoy13Bw+gTPbsWRyhi9d4FMWQP8OfvQTSiTp/0FiW+nW0zuYc4TqzxFw0CKaSUxZZiDKS6T6p/QGIfLBi3h1TOTronQcb87uJikP4A7C5xet4RxBv+UJukRrKRD0VPQpiIAz7VmcgYrdkyjV/sQtrhjajjAo69UwLvvSu6mctSut9lW71259UWse5urvIfPpkiJ7KViK2j5qV41R8rPJAT1HjRNL6yIylmgilPMGJ+1BHGtAfT8A4poNC2yzBuAGu4jzkbCY6thDoknC4tzGgBLXRUtqYVDzvcBzSRDshuG9TMynVfKNZxsGmpmzWTyM8hSjE4l+ysLNEBFK4CqBDb4hBbRpY8AEph6GEGcURyMn2b4MxDMQq09HyQFvEu5bgNwj2G+xJIhFkOtAx1XKni2AjROqIQVNmu0CW7iCJj9jJTMTJiAq8vuGRCGRarKrndvV80rk67KTi1YAZAUEYfi2lA0WRh+Pswq5quG5bh2s0A59K/TqpB74BEpDrpdMrvevQ+ngRwq4ZXXdoOIDPn8tHg7L5sJBb8HVaqFWyCCihtruhlPgZzO9X4vxgkP2uuUdICLl8GpleokkUeVrSjQYlWan0um1jIy76BtMsaZ2boaEPa9+6oTQI4MIXpBS0OiYJb+0BlgK9INXqJZqStdUQRpwFYabVehYGnSwiI9e3P+UTkkc4Oj65qfDIYchKVjVfnvP9dgYKjKpNKNEZJacp3EeqNZrMfydYdbnwWh2BVOINjVefD+EMUvCNnhYef6opubq7NOy/DcMFbk43SK/oi8LolRgMAHNuNccYWytdGm7CvgC2X9fwl8KqaxIm6HtE98JQtOBAaENb1Cr617kJVMkPMpB8riqvZLWsO2QkHp9AA4Fz3drxPNLS/7OCD44IxZwLLu/SSKIKeErzv4LyLa0V+pkktvS1U14PumtW3G6XHm1jccqs3SdXDlu5b22bVqNq/VO+6DNsbp4WeqNk+0NlLXeQL0/6RQSAQlGQLNjeCu7urqQMM58xKgGJEB4LmhWzcYTwpkoalvxdsliRVu1QygPU5AXgXHHhiO5A/rCuTonrN68qU9GflpxTafuDlzHtBueSR3i18nrk8UnKvefKOG9U+neX+9dDWJppo5YDK+swR/ATR8C87yDqIc14jpATMeuO4FjOtTZHcYrF4wApt8wvRDwx6o7nmW5/v/uZno9jZTXzjiNoqPfRG9mu09wIit6dg54jheyz+hanq59vKNt+UHi45wfdALY1twmqRQTEsAtiWFLM4dYkpgCLWnhFveb+k6f5Xc1+/Z88/k/tj9prfcbAAA=&quot;"/>
    <we:property name="isFiltersActionButtonVisible" value="true"/>
    <we:property name="isFooterCollapsed" value="true"/>
    <we:property name="isVisualContainerHeaderHidden" value="false"/>
    <we:property name="pageDisplayName" value="&quot;Close Time&quot;"/>
    <we:property name="pageName" value="&quot;ReportSectionf77d47f0092713d14e47&quot;"/>
    <we:property name="reportEmbeddedTime" value="&quot;2024-02-05T04:28:02.724Z&quot;"/>
    <we:property name="reportName" value="&quot;Viz_odata_connection_14&quot;"/>
    <we:property name="reportState" value="&quot;CONNECTED&quot;"/>
    <we:property name="reportUrl" value="&quot;/links/QsDH_K1Ujp?ctid=553313d5-e452-4417-a399-d792921997f9&amp;bookmarkGuid=e24e5640-dfc8-4aa8-b021-358f6335f6bc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D5E685B-521B-4D78-97B9-B3CD38921BF5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7b807b95-3aeb-4f79-b6f1-cebd33c57aa2&amp;config=eyJjbHVzdGVyVXJsIjoiaHR0cHM6Ly9XQUJJLVdFU1QtVVM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ZbVPiSBD+K1S+7BfqKi8kEL+p4J136rrgaV1dWdRkpgPZDUl2MkFZi/9+PZMEeQcRxb27/bJk0jN5uvvp7un2SWNBmoRkdEUGoB1pJ3H8bUD4t4qlVbVods2xmOXotuNBQ3cYGL7juCgVJyKIo1Q7etIE4T0Qt0GakVAeiIt/a2aN6rYFtufY4Nm+x6BuaPdVjYThNelJGZ+EKVS1BHgaRyQMfkB+BL4SPINxVYPHJIw5kR/qCCJAfmyI4viMAI1fJFpCRTCEDlCRr7Yhibkonj2mU8pqPqmDbRmgO65Zwz1+EAo8Rh7njVqPCUfAT6XeZ+olNfyGWzdsz6g3LHBrpuHLnWKUSJlTBNOLeUBJODlOnnZbgjOr2hmPB+rcwsYpSrYiEYgRPnSADwMK3TZ878aMCNL9nURmHUVu1Bf0MZrqrg8c1BGnccSCXEE8LxbyP4kb0rRYPI9m19JiX5gNokXpTpxxCm3wnx8UwjEa/ZrH6BKFMkWjZ2mXQUp5oPyNEgjsloSZ8jJ+4iJA3dEMUnu5jNs+3XyunLQqzdZF66bV/CT33I/lv/vcp1NAtgK40WrbwK5q/fjhlAN6jmlHhsKS5ixRRNjMG0k+RVD0hiBBVDDIYARsZhsU2WLrjkcMV5fry0lWEOiYDUlEEcm8QY57PQ49Uvq69Q7WKsQ4fEenim7AlMRZFhUhZc8bTx9Xn5ZHwqwuvwXIDE77owsYQrgIe/J+HxpNHVbKVQpwo8rzSylawFkQW2DJv0XR0sUqwy0qqUIhiHphkYCfmZ4nI42GWYpcBnZC+GmfcCHzv/cVY0XSG3fHnAE/GSmGNwNeJmPMgq2fgN0ypeVlBDd+ncoJE2JIvT66k5ewWWbdqlZ3fbtmuVbdZA1d9+vMcL2NCWod3d/EUcc9iOio8iuPs2RtIP7kqXNjsLE4ysR/Nsreg1t5WHiGb5s2Y5T6lmFQzzX8/+v2G8LNb5k7RfbeU29TNhPzefaUhBAxwmey6l9QLHyIe8H2uC/xjtrfpdaHeLFdmn0OUCFf7KYisonvm8zzqaN7PrGI3nD83SP78Fq92Iek0KUTYmDyQmjandoAsGWXPzAz5u0bWiLJozWA9Nlas7/W9bdsur9VOm7TzO6jb2XzuaZkw8ZO1dRN66LsT1WPei+7wrAsrQtGSQVGuugo43eUnFwFxaWlX5CTDK1ofleXcGO+hB+edNISlNA+sHwg0swHRucCBrmPsN5Ig1A0zznLy8YgITxIyyJSPv0RRJK28gu+eHl9mSBfdHBVawe9vlhh+tK5KifMzrvkKy33SAOvxjXXqLlQs2yHeKRmW7sni0sgacZhz7XzJhYkrLTzQl/5kpF8//vU92X237m6TDrJHMOOhWZ/CuQFwwWHMOIaoLusbjCjxvS6Ivc6VQQ8Ci9+nEUvT1s6+dzEqJs4udp+lJh5SAU0xnza6JQv8PeX8sd+h5Jl1nv9dHGxYa2WsPwAQszq+LnPW/Y82wXeajArQ0yCQOdgjtaVd3NTmDLU9j3YfZMZ7rKxAIIhXghrTil59J5j2+3GcTNTetAt4pOG6wN2c6aDD9R73ZT+YdqZd4Sz7kmcyRqJF4Aulo2ablj6Ycf0D/OGuztuN7tXf15udeWJsjDc30R+pYVWQ/xIPen6uegWnemB6/3Geuu9cmD7zvpJk6+7Fr85OQ84pFoxv1VFZ1nnFmciTQiFaxLBkk4FeUoiBmxDf6L+CDtpUMbjfwDnOXyaGh4AAA==&quot;"/>
    <we:property name="datasetId" value="&quot;fa26264e-a8b9-41fb-9da0-13153281f383&quot;"/>
    <we:property name="pageName" value="&quot;ReportSectionbd0ccd4fa7e531e06924&quot;"/>
    <we:property name="reportUrl" value="&quot;/links/QsDH_K1Ujp?ctid=553313d5-e452-4417-a399-d792921997f9&amp;bookmarkGuid=e4bc3686-ce98-4f76-b747-a539445ba476&quot;"/>
    <we:property name="reportName" value="&quot;Viz_odata_connection_14&quot;"/>
    <we:property name="reportState" value="&quot;CONNECTED&quot;"/>
    <we:property name="pageDisplayName" value="&quot;Analysis DB v2&quot;"/>
    <we:property name="backgroundColor" value="&quot;#F6F6F6&quot;"/>
    <we:property name="initialStateBookmark" value="&quot;H4sIAAAAAAAAA+1ZW1PrNhD+Kxm/nJdMx5c4iXkLJLSU60koTKfDZGRpnfgcx/aRZSBl8t+7km3IPSYEwmnLC5a8Wu/l213t5kljfhIHZHxBRqAdaIdR9H1E+PeKpVW1MN+7vDw9b3VP+xet8w5uR7HwozDRDp40QfgAxI2fpCSQHHDzr7uqRoLgigzkyiNBAlUtBp5EIQn8vyEjxleCpzCpavAYBxEnkmVPEAGS7T2S4xq/bfwiBSFU+PfQAyqy3S7EERf52mU6pazmkQbYlgF63TFreMbzA4FsJDt33HmMOYr2VKh0rF5Sw2s6DcN2jUbTAqdmGp48KcaxpDlCYQYR9ykJntlJbjeFcGZVO+bRSPHNzZcgZScUvhjjogf83qfQ78KPfsSIIP3fSWg2kORafUGfoKluh8BBsTiKQuZnCiK/SMh/Um5IknzzJJzdS/JzQToKF6l7UcopdMF7WSgJJ2j0Kx6hS5SUCRo9TfoMEsp95VmkQMFuSJAqf+InznzUHc0gtZfbeOzL9WXlsFNpd8461532F3nmbiL/7jKfTglSSsCNVisjdlUbRg9HHNBzTDswlCxJhhIFhM24keBTAEVvCOKHOYIMRsBmtkERLbZed4nh6HJ/OchyALXYPQkpSjJvkNZgwGFACl93PsBaORmHH+hU0feZojhOwzyk7Hnj6ZPq0/JImNXlNx+RwelwfAb3ECyK/fx+FxpNMSvoKrlw48rLS0mai7NAtoCSf4uihYtVhltUUoWCHw6CPAG/ID1LRhoN0gSxDOyQ8KMh4UJmevcbxoqEN56OOAN+OFYIb/u8SMaYBTs/AbplSsvKCB78NpUTnoEh9frsTl6CZpl1q1rD8eya5VgNkzV13Wsww3E3Jqh1cH8XR7UGENJx5VcepfHaQPzJU+fGYGNRmIr/bJR9BLaysHANzzZtxij1LMOgrmN4/9ftdxQ3u2VuFdk7T71t2UzM59kjEkDICJ/Jqn9CvvEp7gXl5T7HO+pwm1of4MV2afbZQ4V8tZvyyCaeZzLXo3Xd9YhF9Gbd2z6y96/Vq31Icl16AQYmz4mm3amNAJtz+YCZMWvf0BJxFq0+JC/Wmn1a19+y6f5W6Vimmd1F38rmc02Bho2dqqkbjbOiP1U96p3sCoOitC4YJREY6aKnjN9TdHIXFJaWfkFOMrS8+V1dwo35Er5/0ElLUEKHwLKBSDubBZ0IGGU+wnojDULRPCcsKxujmHA/KYpIsTr1Qwlb+QVPvL6+PEu+6OCq1vUHQ7HC9IVzVU6YHWXJV1rmkSZejWuOUXOgZtl14pKabW2fLM6BJCmHHdfO60iQoNLNCn3la0qy8x9T35fZf+vq8txJZjJsWWh2p0BWMByoE0YcA3SHNQxm1JjeUOBep4qAR+FGj7PSS25mjeq2BbZbt8G1PZdBw9iIqOsovig/SkxdhAIaYz5t9IoX+Py1eNjtULLIem+fLi42rNVCLM+HALM6fu6yZM9TLvBWC7MyxKQQ6BzM0brybmYKU4barge77zLDXTYWQGGIG8AaLgWOPnJsW24cNzOlB90iHmk6HmA3Z9ZxQd23Tekfpp15SzjrH0aprJF4AeibulnTDUvf75j+Yd5wt61uu3/xx3mpK0+YBsHuJvIrLbRaxM/Uk66fi5boTPdc7zfWW/eNA9sP1k+afN21+N3Bucch1Yr5rSo6yzq3KBVJTChckRCWdCqIUxIyYBv6E/UjrLK8BI6fV4WyDc1k8g/pVrbVJR4AAA==&quot;"/>
    <we:property name="isFooterCollapsed" value="true"/>
    <we:property name="isFiltersActionButtonVisible" value="true"/>
    <we:property name="isVisualContainerHeaderHidden" value="false"/>
    <we:property name="reportEmbeddedTime" value="&quot;2024-02-05T04:20:41.372Z&quot;"/>
    <we:property name="creatorTenantId" value="&quot;553313d5-e452-4417-a399-d792921997f9&quot;"/>
    <we:property name="creatorUserId" value="&quot;100320031955C680&quot;"/>
    <we:property name="creatorSessionId" value="&quot;b11696de-6cbf-4a2d-91a9-20349a40b120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6CF8CA7-E085-4A52-8FD6-B2916278C2D7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7b807b95-3aeb-4f79-b6f1-cebd33c57aa2&amp;config=eyJjbHVzdGVyVXJsIjoiaHR0cHM6Ly9XQUJJLVdFU1QtVVM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YbVPjNhD+Kxl/4UumY9lyYvMNkjClheOaMDCdDpORpXXiO8f2yTKQMvnvXckO5LXJAQ3XaWEYImklrfZ59lkpT5aIizxh009sAtaxdZplXydMfm24VtNKl/uYaPtAQxeEaLseiWwWhmiV5SrO0sI6frIUkyNQN3FRskQviJ1/WK6IKHNDx3ejtu+0wPUpse6aFkuSz2ykbSKWFNC0cpBFlrIk/hOqJXBIyRJmTQse8ySTTG80UEyB3uwezbGNDpKftLeMq/geBsBV1duHPJOqbru+y8PAsd2WTyOHQoBnwDlRnChcRi8XTnuPuUSHn+bnPjODnER+0CZeSNq+CwF1SERxpprm2qaDzowyGXOWPC+nV7uZO+c0rTOZTcy6dYwLtOylKlZTbAxA3scchn34NswEU2z4C0sd7du12cGeYahuxyDBLNHJUhFXB8T1MqX/ab+hKOrO83S5r6jnJeUkXbceZKXk0IfopWE8nGHQP8sMITFeFhj0shgKKLiMDd5ogY7dsKQ0KOMWFzGeHcOgT6+7cdrR9VXjtNfo9i56173ukZ5zN9M/dxWmC47s5eDOqO3jdtMaZw8dCYicsI6J8aWoWGKIsJs3mnyGoIiGYnFaM2gj0bF/D5JRyggEkQhDEolWFLVdYr+NZA+LJLtlUgxPszIVTMZQDB3boTZx7Y9l2cMqXLcn/e5evErLJHk/Mm2Nzmb3lvljV/yJ01FSq9YLParYWkzcs5SDGCRIWVkboW6GX5BjhhYTQN3UH0aQVmfFc+fVzjEULyRa/nQY/D8W6iNt2Wg/a4eB/E5nbDJX+rVYFQpzRQ0MJgNjp3vBZN7GTUwBsmoyzbSrvO17mI+c2EBZJFwAL9yey3WentRAW6t8PBmNJIzYPKK9AyhfbSbhG0ZXDWNhLM7KtA6at07k5tNmwTmAUPNsMhkaRXxFfhVjlsMly5dyyqAYCp/5fugAb0XMhVbL9oOdKL7f4d8oLM3dxLoEVpQS3hmN60yxpNGvqNP4rWTV/Fd5+I7U7yBJyjTWWT4Mp0MT3W0h7VxdXg47V93ebtq/kl/N+c3ZCHgmtOU4FgL0HQNHXSAOafPQCxzmcz/0qGe/XkF+jlGzJB9PL+AekvWIPY/vG8yuvkVrPxdmIvUT0GQ1A/VO1u9Qd/wbyp5YLHvmjIcqcWKVgnXcdpc45LB7ccD6hhhIAfJ0apbuxnK+EWluY9WHsU6HgjM+BlFdlLtVzp0rmFQgYWHTEeEYn3NRacokR7kt5gozb/0ap5q3eodIfb/4PHu+jnDT6sejsdoS+zm6RhSWH9t6yKoQ4TRwApeEbVv/uTalgXk7/G2GhfXD/BO7j1FiM7leAfFVASiPQDkJgbqcBL73/z3mH3f3tVcZnpQF4gLilMnOmEm1WnO2ZK6zmrk/JlI6m6uvaXDil4U3dw3UdH/dfSMydyY7Is7ahAK+1QmhTosT4tLt2bH0YvfweUAdoIH+DVvUb7Va/7mvhRav7Yd+tb/Dy+LHv2AfTjAOfNAPVIIl0hoZCKjLbB6ExHMocVngRZG/s/gqeFRh9rhacs2Cm+64WamKnHH4zFLYcKdD2rFUgPium9xs9hfknFeNwBcAAA==&quot;"/>
    <we:property name="datasetId" value="&quot;fa26264e-a8b9-41fb-9da0-13153281f383&quot;"/>
    <we:property name="pageName" value="&quot;ReportSection383cb9203684f24e9dd7&quot;"/>
    <we:property name="reportUrl" value="&quot;/links/QsDH_K1Ujp?ctid=553313d5-e452-4417-a399-d792921997f9&amp;bookmarkGuid=479c58b7-a54f-4299-9986-967e99a0c1f6&quot;"/>
    <we:property name="reportName" value="&quot;Viz_odata_connection_14&quot;"/>
    <we:property name="reportState" value="&quot;CONNECTED&quot;"/>
    <we:property name="pageDisplayName" value="&quot;MAP Dash&quot;"/>
    <we:property name="backgroundColor" value="&quot;#F6F6F6&quot;"/>
    <we:property name="initialStateBookmark" value="&quot;H4sIAAAAAAAAA+1YbU/jOBD+Kyhf9kt0ihMnTfgGbdHdLYW9FoFOJxQ59qT1bpp0HafQQ/z3Gzvpbnm7VsDBnu6oEPV4Zvx45vF4zI0jZL0o2OqEzcHZdw6r6sucqS97geM6ZSc7Pf04Ohh/TE8ORkMUVwstq7J29m8czdQU9LmsG1YYDyj849J1WFF8YlMzyllRg+ssQNVVyQr5J7TKOKVVA7euA9eLolLMuJxopsG4XaI6jnFt8pMBwriWS5gA1610DItK6W4cxAHPEt8LopjmPoVEiB7a5LLQ6Ma4y1bD64VCaDfrLR3ZSU7yOOmRMCO9OICE+iSnaKlXC6PTRzDTSknOim/ujLfzNTjfdY5UNbd+u/DVqDkstdQrHExALSWHdAxf00owzdJfWekbbGd2Be8WQ3UxAwXWRb8qhWw3iP4qbf4Y3FDXnfCX8q6s7uyKZl4+1J5UjeIwhvz7wCK8xaB/UhWmxKKsMehNnQqouZI2s6iBwM5Z0dh84hLHEveOYTC7N2I0+3B2unc43BsMj4dnw8EHY3N5a34u25xuANkJ4Nao7QLbdWbVVV8BZk44+8RiqVuWWCJs540hnyUoZkMzWXYMCkROWZD5cZD3Yj+CIKbEyHcgGaWMQJKLLCO5iPK8FxDvZSS72iTZBVMiPayaUjAloU59z6ceCbz3ZdnV/XRdHIwHO/GqbIri9cj0ZHQeh3eXP17LH1lOi65qfadHG1uHiSUrOYhJgZRVnRJWyOwzcszSYg5YIc2XGop1/cKdL9q1JVilWiMD9MSuNLF6RgqWT49GyZZVpwvRrQHOe3GILOPEA8pyEQCE2dMM7dh30MF37kf5YDpVMGVrngzf4Dx3agq+Ij10KoXVOGrKLmjhw/S4N48fozcoP7yaz1N7zp/BmnrGFjBiiztMsVnMRMziOPOBRzkLIIq8ONmaxdfb/AuPi7udWCNgdaPglbNxVmlW7I1b6uz91rDW/lkIX5H6fSRJU0pzytNsldroPhXS/ulolPZPB8PttH8mv9x1q2fLUiWM5kwKAebmxNkAiE96PAsTn8U8zkIaes+vID9LrFmKz1bHsITiYcS+ze8azIHpDQ3ODUukfgGGrHaiW8n5HTrBv7KY44JKgDpcWdcDqdYLEfepEL5biFu8nCZ+EpCs55nfwKM0sc3R3wY76x4aJ2wp8bRV6mExxLYJ8KQA5SQDGnCSxOH/V9o/Dve5txovmhrzAuKQqf6MKX2//DzBa/8+r3/MTJnetX2HouHnjUdFl6jV7m3yCzNzaU9HzlmPUMDHCCHUjzghAd3xSRJip0h9oIn5ZBGNoyj6z717Nzu4t36WvEKT+eP3Wm9XMN54o+9YCe6Q1paBhAbM40lGQp+SgCVhnsdbL18N1zqrru9fudbhY+1O1eh6wTh8YiU80vEg7VgpTNZ363Ncg0ZmBWwxMP8h3Hjk/gXw4T+srBQAAA==&quot;"/>
    <we:property name="isFooterCollapsed" value="false"/>
    <we:property name="isFiltersActionButtonVisible" value="true"/>
    <we:property name="isVisualContainerHeaderHidden" value="false"/>
    <we:property name="reportEmbeddedTime" value="&quot;2024-02-05T04:26:03.840Z&quot;"/>
    <we:property name="creatorTenantId" value="&quot;553313d5-e452-4417-a399-d792921997f9&quot;"/>
    <we:property name="creatorUserId" value="&quot;100320031955C680&quot;"/>
    <we:property name="creatorSessionId" value="&quot;4f032831-2379-426b-9248-729760191697&quot;"/>
    <we:property name="design" value="{&quot;border&quot;:{&quot;isActive&quot;:false,&quot;color&quot;:&quot;#808080&quot;,&quot;width&quot;:1,&quot;transparency&quot;:0,&quot;dash&quot;:&quot;solid&quot;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1723</TotalTime>
  <Words>589</Words>
  <Application>Microsoft Office PowerPoint</Application>
  <PresentationFormat>Widescreen</PresentationFormat>
  <Paragraphs>117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Aptos</vt:lpstr>
      <vt:lpstr>Arial</vt:lpstr>
      <vt:lpstr>Calibri</vt:lpstr>
      <vt:lpstr>Franklin Gothic Demi Cond</vt:lpstr>
      <vt:lpstr>Franklin Gothic Medium</vt:lpstr>
      <vt:lpstr>MyriadProReg</vt:lpstr>
      <vt:lpstr>Roboto</vt:lpstr>
      <vt:lpstr>Symbol</vt:lpstr>
      <vt:lpstr>Wingdings</vt:lpstr>
      <vt:lpstr>JuxtaposeVTI</vt:lpstr>
      <vt:lpstr>Navigating Calgary's 311 Service Data</vt:lpstr>
      <vt:lpstr>AGENDA</vt:lpstr>
      <vt:lpstr>Background</vt:lpstr>
      <vt:lpstr>What is 311?</vt:lpstr>
      <vt:lpstr>The Data</vt:lpstr>
      <vt:lpstr>Open Calgary</vt:lpstr>
      <vt:lpstr>PowerPoint Presentation</vt:lpstr>
      <vt:lpstr>ANALYSIS &amp; observations</vt:lpstr>
      <vt:lpstr>Initial Questions</vt:lpstr>
      <vt:lpstr>Analysis: quantity</vt:lpstr>
      <vt:lpstr>Analysis: frequency</vt:lpstr>
      <vt:lpstr>Analysis: source</vt:lpstr>
      <vt:lpstr>Observation: open requests</vt:lpstr>
      <vt:lpstr>Observation: open Road sign requests</vt:lpstr>
      <vt:lpstr>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Calgary's 311 Service Data</dc:title>
  <dc:creator>Carolyn Andrews</dc:creator>
  <cp:lastModifiedBy>Carolyn Andrews</cp:lastModifiedBy>
  <cp:revision>14</cp:revision>
  <dcterms:created xsi:type="dcterms:W3CDTF">2024-02-04T23:51:00Z</dcterms:created>
  <dcterms:modified xsi:type="dcterms:W3CDTF">2024-02-09T02:23:50Z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