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21"/>
  </p:notesMasterIdLst>
  <p:sldIdLst>
    <p:sldId id="1864" r:id="rId5"/>
    <p:sldId id="1846" r:id="rId6"/>
    <p:sldId id="1868" r:id="rId7"/>
    <p:sldId id="1848" r:id="rId8"/>
    <p:sldId id="1870" r:id="rId9"/>
    <p:sldId id="1871" r:id="rId10"/>
    <p:sldId id="1869" r:id="rId11"/>
    <p:sldId id="1866" r:id="rId12"/>
    <p:sldId id="1874" r:id="rId13"/>
    <p:sldId id="1876" r:id="rId14"/>
    <p:sldId id="1877" r:id="rId15"/>
    <p:sldId id="1875" r:id="rId16"/>
    <p:sldId id="1852" r:id="rId17"/>
    <p:sldId id="1849" r:id="rId18"/>
    <p:sldId id="1865" r:id="rId19"/>
    <p:sldId id="1845" r:id="rId2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60BF"/>
    <a:srgbClr val="878787"/>
    <a:srgbClr val="AB6BDB"/>
    <a:srgbClr val="C67AFF"/>
    <a:srgbClr val="7200C9"/>
    <a:srgbClr val="9000FF"/>
    <a:srgbClr val="BD84E8"/>
    <a:srgbClr val="FE4387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F4C68-1501-7B3A-6889-02F82E154CE1}" v="31" dt="2024-12-01T14:08:01.488"/>
    <p1510:client id="{18C7AC37-78DC-0DAF-5686-ADB53D573ACC}" v="15" dt="2024-12-02T03:07:32.523"/>
    <p1510:client id="{257843BF-DCC0-4F58-0933-9035C901CB9A}" v="14" dt="2024-12-01T17:43:34.276"/>
    <p1510:client id="{3446FE6B-3CD9-6652-9FC7-7C43AC26A697}" v="116" dt="2024-11-30T22:57:37.624"/>
    <p1510:client id="{57535486-AB4F-F699-FDEE-85CC70769722}" v="2" dt="2024-12-02T00:55:51.652"/>
    <p1510:client id="{63E96C0E-25C3-183B-20B0-1169E4BBE7A9}" v="116" dt="2024-11-30T22:43:45.729"/>
    <p1510:client id="{89F642A1-0EB7-1974-D9D6-9A91205A40FB}" v="264" dt="2024-11-30T22:19:08.535"/>
    <p1510:client id="{9B20F007-38E0-7CFA-8F3E-6F31EE614E1E}" v="6" dt="2024-12-02T03:08:30.926"/>
    <p1510:client id="{C66A4E7C-29CB-EE9B-A41E-FC79E1E4DBC9}" v="679" dt="2024-11-30T21:58:34.599"/>
    <p1510:client id="{D4FC32F5-C224-557A-4F84-968FAAA9468E}" v="175" dt="2024-12-02T14:54:23.611"/>
    <p1510:client id="{DA0312A0-BC88-C2C5-5CE5-B4AEFEE291B1}" v="1690" dt="2024-12-02T00:47:47.432"/>
    <p1510:client id="{E8493F1E-C317-428C-9A0C-4FC6F2776FBD}" v="37" dt="2024-11-30T21:14:58.175"/>
    <p1510:client id="{E9441A9A-7071-806F-846A-82A092661234}" v="145" dt="2024-11-30T22:06:39.900"/>
    <p1510:client id="{F33334B8-2857-DBFF-155A-3A77D2B3F5F9}" v="402" dt="2024-12-02T14:41:29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72" y="5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2T00:52:25.43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28328 8741 16383 0 0,'6628'-14'0'0'0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2T00:52:25.443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4216 16431 16383 0 0,'3570'12'0'0'0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2T00:52:25.435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4410 9410 16383 0 0,'6102'26'0'0'0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2T00:52:25.43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10777 9428 16383 0 0,'6432'13'0'0'0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2T00:52:25.43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18574 9375 16383 0 0,'10919'19'0'0'0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2T00:52:25.43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5644 11280 16383 0 0,'13531'7'0'0'0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2T00:52:25.439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23336 14529 16383 0 0,'10414'-56'0'0'0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2T00:52:25.44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4357 15162 16383 0 0,'12571'-19'0'0'0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2T00:52:25.44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26300 15161 16383 0 0,'7656'-14'0'0'0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2T00:52:25.44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4339 15761 16383 0 0,'30306'-15'0'0'0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C1CC7-3D82-786E-404D-FD3B7A12F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29F438-BD86-5E86-4C78-D5280BA5D0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247C54-3077-DDA3-9F34-DCFADF782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B5E7A-B9AB-BFBE-E032-5D2D9ACF99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2266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12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073C9-D97B-4607-BC6A-0E468349B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0DE8CF-5156-4776-F1D3-BCF62F354A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E179C0-2214-F045-8261-CC0A889563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1AEA-35C8-DB6F-274F-4963C11DF9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368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BEEC1-1D28-39A2-B135-B0274090D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EC5BB5-B5D7-9982-36D4-4BED41040A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975407-B886-6708-54F9-6F8A695C6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F6D1A-66EF-B619-104D-270A19FFD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6075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C1CC7-3D82-786E-404D-FD3B7A12F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29F438-BD86-5E86-4C78-D5280BA5D0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247C54-3077-DDA3-9F34-DCFADF782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B5E7A-B9AB-BFBE-E032-5D2D9ACF99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968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67DC6-1987-12E4-3315-754ADF87B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6B5151-D003-633C-76CA-96986B74FA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DCBC26-13CB-F978-951A-74A224AC9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01A36-3C7D-9424-918F-14E836A23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312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67DC6-1987-12E4-3315-754ADF87B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6B5151-D003-633C-76CA-96986B74FA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DCBC26-13CB-F978-951A-74A224AC9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01A36-3C7D-9424-918F-14E836A23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192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67DC6-1987-12E4-3315-754ADF87B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6B5151-D003-633C-76CA-96986B74FA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DCBC26-13CB-F978-951A-74A224AC9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01A36-3C7D-9424-918F-14E836A23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02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Insert subtitle here</a:t>
            </a:r>
          </a:p>
          <a:p>
            <a:pPr lvl="1"/>
            <a:r>
              <a:rPr lang="en-US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Insert subtitle here</a:t>
            </a:r>
          </a:p>
          <a:p>
            <a:pPr lvl="1"/>
            <a:r>
              <a:rPr lang="en-US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Insert subtitle here</a:t>
            </a:r>
          </a:p>
          <a:p>
            <a:pPr lvl="1"/>
            <a:r>
              <a:rPr lang="en-US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Insert subtitle here</a:t>
            </a:r>
          </a:p>
          <a:p>
            <a:pPr lvl="1"/>
            <a:r>
              <a:rPr lang="en-US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Insert subtitle here</a:t>
            </a:r>
          </a:p>
          <a:p>
            <a:pPr lvl="1"/>
            <a:r>
              <a:rPr lang="en-US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Insert subtitle here</a:t>
            </a:r>
          </a:p>
          <a:p>
            <a:pPr lvl="1"/>
            <a:r>
              <a:rPr lang="en-US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Insert subtitle here</a:t>
            </a:r>
          </a:p>
          <a:p>
            <a:pPr lvl="1"/>
            <a:r>
              <a:rPr lang="en-US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llotpedia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ballotpedia.org&#8203;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7861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0.png"/><Relationship Id="rId18" Type="http://schemas.openxmlformats.org/officeDocument/2006/relationships/customXml" Target="../ink/ink8.xml"/><Relationship Id="rId3" Type="http://schemas.openxmlformats.org/officeDocument/2006/relationships/image" Target="../media/image15.png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customXml" Target="../ink/ink5.xm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10" Type="http://schemas.openxmlformats.org/officeDocument/2006/relationships/customXml" Target="../ink/ink4.xml"/><Relationship Id="rId19" Type="http://schemas.openxmlformats.org/officeDocument/2006/relationships/image" Target="../media/image23.png"/><Relationship Id="rId4" Type="http://schemas.openxmlformats.org/officeDocument/2006/relationships/customXml" Target="../ink/ink1.xml"/><Relationship Id="rId9" Type="http://schemas.openxmlformats.org/officeDocument/2006/relationships/image" Target="../media/image18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id="{CC05E02B-E29C-1A53-574B-CDCDE0170EBD}"/>
              </a:ext>
            </a:extLst>
          </p:cNvPr>
          <p:cNvSpPr/>
          <p:nvPr/>
        </p:nvSpPr>
        <p:spPr>
          <a:xfrm>
            <a:off x="10616179" y="1568173"/>
            <a:ext cx="728081" cy="697745"/>
          </a:xfrm>
          <a:prstGeom prst="cube">
            <a:avLst/>
          </a:prstGeom>
          <a:solidFill>
            <a:schemeClr val="tx1">
              <a:lumMod val="75000"/>
            </a:schemeClr>
          </a:solidFill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1650" y="1464466"/>
            <a:ext cx="5603071" cy="1350343"/>
          </a:xfrm>
        </p:spPr>
        <p:txBody>
          <a:bodyPr lIns="91440" tIns="45720" rIns="91440" bIns="45720" anchor="ctr">
            <a:noAutofit/>
          </a:bodyPr>
          <a:lstStyle/>
          <a:p>
            <a:pPr algn="ctr"/>
            <a:r>
              <a:rPr lang="en-US" altLang="en-US" sz="6000" dirty="0">
                <a:solidFill>
                  <a:schemeClr val="accent2"/>
                </a:solidFill>
              </a:rPr>
              <a:t>VOTER</a:t>
            </a:r>
            <a:r>
              <a:rPr lang="en-US" altLang="en-US" sz="6000" dirty="0"/>
              <a:t> </a:t>
            </a:r>
            <a:r>
              <a:rPr lang="en-US" altLang="en-US" sz="6000" dirty="0">
                <a:solidFill>
                  <a:schemeClr val="accent1"/>
                </a:solidFill>
              </a:rPr>
              <a:t>MATCH</a:t>
            </a:r>
            <a:br>
              <a:rPr lang="en-US" altLang="en-US" dirty="0"/>
            </a:br>
            <a:r>
              <a:rPr lang="en-US" altLang="en-US" sz="2400" b="0" dirty="0">
                <a:solidFill>
                  <a:schemeClr val="accent2"/>
                </a:solidFill>
                <a:latin typeface="Segoe UI"/>
                <a:ea typeface="Calibri"/>
                <a:cs typeface="Segoe UI"/>
              </a:rPr>
              <a:t>Know</a:t>
            </a:r>
            <a:r>
              <a:rPr lang="en-US" altLang="en-US" sz="2400" b="0" dirty="0">
                <a:solidFill>
                  <a:schemeClr val="bg1">
                    <a:lumMod val="49000"/>
                    <a:lumOff val="51000"/>
                  </a:schemeClr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altLang="en-US" sz="2400" b="0" dirty="0">
                <a:solidFill>
                  <a:schemeClr val="accent1"/>
                </a:solidFill>
                <a:latin typeface="Segoe UI"/>
                <a:ea typeface="Calibri"/>
                <a:cs typeface="Segoe UI"/>
              </a:rPr>
              <a:t>where</a:t>
            </a:r>
            <a:r>
              <a:rPr lang="en-US" altLang="en-US" sz="2400" b="0" dirty="0">
                <a:latin typeface="Segoe UI"/>
                <a:ea typeface="Calibri"/>
                <a:cs typeface="Segoe UI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Segoe UI"/>
                <a:ea typeface="Calibri"/>
                <a:cs typeface="Segoe UI"/>
              </a:rPr>
              <a:t>you</a:t>
            </a:r>
            <a:r>
              <a:rPr lang="en-US" altLang="en-US" sz="2400" b="0" dirty="0">
                <a:latin typeface="Segoe UI"/>
                <a:ea typeface="Calibri"/>
                <a:cs typeface="Segoe UI"/>
              </a:rPr>
              <a:t> </a:t>
            </a:r>
            <a:r>
              <a:rPr lang="en-US" altLang="en-US" sz="2400" b="0" dirty="0">
                <a:solidFill>
                  <a:schemeClr val="accent1"/>
                </a:solidFill>
                <a:latin typeface="Segoe UI"/>
                <a:ea typeface="Calibri"/>
                <a:cs typeface="Segoe UI"/>
              </a:rPr>
              <a:t>stand</a:t>
            </a: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DFA44-BAA8-537E-FF41-127BC86A7705}"/>
              </a:ext>
            </a:extLst>
          </p:cNvPr>
          <p:cNvSpPr txBox="1"/>
          <p:nvPr/>
        </p:nvSpPr>
        <p:spPr>
          <a:xfrm>
            <a:off x="6321498" y="3278696"/>
            <a:ext cx="3213691" cy="16312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Carrie Andrews-Smith​</a:t>
            </a:r>
          </a:p>
          <a:p>
            <a:pPr algn="ctr"/>
            <a:endParaRPr lang="en-US" sz="2000">
              <a:solidFill>
                <a:schemeClr val="bg1">
                  <a:lumMod val="95000"/>
                  <a:lumOff val="5000"/>
                </a:schemeClr>
              </a:solidFill>
              <a:cs typeface="Arial"/>
            </a:endParaRPr>
          </a:p>
          <a:p>
            <a:pPr algn="ctr"/>
            <a:r>
              <a:rPr lang="en-US" sz="2000" err="1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Pawarisa</a:t>
            </a:r>
            <a:r>
              <a:rPr lang="en-US" sz="2000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Sears​</a:t>
            </a:r>
          </a:p>
          <a:p>
            <a:pPr algn="ctr"/>
            <a:endParaRPr lang="en-US" sz="2000">
              <a:solidFill>
                <a:schemeClr val="bg1">
                  <a:lumMod val="95000"/>
                  <a:lumOff val="5000"/>
                </a:schemeClr>
              </a:solidFill>
              <a:cs typeface="Arial"/>
            </a:endParaRPr>
          </a:p>
          <a:p>
            <a:pPr algn="ctr"/>
            <a:r>
              <a:rPr lang="en-US" sz="2000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Aysha Zayyad</a:t>
            </a:r>
          </a:p>
        </p:txBody>
      </p:sp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5F38C1EC-39F9-C9E5-4A15-52EDAB94C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97360" y="1291777"/>
            <a:ext cx="976352" cy="982547"/>
          </a:xfrm>
          <a:prstGeom prst="rect">
            <a:avLst/>
          </a:prstGeom>
        </p:spPr>
      </p:pic>
      <p:pic>
        <p:nvPicPr>
          <p:cNvPr id="4" name="Graphic 9" descr="Checkmark with solid fill">
            <a:extLst>
              <a:ext uri="{FF2B5EF4-FFF2-40B4-BE49-F238E27FC236}">
                <a16:creationId xmlns:a16="http://schemas.microsoft.com/office/drawing/2014/main" id="{6B88F6D9-F1D7-1FF1-2DFE-137F17D03E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75678" y="1386291"/>
            <a:ext cx="1007328" cy="106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7990B-E03C-A86C-D331-A2E94A861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3E2F6B-9F4C-955B-A162-902D833C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dirty="0">
                <a:solidFill>
                  <a:srgbClr val="3578AF"/>
                </a:solidFill>
                <a:cs typeface="Segoe UI"/>
              </a:rPr>
              <a:t>Sequence-to-Sequence Transformer</a:t>
            </a:r>
          </a:p>
          <a:p>
            <a:endParaRPr lang="en-US" dirty="0">
              <a:cs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C9565-4E17-A6A8-B009-4D179CBF5F1D}"/>
              </a:ext>
            </a:extLst>
          </p:cNvPr>
          <p:cNvSpPr txBox="1"/>
          <p:nvPr/>
        </p:nvSpPr>
        <p:spPr>
          <a:xfrm>
            <a:off x="765151" y="1567398"/>
            <a:ext cx="1058079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tos"/>
                <a:cs typeface="Arial"/>
              </a:rPr>
              <a:t>Requested outputs: </a:t>
            </a:r>
            <a:endParaRPr lang="en-US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1657350" lvl="3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Aptos"/>
                <a:cs typeface="Arial"/>
              </a:rPr>
              <a:t>Policy Sentences (as collected and cleaned by model)</a:t>
            </a:r>
            <a:endParaRPr lang="en-US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1657350" lvl="3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Aptos"/>
                <a:cs typeface="Arial"/>
              </a:rPr>
              <a:t>Final Summary (as returned by model)</a:t>
            </a:r>
            <a:br>
              <a:rPr lang="en-US" dirty="0">
                <a:solidFill>
                  <a:schemeClr val="bg1"/>
                </a:solidFill>
                <a:latin typeface="Aptos"/>
                <a:cs typeface="Arial"/>
              </a:rPr>
            </a:br>
            <a:br>
              <a:rPr lang="en-US" dirty="0">
                <a:latin typeface="Aptos"/>
                <a:cs typeface="Arial" panose="020B0604020202020204" pitchFamily="34" charset="0"/>
              </a:rPr>
            </a:br>
            <a:endParaRPr lang="en-US">
              <a:solidFill>
                <a:schemeClr val="bg1"/>
              </a:solidFill>
              <a:latin typeface="Aptos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ptos"/>
                <a:cs typeface="Arial"/>
              </a:rPr>
              <a:t>Summarization returned by </a:t>
            </a:r>
            <a:r>
              <a:rPr lang="en-US" dirty="0" err="1">
                <a:solidFill>
                  <a:schemeClr val="bg1"/>
                </a:solidFill>
                <a:latin typeface="Segoe UI"/>
                <a:cs typeface="Segoe UI"/>
              </a:rPr>
              <a:t>facebook</a:t>
            </a:r>
            <a:r>
              <a:rPr lang="en-US" dirty="0">
                <a:solidFill>
                  <a:schemeClr val="bg1"/>
                </a:solidFill>
                <a:latin typeface="Segoe UI"/>
                <a:cs typeface="Segoe UI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Segoe UI"/>
                <a:cs typeface="Segoe UI"/>
              </a:rPr>
              <a:t>bart</a:t>
            </a:r>
            <a:r>
              <a:rPr lang="en-US" dirty="0">
                <a:solidFill>
                  <a:schemeClr val="bg1"/>
                </a:solidFill>
                <a:latin typeface="Segoe UI"/>
                <a:cs typeface="Segoe UI"/>
              </a:rPr>
              <a:t>-large-</a:t>
            </a:r>
            <a:r>
              <a:rPr lang="en-US" dirty="0" err="1">
                <a:solidFill>
                  <a:schemeClr val="bg1"/>
                </a:solidFill>
                <a:latin typeface="Segoe UI"/>
                <a:cs typeface="Segoe UI"/>
              </a:rPr>
              <a:t>cnn</a:t>
            </a:r>
            <a:r>
              <a:rPr lang="en-US" dirty="0">
                <a:solidFill>
                  <a:schemeClr val="bg1"/>
                </a:solidFill>
                <a:latin typeface="Segoe UI"/>
                <a:cs typeface="Segoe UI"/>
              </a:rPr>
              <a:t>:</a:t>
            </a:r>
            <a:endParaRPr lang="en-US" dirty="0">
              <a:solidFill>
                <a:schemeClr val="bg1"/>
              </a:solidFill>
              <a:latin typeface="Aptos"/>
              <a:cs typeface="Arial"/>
            </a:endParaRPr>
          </a:p>
        </p:txBody>
      </p:sp>
      <p:pic>
        <p:nvPicPr>
          <p:cNvPr id="3" name="Picture 2" descr="A close up of words&#10;&#10;Description automatically generated">
            <a:extLst>
              <a:ext uri="{FF2B5EF4-FFF2-40B4-BE49-F238E27FC236}">
                <a16:creationId xmlns:a16="http://schemas.microsoft.com/office/drawing/2014/main" id="{CEDC67B3-DE10-0DFE-747E-83B12D054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35" y="3707524"/>
            <a:ext cx="11180496" cy="74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7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7990B-E03C-A86C-D331-A2E94A861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3E2F6B-9F4C-955B-A162-902D833C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dirty="0">
                <a:solidFill>
                  <a:srgbClr val="3578AF"/>
                </a:solidFill>
                <a:cs typeface="Segoe UI"/>
              </a:rPr>
              <a:t>Sequence-to-Sequence Transformer</a:t>
            </a:r>
          </a:p>
          <a:p>
            <a:endParaRPr lang="en-US" dirty="0">
              <a:cs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C9565-4E17-A6A8-B009-4D179CBF5F1D}"/>
              </a:ext>
            </a:extLst>
          </p:cNvPr>
          <p:cNvSpPr txBox="1"/>
          <p:nvPr/>
        </p:nvSpPr>
        <p:spPr>
          <a:xfrm>
            <a:off x="765151" y="1567398"/>
            <a:ext cx="1058079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tos"/>
                <a:cs typeface="Arial"/>
              </a:rPr>
              <a:t>Requested outputs: </a:t>
            </a:r>
            <a:endParaRPr lang="en-US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1657350" lvl="3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Aptos"/>
                <a:cs typeface="Arial"/>
              </a:rPr>
              <a:t>Policy Sentences (as collected and cleaned by model)</a:t>
            </a:r>
            <a:endParaRPr lang="en-US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1657350" lvl="3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Aptos"/>
                <a:cs typeface="Arial"/>
              </a:rPr>
              <a:t>Final Summary (as returned by model)</a:t>
            </a:r>
            <a:br>
              <a:rPr lang="en-US" dirty="0">
                <a:solidFill>
                  <a:schemeClr val="bg1"/>
                </a:solidFill>
                <a:latin typeface="Aptos"/>
                <a:cs typeface="Arial"/>
              </a:rPr>
            </a:br>
            <a:endParaRPr lang="en-US">
              <a:solidFill>
                <a:schemeClr val="bg1"/>
              </a:solidFill>
              <a:latin typeface="Aptos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ptos"/>
                <a:cs typeface="Arial"/>
              </a:rPr>
              <a:t>Summarization returned by </a:t>
            </a:r>
            <a:r>
              <a:rPr lang="en-US" dirty="0" err="1">
                <a:solidFill>
                  <a:schemeClr val="bg1"/>
                </a:solidFill>
                <a:latin typeface="Segoe UI"/>
                <a:cs typeface="Segoe UI"/>
              </a:rPr>
              <a:t>facebook</a:t>
            </a:r>
            <a:r>
              <a:rPr lang="en-US" dirty="0">
                <a:solidFill>
                  <a:schemeClr val="bg1"/>
                </a:solidFill>
                <a:latin typeface="Segoe UI"/>
                <a:cs typeface="Segoe UI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Segoe UI"/>
                <a:cs typeface="Segoe UI"/>
              </a:rPr>
              <a:t>bart</a:t>
            </a:r>
            <a:r>
              <a:rPr lang="en-US" dirty="0">
                <a:solidFill>
                  <a:schemeClr val="bg1"/>
                </a:solidFill>
                <a:latin typeface="Segoe UI"/>
                <a:cs typeface="Segoe UI"/>
              </a:rPr>
              <a:t>-large-</a:t>
            </a:r>
            <a:r>
              <a:rPr lang="en-US" dirty="0" err="1">
                <a:solidFill>
                  <a:schemeClr val="bg1"/>
                </a:solidFill>
                <a:latin typeface="Segoe UI"/>
                <a:cs typeface="Segoe UI"/>
              </a:rPr>
              <a:t>cnn</a:t>
            </a:r>
            <a:r>
              <a:rPr lang="en-US" dirty="0">
                <a:solidFill>
                  <a:schemeClr val="bg1"/>
                </a:solidFill>
                <a:latin typeface="Segoe UI"/>
                <a:cs typeface="Segoe UI"/>
              </a:rPr>
              <a:t> with chunking:</a:t>
            </a:r>
            <a:endParaRPr lang="en-US" dirty="0">
              <a:solidFill>
                <a:schemeClr val="bg1"/>
              </a:solidFill>
              <a:latin typeface="Aptos"/>
              <a:cs typeface="Arial"/>
            </a:endParaRPr>
          </a:p>
        </p:txBody>
      </p:sp>
      <p:pic>
        <p:nvPicPr>
          <p:cNvPr id="5" name="Picture 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C3CFC78E-E082-8886-34A5-91414F0D7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12" y="3430238"/>
            <a:ext cx="11106320" cy="1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8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FA59D-D454-71A1-2005-94C3D101C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1B56D-9D12-61A8-F510-B79FEB07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4548" y="1828619"/>
            <a:ext cx="6700882" cy="1853393"/>
          </a:xfrm>
        </p:spPr>
        <p:txBody>
          <a:bodyPr lIns="91440" tIns="45720" rIns="91440" bIns="45720" anchor="t">
            <a:noAutofit/>
          </a:bodyPr>
          <a:lstStyle/>
          <a:p>
            <a:pPr algn="ctr"/>
            <a:r>
              <a:rPr lang="en-US" sz="4400" dirty="0">
                <a:cs typeface="Segoe UI"/>
              </a:rPr>
              <a:t>So...you want to build a Large Language Model?</a:t>
            </a:r>
            <a:endParaRPr lang="en-US" sz="4400" dirty="0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44F6C802-63E6-39F8-C387-FC82FA0AA9C0}"/>
              </a:ext>
            </a:extLst>
          </p:cNvPr>
          <p:cNvSpPr/>
          <p:nvPr/>
        </p:nvSpPr>
        <p:spPr>
          <a:xfrm>
            <a:off x="2194766" y="798867"/>
            <a:ext cx="1183132" cy="103144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37662234-C5EF-2DF0-27C2-E1178DAB5D63}"/>
              </a:ext>
            </a:extLst>
          </p:cNvPr>
          <p:cNvSpPr/>
          <p:nvPr/>
        </p:nvSpPr>
        <p:spPr>
          <a:xfrm>
            <a:off x="3482746" y="798866"/>
            <a:ext cx="1183132" cy="103144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6B0D219B-84F6-878A-9B31-CB4BE40E5E5E}"/>
              </a:ext>
            </a:extLst>
          </p:cNvPr>
          <p:cNvSpPr/>
          <p:nvPr/>
        </p:nvSpPr>
        <p:spPr>
          <a:xfrm>
            <a:off x="4770730" y="798867"/>
            <a:ext cx="1183132" cy="103144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726B3E4B-52B1-E310-1852-47F81122A764}"/>
              </a:ext>
            </a:extLst>
          </p:cNvPr>
          <p:cNvSpPr/>
          <p:nvPr/>
        </p:nvSpPr>
        <p:spPr>
          <a:xfrm>
            <a:off x="6072198" y="798867"/>
            <a:ext cx="1183132" cy="103144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0184D706-FEBD-F177-CF72-E0733C4EB4C6}"/>
              </a:ext>
            </a:extLst>
          </p:cNvPr>
          <p:cNvSpPr/>
          <p:nvPr/>
        </p:nvSpPr>
        <p:spPr>
          <a:xfrm>
            <a:off x="7373668" y="798867"/>
            <a:ext cx="1183132" cy="103144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77DB0EF2-1139-95D2-288F-0285EE5458CA}"/>
              </a:ext>
            </a:extLst>
          </p:cNvPr>
          <p:cNvSpPr/>
          <p:nvPr/>
        </p:nvSpPr>
        <p:spPr>
          <a:xfrm>
            <a:off x="8654907" y="798866"/>
            <a:ext cx="1183132" cy="103144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in a garment&#10;&#10;Description automatically generated">
            <a:extLst>
              <a:ext uri="{FF2B5EF4-FFF2-40B4-BE49-F238E27FC236}">
                <a16:creationId xmlns:a16="http://schemas.microsoft.com/office/drawing/2014/main" id="{31A68392-9518-65AA-C58F-D8CFFF225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402" y="3240817"/>
            <a:ext cx="4727941" cy="267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4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98" y="541420"/>
            <a:ext cx="3835031" cy="717003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dirty="0"/>
              <a:t>LLM Stages</a:t>
            </a:r>
          </a:p>
        </p:txBody>
      </p:sp>
      <p:pic>
        <p:nvPicPr>
          <p:cNvPr id="1026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58F7605C-9BD7-E4F3-FB0B-2B324A4BA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" t="4171" r="4645" b="2964"/>
          <a:stretch/>
        </p:blipFill>
        <p:spPr bwMode="auto">
          <a:xfrm>
            <a:off x="1095187" y="1168678"/>
            <a:ext cx="9994601" cy="474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E3030FC6-1626-A409-9DE4-EA1C341B8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176" y="715964"/>
            <a:ext cx="5945624" cy="646332"/>
          </a:xfrm>
        </p:spPr>
        <p:txBody>
          <a:bodyPr lIns="91440" tIns="45720" rIns="91440" bIns="45720" anchor="t">
            <a:no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LLM Data Preparation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423E41-80B3-8196-377B-00421EB1AF2F}"/>
              </a:ext>
            </a:extLst>
          </p:cNvPr>
          <p:cNvSpPr txBox="1"/>
          <p:nvPr/>
        </p:nvSpPr>
        <p:spPr>
          <a:xfrm>
            <a:off x="5552740" y="1717200"/>
            <a:ext cx="5669606" cy="4449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ts val="1275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  <a:latin typeface="Aptos"/>
              </a:rPr>
              <a:t>Data preparation </a:t>
            </a:r>
            <a:endParaRPr lang="en-US" dirty="0">
              <a:latin typeface="Aptos"/>
            </a:endParaRPr>
          </a:p>
          <a:p>
            <a:pPr marL="742950" lvl="1" indent="-285750">
              <a:lnSpc>
                <a:spcPts val="1275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ptos"/>
              </a:rPr>
              <a:t>Using the </a:t>
            </a:r>
            <a:r>
              <a:rPr lang="en-US" dirty="0" err="1">
                <a:solidFill>
                  <a:srgbClr val="000000"/>
                </a:solidFill>
                <a:latin typeface="Aptos"/>
              </a:rPr>
              <a:t>raw_text</a:t>
            </a:r>
            <a:r>
              <a:rPr lang="en-US" dirty="0">
                <a:solidFill>
                  <a:srgbClr val="000000"/>
                </a:solidFill>
                <a:latin typeface="Aptos"/>
              </a:rPr>
              <a:t> </a:t>
            </a:r>
            <a:endParaRPr lang="en-US" dirty="0">
              <a:latin typeface="Aptos"/>
            </a:endParaRPr>
          </a:p>
          <a:p>
            <a:pPr marL="742950" lvl="1" indent="-285750">
              <a:lnSpc>
                <a:spcPts val="1275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ptos"/>
              </a:rPr>
              <a:t>(text file of web scraped data) </a:t>
            </a:r>
            <a:endParaRPr lang="en-US" dirty="0">
              <a:latin typeface="Aptos"/>
            </a:endParaRPr>
          </a:p>
          <a:p>
            <a:pPr marL="742950" lvl="1" indent="-285750">
              <a:lnSpc>
                <a:spcPts val="1275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ptos"/>
              </a:rPr>
              <a:t>Creating a vocabulary </a:t>
            </a:r>
            <a:endParaRPr lang="en-US" dirty="0">
              <a:latin typeface="Aptos"/>
            </a:endParaRPr>
          </a:p>
          <a:p>
            <a:pPr marL="742950" lvl="1" indent="-285750">
              <a:lnSpc>
                <a:spcPts val="1275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ptos"/>
              </a:rPr>
              <a:t>Tokenizing -&gt; encoding/decoding </a:t>
            </a:r>
            <a:br>
              <a:rPr lang="en-US" dirty="0">
                <a:solidFill>
                  <a:srgbClr val="000000"/>
                </a:solidFill>
                <a:latin typeface="Aptos"/>
              </a:rPr>
            </a:br>
            <a:r>
              <a:rPr lang="en-US" dirty="0">
                <a:solidFill>
                  <a:srgbClr val="000000"/>
                </a:solidFill>
                <a:latin typeface="Aptos"/>
              </a:rPr>
              <a:t> </a:t>
            </a:r>
            <a:br>
              <a:rPr lang="en-US" dirty="0">
                <a:solidFill>
                  <a:srgbClr val="000000"/>
                </a:solidFill>
                <a:latin typeface="Aptos"/>
              </a:rPr>
            </a:br>
            <a:r>
              <a:rPr lang="en-US" dirty="0">
                <a:solidFill>
                  <a:srgbClr val="000000"/>
                </a:solidFill>
                <a:latin typeface="Aptos"/>
              </a:rPr>
              <a:t> </a:t>
            </a:r>
            <a:endParaRPr lang="en-US" dirty="0">
              <a:solidFill>
                <a:srgbClr val="FFFFFF"/>
              </a:solidFill>
              <a:latin typeface="Aptos"/>
            </a:endParaRPr>
          </a:p>
          <a:p>
            <a:pPr marL="342900" indent="-342900">
              <a:lnSpc>
                <a:spcPts val="1275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  <a:latin typeface="Aptos"/>
              </a:rPr>
              <a:t>Simplified Self Attention</a:t>
            </a:r>
          </a:p>
          <a:p>
            <a:pPr marL="742950" lvl="1" indent="-285750">
              <a:lnSpc>
                <a:spcPts val="1275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ptos"/>
              </a:rPr>
              <a:t>Compute Attention Scores</a:t>
            </a:r>
          </a:p>
          <a:p>
            <a:pPr marL="1200150" lvl="2" indent="-285750">
              <a:lnSpc>
                <a:spcPts val="1275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latin typeface="Aptos"/>
              </a:rPr>
              <a:t>As dot products between inputs</a:t>
            </a:r>
          </a:p>
          <a:p>
            <a:pPr marL="742950" lvl="1" indent="-285750">
              <a:lnSpc>
                <a:spcPts val="1275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ptos"/>
              </a:rPr>
              <a:t>Compute Attention Weights </a:t>
            </a:r>
          </a:p>
          <a:p>
            <a:pPr marL="1200150" lvl="2" indent="-285750">
              <a:lnSpc>
                <a:spcPts val="1275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latin typeface="Aptos"/>
              </a:rPr>
              <a:t>Normalize Attention Scores</a:t>
            </a:r>
            <a:endParaRPr lang="en-US" dirty="0">
              <a:cs typeface="Arial" panose="020B0604020202020204" pitchFamily="34" charset="0"/>
            </a:endParaRPr>
          </a:p>
          <a:p>
            <a:pPr marL="742950" lvl="1" indent="-285750">
              <a:lnSpc>
                <a:spcPts val="1275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ptos"/>
              </a:rPr>
              <a:t>Compute Context Vectors</a:t>
            </a:r>
          </a:p>
          <a:p>
            <a:pPr marL="1200150" lvl="2" indent="-285750">
              <a:lnSpc>
                <a:spcPts val="1275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§"/>
            </a:pPr>
            <a:endParaRPr lang="en-US" dirty="0">
              <a:solidFill>
                <a:srgbClr val="000000"/>
              </a:solidFill>
              <a:latin typeface="Aptos"/>
            </a:endParaRPr>
          </a:p>
          <a:p>
            <a:pPr marL="800100" lvl="1" indent="-342900">
              <a:lnSpc>
                <a:spcPts val="1275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b="1" dirty="0">
                <a:latin typeface="Aptos"/>
              </a:rPr>
              <a:t>F</a:t>
            </a:r>
            <a:endParaRPr lang="en-US" b="1">
              <a:latin typeface="Aptos"/>
            </a:endParaRPr>
          </a:p>
          <a:p>
            <a:pPr marL="800100" lvl="1" indent="-342900">
              <a:lnSpc>
                <a:spcPts val="1275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b="1" dirty="0">
                <a:latin typeface="Aptos"/>
              </a:rPr>
              <a:t>d</a:t>
            </a:r>
            <a:endParaRPr lang="en-US" b="1">
              <a:latin typeface="Aptos"/>
            </a:endParaRPr>
          </a:p>
        </p:txBody>
      </p:sp>
      <p:pic>
        <p:nvPicPr>
          <p:cNvPr id="2" name="Picture 1" descr="A book cover of a person&#10;&#10;Description automatically generated">
            <a:extLst>
              <a:ext uri="{FF2B5EF4-FFF2-40B4-BE49-F238E27FC236}">
                <a16:creationId xmlns:a16="http://schemas.microsoft.com/office/drawing/2014/main" id="{A6CFCDB2-52E6-9800-ABEB-6EAD53352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91" y="746960"/>
            <a:ext cx="4272716" cy="53640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B4F52F-7C61-D467-C00F-45C39EBC6564}"/>
              </a:ext>
            </a:extLst>
          </p:cNvPr>
          <p:cNvSpPr txBox="1"/>
          <p:nvPr/>
        </p:nvSpPr>
        <p:spPr>
          <a:xfrm>
            <a:off x="5551711" y="5451559"/>
            <a:ext cx="59679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ptos"/>
                <a:cs typeface="Arial"/>
              </a:rPr>
              <a:t>Using Sebastian Raschka's </a:t>
            </a:r>
            <a:r>
              <a:rPr lang="en-US" err="1">
                <a:solidFill>
                  <a:schemeClr val="accent1"/>
                </a:solidFill>
                <a:latin typeface="Aptos"/>
                <a:cs typeface="Arial"/>
              </a:rPr>
              <a:t>Github</a:t>
            </a:r>
            <a:r>
              <a:rPr lang="en-US" dirty="0">
                <a:solidFill>
                  <a:schemeClr val="accent1"/>
                </a:solidFill>
                <a:latin typeface="Aptos"/>
                <a:cs typeface="Arial"/>
              </a:rPr>
              <a:t> as the main source.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24570"/>
            <a:ext cx="6477000" cy="1189038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dirty="0">
                <a:solidFill>
                  <a:schemeClr val="accent2"/>
                </a:solidFill>
                <a:cs typeface="Segoe UI"/>
              </a:rPr>
              <a:t>Future Work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2379870"/>
            <a:ext cx="6477000" cy="4007459"/>
          </a:xfrm>
        </p:spPr>
        <p:txBody>
          <a:bodyPr lIns="91440" tIns="45720" rIns="91440" bIns="45720" anchor="t"/>
          <a:lstStyle/>
          <a:p>
            <a:pPr marL="285750" indent="-285750">
              <a:buChar char="•"/>
            </a:pPr>
            <a:r>
              <a:rPr lang="en-US" b="0" dirty="0">
                <a:latin typeface="Aptos"/>
                <a:ea typeface="+mn-lt"/>
                <a:cs typeface="+mn-lt"/>
              </a:rPr>
              <a:t>Expand topics to cover more nuanced issues</a:t>
            </a:r>
            <a:br>
              <a:rPr lang="en-US" b="0" dirty="0">
                <a:latin typeface="Aptos"/>
                <a:ea typeface="+mn-lt"/>
                <a:cs typeface="+mn-lt"/>
              </a:rPr>
            </a:br>
            <a:endParaRPr lang="en-US" b="0" dirty="0">
              <a:latin typeface="Aptos"/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b="0">
                <a:latin typeface="Aptos"/>
                <a:ea typeface="+mn-lt"/>
                <a:cs typeface="+mn-lt"/>
              </a:rPr>
              <a:t>Optimize code/app interaction</a:t>
            </a:r>
            <a:br>
              <a:rPr lang="en-US" b="0">
                <a:latin typeface="Aptos"/>
                <a:ea typeface="+mn-lt"/>
                <a:cs typeface="+mn-lt"/>
              </a:rPr>
            </a:br>
            <a:endParaRPr lang="en-US" b="0">
              <a:latin typeface="Aptos"/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b="0" dirty="0">
                <a:latin typeface="Aptos"/>
                <a:ea typeface="+mn-lt"/>
                <a:cs typeface="+mn-lt"/>
              </a:rPr>
              <a:t>Continue</a:t>
            </a:r>
            <a:r>
              <a:rPr lang="en-US" dirty="0">
                <a:latin typeface="Aptos"/>
                <a:ea typeface="+mn-lt"/>
                <a:cs typeface="+mn-lt"/>
              </a:rPr>
              <a:t> </a:t>
            </a:r>
            <a:r>
              <a:rPr lang="en-US" b="0" dirty="0">
                <a:latin typeface="Aptos"/>
                <a:ea typeface="+mn-lt"/>
                <a:cs typeface="+mn-lt"/>
              </a:rPr>
              <a:t>work with seq-to-seq transformer models</a:t>
            </a:r>
            <a:br>
              <a:rPr lang="en-US" b="0" dirty="0">
                <a:latin typeface="Aptos"/>
                <a:ea typeface="+mn-lt"/>
                <a:cs typeface="+mn-lt"/>
              </a:rPr>
            </a:br>
            <a:endParaRPr lang="en-US" b="0" dirty="0">
              <a:solidFill>
                <a:srgbClr val="E23042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b="0" dirty="0">
                <a:latin typeface="Aptos"/>
                <a:ea typeface="+mn-lt"/>
                <a:cs typeface="+mn-lt"/>
              </a:rPr>
              <a:t>Include state and local elections</a:t>
            </a:r>
            <a:br>
              <a:rPr lang="en-US" b="0" dirty="0">
                <a:latin typeface="Aptos"/>
                <a:ea typeface="+mn-lt"/>
                <a:cs typeface="+mn-lt"/>
              </a:rPr>
            </a:br>
            <a:endParaRPr lang="en-US">
              <a:solidFill>
                <a:srgbClr val="E23042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b="0" dirty="0">
                <a:latin typeface="Aptos"/>
                <a:ea typeface="+mn-lt"/>
                <a:cs typeface="+mn-lt"/>
              </a:rPr>
              <a:t>Add</a:t>
            </a:r>
            <a:r>
              <a:rPr lang="en-US" dirty="0">
                <a:latin typeface="Aptos"/>
                <a:ea typeface="+mn-lt"/>
                <a:cs typeface="+mn-lt"/>
              </a:rPr>
              <a:t> </a:t>
            </a:r>
            <a:r>
              <a:rPr lang="en-US" b="0" dirty="0">
                <a:latin typeface="Aptos"/>
                <a:ea typeface="+mn-lt"/>
                <a:cs typeface="+mn-lt"/>
              </a:rPr>
              <a:t>multi-language support</a:t>
            </a:r>
            <a:br>
              <a:rPr lang="en-US" b="0" dirty="0">
                <a:latin typeface="Aptos"/>
                <a:ea typeface="+mn-lt"/>
                <a:cs typeface="+mn-lt"/>
              </a:rPr>
            </a:br>
            <a:endParaRPr lang="en-US" b="0" dirty="0">
              <a:latin typeface="Aptos"/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b="0" dirty="0">
                <a:latin typeface="Aptos"/>
                <a:ea typeface="+mn-lt"/>
                <a:cs typeface="+mn-lt"/>
              </a:rPr>
              <a:t>Continue work on our own LLM with election specific text</a:t>
            </a:r>
            <a:endParaRPr lang="en-US" dirty="0">
              <a:latin typeface="Aptos"/>
              <a:cs typeface="Segoe UI"/>
            </a:endParaRPr>
          </a:p>
          <a:p>
            <a:endParaRPr lang="en-US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4" y="2474962"/>
            <a:ext cx="7799387" cy="3234084"/>
          </a:xfrm>
        </p:spPr>
        <p:txBody>
          <a:bodyPr wrap="square" lIns="0" tIns="0" rIns="0" bIns="0" anchor="t">
            <a:noAutofit/>
          </a:bodyPr>
          <a:lstStyle/>
          <a:p>
            <a:r>
              <a:rPr lang="en-US" sz="8000" b="1">
                <a:cs typeface="Segoe UI"/>
              </a:rPr>
              <a:t>Thank you!</a:t>
            </a:r>
            <a:endParaRPr lang="en-US" sz="8000" b="1" dirty="0">
              <a:cs typeface="Segoe UI"/>
            </a:endParaRPr>
          </a:p>
          <a:p>
            <a:r>
              <a:rPr lang="en-US" sz="7200" b="1">
                <a:cs typeface="Segoe UI"/>
              </a:rPr>
              <a:t>Questions?</a:t>
            </a:r>
          </a:p>
          <a:p>
            <a:endParaRPr lang="en-US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71413"/>
            <a:ext cx="6477000" cy="1189038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391058"/>
            <a:ext cx="6648893" cy="5014432"/>
          </a:xfrm>
        </p:spPr>
        <p:txBody>
          <a:bodyPr lIns="91440" tIns="45720" rIns="91440" bIns="45720" anchor="t"/>
          <a:lstStyle/>
          <a:p>
            <a:r>
              <a:rPr lang="en-US" altLang="en-US" dirty="0"/>
              <a:t>​O</a:t>
            </a:r>
            <a:r>
              <a:rPr lang="en-US" dirty="0"/>
              <a:t>bjective:</a:t>
            </a:r>
          </a:p>
          <a:p>
            <a:pPr lvl="1"/>
            <a:r>
              <a:rPr lang="en-US" dirty="0">
                <a:ea typeface="+mn-lt"/>
                <a:cs typeface="+mn-lt"/>
              </a:rPr>
              <a:t>Build a Voter Match App that aligns users with political candidates based on their responses to policy-related questions.</a:t>
            </a:r>
          </a:p>
          <a:p>
            <a:r>
              <a:rPr lang="en-US" dirty="0"/>
              <a:t>Purpose:</a:t>
            </a:r>
            <a:endParaRPr lang="en-US" dirty="0">
              <a:cs typeface="Segoe UI"/>
            </a:endParaRPr>
          </a:p>
          <a:p>
            <a:pPr lvl="1"/>
            <a:r>
              <a:rPr lang="en-US" altLang="en-US" dirty="0"/>
              <a:t>Summarize policy stances for election candidates</a:t>
            </a:r>
            <a:endParaRPr lang="en-US" altLang="en-US" dirty="0">
              <a:cs typeface="Segoe UI"/>
            </a:endParaRP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/>
              </a:rPr>
              <a:t>Allow voters to </a:t>
            </a:r>
            <a:r>
              <a:rPr lang="en-US" dirty="0">
                <a:solidFill>
                  <a:srgbClr val="000000"/>
                </a:solidFill>
                <a:latin typeface="Aptos"/>
              </a:rPr>
              <a:t>choose stance closest to their own</a:t>
            </a:r>
            <a:endParaRPr lang="en-US" b="0" i="0" dirty="0">
              <a:solidFill>
                <a:srgbClr val="000000"/>
              </a:solidFill>
              <a:effectLst/>
              <a:latin typeface="Aptos"/>
            </a:endParaRP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Aptos"/>
              </a:rPr>
              <a:t>ranked best-match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/>
              </a:rPr>
              <a:t> candidates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​</a:t>
            </a:r>
          </a:p>
          <a:p>
            <a:r>
              <a:rPr lang="en-US" altLang="en-US" dirty="0"/>
              <a:t>Tools:</a:t>
            </a:r>
            <a:endParaRPr lang="en-US" altLang="en-US" dirty="0">
              <a:cs typeface="Segoe UI"/>
            </a:endParaRPr>
          </a:p>
          <a:p>
            <a:pPr lvl="1"/>
            <a:r>
              <a:rPr lang="en-US" altLang="en-US" dirty="0"/>
              <a:t>Web scrapers</a:t>
            </a:r>
            <a:endParaRPr lang="en-US" altLang="en-US" dirty="0">
              <a:cs typeface="Segoe UI"/>
            </a:endParaRPr>
          </a:p>
          <a:p>
            <a:pPr lvl="1"/>
            <a:r>
              <a:rPr lang="en-US" dirty="0"/>
              <a:t>NLP</a:t>
            </a:r>
            <a:endParaRPr lang="en-US" dirty="0">
              <a:cs typeface="Segoe UI"/>
            </a:endParaRPr>
          </a:p>
          <a:p>
            <a:pPr lvl="1"/>
            <a:r>
              <a:rPr lang="en-US" dirty="0"/>
              <a:t>LLM</a:t>
            </a:r>
            <a:endParaRPr lang="en-US" dirty="0">
              <a:cs typeface="Segoe UI"/>
            </a:endParaRPr>
          </a:p>
          <a:p>
            <a:pPr lvl="1"/>
            <a:r>
              <a:rPr lang="en-US">
                <a:cs typeface="Segoe UI"/>
              </a:rPr>
              <a:t>User Interface</a:t>
            </a:r>
            <a:endParaRPr lang="en-US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1DD29-B763-40B2-B4F0-CCD9E0A94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415E44-F67B-BF32-E945-BE7AD7C730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12132" y="1377305"/>
            <a:ext cx="6477000" cy="4920770"/>
          </a:xfr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​Data source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hlinkClick r:id="rId3"/>
              </a:rPr>
              <a:t>https://ballotpedia.org</a:t>
            </a:r>
            <a:br>
              <a:rPr lang="en-US" altLang="en-US">
                <a:cs typeface="Segoe UI"/>
              </a:rPr>
            </a:br>
            <a:endParaRPr lang="en-US" altLang="en-US" dirty="0">
              <a:cs typeface="Segoe UI"/>
            </a:endParaRPr>
          </a:p>
          <a:p>
            <a:pPr>
              <a:lnSpc>
                <a:spcPct val="90000"/>
              </a:lnSpc>
            </a:pPr>
            <a:r>
              <a:rPr lang="en-US" dirty="0"/>
              <a:t>Web scraper:</a:t>
            </a:r>
            <a:endParaRPr lang="en-US" dirty="0">
              <a:cs typeface="Segoe UI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/>
              <a:t>Beautiful Soup</a:t>
            </a:r>
            <a:br>
              <a:rPr lang="en-US" altLang="en-US"/>
            </a:br>
            <a:endParaRPr lang="en-US" altLang="en-US" dirty="0">
              <a:cs typeface="Segoe UI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NLP</a:t>
            </a:r>
            <a:r>
              <a:rPr lang="en-US" altLang="en-US"/>
              <a:t> &amp; </a:t>
            </a:r>
            <a:r>
              <a:rPr lang="en-US"/>
              <a:t>Language Models</a:t>
            </a:r>
            <a:r>
              <a:rPr lang="en-US" altLang="en-US" dirty="0"/>
              <a:t>:</a:t>
            </a:r>
            <a:endParaRPr lang="en-US" altLang="en-US" dirty="0">
              <a:cs typeface="Segoe UI"/>
            </a:endParaRPr>
          </a:p>
          <a:p>
            <a:pPr lvl="1">
              <a:lnSpc>
                <a:spcPct val="90000"/>
              </a:lnSpc>
            </a:pPr>
            <a:r>
              <a:rPr lang="en-US" b="0" i="0" u="none" strike="noStrike" dirty="0">
                <a:effectLst/>
              </a:rPr>
              <a:t>Natural Language Toolkit (</a:t>
            </a:r>
            <a:r>
              <a:rPr lang="en-US" b="0" i="0" u="none" strike="noStrike" dirty="0" err="1">
                <a:effectLst/>
              </a:rPr>
              <a:t>nltk</a:t>
            </a:r>
            <a:r>
              <a:rPr lang="en-US" b="0" i="0" u="none" strike="noStrike" dirty="0">
                <a:effectLst/>
              </a:rPr>
              <a:t>)</a:t>
            </a:r>
            <a:endParaRPr lang="en-US" dirty="0">
              <a:cs typeface="Segoe UI"/>
            </a:endParaRPr>
          </a:p>
          <a:p>
            <a:pPr lvl="1">
              <a:lnSpc>
                <a:spcPct val="90000"/>
              </a:lnSpc>
            </a:pPr>
            <a:r>
              <a:rPr lang="en-US" err="1">
                <a:cs typeface="Segoe UI"/>
              </a:rPr>
              <a:t>facebook</a:t>
            </a:r>
            <a:r>
              <a:rPr lang="en-US" dirty="0">
                <a:cs typeface="Segoe UI"/>
              </a:rPr>
              <a:t>/</a:t>
            </a:r>
            <a:r>
              <a:rPr lang="en-US" err="1">
                <a:cs typeface="Segoe UI"/>
              </a:rPr>
              <a:t>bart</a:t>
            </a:r>
            <a:r>
              <a:rPr lang="en-US" dirty="0">
                <a:cs typeface="Segoe UI"/>
              </a:rPr>
              <a:t>-large-</a:t>
            </a:r>
            <a:r>
              <a:rPr lang="en-US" err="1">
                <a:cs typeface="Segoe UI"/>
              </a:rPr>
              <a:t>cnn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  <a:latin typeface="Segoe UI"/>
                <a:cs typeface="Segoe UI"/>
              </a:rPr>
              <a:t>roberta</a:t>
            </a:r>
            <a:r>
              <a:rPr lang="en-US" dirty="0">
                <a:solidFill>
                  <a:srgbClr val="000000"/>
                </a:solidFill>
                <a:latin typeface="Segoe UI"/>
                <a:cs typeface="Segoe UI"/>
              </a:rPr>
              <a:t>-large-</a:t>
            </a:r>
            <a:r>
              <a:rPr lang="en-US" dirty="0" err="1">
                <a:solidFill>
                  <a:srgbClr val="000000"/>
                </a:solidFill>
                <a:latin typeface="Segoe UI"/>
                <a:cs typeface="Segoe UI"/>
              </a:rPr>
              <a:t>mnli</a:t>
            </a:r>
            <a:endParaRPr lang="en-US">
              <a:solidFill>
                <a:srgbClr val="000000"/>
              </a:solidFill>
              <a:latin typeface="Segoe UI"/>
              <a:cs typeface="Segoe UI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/>
              <a:t>Building our own LLM (Torch and </a:t>
            </a:r>
            <a:r>
              <a:rPr lang="en-US" altLang="en-US" err="1"/>
              <a:t>Tiktoken</a:t>
            </a:r>
            <a:r>
              <a:rPr lang="en-US" altLang="en-US" dirty="0"/>
              <a:t>)</a:t>
            </a:r>
            <a:br>
              <a:rPr lang="en-US" altLang="en-US"/>
            </a:br>
            <a:endParaRPr lang="en-US" altLang="en-US" dirty="0">
              <a:cs typeface="Segoe UI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User Interface:​</a:t>
            </a:r>
            <a:endParaRPr lang="en-US" altLang="en-US" dirty="0">
              <a:cs typeface="Segoe UI"/>
            </a:endParaRPr>
          </a:p>
          <a:p>
            <a:pPr lvl="1">
              <a:lnSpc>
                <a:spcPct val="90000"/>
              </a:lnSpc>
            </a:pPr>
            <a:r>
              <a:rPr lang="en-US" dirty="0" err="1"/>
              <a:t>Gradio</a:t>
            </a:r>
            <a:r>
              <a:rPr lang="en-US" dirty="0"/>
              <a:t> </a:t>
            </a:r>
            <a:endParaRPr lang="en-US" b="0" i="0" u="none" strike="noStrike" dirty="0">
              <a:effectLst/>
              <a:cs typeface="Segoe UI"/>
            </a:endParaRPr>
          </a:p>
          <a:p>
            <a:pPr>
              <a:lnSpc>
                <a:spcPct val="90000"/>
              </a:lnSpc>
            </a:pPr>
            <a:endParaRPr lang="en-US" altLang="en-US" sz="1100"/>
          </a:p>
          <a:p>
            <a:pPr lvl="1">
              <a:lnSpc>
                <a:spcPct val="90000"/>
              </a:lnSpc>
            </a:pPr>
            <a:endParaRPr lang="en-US" sz="11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89868C-062B-BD78-B2C3-62688ACF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13" y="506138"/>
            <a:ext cx="6980583" cy="646332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dirty="0">
                <a:solidFill>
                  <a:srgbClr val="3578AF"/>
                </a:solidFill>
              </a:rPr>
              <a:t> Data, Models, and Libraries</a:t>
            </a:r>
            <a:endParaRPr lang="en-US" dirty="0">
              <a:solidFill>
                <a:srgbClr val="E23042"/>
              </a:solidFill>
              <a:cs typeface="Segoe UI"/>
            </a:endParaRPr>
          </a:p>
          <a:p>
            <a:endParaRPr lang="en-US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15813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/>
              <a:t>Data Source and Web Scraping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1115AFF-49D7-6693-506D-6444622DA1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9" y="1361476"/>
            <a:ext cx="10591799" cy="378803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 lvl="1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ptos"/>
              </a:rPr>
              <a:t>Ballotpedia.org</a:t>
            </a:r>
          </a:p>
          <a:p>
            <a:pPr lvl="1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ptos"/>
              </a:rPr>
              <a:t>Website containing a plethora of information on candidates running for office.</a:t>
            </a:r>
          </a:p>
          <a:p>
            <a:pPr lvl="1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ptos"/>
              </a:rPr>
              <a:t>Has presidential election information starting with the 2016 election.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ptos"/>
              </a:rPr>
              <a:t>​</a:t>
            </a:r>
          </a:p>
          <a:p>
            <a:pPr lvl="1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ptos"/>
              </a:rPr>
              <a:t>For the scope of our project, we focused on candidate policy stances.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ptos"/>
              </a:rPr>
              <a:t>​</a:t>
            </a:r>
          </a:p>
          <a:p>
            <a:pPr lvl="1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ptos"/>
              </a:rPr>
              <a:t>Scraped candidate policy stances using Beautiful</a:t>
            </a:r>
            <a:r>
              <a:rPr lang="en-US" sz="2400" dirty="0">
                <a:solidFill>
                  <a:srgbClr val="000000"/>
                </a:solidFill>
                <a:latin typeface="Aptos"/>
              </a:rPr>
              <a:t> Soup.</a:t>
            </a:r>
            <a:endParaRPr lang="en-US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lvl="1"/>
            <a:r>
              <a:rPr lang="en-US" sz="2400" dirty="0">
                <a:latin typeface="Aptos"/>
              </a:rPr>
              <a:t>Gathered presidential candidate data from 2016, 2020, &amp; 2024; some US Senate candidate data from 2018, 2020, &amp; 2022 for NC, and 2020 for AL. </a:t>
            </a:r>
            <a:endParaRPr lang="en-US" dirty="0">
              <a:latin typeface="Aptos" panose="020B0004020202020204" pitchFamily="34" charset="0"/>
            </a:endParaRPr>
          </a:p>
          <a:p>
            <a:pPr marL="0" lvl="1" indent="0">
              <a:buNone/>
            </a:pPr>
            <a:endParaRPr lang="en-US" sz="1800" b="0" i="0" u="none" strike="noStrike">
              <a:solidFill>
                <a:srgbClr val="000000"/>
              </a:solidFill>
              <a:effectLst/>
              <a:latin typeface="Segoe UI"/>
              <a:cs typeface="Segoe UI"/>
            </a:endParaRPr>
          </a:p>
          <a:p>
            <a:pPr lvl="1"/>
            <a:endParaRPr lang="en-US">
              <a:cs typeface="Segoe U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07F12E-FFB5-B9F2-8895-C254240F6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971" y="5343118"/>
            <a:ext cx="3188484" cy="5425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685227-9997-B588-9D86-5BE0F1B725A8}"/>
              </a:ext>
            </a:extLst>
          </p:cNvPr>
          <p:cNvSpPr txBox="1"/>
          <p:nvPr/>
        </p:nvSpPr>
        <p:spPr>
          <a:xfrm>
            <a:off x="3242936" y="5423505"/>
            <a:ext cx="9841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  <a:hlinkClick r:id="rId4"/>
              </a:rPr>
              <a:t>Source:</a:t>
            </a:r>
            <a:r>
              <a:rPr lang="en-US" dirty="0">
                <a:latin typeface="Arial"/>
                <a:cs typeface="Arial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236C2-33DE-79B1-2130-9A68161FE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75CF5D-DE6E-18E7-3908-6B8EC5F12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>
                <a:solidFill>
                  <a:srgbClr val="3578AF"/>
                </a:solidFill>
                <a:ea typeface="+mj-lt"/>
                <a:cs typeface="+mj-lt"/>
              </a:rPr>
              <a:t>Natural Language Processing </a:t>
            </a:r>
            <a:endParaRPr lang="en-US" sz="1400" b="0">
              <a:solidFill>
                <a:srgbClr val="001D35"/>
              </a:solidFill>
              <a:cs typeface="Segoe UI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BD9C45-3536-6976-C506-5995A80A2F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9" y="1631211"/>
            <a:ext cx="10591799" cy="3653169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endParaRPr lang="en-US"/>
          </a:p>
          <a:p>
            <a:pPr fontAlgn="base">
              <a:lnSpc>
                <a:spcPts val="1725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rgbClr val="000000"/>
              </a:solidFill>
              <a:latin typeface="Aptos"/>
              <a:ea typeface="+mn-lt"/>
              <a:cs typeface="+mn-lt"/>
            </a:endParaRPr>
          </a:p>
          <a:p>
            <a:pPr>
              <a:lnSpc>
                <a:spcPts val="1725"/>
              </a:lnSpc>
            </a:pPr>
            <a:endParaRPr lang="en-US" sz="2400">
              <a:solidFill>
                <a:srgbClr val="000000"/>
              </a:solidFill>
              <a:latin typeface="Aptos"/>
              <a:cs typeface="Segoe UI"/>
            </a:endParaRPr>
          </a:p>
          <a:p>
            <a:pPr>
              <a:lnSpc>
                <a:spcPts val="1725"/>
              </a:lnSpc>
              <a:buFont typeface="Arial" panose="020B0604020202020204" pitchFamily="34" charset="0"/>
              <a:buChar char="•"/>
            </a:pPr>
            <a:endParaRPr lang="en-US" sz="2400">
              <a:latin typeface="Aptos"/>
              <a:ea typeface="+mn-lt"/>
              <a:cs typeface="+mn-lt"/>
            </a:endParaRPr>
          </a:p>
          <a:p>
            <a:pPr marL="514350" lvl="1">
              <a:lnSpc>
                <a:spcPts val="1725"/>
              </a:lnSpc>
              <a:buFont typeface="Arial,Sans-Serif" panose="020B0604020202020204" pitchFamily="34" charset="0"/>
              <a:buChar char="•"/>
            </a:pPr>
            <a:endParaRPr lang="en-US" sz="2400">
              <a:solidFill>
                <a:srgbClr val="000000"/>
              </a:solidFill>
              <a:latin typeface="Aptos"/>
              <a:ea typeface="+mn-lt"/>
              <a:cs typeface="+mn-lt"/>
            </a:endParaRPr>
          </a:p>
          <a:p>
            <a:pPr marL="514350" lvl="1">
              <a:lnSpc>
                <a:spcPts val="1725"/>
              </a:lnSpc>
              <a:buFont typeface="Arial,Sans-Serif" panose="020B0604020202020204" pitchFamily="34" charset="0"/>
              <a:buChar char="•"/>
            </a:pPr>
            <a:endParaRPr lang="en-US" sz="2400">
              <a:latin typeface="Aptos"/>
              <a:cs typeface="Segoe UI"/>
            </a:endParaRPr>
          </a:p>
          <a:p>
            <a:pPr>
              <a:lnSpc>
                <a:spcPts val="1725"/>
              </a:lnSpc>
              <a:buFont typeface="Arial" panose="020B0604020202020204" pitchFamily="34" charset="0"/>
              <a:buChar char="•"/>
            </a:pPr>
            <a:endParaRPr lang="en-US" sz="2400">
              <a:latin typeface="Aptos"/>
              <a:ea typeface="+mn-lt"/>
              <a:cs typeface="+mn-lt"/>
            </a:endParaRPr>
          </a:p>
          <a:p>
            <a:pPr marL="514350" lvl="1">
              <a:lnSpc>
                <a:spcPts val="1725"/>
              </a:lnSpc>
              <a:buFont typeface="Arial,Sans-Serif"/>
              <a:buChar char="•"/>
            </a:pPr>
            <a:endParaRPr lang="en-US" sz="2000">
              <a:solidFill>
                <a:srgbClr val="000000"/>
              </a:solidFill>
              <a:latin typeface="Aptos"/>
              <a:ea typeface="+mn-lt"/>
              <a:cs typeface="+mn-lt"/>
            </a:endParaRPr>
          </a:p>
          <a:p>
            <a:pPr marL="514350" lvl="1">
              <a:lnSpc>
                <a:spcPts val="1725"/>
              </a:lnSpc>
              <a:buFont typeface="Arial,Sans-Serif"/>
              <a:buChar char="•"/>
            </a:pPr>
            <a:endParaRPr lang="en-US" sz="2000">
              <a:solidFill>
                <a:srgbClr val="000000"/>
              </a:solidFill>
              <a:latin typeface="Segoe UI"/>
              <a:ea typeface="+mn-lt"/>
              <a:cs typeface="+mn-lt"/>
            </a:endParaRPr>
          </a:p>
          <a:p>
            <a:pPr marL="1428750" lvl="2" indent="-285750">
              <a:lnSpc>
                <a:spcPts val="1500"/>
              </a:lnSpc>
              <a:buFont typeface="Arial,Sans-Serif"/>
              <a:buChar char="•"/>
            </a:pPr>
            <a:endParaRPr lang="en-US" sz="2400" b="0" i="0">
              <a:solidFill>
                <a:srgbClr val="000000"/>
              </a:solidFill>
              <a:effectLst/>
              <a:latin typeface="Aptos"/>
              <a:cs typeface="Segoe UI"/>
            </a:endParaRPr>
          </a:p>
          <a:p>
            <a:pPr marL="0" lvl="1" indent="0">
              <a:buNone/>
            </a:pPr>
            <a:br>
              <a:rPr lang="en-US" sz="1800" b="0" i="0">
                <a:effectLst/>
                <a:latin typeface="Aptos" panose="020B0004020202020204" pitchFamily="34" charset="0"/>
              </a:rPr>
            </a:br>
            <a:br>
              <a:rPr lang="en-US" sz="1800" b="0" i="0">
                <a:effectLst/>
                <a:latin typeface="Aptos" panose="020B0004020202020204" pitchFamily="34" charset="0"/>
              </a:rPr>
            </a:br>
            <a:endParaRPr lang="en-US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lvl="1"/>
            <a:endParaRPr lang="en-US" sz="1800" b="0" i="0" u="none" strike="noStrike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8660EDA6-0D0B-8712-1488-B1E155A5A40E}"/>
              </a:ext>
            </a:extLst>
          </p:cNvPr>
          <p:cNvSpPr txBox="1">
            <a:spLocks/>
          </p:cNvSpPr>
          <p:nvPr/>
        </p:nvSpPr>
        <p:spPr>
          <a:xfrm>
            <a:off x="759792" y="1496481"/>
            <a:ext cx="10824298" cy="5048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/>
          </a:p>
          <a:p>
            <a:pPr>
              <a:lnSpc>
                <a:spcPts val="1725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Aptos"/>
              </a:rPr>
              <a:t> </a:t>
            </a:r>
            <a:r>
              <a:rPr lang="en-US" sz="2400" dirty="0">
                <a:latin typeface="Aptos"/>
              </a:rPr>
              <a:t>To ensure the input text is in a uniform and simplified format, making it easier </a:t>
            </a:r>
          </a:p>
          <a:p>
            <a:pPr>
              <a:lnSpc>
                <a:spcPts val="1725"/>
              </a:lnSpc>
              <a:spcAft>
                <a:spcPts val="0"/>
              </a:spcAft>
            </a:pPr>
            <a:r>
              <a:rPr lang="en-US" sz="2400" dirty="0">
                <a:latin typeface="Aptos"/>
              </a:rPr>
              <a:t>for models to process. </a:t>
            </a:r>
            <a:br>
              <a:rPr lang="en-US" sz="2400">
                <a:latin typeface="Aptos"/>
              </a:rPr>
            </a:br>
            <a:endParaRPr lang="en-US" sz="2400">
              <a:latin typeface="Aptos"/>
              <a:cs typeface="Segoe UI"/>
            </a:endParaRPr>
          </a:p>
          <a:p>
            <a:pPr>
              <a:lnSpc>
                <a:spcPts val="1725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ptos"/>
              </a:rPr>
              <a:t> NLTK :</a:t>
            </a:r>
            <a:br>
              <a:rPr lang="en-US" sz="2400">
                <a:latin typeface="Aptos" panose="020B0004020202020204" pitchFamily="34" charset="0"/>
              </a:rPr>
            </a:br>
            <a:r>
              <a:rPr lang="en-US" sz="2400">
                <a:solidFill>
                  <a:srgbClr val="000000"/>
                </a:solidFill>
                <a:latin typeface="Aptos"/>
              </a:rPr>
              <a:t>​</a:t>
            </a:r>
            <a:endParaRPr lang="en-US" sz="2400" dirty="0">
              <a:solidFill>
                <a:srgbClr val="000000"/>
              </a:solidFill>
              <a:latin typeface="Aptos"/>
            </a:endParaRPr>
          </a:p>
          <a:p>
            <a:pPr marL="1257300" lvl="2" indent="-342900">
              <a:lnSpc>
                <a:spcPts val="15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Aptos"/>
              </a:rPr>
              <a:t>Tokenizer: </a:t>
            </a:r>
            <a:r>
              <a:rPr lang="en-US" sz="2400" i="1" u="sng" dirty="0" err="1">
                <a:solidFill>
                  <a:srgbClr val="000000"/>
                </a:solidFill>
                <a:latin typeface="Aptos"/>
              </a:rPr>
              <a:t>TreebankWordTokenizer</a:t>
            </a:r>
            <a:r>
              <a:rPr lang="en-US" sz="2400" dirty="0">
                <a:solidFill>
                  <a:srgbClr val="000000"/>
                </a:solidFill>
                <a:latin typeface="Aptos"/>
              </a:rPr>
              <a:t>, which is suitable for English text.</a:t>
            </a:r>
            <a:endParaRPr lang="en-US" sz="2400">
              <a:solidFill>
                <a:srgbClr val="000000"/>
              </a:solidFill>
              <a:latin typeface="Aptos"/>
            </a:endParaRPr>
          </a:p>
          <a:p>
            <a:pPr marL="1257300" lvl="2" indent="-342900">
              <a:lnSpc>
                <a:spcPts val="1500"/>
              </a:lnSpc>
              <a:spcAft>
                <a:spcPts val="0"/>
              </a:spcAft>
            </a:pPr>
            <a:r>
              <a:rPr lang="en-US" sz="2200" err="1">
                <a:solidFill>
                  <a:srgbClr val="000000"/>
                </a:solidFill>
                <a:latin typeface="Aptos"/>
              </a:rPr>
              <a:t>Lemmatizer</a:t>
            </a:r>
            <a:r>
              <a:rPr lang="en-US" sz="2200">
                <a:solidFill>
                  <a:srgbClr val="000000"/>
                </a:solidFill>
                <a:latin typeface="Aptos"/>
              </a:rPr>
              <a:t>: </a:t>
            </a:r>
            <a:r>
              <a:rPr lang="en-US" sz="2200" i="1" u="sng" err="1">
                <a:solidFill>
                  <a:srgbClr val="000000"/>
                </a:solidFill>
                <a:latin typeface="Aptos"/>
              </a:rPr>
              <a:t>WordNetLemmatizer</a:t>
            </a:r>
            <a:r>
              <a:rPr lang="en-US" sz="2200">
                <a:solidFill>
                  <a:srgbClr val="000000"/>
                </a:solidFill>
                <a:latin typeface="Aptos"/>
              </a:rPr>
              <a:t>, to convert words to their base forms.​</a:t>
            </a:r>
            <a:endParaRPr lang="en-US" sz="2400">
              <a:solidFill>
                <a:srgbClr val="000000"/>
              </a:solidFill>
              <a:latin typeface="Aptos"/>
            </a:endParaRPr>
          </a:p>
          <a:p>
            <a:pPr marL="914400" lvl="2" indent="0">
              <a:lnSpc>
                <a:spcPts val="1500"/>
              </a:lnSpc>
              <a:spcAft>
                <a:spcPts val="0"/>
              </a:spcAft>
              <a:buNone/>
            </a:pPr>
            <a:endParaRPr lang="en-US" sz="2400" dirty="0">
              <a:latin typeface="Aptos"/>
            </a:endParaRPr>
          </a:p>
          <a:p>
            <a:pPr>
              <a:lnSpc>
                <a:spcPts val="1725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ptos"/>
              </a:rPr>
              <a:t> </a:t>
            </a:r>
            <a:r>
              <a:rPr lang="en-US" sz="2400">
                <a:latin typeface="Aptos"/>
              </a:rPr>
              <a:t>Using </a:t>
            </a:r>
            <a:r>
              <a:rPr lang="en-US" sz="2400" dirty="0">
                <a:latin typeface="Aptos"/>
              </a:rPr>
              <a:t>the </a:t>
            </a:r>
            <a:r>
              <a:rPr lang="en-US" sz="2400" i="1" u="sng" dirty="0" err="1">
                <a:latin typeface="Aptos"/>
              </a:rPr>
              <a:t>roberta</a:t>
            </a:r>
            <a:r>
              <a:rPr lang="en-US" sz="2400" i="1" u="sng" dirty="0">
                <a:latin typeface="Aptos"/>
              </a:rPr>
              <a:t>-large-</a:t>
            </a:r>
            <a:r>
              <a:rPr lang="en-US" sz="2400" i="1" u="sng" dirty="0" err="1">
                <a:latin typeface="Aptos"/>
              </a:rPr>
              <a:t>mnli</a:t>
            </a:r>
            <a:r>
              <a:rPr lang="en-US" sz="2400" i="1" u="sng" dirty="0">
                <a:latin typeface="Aptos"/>
              </a:rPr>
              <a:t> </a:t>
            </a:r>
            <a:r>
              <a:rPr lang="en-US" sz="2400" dirty="0">
                <a:latin typeface="Aptos"/>
              </a:rPr>
              <a:t>model for natural language inference (NLI</a:t>
            </a:r>
            <a:r>
              <a:rPr lang="en-US" sz="2400">
                <a:latin typeface="Aptos"/>
              </a:rPr>
              <a:t>), </a:t>
            </a:r>
            <a:endParaRPr lang="en-US">
              <a:latin typeface="Aptos" panose="020B0004020202020204" pitchFamily="34" charset="0"/>
            </a:endParaRPr>
          </a:p>
          <a:p>
            <a:pPr marL="571500" lvl="1" indent="-342900">
              <a:lnSpc>
                <a:spcPts val="1725"/>
              </a:lnSpc>
              <a:spcAft>
                <a:spcPts val="0"/>
              </a:spcAft>
            </a:pPr>
            <a:r>
              <a:rPr lang="en-US" sz="2400">
                <a:latin typeface="Aptos"/>
              </a:rPr>
              <a:t>Based on the </a:t>
            </a:r>
            <a:r>
              <a:rPr lang="en-US" sz="2400" err="1">
                <a:latin typeface="Aptos"/>
              </a:rPr>
              <a:t>RoBERTa</a:t>
            </a:r>
            <a:r>
              <a:rPr lang="en-US" sz="2400">
                <a:latin typeface="Aptos"/>
              </a:rPr>
              <a:t> (Robustly optimized BERT approach) </a:t>
            </a:r>
            <a:endParaRPr lang="en-US">
              <a:latin typeface="Aptos" panose="020B0004020202020204" pitchFamily="34" charset="0"/>
            </a:endParaRPr>
          </a:p>
          <a:p>
            <a:pPr marL="571500" lvl="1" indent="-342900">
              <a:lnSpc>
                <a:spcPts val="1725"/>
              </a:lnSpc>
              <a:spcAft>
                <a:spcPts val="0"/>
              </a:spcAft>
            </a:pPr>
            <a:r>
              <a:rPr lang="en-US" sz="2400">
                <a:latin typeface="Aptos"/>
              </a:rPr>
              <a:t>Variant of BERT (Bidirectional Encoder Representations from Transformers)</a:t>
            </a:r>
            <a:br>
              <a:rPr lang="en-US" sz="2800">
                <a:latin typeface="Aptos" panose="020B0004020202020204" pitchFamily="34" charset="0"/>
              </a:rPr>
            </a:br>
            <a:br>
              <a:rPr lang="en-US" dirty="0">
                <a:latin typeface="Aptos" panose="020B0004020202020204" pitchFamily="34" charset="0"/>
              </a:rPr>
            </a:br>
            <a:br>
              <a:rPr lang="en-US">
                <a:latin typeface="Aptos" panose="020B0004020202020204" pitchFamily="34" charset="0"/>
              </a:rPr>
            </a:br>
            <a:endParaRPr lang="en-US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lvl="1" fontAlgn="auto"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lvl="1" fontAlgn="auto">
              <a:spcAft>
                <a:spcPts val="0"/>
              </a:spcAft>
            </a:pPr>
            <a:endParaRPr lang="en-US">
              <a:cs typeface="Segoe UI"/>
            </a:endParaRPr>
          </a:p>
          <a:p>
            <a:pPr lvl="1" fontAlgn="auto">
              <a:spcAft>
                <a:spcPts val="0"/>
              </a:spcAft>
            </a:pPr>
            <a:endParaRPr lang="en-US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5039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4519A-A178-4240-5203-8BAB709C6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7297D5-9203-932F-3EC7-F8C48254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8" y="439877"/>
            <a:ext cx="10591800" cy="646332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dirty="0">
                <a:cs typeface="Segoe UI"/>
              </a:rPr>
              <a:t>How it works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FBCD57F-3AB9-52D0-C6EC-CCAC4C5169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6347" y="1299906"/>
            <a:ext cx="10591799" cy="464424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400" b="1" dirty="0"/>
              <a:t>Data</a:t>
            </a:r>
            <a:r>
              <a:rPr lang="en-US" sz="2400" b="1" dirty="0">
                <a:ea typeface="+mn-lt"/>
                <a:cs typeface="+mn-lt"/>
              </a:rPr>
              <a:t> Extraction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sz="2400">
              <a:cs typeface="Segoe UI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Sources: </a:t>
            </a:r>
            <a:r>
              <a:rPr lang="en-US" sz="2400" dirty="0">
                <a:latin typeface="Consolas"/>
              </a:rPr>
              <a:t>.docx</a:t>
            </a:r>
            <a:r>
              <a:rPr lang="en-US" sz="2400" dirty="0">
                <a:ea typeface="+mn-lt"/>
                <a:cs typeface="+mn-lt"/>
              </a:rPr>
              <a:t> files of candidates' policy positions.</a:t>
            </a:r>
            <a:endParaRPr lang="en-US" sz="2400">
              <a:cs typeface="Segoe UI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Process: Extracts and organizes data by topic for each candidate.</a:t>
            </a:r>
            <a:endParaRPr lang="en-US" sz="2400">
              <a:cs typeface="Segoe UI"/>
            </a:endParaRPr>
          </a:p>
          <a:p>
            <a:r>
              <a:rPr lang="en-US" sz="2400" b="1" dirty="0">
                <a:ea typeface="+mn-lt"/>
                <a:cs typeface="+mn-lt"/>
              </a:rPr>
              <a:t>Preprocessing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sz="2400">
              <a:cs typeface="Segoe UI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Clean text: Lowercasing, tokenization, lemmatization.</a:t>
            </a:r>
            <a:endParaRPr lang="en-US" sz="2400">
              <a:cs typeface="Segoe UI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Standardize phrases: specifically the replacement of multi-word phrases with </a:t>
            </a:r>
          </a:p>
          <a:p>
            <a:pPr marL="0" lvl="1" indent="0">
              <a:buNone/>
            </a:pPr>
            <a:r>
              <a:rPr lang="en-US" sz="2400" dirty="0">
                <a:ea typeface="+mn-lt"/>
                <a:cs typeface="+mn-lt"/>
              </a:rPr>
              <a:t> single tokens,  "Black Lives Matter" → "</a:t>
            </a:r>
            <a:r>
              <a:rPr lang="en-US" sz="2400" dirty="0" err="1">
                <a:ea typeface="+mn-lt"/>
                <a:cs typeface="+mn-lt"/>
              </a:rPr>
              <a:t>black_lives_matter</a:t>
            </a:r>
            <a:r>
              <a:rPr lang="en-US" sz="2400" dirty="0">
                <a:ea typeface="+mn-lt"/>
                <a:cs typeface="+mn-lt"/>
              </a:rPr>
              <a:t>"</a:t>
            </a:r>
            <a:endParaRPr lang="en-US" sz="2400">
              <a:cs typeface="Segoe UI"/>
            </a:endParaRPr>
          </a:p>
          <a:p>
            <a:r>
              <a:rPr lang="en-US" sz="2400" b="1" dirty="0">
                <a:ea typeface="+mn-lt"/>
                <a:cs typeface="+mn-lt"/>
              </a:rPr>
              <a:t>Matching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sz="2400">
              <a:cs typeface="Segoe UI"/>
            </a:endParaRPr>
          </a:p>
          <a:p>
            <a:pPr lvl="1"/>
            <a:r>
              <a:rPr lang="en-US" sz="2400" b="1" dirty="0">
                <a:ea typeface="+mn-lt"/>
                <a:cs typeface="+mn-lt"/>
              </a:rPr>
              <a:t>Model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u="sng" err="1">
                <a:latin typeface="Consolas"/>
              </a:rPr>
              <a:t>roberta</a:t>
            </a:r>
            <a:r>
              <a:rPr lang="en-US" sz="2400" u="sng" dirty="0">
                <a:latin typeface="Consolas"/>
              </a:rPr>
              <a:t>-large-</a:t>
            </a:r>
            <a:r>
              <a:rPr lang="en-US" sz="2400" u="sng" err="1">
                <a:latin typeface="Consolas"/>
              </a:rPr>
              <a:t>mnli</a:t>
            </a:r>
            <a:r>
              <a:rPr lang="en-US" sz="2400" u="sng" dirty="0"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</a:rPr>
              <a:t>(Natural Language Inference)</a:t>
            </a:r>
            <a:endParaRPr lang="en-US" sz="2400" dirty="0">
              <a:cs typeface="Segoe UI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Compares user input with candidate policies </a:t>
            </a:r>
            <a:endParaRPr lang="en-US" sz="2400" dirty="0">
              <a:cs typeface="Segoe UI"/>
            </a:endParaRPr>
          </a:p>
          <a:p>
            <a:pPr algn="l"/>
            <a:r>
              <a:rPr lang="en-US" sz="2400" b="1" dirty="0">
                <a:ea typeface="+mn-lt"/>
                <a:cs typeface="+mn-lt"/>
              </a:rPr>
              <a:t>Scoring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sz="2400">
              <a:cs typeface="Segoe UI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Aggregates alignment scores based on NLI results.</a:t>
            </a:r>
            <a:br>
              <a:rPr lang="en-US" b="0" i="0" dirty="0">
                <a:effectLst/>
                <a:latin typeface="Aptos" panose="020B0004020202020204" pitchFamily="34" charset="0"/>
              </a:rPr>
            </a:br>
            <a:endParaRPr lang="en-US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lvl="1"/>
            <a:endParaRPr lang="en-US" sz="1800" b="0" i="0" u="none" strike="noStrike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3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FA59D-D454-71A1-2005-94C3D101C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1B56D-9D12-61A8-F510-B79FEB07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132" y="2017433"/>
            <a:ext cx="6363714" cy="1853393"/>
          </a:xfrm>
        </p:spPr>
        <p:txBody>
          <a:bodyPr lIns="91440" tIns="45720" rIns="91440" bIns="45720" anchor="t">
            <a:noAutofit/>
          </a:bodyPr>
          <a:lstStyle/>
          <a:p>
            <a:pPr algn="ctr"/>
            <a:r>
              <a:rPr lang="en-US" sz="4400" dirty="0">
                <a:cs typeface="Segoe UI"/>
              </a:rPr>
              <a:t>So...you want to build a User Interface?</a:t>
            </a:r>
            <a:endParaRPr lang="en-US" sz="4400" dirty="0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44F6C802-63E6-39F8-C387-FC82FA0AA9C0}"/>
              </a:ext>
            </a:extLst>
          </p:cNvPr>
          <p:cNvSpPr/>
          <p:nvPr/>
        </p:nvSpPr>
        <p:spPr>
          <a:xfrm>
            <a:off x="2194766" y="798867"/>
            <a:ext cx="1183132" cy="103144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37662234-C5EF-2DF0-27C2-E1178DAB5D63}"/>
              </a:ext>
            </a:extLst>
          </p:cNvPr>
          <p:cNvSpPr/>
          <p:nvPr/>
        </p:nvSpPr>
        <p:spPr>
          <a:xfrm>
            <a:off x="3482746" y="798866"/>
            <a:ext cx="1183132" cy="103144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6B0D219B-84F6-878A-9B31-CB4BE40E5E5E}"/>
              </a:ext>
            </a:extLst>
          </p:cNvPr>
          <p:cNvSpPr/>
          <p:nvPr/>
        </p:nvSpPr>
        <p:spPr>
          <a:xfrm>
            <a:off x="4770730" y="798867"/>
            <a:ext cx="1183132" cy="103144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726B3E4B-52B1-E310-1852-47F81122A764}"/>
              </a:ext>
            </a:extLst>
          </p:cNvPr>
          <p:cNvSpPr/>
          <p:nvPr/>
        </p:nvSpPr>
        <p:spPr>
          <a:xfrm>
            <a:off x="6072198" y="798867"/>
            <a:ext cx="1183132" cy="103144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0184D706-FEBD-F177-CF72-E0733C4EB4C6}"/>
              </a:ext>
            </a:extLst>
          </p:cNvPr>
          <p:cNvSpPr/>
          <p:nvPr/>
        </p:nvSpPr>
        <p:spPr>
          <a:xfrm>
            <a:off x="7373668" y="798867"/>
            <a:ext cx="1183132" cy="103144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77DB0EF2-1139-95D2-288F-0285EE5458CA}"/>
              </a:ext>
            </a:extLst>
          </p:cNvPr>
          <p:cNvSpPr/>
          <p:nvPr/>
        </p:nvSpPr>
        <p:spPr>
          <a:xfrm>
            <a:off x="8654907" y="798866"/>
            <a:ext cx="1183132" cy="103144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erson in a garment&#10;&#10;Description automatically generated">
            <a:extLst>
              <a:ext uri="{FF2B5EF4-FFF2-40B4-BE49-F238E27FC236}">
                <a16:creationId xmlns:a16="http://schemas.microsoft.com/office/drawing/2014/main" id="{349A4339-2ECA-0173-0A82-536678DC2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402" y="3240817"/>
            <a:ext cx="4727941" cy="267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4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92" y="616573"/>
            <a:ext cx="9995453" cy="1099115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dirty="0">
                <a:cs typeface="Segoe UI"/>
              </a:rPr>
              <a:t> </a:t>
            </a:r>
            <a:r>
              <a:rPr lang="en-US">
                <a:solidFill>
                  <a:srgbClr val="FFFFFF"/>
                </a:solidFill>
                <a:cs typeface="Segoe UI"/>
              </a:rPr>
              <a:t>🗳️ </a:t>
            </a:r>
            <a:r>
              <a:rPr lang="en-US" dirty="0">
                <a:solidFill>
                  <a:schemeClr val="accent2"/>
                </a:solidFill>
                <a:cs typeface="Segoe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Voter Match App</a:t>
            </a:r>
            <a:r>
              <a:rPr lang="en-US" dirty="0">
                <a:cs typeface="Segoe UI"/>
              </a:rPr>
              <a:t> </a:t>
            </a:r>
            <a:r>
              <a:rPr lang="en-US">
                <a:solidFill>
                  <a:srgbClr val="FFFFFF"/>
                </a:solidFill>
                <a:cs typeface="Segoe UI"/>
              </a:rPr>
              <a:t>🗳️</a:t>
            </a:r>
            <a:br>
              <a:rPr lang="en-US">
                <a:solidFill>
                  <a:srgbClr val="FFFFFF"/>
                </a:solidFill>
                <a:cs typeface="Segoe UI"/>
              </a:rPr>
            </a:br>
            <a:endParaRPr lang="en-US">
              <a:cs typeface="Segoe UI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52EDA-7F85-46DD-9A9E-95E0E3EC3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5566" y="1719693"/>
            <a:ext cx="9828692" cy="4118989"/>
          </a:xfrm>
        </p:spPr>
        <p:txBody>
          <a:bodyPr lIns="91440" tIns="45720" rIns="91440" bIns="45720" anchor="t"/>
          <a:lstStyle/>
          <a:p>
            <a:r>
              <a:rPr lang="en-US" sz="2400" b="1" dirty="0"/>
              <a:t>Using </a:t>
            </a:r>
            <a:r>
              <a:rPr lang="en-US" sz="2400" b="1" err="1"/>
              <a:t>Gradio</a:t>
            </a:r>
            <a:r>
              <a:rPr lang="en-US" sz="2400" b="1"/>
              <a:t>  </a:t>
            </a:r>
            <a:endParaRPr lang="en-US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User Input</a:t>
            </a:r>
            <a:r>
              <a:rPr lang="en-US" dirty="0">
                <a:ea typeface="+mn-lt"/>
                <a:cs typeface="+mn-lt"/>
              </a:rPr>
              <a:t>: User chooses response for each topic by selecting a single radio button</a:t>
            </a:r>
            <a:endParaRPr lang="en-US">
              <a:cs typeface="Segoe UI"/>
            </a:endParaRPr>
          </a:p>
          <a:p>
            <a:r>
              <a:rPr lang="en-US" b="1" dirty="0">
                <a:ea typeface="+mn-lt"/>
                <a:cs typeface="+mn-lt"/>
              </a:rPr>
              <a:t>Presentation of Results</a:t>
            </a:r>
            <a:endParaRPr lang="en-US" dirty="0">
              <a:cs typeface="Segoe UI"/>
            </a:endParaRP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Topic-level results: Shows NLI label and confidence score for each topic for highest ranking candidate.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Overall alignment: Ranks candidates by their total average confidence scores.</a:t>
            </a:r>
            <a:endParaRPr lang="en-US" dirty="0"/>
          </a:p>
          <a:p>
            <a:pPr marL="0" lvl="1" indent="0">
              <a:buNone/>
            </a:pPr>
            <a:r>
              <a:rPr lang="en-US" b="1" dirty="0"/>
              <a:t>Interactive Workflow</a:t>
            </a:r>
            <a:endParaRPr lang="en-US" dirty="0"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Users select their views on key topics.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app processes the input, matches it with candidates, and ranks candidates based on alignment.</a:t>
            </a:r>
            <a:endParaRPr lang="en-US" dirty="0"/>
          </a:p>
          <a:p>
            <a:endParaRPr lang="en-US">
              <a:cs typeface="Segoe UI"/>
            </a:endParaRPr>
          </a:p>
          <a:p>
            <a:endParaRPr lang="en-US">
              <a:cs typeface="Segoe UI"/>
            </a:endParaRPr>
          </a:p>
          <a:p>
            <a:endParaRPr lang="en-US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7097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7990B-E03C-A86C-D331-A2E94A861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ext on a white background&#10;&#10;Description automatically generated">
            <a:extLst>
              <a:ext uri="{FF2B5EF4-FFF2-40B4-BE49-F238E27FC236}">
                <a16:creationId xmlns:a16="http://schemas.microsoft.com/office/drawing/2014/main" id="{BABB6927-1040-060C-38B0-5F1AE3A8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8" y="2620555"/>
            <a:ext cx="11896725" cy="31813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3E2F6B-9F4C-955B-A162-902D833C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dirty="0">
                <a:solidFill>
                  <a:srgbClr val="3578AF"/>
                </a:solidFill>
                <a:cs typeface="Segoe UI"/>
              </a:rPr>
              <a:t>Sequence-to-Sequence Transformer</a:t>
            </a:r>
          </a:p>
          <a:p>
            <a:endParaRPr lang="en-US" dirty="0">
              <a:cs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C9565-4E17-A6A8-B009-4D179CBF5F1D}"/>
              </a:ext>
            </a:extLst>
          </p:cNvPr>
          <p:cNvSpPr txBox="1"/>
          <p:nvPr/>
        </p:nvSpPr>
        <p:spPr>
          <a:xfrm>
            <a:off x="765151" y="1567398"/>
            <a:ext cx="105807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ptos"/>
              </a:rPr>
              <a:t>Purpose: </a:t>
            </a:r>
            <a:r>
              <a:rPr lang="en-US" dirty="0">
                <a:solidFill>
                  <a:schemeClr val="bg1"/>
                </a:solidFill>
                <a:latin typeface="Aptos"/>
              </a:rPr>
              <a:t>Accepts input text and returns a summarization.</a:t>
            </a:r>
          </a:p>
          <a:p>
            <a:endParaRPr lang="en-US" dirty="0">
              <a:solidFill>
                <a:schemeClr val="bg1"/>
              </a:solidFill>
              <a:latin typeface="Aptos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ptos"/>
                <a:cs typeface="Arial"/>
              </a:rPr>
              <a:t>Example input: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482422B-3C85-D442-BF28-8A94A86B5369}"/>
                  </a:ext>
                </a:extLst>
              </p14:cNvPr>
              <p14:cNvContentPartPr/>
              <p14:nvPr/>
            </p14:nvContentPartPr>
            <p14:xfrm>
              <a:off x="9616036" y="2769919"/>
              <a:ext cx="2385944" cy="10115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482422B-3C85-D442-BF28-8A94A86B53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62047" y="2567619"/>
                <a:ext cx="2493562" cy="414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6010C5D-9B5E-648F-2367-7D00B90D27BE}"/>
                  </a:ext>
                </a:extLst>
              </p14:cNvPr>
              <p14:cNvContentPartPr/>
              <p14:nvPr/>
            </p14:nvContentPartPr>
            <p14:xfrm>
              <a:off x="472035" y="3031141"/>
              <a:ext cx="2196654" cy="10115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6010C5D-9B5E-648F-2367-7D00B90D27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8405" y="2914429"/>
                <a:ext cx="2304273" cy="243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4B733C1-AEA8-4282-F3F4-2D9E0439EAED}"/>
                  </a:ext>
                </a:extLst>
              </p14:cNvPr>
              <p14:cNvContentPartPr/>
              <p14:nvPr/>
            </p14:nvContentPartPr>
            <p14:xfrm>
              <a:off x="2906389" y="3037884"/>
              <a:ext cx="2315235" cy="10115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4B733C1-AEA8-4282-F3F4-2D9E0439EA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2396" y="2821856"/>
                <a:ext cx="2422862" cy="442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645658B-B9AC-D6CD-95DF-B5E150ADEE89}"/>
                  </a:ext>
                </a:extLst>
              </p14:cNvPr>
              <p14:cNvContentPartPr/>
              <p14:nvPr/>
            </p14:nvContentPartPr>
            <p14:xfrm>
              <a:off x="5886955" y="3017654"/>
              <a:ext cx="3931055" cy="10115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645658B-B9AC-D6CD-95DF-B5E150ADEE8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33322" y="2865929"/>
                <a:ext cx="4038681" cy="3130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96556FE-5CD8-512B-BB4F-9E3D91FBFF91}"/>
                  </a:ext>
                </a:extLst>
              </p14:cNvPr>
              <p14:cNvContentPartPr/>
              <p14:nvPr/>
            </p14:nvContentPartPr>
            <p14:xfrm>
              <a:off x="944070" y="3745937"/>
              <a:ext cx="4870937" cy="10115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96556FE-5CD8-512B-BB4F-9E3D91FBFF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0072" y="3366624"/>
                <a:ext cx="4978572" cy="767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2B2839A-C078-18B4-F722-B49741796388}"/>
                  </a:ext>
                </a:extLst>
              </p14:cNvPr>
              <p14:cNvContentPartPr/>
              <p14:nvPr/>
            </p14:nvContentPartPr>
            <p14:xfrm>
              <a:off x="7707663" y="4966775"/>
              <a:ext cx="3748807" cy="19941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2B2839A-C078-18B4-F722-B497417963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53666" y="4859948"/>
                <a:ext cx="3856440" cy="233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F0268AA-E289-FC19-FB7E-D933AD3D8A8B}"/>
                  </a:ext>
                </a:extLst>
              </p14:cNvPr>
              <p14:cNvContentPartPr/>
              <p14:nvPr/>
            </p14:nvContentPartPr>
            <p14:xfrm>
              <a:off x="451805" y="5222651"/>
              <a:ext cx="4525574" cy="10115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F0268AA-E289-FC19-FB7E-D933AD3D8A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8169" y="5071432"/>
                <a:ext cx="4633206" cy="3130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3031ADA-33CC-B2C3-6178-7482DB363A3D}"/>
                  </a:ext>
                </a:extLst>
              </p14:cNvPr>
              <p14:cNvContentPartPr/>
              <p14:nvPr/>
            </p14:nvContentPartPr>
            <p14:xfrm>
              <a:off x="8840548" y="5224126"/>
              <a:ext cx="2756290" cy="10115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3031ADA-33CC-B2C3-6178-7482DB363A3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86912" y="5035102"/>
                <a:ext cx="2863921" cy="388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9010E37-3F70-FC31-B642-C24A691E65AA}"/>
                  </a:ext>
                </a:extLst>
              </p14:cNvPr>
              <p14:cNvContentPartPr/>
              <p14:nvPr/>
            </p14:nvContentPartPr>
            <p14:xfrm>
              <a:off x="445062" y="5453414"/>
              <a:ext cx="10909950" cy="10115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9010E37-3F70-FC31-B642-C24A691E65A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1063" y="5263758"/>
                <a:ext cx="11017588" cy="388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345E6D7-751C-9D7A-C2C7-F0DC082B05F8}"/>
                  </a:ext>
                </a:extLst>
              </p14:cNvPr>
              <p14:cNvContentPartPr/>
              <p14:nvPr/>
            </p14:nvContentPartPr>
            <p14:xfrm>
              <a:off x="397858" y="5714999"/>
              <a:ext cx="1285203" cy="10115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345E6D7-751C-9D7A-C2C7-F0DC082B05F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4233" y="5482354"/>
                <a:ext cx="1392813" cy="4761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648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F1F72A29DAFA4BA8B33234A2C16010" ma:contentTypeVersion="13" ma:contentTypeDescription="Create a new document." ma:contentTypeScope="" ma:versionID="dda0edf9e8d83e3d23bf5bd373604c24">
  <xsd:schema xmlns:xsd="http://www.w3.org/2001/XMLSchema" xmlns:xs="http://www.w3.org/2001/XMLSchema" xmlns:p="http://schemas.microsoft.com/office/2006/metadata/properties" xmlns:ns3="cbd2c09c-4e99-49e6-84a4-dbc3e3d6fffa" xmlns:ns4="ecafa2ff-8b51-495c-9fe4-f02ddeece8e0" targetNamespace="http://schemas.microsoft.com/office/2006/metadata/properties" ma:root="true" ma:fieldsID="c3883726abd33d169c03409a67537dba" ns3:_="" ns4:_="">
    <xsd:import namespace="cbd2c09c-4e99-49e6-84a4-dbc3e3d6fffa"/>
    <xsd:import namespace="ecafa2ff-8b51-495c-9fe4-f02ddeece8e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2c09c-4e99-49e6-84a4-dbc3e3d6ff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afa2ff-8b51-495c-9fe4-f02ddeece8e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bd2c09c-4e99-49e6-84a4-dbc3e3d6fffa" xsi:nil="true"/>
  </documentManagement>
</p:properties>
</file>

<file path=customXml/itemProps1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5F57CD-C687-4D29-AA98-DB9E332A02FE}">
  <ds:schemaRefs>
    <ds:schemaRef ds:uri="cbd2c09c-4e99-49e6-84a4-dbc3e3d6fffa"/>
    <ds:schemaRef ds:uri="ecafa2ff-8b51-495c-9fe4-f02ddeece8e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DF283A3-AA81-4663-8764-64F64C723FD1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ecafa2ff-8b51-495c-9fe4-f02ddeece8e0"/>
    <ds:schemaRef ds:uri="cbd2c09c-4e99-49e6-84a4-dbc3e3d6fffa"/>
  </ds:schemaRefs>
</ds:datastoreItem>
</file>

<file path=docMetadata/LabelInfo.xml><?xml version="1.0" encoding="utf-8"?>
<clbl:labelList xmlns:clbl="http://schemas.microsoft.com/office/2020/mipLabelMetadata">
  <clbl:label id="{4e32bd2a-1ccd-49c1-a814-de8553946415}" enabled="1" method="Standard" siteId="{22136781-9753-4c75-af28-68a078871ebf}" removed="0"/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0</TotalTime>
  <Words>702</Words>
  <Application>Microsoft Office PowerPoint</Application>
  <PresentationFormat>Widescreen</PresentationFormat>
  <Paragraphs>140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Arial,Sans-Serif</vt:lpstr>
      <vt:lpstr>Consolas</vt:lpstr>
      <vt:lpstr>Segoe UI</vt:lpstr>
      <vt:lpstr>Wingdings</vt:lpstr>
      <vt:lpstr>Office Theme</vt:lpstr>
      <vt:lpstr>VOTER MATCH Know where you stand</vt:lpstr>
      <vt:lpstr>Introduction</vt:lpstr>
      <vt:lpstr> Data, Models, and Libraries </vt:lpstr>
      <vt:lpstr>Data Source and Web Scraping</vt:lpstr>
      <vt:lpstr>Natural Language Processing </vt:lpstr>
      <vt:lpstr>How it works</vt:lpstr>
      <vt:lpstr>So...you want to build a User Interface?</vt:lpstr>
      <vt:lpstr> 🗳️ Voter Match App 🗳️ </vt:lpstr>
      <vt:lpstr>Sequence-to-Sequence Transformer </vt:lpstr>
      <vt:lpstr>Sequence-to-Sequence Transformer </vt:lpstr>
      <vt:lpstr>Sequence-to-Sequence Transformer </vt:lpstr>
      <vt:lpstr>So...you want to build a Large Language Model?</vt:lpstr>
      <vt:lpstr>LLM Stages</vt:lpstr>
      <vt:lpstr>LLM Data Preparation</vt:lpstr>
      <vt:lpstr>Future Work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Sears, Pawarisa Imwithaya</dc:creator>
  <cp:keywords/>
  <dc:description/>
  <cp:lastModifiedBy>Andrews-Smith, Carrie Ann</cp:lastModifiedBy>
  <cp:revision>741</cp:revision>
  <dcterms:created xsi:type="dcterms:W3CDTF">2024-11-30T20:14:50Z</dcterms:created>
  <dcterms:modified xsi:type="dcterms:W3CDTF">2025-02-20T00:28:32Z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0x01010091F1F72A29DAFA4BA8B33234A2C16010</vt:lpwstr>
  </property>
</Properties>
</file>