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Economica"/>
      <p:regular r:id="rId12"/>
      <p:bold r:id="rId13"/>
      <p:italic r:id="rId14"/>
      <p:boldItalic r:id="rId15"/>
    </p:embeddedFont>
    <p:embeddedFont>
      <p:font typeface="Open Sans Light"/>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font" Target="fonts/Economica-bold.fntdata"/><Relationship Id="rId12" Type="http://schemas.openxmlformats.org/officeDocument/2006/relationships/font" Target="fonts/Economica-regular.fntdata"/><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Italic.fntdata"/><Relationship Id="rId14" Type="http://schemas.openxmlformats.org/officeDocument/2006/relationships/font" Target="fonts/Economica-italic.fntdata"/><Relationship Id="rId17" Type="http://schemas.openxmlformats.org/officeDocument/2006/relationships/font" Target="fonts/OpenSansLight-bold.fntdata"/><Relationship Id="rId16" Type="http://schemas.openxmlformats.org/officeDocument/2006/relationships/font" Target="fonts/OpenSansLight-regular.fntdata"/><Relationship Id="rId5" Type="http://schemas.openxmlformats.org/officeDocument/2006/relationships/notesMaster" Target="notesMasters/notesMaster1.xml"/><Relationship Id="rId19" Type="http://schemas.openxmlformats.org/officeDocument/2006/relationships/font" Target="fonts/OpenSansLight-boldItalic.fntdata"/><Relationship Id="rId6" Type="http://schemas.openxmlformats.org/officeDocument/2006/relationships/slide" Target="slides/slide1.xml"/><Relationship Id="rId18" Type="http://schemas.openxmlformats.org/officeDocument/2006/relationships/font" Target="fonts/OpenSansLigh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4cf8fb6a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4cf8fb6a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d30b5148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d30b5148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4cf8fb6a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4cf8fb6a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4cf8fb6a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4cf8fb6a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ae71917a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ae71917a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araway.health/"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Caraway</a:t>
            </a:r>
            <a:endParaRPr/>
          </a:p>
          <a:p>
            <a:pPr indent="0" lvl="0" marL="0" rtl="0" algn="ctr">
              <a:spcBef>
                <a:spcPts val="0"/>
              </a:spcBef>
              <a:spcAft>
                <a:spcPts val="0"/>
              </a:spcAft>
              <a:buNone/>
            </a:pPr>
            <a:r>
              <a:rPr lang="en" sz="3600"/>
              <a:t>Group 7</a:t>
            </a:r>
            <a:endParaRPr sz="3600"/>
          </a:p>
        </p:txBody>
      </p:sp>
      <p:sp>
        <p:nvSpPr>
          <p:cNvPr id="63" name="Google Shape;63;p13"/>
          <p:cNvSpPr txBox="1"/>
          <p:nvPr>
            <p:ph idx="1" type="subTitle"/>
          </p:nvPr>
        </p:nvSpPr>
        <p:spPr>
          <a:xfrm>
            <a:off x="1067700" y="3374400"/>
            <a:ext cx="7008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280"/>
              <a:t>Ada Pici, Hina Khalid, Safiya Mustafa, Charlotte Andry </a:t>
            </a:r>
            <a:endParaRPr sz="1280"/>
          </a:p>
        </p:txBody>
      </p:sp>
      <p:sp>
        <p:nvSpPr>
          <p:cNvPr id="64" name="Google Shape;64;p13"/>
          <p:cNvSpPr txBox="1"/>
          <p:nvPr>
            <p:ph idx="1" type="subTitle"/>
          </p:nvPr>
        </p:nvSpPr>
        <p:spPr>
          <a:xfrm>
            <a:off x="143625" y="4559950"/>
            <a:ext cx="87018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580"/>
              <a:t>CS422: User Interface Design and Programming</a:t>
            </a:r>
            <a:endParaRPr sz="1580"/>
          </a:p>
          <a:p>
            <a:pPr indent="0" lvl="0" marL="0" rtl="0" algn="ctr">
              <a:lnSpc>
                <a:spcPct val="80000"/>
              </a:lnSpc>
              <a:spcBef>
                <a:spcPts val="0"/>
              </a:spcBef>
              <a:spcAft>
                <a:spcPts val="0"/>
              </a:spcAft>
              <a:buSzPts val="935"/>
              <a:buNone/>
            </a:pPr>
            <a:r>
              <a:rPr lang="en" sz="1580"/>
              <a:t>Spring 2023</a:t>
            </a:r>
            <a:endParaRPr sz="158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Description</a:t>
            </a:r>
            <a:endParaRPr/>
          </a:p>
        </p:txBody>
      </p:sp>
      <p:sp>
        <p:nvSpPr>
          <p:cNvPr id="70" name="Google Shape;70;p14"/>
          <p:cNvSpPr txBox="1"/>
          <p:nvPr>
            <p:ph idx="1" type="body"/>
          </p:nvPr>
        </p:nvSpPr>
        <p:spPr>
          <a:xfrm>
            <a:off x="321450" y="498975"/>
            <a:ext cx="8520600" cy="21402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lang="en" sz="5050">
                <a:solidFill>
                  <a:srgbClr val="666666"/>
                </a:solidFill>
                <a:latin typeface="Economica"/>
                <a:ea typeface="Economica"/>
                <a:cs typeface="Economica"/>
                <a:sym typeface="Economica"/>
              </a:rPr>
              <a:t>Many female students don’t have the resources they need to handle their stress through access to therapists. Caraway provides immediate access to these professionals through their app and help with getting virtual appointments (Home. Caraway, </a:t>
            </a:r>
            <a:r>
              <a:rPr lang="en" sz="5050" u="sng">
                <a:solidFill>
                  <a:schemeClr val="hlink"/>
                </a:solidFill>
                <a:latin typeface="Economica"/>
                <a:ea typeface="Economica"/>
                <a:cs typeface="Economica"/>
                <a:sym typeface="Economica"/>
                <a:hlinkClick r:id="rId3"/>
              </a:rPr>
              <a:t>https://www.caraway.health/</a:t>
            </a:r>
            <a:r>
              <a:rPr lang="en" sz="5050">
                <a:solidFill>
                  <a:srgbClr val="666666"/>
                </a:solidFill>
                <a:latin typeface="Economica"/>
                <a:ea typeface="Economica"/>
                <a:cs typeface="Economica"/>
                <a:sym typeface="Economica"/>
              </a:rPr>
              <a:t>).</a:t>
            </a:r>
            <a:endParaRPr sz="5050">
              <a:solidFill>
                <a:srgbClr val="666666"/>
              </a:solidFill>
              <a:latin typeface="Economica"/>
              <a:ea typeface="Economica"/>
              <a:cs typeface="Economica"/>
              <a:sym typeface="Economica"/>
            </a:endParaRPr>
          </a:p>
        </p:txBody>
      </p:sp>
      <p:sp>
        <p:nvSpPr>
          <p:cNvPr id="71" name="Google Shape;71;p14"/>
          <p:cNvSpPr txBox="1"/>
          <p:nvPr/>
        </p:nvSpPr>
        <p:spPr>
          <a:xfrm>
            <a:off x="5517113" y="4296425"/>
            <a:ext cx="3912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Open Sans Light"/>
                <a:ea typeface="Open Sans Light"/>
                <a:cs typeface="Open Sans Light"/>
                <a:sym typeface="Open Sans Light"/>
              </a:rPr>
              <a:t>Photo Credits: </a:t>
            </a:r>
            <a:r>
              <a:rPr lang="en" sz="700">
                <a:solidFill>
                  <a:schemeClr val="dk1"/>
                </a:solidFill>
                <a:latin typeface="Open Sans Light"/>
                <a:ea typeface="Open Sans Light"/>
                <a:cs typeface="Open Sans Light"/>
                <a:sym typeface="Open Sans Light"/>
              </a:rPr>
              <a:t>https://www.britishschoolofcoaching.com/7-key-domains-of-wellbeing/</a:t>
            </a:r>
            <a:endParaRPr sz="700">
              <a:solidFill>
                <a:schemeClr val="dk1"/>
              </a:solidFill>
              <a:latin typeface="Open Sans Light"/>
              <a:ea typeface="Open Sans Light"/>
              <a:cs typeface="Open Sans Light"/>
              <a:sym typeface="Open Sans Light"/>
            </a:endParaRPr>
          </a:p>
        </p:txBody>
      </p:sp>
      <p:pic>
        <p:nvPicPr>
          <p:cNvPr id="72" name="Google Shape;72;p14"/>
          <p:cNvPicPr preferRelativeResize="0"/>
          <p:nvPr/>
        </p:nvPicPr>
        <p:blipFill>
          <a:blip r:embed="rId4">
            <a:alphaModFix/>
          </a:blip>
          <a:stretch>
            <a:fillRect/>
          </a:stretch>
        </p:blipFill>
        <p:spPr>
          <a:xfrm>
            <a:off x="5658900" y="2677150"/>
            <a:ext cx="3219075" cy="1581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Expected Output</a:t>
            </a:r>
            <a:endParaRPr/>
          </a:p>
        </p:txBody>
      </p:sp>
      <p:pic>
        <p:nvPicPr>
          <p:cNvPr id="78" name="Google Shape;78;p15"/>
          <p:cNvPicPr preferRelativeResize="0"/>
          <p:nvPr/>
        </p:nvPicPr>
        <p:blipFill>
          <a:blip r:embed="rId3">
            <a:alphaModFix/>
          </a:blip>
          <a:stretch>
            <a:fillRect/>
          </a:stretch>
        </p:blipFill>
        <p:spPr>
          <a:xfrm>
            <a:off x="4945675" y="1652275"/>
            <a:ext cx="4092000" cy="2389725"/>
          </a:xfrm>
          <a:prstGeom prst="rect">
            <a:avLst/>
          </a:prstGeom>
          <a:noFill/>
          <a:ln>
            <a:noFill/>
          </a:ln>
        </p:spPr>
      </p:pic>
      <p:sp>
        <p:nvSpPr>
          <p:cNvPr id="79" name="Google Shape;79;p15"/>
          <p:cNvSpPr txBox="1"/>
          <p:nvPr/>
        </p:nvSpPr>
        <p:spPr>
          <a:xfrm>
            <a:off x="373400" y="1526650"/>
            <a:ext cx="4312800" cy="33108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rgbClr val="666666"/>
              </a:buClr>
              <a:buSzPts val="2200"/>
              <a:buFont typeface="Economica"/>
              <a:buChar char="-"/>
            </a:pPr>
            <a:r>
              <a:rPr lang="en" sz="2200">
                <a:solidFill>
                  <a:srgbClr val="666666"/>
                </a:solidFill>
                <a:latin typeface="Economica"/>
                <a:ea typeface="Economica"/>
                <a:cs typeface="Economica"/>
                <a:sym typeface="Economica"/>
              </a:rPr>
              <a:t>Assist female students with stress management by helping them reach out to therapists. </a:t>
            </a:r>
            <a:endParaRPr sz="2200">
              <a:solidFill>
                <a:srgbClr val="666666"/>
              </a:solidFill>
              <a:latin typeface="Economica"/>
              <a:ea typeface="Economica"/>
              <a:cs typeface="Economica"/>
              <a:sym typeface="Economica"/>
            </a:endParaRPr>
          </a:p>
          <a:p>
            <a:pPr indent="-368300" lvl="0" marL="457200" rtl="0" algn="l">
              <a:lnSpc>
                <a:spcPct val="115000"/>
              </a:lnSpc>
              <a:spcBef>
                <a:spcPts val="0"/>
              </a:spcBef>
              <a:spcAft>
                <a:spcPts val="0"/>
              </a:spcAft>
              <a:buClr>
                <a:srgbClr val="666666"/>
              </a:buClr>
              <a:buSzPts val="2200"/>
              <a:buFont typeface="Economica"/>
              <a:buChar char="-"/>
            </a:pPr>
            <a:r>
              <a:rPr lang="en" sz="2200">
                <a:solidFill>
                  <a:srgbClr val="666666"/>
                </a:solidFill>
                <a:latin typeface="Economica"/>
                <a:ea typeface="Economica"/>
                <a:cs typeface="Economica"/>
                <a:sym typeface="Economica"/>
              </a:rPr>
              <a:t>Reduce overall stress levels within our student body. </a:t>
            </a:r>
            <a:endParaRPr sz="2200">
              <a:solidFill>
                <a:srgbClr val="666666"/>
              </a:solidFill>
              <a:latin typeface="Economica"/>
              <a:ea typeface="Economica"/>
              <a:cs typeface="Economica"/>
              <a:sym typeface="Economica"/>
            </a:endParaRPr>
          </a:p>
          <a:p>
            <a:pPr indent="-368300" lvl="0" marL="457200" rtl="0" algn="l">
              <a:lnSpc>
                <a:spcPct val="115000"/>
              </a:lnSpc>
              <a:spcBef>
                <a:spcPts val="0"/>
              </a:spcBef>
              <a:spcAft>
                <a:spcPts val="0"/>
              </a:spcAft>
              <a:buClr>
                <a:srgbClr val="666666"/>
              </a:buClr>
              <a:buSzPts val="2200"/>
              <a:buFont typeface="Economica"/>
              <a:buChar char="-"/>
            </a:pPr>
            <a:r>
              <a:rPr lang="en" sz="2200">
                <a:solidFill>
                  <a:srgbClr val="666666"/>
                </a:solidFill>
                <a:latin typeface="Economica"/>
                <a:ea typeface="Economica"/>
                <a:cs typeface="Economica"/>
                <a:sym typeface="Economica"/>
              </a:rPr>
              <a:t>Normalize seeking help with stress-related issues. </a:t>
            </a:r>
            <a:endParaRPr sz="2200">
              <a:solidFill>
                <a:srgbClr val="666666"/>
              </a:solidFill>
              <a:latin typeface="Economica"/>
              <a:ea typeface="Economica"/>
              <a:cs typeface="Economica"/>
              <a:sym typeface="Economica"/>
            </a:endParaRPr>
          </a:p>
          <a:p>
            <a:pPr indent="0" lvl="0" marL="0" rtl="0" algn="l">
              <a:spcBef>
                <a:spcPts val="1200"/>
              </a:spcBef>
              <a:spcAft>
                <a:spcPts val="0"/>
              </a:spcAft>
              <a:buNone/>
            </a:pPr>
            <a:r>
              <a:rPr lang="en" sz="1600"/>
              <a:t> </a:t>
            </a:r>
            <a:endParaRPr sz="1600"/>
          </a:p>
        </p:txBody>
      </p:sp>
      <p:sp>
        <p:nvSpPr>
          <p:cNvPr id="80" name="Google Shape;80;p15"/>
          <p:cNvSpPr txBox="1"/>
          <p:nvPr/>
        </p:nvSpPr>
        <p:spPr>
          <a:xfrm>
            <a:off x="5114875" y="4127675"/>
            <a:ext cx="3784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Light"/>
                <a:ea typeface="Open Sans Light"/>
                <a:cs typeface="Open Sans Light"/>
                <a:sym typeface="Open Sans Light"/>
              </a:rPr>
              <a:t>Photo credits: aliviohealth.com/why-mental-health-is-important/</a:t>
            </a:r>
            <a:endParaRPr sz="700">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93075" y="3453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Target Users</a:t>
            </a:r>
            <a:endParaRPr/>
          </a:p>
        </p:txBody>
      </p:sp>
      <p:sp>
        <p:nvSpPr>
          <p:cNvPr id="86" name="Google Shape;86;p16"/>
          <p:cNvSpPr txBox="1"/>
          <p:nvPr/>
        </p:nvSpPr>
        <p:spPr>
          <a:xfrm>
            <a:off x="493075" y="1176600"/>
            <a:ext cx="8471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666666"/>
                </a:solidFill>
                <a:latin typeface="Economica"/>
                <a:ea typeface="Economica"/>
                <a:cs typeface="Economica"/>
                <a:sym typeface="Economica"/>
              </a:rPr>
              <a:t>Directed Target Users: </a:t>
            </a:r>
            <a:r>
              <a:rPr lang="en" sz="2000">
                <a:solidFill>
                  <a:srgbClr val="666666"/>
                </a:solidFill>
                <a:latin typeface="Economica"/>
                <a:ea typeface="Economica"/>
                <a:cs typeface="Economica"/>
                <a:sym typeface="Economica"/>
              </a:rPr>
              <a:t>The target users of Caraway are female college students ages 18-27</a:t>
            </a:r>
            <a:endParaRPr sz="2000">
              <a:solidFill>
                <a:srgbClr val="666666"/>
              </a:solidFill>
              <a:latin typeface="Economica"/>
              <a:ea typeface="Economica"/>
              <a:cs typeface="Economica"/>
              <a:sym typeface="Economica"/>
            </a:endParaRPr>
          </a:p>
          <a:p>
            <a:pPr indent="0" lvl="0" marL="0" rtl="0" algn="l">
              <a:spcBef>
                <a:spcPts val="0"/>
              </a:spcBef>
              <a:spcAft>
                <a:spcPts val="0"/>
              </a:spcAft>
              <a:buNone/>
            </a:pPr>
            <a:r>
              <a:rPr lang="en" sz="2000">
                <a:solidFill>
                  <a:srgbClr val="666666"/>
                </a:solidFill>
                <a:latin typeface="Economica"/>
                <a:ea typeface="Economica"/>
                <a:cs typeface="Economica"/>
                <a:sym typeface="Economica"/>
              </a:rPr>
              <a:t>Indirected Target Users: Students surrounded by the users such as classmates, family members, and friends.</a:t>
            </a:r>
            <a:endParaRPr sz="2000">
              <a:solidFill>
                <a:srgbClr val="666666"/>
              </a:solidFill>
              <a:latin typeface="Economica"/>
              <a:ea typeface="Economica"/>
              <a:cs typeface="Economica"/>
              <a:sym typeface="Economica"/>
            </a:endParaRPr>
          </a:p>
        </p:txBody>
      </p:sp>
      <p:sp>
        <p:nvSpPr>
          <p:cNvPr id="87" name="Google Shape;87;p16"/>
          <p:cNvSpPr txBox="1"/>
          <p:nvPr/>
        </p:nvSpPr>
        <p:spPr>
          <a:xfrm>
            <a:off x="2624850" y="4592750"/>
            <a:ext cx="5782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Open Sans Light"/>
                <a:ea typeface="Open Sans Light"/>
                <a:cs typeface="Open Sans Light"/>
                <a:sym typeface="Open Sans Light"/>
              </a:rPr>
              <a:t>Photo Credits: </a:t>
            </a:r>
            <a:r>
              <a:rPr lang="en" sz="700">
                <a:latin typeface="Open Sans Light"/>
                <a:ea typeface="Open Sans Light"/>
                <a:cs typeface="Open Sans Light"/>
                <a:sym typeface="Open Sans Light"/>
              </a:rPr>
              <a:t>https://www.petersons.com/blog/wp-content/uploads/2022/02/iStock-871547502.jpg</a:t>
            </a:r>
            <a:endParaRPr sz="700">
              <a:latin typeface="Open Sans Light"/>
              <a:ea typeface="Open Sans Light"/>
              <a:cs typeface="Open Sans Light"/>
              <a:sym typeface="Open Sans Light"/>
            </a:endParaRPr>
          </a:p>
        </p:txBody>
      </p:sp>
      <p:pic>
        <p:nvPicPr>
          <p:cNvPr id="88" name="Google Shape;88;p16"/>
          <p:cNvPicPr preferRelativeResize="0"/>
          <p:nvPr/>
        </p:nvPicPr>
        <p:blipFill>
          <a:blip r:embed="rId3">
            <a:alphaModFix/>
          </a:blip>
          <a:stretch>
            <a:fillRect/>
          </a:stretch>
        </p:blipFill>
        <p:spPr>
          <a:xfrm>
            <a:off x="2908075" y="2129400"/>
            <a:ext cx="3690610" cy="246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Recruitment Plan</a:t>
            </a:r>
            <a:endParaRPr/>
          </a:p>
        </p:txBody>
      </p:sp>
      <p:sp>
        <p:nvSpPr>
          <p:cNvPr id="94" name="Google Shape;94;p17"/>
          <p:cNvSpPr txBox="1"/>
          <p:nvPr>
            <p:ph idx="1" type="body"/>
          </p:nvPr>
        </p:nvSpPr>
        <p:spPr>
          <a:xfrm>
            <a:off x="311700" y="1147225"/>
            <a:ext cx="8417700" cy="343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666666"/>
                </a:solidFill>
                <a:latin typeface="Economica"/>
                <a:ea typeface="Economica"/>
                <a:cs typeface="Economica"/>
                <a:sym typeface="Economica"/>
              </a:rPr>
              <a:t>We will reach out to users through:</a:t>
            </a:r>
            <a:endParaRPr sz="2400">
              <a:solidFill>
                <a:srgbClr val="666666"/>
              </a:solidFill>
              <a:latin typeface="Economica"/>
              <a:ea typeface="Economica"/>
              <a:cs typeface="Economica"/>
              <a:sym typeface="Economica"/>
            </a:endParaRPr>
          </a:p>
          <a:p>
            <a:pPr indent="-381000" lvl="0" marL="457200" rtl="0" algn="l">
              <a:spcBef>
                <a:spcPts val="1200"/>
              </a:spcBef>
              <a:spcAft>
                <a:spcPts val="0"/>
              </a:spcAft>
              <a:buClr>
                <a:srgbClr val="666666"/>
              </a:buClr>
              <a:buSzPts val="2400"/>
              <a:buFont typeface="Economica"/>
              <a:buChar char="➔"/>
            </a:pPr>
            <a:r>
              <a:rPr lang="en" sz="2400">
                <a:solidFill>
                  <a:srgbClr val="666666"/>
                </a:solidFill>
                <a:latin typeface="Economica"/>
                <a:ea typeface="Economica"/>
                <a:cs typeface="Economica"/>
                <a:sym typeface="Economica"/>
              </a:rPr>
              <a:t>Meeting College Students </a:t>
            </a:r>
            <a:endParaRPr sz="2400">
              <a:solidFill>
                <a:srgbClr val="666666"/>
              </a:solidFill>
              <a:latin typeface="Economica"/>
              <a:ea typeface="Economica"/>
              <a:cs typeface="Economica"/>
              <a:sym typeface="Economica"/>
            </a:endParaRPr>
          </a:p>
          <a:p>
            <a:pPr indent="-381000" lvl="1" marL="914400" rtl="0" algn="l">
              <a:spcBef>
                <a:spcPts val="0"/>
              </a:spcBef>
              <a:spcAft>
                <a:spcPts val="0"/>
              </a:spcAft>
              <a:buClr>
                <a:srgbClr val="666666"/>
              </a:buClr>
              <a:buSzPts val="2400"/>
              <a:buFont typeface="Economica"/>
              <a:buChar char="◆"/>
            </a:pPr>
            <a:r>
              <a:rPr lang="en" sz="2400">
                <a:solidFill>
                  <a:srgbClr val="666666"/>
                </a:solidFill>
                <a:latin typeface="Economica"/>
                <a:ea typeface="Economica"/>
                <a:cs typeface="Economica"/>
                <a:sym typeface="Economica"/>
              </a:rPr>
              <a:t>Questionnaires</a:t>
            </a:r>
            <a:endParaRPr sz="2400">
              <a:solidFill>
                <a:srgbClr val="666666"/>
              </a:solidFill>
              <a:latin typeface="Economica"/>
              <a:ea typeface="Economica"/>
              <a:cs typeface="Economica"/>
              <a:sym typeface="Economica"/>
            </a:endParaRPr>
          </a:p>
          <a:p>
            <a:pPr indent="-381000" lvl="1" marL="914400" rtl="0" algn="l">
              <a:spcBef>
                <a:spcPts val="0"/>
              </a:spcBef>
              <a:spcAft>
                <a:spcPts val="0"/>
              </a:spcAft>
              <a:buClr>
                <a:srgbClr val="666666"/>
              </a:buClr>
              <a:buSzPts val="2400"/>
              <a:buFont typeface="Economica"/>
              <a:buChar char="◆"/>
            </a:pPr>
            <a:r>
              <a:rPr lang="en" sz="2400">
                <a:solidFill>
                  <a:srgbClr val="666666"/>
                </a:solidFill>
                <a:latin typeface="Economica"/>
                <a:ea typeface="Economica"/>
                <a:cs typeface="Economica"/>
                <a:sym typeface="Economica"/>
              </a:rPr>
              <a:t>Surveys</a:t>
            </a:r>
            <a:endParaRPr sz="2400">
              <a:solidFill>
                <a:srgbClr val="666666"/>
              </a:solidFill>
              <a:latin typeface="Economica"/>
              <a:ea typeface="Economica"/>
              <a:cs typeface="Economica"/>
              <a:sym typeface="Economica"/>
            </a:endParaRPr>
          </a:p>
          <a:p>
            <a:pPr indent="0" lvl="0" marL="457200" rtl="0" algn="l">
              <a:spcBef>
                <a:spcPts val="1200"/>
              </a:spcBef>
              <a:spcAft>
                <a:spcPts val="1200"/>
              </a:spcAft>
              <a:buNone/>
            </a:pPr>
            <a:r>
              <a:t/>
            </a:r>
            <a:endParaRPr sz="2400">
              <a:solidFill>
                <a:srgbClr val="666666"/>
              </a:solidFill>
            </a:endParaRPr>
          </a:p>
        </p:txBody>
      </p:sp>
      <p:pic>
        <p:nvPicPr>
          <p:cNvPr id="95" name="Google Shape;95;p17"/>
          <p:cNvPicPr preferRelativeResize="0"/>
          <p:nvPr/>
        </p:nvPicPr>
        <p:blipFill>
          <a:blip r:embed="rId3">
            <a:alphaModFix/>
          </a:blip>
          <a:stretch>
            <a:fillRect/>
          </a:stretch>
        </p:blipFill>
        <p:spPr>
          <a:xfrm>
            <a:off x="4815325" y="711450"/>
            <a:ext cx="4176701" cy="4176701"/>
          </a:xfrm>
          <a:prstGeom prst="rect">
            <a:avLst/>
          </a:prstGeom>
          <a:noFill/>
          <a:ln>
            <a:noFill/>
          </a:ln>
        </p:spPr>
      </p:pic>
      <p:sp>
        <p:nvSpPr>
          <p:cNvPr id="96" name="Google Shape;96;p17"/>
          <p:cNvSpPr txBox="1"/>
          <p:nvPr/>
        </p:nvSpPr>
        <p:spPr>
          <a:xfrm>
            <a:off x="6095350" y="4026050"/>
            <a:ext cx="2023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666666"/>
                </a:solidFill>
                <a:latin typeface="Open Sans Light"/>
                <a:ea typeface="Open Sans Light"/>
                <a:cs typeface="Open Sans Light"/>
                <a:sym typeface="Open Sans Light"/>
              </a:rPr>
              <a:t>Photo Credits: </a:t>
            </a:r>
            <a:r>
              <a:rPr lang="en" sz="700">
                <a:solidFill>
                  <a:srgbClr val="666666"/>
                </a:solidFill>
                <a:latin typeface="Open Sans Light"/>
                <a:ea typeface="Open Sans Light"/>
                <a:cs typeface="Open Sans Light"/>
                <a:sym typeface="Open Sans Light"/>
              </a:rPr>
              <a:t>https://wpsaligarh.in/contact</a:t>
            </a:r>
            <a:endParaRPr sz="700">
              <a:solidFill>
                <a:srgbClr val="666666"/>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Link to Presentation Video:</a:t>
            </a:r>
            <a:endParaRPr/>
          </a:p>
        </p:txBody>
      </p:sp>
      <p:sp>
        <p:nvSpPr>
          <p:cNvPr id="102" name="Google Shape;102;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https://youtu.be/oIkymD42R0E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