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arlotte Andr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3T16:28:02.483">
    <p:pos x="1917" y="909"/>
    <p:text>7 7 7 6 6 6 I think everything was very verbose and logically flowed well. Met all expectations of what we thought of in the app. I think the login flow user experience could be improved to allow for users to onboard more quickly and be less put off by requiring so much information right off the bat. 
6 6 7 6 6 7 6 Very clearly defined, balsamiq wireframes look great and its clear that a lot of thought was put into designing them. Some arrows on the task diagram were not very clear, some of them could be cleaned up. Otherwise they look great in terms of flow.
7 7 6 7 7 7 7 I think both the navigation bar as well as the "Meet our Team Members" page both very well designed with regards to what the user would use and need at a quick notice. I think throwing the social media into a footer with other information rather than having it more of a bar at the bottom of the screen.
6 7 7 7 7 7 7 I liked the desktop version of the app they made. The login screen on the mobile version could be made simpler from the onset. Other than that it was great.
7 6 6 7 7 7 7 the menu tab, makes it clear for people to navigate might be a little cluttered on the page that you receive after filling out the questioner.  
7 7 7 7 7 7 7 I really like the layout of info on the designs, everything is pretty self explanatory and easy to navigate. The personalized articles are a great idea too! One thing that can be improved is to limit some information that’s in the home page and split it in a different tab with the testimonials and information about Caraway.
7 7 7 7 7 7 7 I really liked the questionnaire had the questions split between different pages to avoid clutter At the end of the questionnaire, maybe put a button at the bottom to return to home so that the user is not confused on whether or not they have reached the end.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27e1932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27e1932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27e1932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27e1932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27e19325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27e19325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27e19325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27e19325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27e19325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27e19325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27e19325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27e19325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27e19325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27e19325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araway.healt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viewer.diagrams.net/?tags=%7B%7D&amp;highlight=0000ff&amp;edit=_blank&amp;layers=1&amp;nav=1&amp;title=07%20-%20Task%20Flow#R%3Cmxfile%20pages%3D%224%22%3E%3Cdiagram%20id%3D%22c1BxTtU6QVG2m8qndVfA%22%20name%3D%22User%20Task%201%22%3E5Vxbd6I6FP41rnXmoS4IoPCotrYzU1tb7Wl7XmahRGFE4kDw0l8%2FCRcvSeygA16OfbBmgxv8vn3LJrGkNMbzW9%2Bc2C1kQbcEJGteUq5LAMiaIZN%2FVLKIJZqhx4Kh71jJSStBx%2FmAiVBKpKFjwWDjRIyQi53JprCPPA%2F28YbM9H002zxtgNzNq07MIeQEnb7p8tJXx8J2Iq1K0urAHXSGdnppOT0yNtOzE0FgmxaarYmUm5LS8BHC8bvxvAFdil4KTPy55pajyzvzoYezfKCro7o5qRrOL6w%2BPz1jfTpuXyVapqYbJt%2B4BCou0VcfIKKW3DVeJFhUfoUoPXAVREzVyAmyOiFs11fHybsh%2FS9%2FoYA7nhVp8WEQRKh4BLExjHRHLALpH2ybdNg3PfLag%2FT8MMCm45k9l47MSIcNTRfbiy%2FpDZJvGt9jfLkE5OXtAgznVG7jsUsEMnlL7gKNYAO5yCcSD3mQfh3HdRmR6TpDjwz75DYhkden0McOMYpacmDsWBa9TH1mOxh2JmafXnNGXIDIfBR6FqSgS8vbWmcphZzohPM1UcLaLURjiP0FOSU5qiYGlLpQMpyt7FGtJDJ7zRSricxMXGC4VLwyEvImsROxzdzi6Y8fLnSaCLq1fxv%2FTZXXK6HNMNivMJC3oLRGC2Ux8XxZzQeypRcmmMkKD5oMBKBVigINcKB1sOnjE7XaIihRGEpUjaNEZMZKDozoer338A29m9r70%2B34%2Fg3cvopD31Yzlo5ixksfTjAT%2Bf4S17zN%2BPHVGctXlrt46cjz%2Bexx0nHqWUCDnlWjmZeaomsGgdPfxGlPS4PWRqbmMVvDRBNAksp86JrYmW7mdxFOyRXayImS1aqkKWtg05INBu0AhX4fJh9cz8h%2F1rW8zVQXCRJDiDldBGFzsXbahJ4Q7HTbaV5ZmUOsdGUcS3Az2ouOb7q1gY0qKjBuOs%2Fz2qBQezHOwFxUJhGBKuFhP2tR2WDAq9piLHmRqRYXMT%2Flcv%2B8DzQ%2ByRSW94WYaQLMdiywwZYCu7VeS3fjWroFvZD8QxPsIO%2B8KuX8rUGRWY%2Fh02dRJcfD9yowQ6vVGDX7cynQ3j9AK1PJYaNxLwx2KzdAThMNncFL5fHSBXjpReHFF80PcEYELwE1tubpG3JuzBgMM5XDFc9CZpQC8%2FrnoJ1IYtdUlpE9i0CNpVbOVgHukdSFTGZI6pfFpCLtyyQTPhX1sExWM2SXfSe0OcUx1tjl6gHrMyFoOgdaw4cmpm3HWr9P4DqHFk1O7FQAw07avT9WljE4ct5hcDl8aAwfy0cJR6tfJY6QB3S5fCznF0fjI0MZdmohXwTaYUO%2BzJc892joeJdjyGygV8CRpxNyhtrl%2F12FAjbW62pZVTe1ZC1EuccGAl0F16IyX1fdEaWX42Ls467j9574YurCXKzKtgMlrawyWrK6WJV1MYGugl0s5e9Uu4ksRLKgmyh8eCkDpSAfAHy99BTCIOqVR732a0TnF1LQtxGi2mbIH7nItErRCiPsO70wmhpiRL8XsZXScm0LbUdWzDHF1esFk7Pos%2BdGNdvDkuQyX1Gwj0n3ofXrx%2FXPp7oyeqnc331%2FuGl%2F84bvxT6UphDBuYPf6LGyrlaS8Xs0ppVTPL6eJx%2BOBou1QRv6DvmilLfPlwTFwSeDy59IQNWZhteym7NrNDU0RhFrKvmFUqEB8ZF0cUl9Bp2N1IJlJkXVKkI%2BLr4nzTIClEo%2BnsXdS36eNW2Fhv7ztTv9Nhw070bBa2CIFll5F9QwYgMkOOA8W0hHln7REUtGLg%2BIlm9IopJRAgUhJgpFu63fMLYs32Arz7iiJK8DGC2ij%2BtKSGvPaHm0TefPoiqTG5%2Fnoo%2FcjIjNZgd8inFV7TXw11Fv8jHvBqH%2F8tLtmsWXp6eezdiJt6IYZU3fL6FV2YesAl355TQhn1nm3UduunMoHbLpLgRNlHnyiaN1usuHTsrZ9XDktUYDkxvN6X3YR2NykNLChUxpgOhUHttUT0hXF116FGWn9IqoeyNKxdrfG9CT1L3uz8cdu6n%2FnHuPSq%2FetoqNop9Oy08kihrsQxt2eUnmOcE2avOPn0ImM8TPv1oTTvjzF2%2FJmdEg7tVo6XDVqolGaa9mqwHEeHzyjZSTMhRZYrfa7L1BQWLX67BLPQs2FT5rnEVjJrfV7CoLv8EFYVEpW1gQLrIxcw7bOcg8c8sS6b92LU5Twa7Fb0zI1JnJ7jFk9up8RDt4Y6qTLUpEr1YvaddUV4hRkGTgHZy2EEfTNskA%2FJxR9KgK5FAuC9mp%2FNnRjr3VhttjW%2BWDk7hCzKFXU%2Bsod93mU82wg4f2zch4U9uaoLAoaG5wKflHlrcUEmsUV0VuUWF3pu3Dcct9vhvB7vD%2BsdZujD6M2%2Fuvhe7azS2YsIW6JJg6FTX5FoLGO0YHuvTnMpZecDk2zdZUilzh2CmqPSgkp8ilb2dRU3FLpVioM9dU8jbPy7%2BmElLJL3q7NCqZBzgKMMqqZKz%2BqnsyC6TdFBdMdIa1dPv%2BBEpecY5D7OhZSLB7oIPR5HJSD1AOlnrIcPXLUrHVr36gS7n5DQ%3D%3D%3C%2Fdiagram%3E%3Cdiagram%20id%3D%226ykHCgm5joa-GhVzQn_J%22%20name%3D%22User%20Task%202%22%3E7Vxrc6I6GP41zpz9oEO487GtdXd2uj3utt3d9stOkFRpkVDErfbXnwSCQBIvrYrYU2daIYQAz%2Fs%2B743ElnY2nn2OYTT6hj0UtFTFm7W0bktVVcW0yRdtmWctlsUahrHvZU2gaLjyXxBrVFjr1PfQpNIxwThI%2FKjaOMBhiAZJpQ3GMX6udrvHQfWqERwioeFqAAOx9ZfvJSPWChSlOPAF%2BcMRu7RtsANjmHdmDZMR9PBzqUk7b2lnMcZJtjWenaGAgpfjkp3XW3J0cWMxCpNNTtDcJ%2B%2FpSh8%2F9aM7DKbw%2FGJ61maj%2FIXBlD2w%2Bonso1kU4BhRDMlf4E8S8oXvKc4wGPvhkGyNsOv6RDSkT%2BjR%2F4PE%2F%2BsnWVOC6b943lLNgNzdaUQBSOYMVfNpSp%2F61MWxh%2BL2AJOLtbST9Ebif9rtcvsn0i8VXJi0J6l60H5AjWbpgXwosjVk30H23Yv4tkkEw53cBznqQ%2FIdTsco9gfZKSGOxzCQ9EJwkrThhGyLHV04eBzGeBp65asnMQwnuWRlT693jKh86B6O%2FWCeHfyBXUzhP6OPSsZpT8g93med%2F6I48YkI2zDwh%2Bx2XDhBgR%2BidXBm6OXNagVINUGzFOEkxo%2FoLHuSbojTUdm1ugPyOIi0n977QcD1GSVjgkgXkM38Hk%2FYaWPf8%2BhlTp9HfoKuIjig13wm5oa0pdAhquEKHZhgwUwIMNl%2BfqGWqinpZ3H7ZerkPCDXRrNSE6PSZ4THKFVnhR3VGatzs2ay%2FefCSCxs2KhkH%2FJ%2BkNml4WLkgrpkg7FXzuTpvDcPu%2Fd3sHd1emc%2FzfvaTbetCkwWhERGIWZzGZQlEdSIo1nF0RZhXJjaWmDUBBivEhgnHwpvVwXlGIKgTImctH3JyRDk9AsFAzI4aexTn84LrApcYwkAnBoZ8L2nRdHnxxcjRNGTF4xnX2euJCQQDUnondDYiup4ACcT6gLL8L1NSdHMT36zEej2LT2%2FY7C97owNl%2B7M2c5SAUzwNB6g9QqEvEr8J4qpJAdDIoa8LUYBJPFPNWqUyYZdoY%2F9MCm0QHWqarDwL%2FkQ2fOws8pRHj8Q55gW4Wc%2BELFmQ5QIA6Wqsnjst2vPJm5or9pTaMxtSZfk2kOUJp6XTqK7t%2BVjxWnp3vZax9DIhHA02glUzkgZb9VOZc1Ae9ZO0Wtcwr%2F%2BkGCDaWZwCuOj8RsC0ZUaHcc3oxuh%2FoN7ETydnVy6kfXbC4%2FLcRTUrxC%2FsAPbUH%2BV7pWpP%2Fr%2B59p6eTau73D8cvHnKzLPb3IT0RDqa0ZVzTTrjdTXOeoLoeHuqN8LX77cJA%2BW8utb%2BAKuu3f%2FXs7b%2BnrtjEd47E4nr6K5tV%2BWW4AzmLrSsRWn%2BIhhONAk2uCo25NeCqtoUY%2FGgho674ysDgm%2Fi48EW3VPBlWKrSnBdk0la9My2QlNOQNaquudBng4eWWdpyQwaQYsSXiFpHg3ae%2Be%2BWeYaseoaokpqoVliFqh6x3N3l4x9D%2Bj3s%2BHCD%2Fc9A2lH1%2F1fz5ffHjahaddZZPKnnaVS2iIpzUtzhzZqtQcvdbxWhrneIlKA7vkQvR9%2BWGp7ooJYoobUcX0rUFqtgIE4zB7ywBdPKUPMyZaAIMUeRhQafSW2aYDl%2BR24fRVi3P6esdc7ZgciQWyjOUquJX5EWukW5qfvVV%2BtqL9lny2eT5bqjR0ey2fHT4Z18i4oKQdZq18FuPqWxpW8PpAwL6ALqKvvWJEAhTopoeUqlpsHiSI4l%2BlquztMLtoa1EU24CTG2vBVpTaIIzeP6Xq99S66Kml8Fg1UZZLdoFj7oayXBan6qtNwZ4pK%2BYVl7gxjDWOhLHWesY2sJ4gaCJwOqYkGKyjniCF1RZg3Sg8TEaIoDp%2F12Ghw4WFxF51DHOl7GoNC50m%2BLCNfNEhfQxQ%2BMK9tpu4EAA%2B0VOcjmYV49pcOWLPXia3NA2NDJ0j8TNg58Wet4Z5B6Hj2tAQaIfi7Y7yOcC%2FXdVIdFjmrVMvbcUCTYOiw5wNzaftBkWSBsaHojIqWgcAQRkPFh8Csd4gBohRTCcjEzWrTEV%2Bz7Ehcf7V4FDLeXyoaBA0oqTxdv9Tm19R%2BTfswOyoXE1%2BY1%2Bi8U7KOWilAYilhibFgOBYig1gg2rDewwCD0dCYxsScomYrhoHJaFYU2lSRGcdCwfF%2BsYFxo%2F0tDCNMdIpGTCbWCHGeg2dBOPklmT5vP69zSKUvx8WywbvAGYSn1VxBtb6yUb14i7WGXjcMa2yphF1RJzL0UCvaVrVHB8ea9Ei7xjOUqpC4PQMZHu6kOiQI7bqaqa5K6D1KtDqASfUyXGXlaiziW8UwYoAXjujrmj5QdzRLHs9cVJeE5stk%2F2yWDabsuo6XSNbjJXPwsvu52MWHtMs0%2BCm4an1TsNbNVP7yEo8Gr%2FizNYPNqVYCqtYOfMoU%2BZ4Su8KZjxFwX17QGCgPEp%2FC%2BAdF3c0Eitwk1Adu6ODlZZ1X8Ueqcg2mFx%2F5NNXVhmAtRNNN13NtWUWa6j8y%2F3dTF%2FhJ8ovlhrtPoGVwixWEg9URFql%2B03KX6X3KVtN8P%2FkqLSfXRNH%2BWVQSxb0vJqj%2FMt%2Fu16OigXKw9SYVql%2B4ym697SwvsVUJInrKOWPKUQoe8v9pNguT%2F22Xky1rE4yRiENWXGULS%2F%2BWGG12Qor1bQ6NhDUZXfZHdktfnYrM4DFj5dp5%2F8B%3C%2Fdiagram%3E%3Cdiagram%20id%3D%22C5RBs43oDa-KdzZeNtuy%22%20name%3D%22User%20Task%203%22%3E7VlZc9s2EP41mmkemOEh6ni05COp68apkrjTN4hciqhAggGgK7%2B%2BCxKUeClKnKhxUz%2FYJBeLxeLb%2FbCLUc%2BbJtsbQbL4jofAeq69EDTseZc913XwDwUZWUBNoDVm9FMptI10RUOQNUXFOVM0qwsDnqYQqJqMCME3dbWIs7Ybs4AwaEkfaKhiI3UG48PAK6CL2Kw0cofFQEJKZeO4jEnINxWRd9XzpoJzVbwl2ykwjUyJy8Pr3QP7bTm4%2BfWt%2FEjeT27f%2Ff7BKoxdf82U%2FRYEpOrRpm%2Fl7bW%2FTIYy8IZTP%2F5z5jrcTLHXhK0MXj13wHCRSaZ3rHYGxsHHld7mhNEUrNjAdeG8RBAmCRELmlqKZyiyM3UQzblSPNlLD2bQdkhF3bIS1fHBwjxZ8bzOmrJnB396B0O67lDrkD75nTw7%2BNM7%2BMXJKjOSdm4m4qmyZF4wL1DB6b%2F0jZ92PhSRhLJdMfgHx83wnjvVlkgqLQmCRoXynATLheCrNLQCzrgoZiiBamUN2dtcE0EJPtNVggaCQjXlIiGsQwuIVBaR%2BN5WXINQFOuuRRhdmPE5kaBD1AC7wMN7gRqM86Uu7Eq%2FU6kfPMJ%2FAtYUsNTjUBoW3YAigR6macRLLRUDtiQ4TSv%2BouLcTBBjtEHbAylzpRxvgg6SXJ7hRkGPZIAxtmO%2BEgWQXH%2FCGrR6JEDrIqxrox3lwwFuk1CtEULCF7ojooGszEdzEmLdlWhfA57Ai0o%2BFMGvJ8RcHEkRU7pL4EIeSIumCkSKMOs%2BynLssB8OR641jKLI8p1wZAGMbGsMBOZOMLDtvvPZNK7749by0lWwzb1Rgi9hWqTSZcrzeJooXwagHdLZSxlr6MQqweS4dPC1zI4LMy2hYaiXmWxiqmCWkUCvuUE4UZbnLujN23u3TnY%2FpkvSC8G20vuZbugGMBJK7FClHHV9v5izKwR9p198bw6Nojc2LVJc6RGdUkhML7rYGz80YPhierDufsxzE7gajv6yrl8vJu%2F%2FfvXmfvnWGrX6sZkiQrUic0DIOYJhBfsjwHwppp8BsG%2FXAHQ9uwVgF37eueAbd7SzDeQgDS%2F0LUKnLiNS6jOvClZX7kHYuNk8FrgKLn4HLqVMACOKrutrdoFlVrjneCpU4zLC0lGPzKABucRDLwAzsXprOG3Lcxq2lD5vVctWHsH95h8fVKd9SXkApg9WFN7nR3ojxif4QGRWXCwjutWRPidBjkBXSYRRRyKMzkUQx2lh%2Bb9kiOc2AtMfl1n%2B1QzxxidtnZshbrtsAIO8XbraZliTNVXuIF1hqSeJpkM6l1lXyX8y1Onb9dry46njPVMnD8yoEZhvoI7vn7R1bur0j1PnDkA%2F3lUvGW8yRXn636FRC%2BEfTiP%2FmUZ6wsD7fjQaNs%2FKf59Gg1ZUP%2BD9vcGep0qSFn7nIwl%2BHn4xKNA%2F%2FKjiXf0D%3C%2Fdiagram%3E%3Cdiagram%20id%3D%22srXhua2_nDa8jn8MK6ft%22%20name%3D%22User%20Task%204%22%3E7Vzdc9o4EP9b%2BsBM%2B%2BCMZRsCj%2FlqO9fr1%2BXaXu9N2AI0sS2fLAL0r7%2BVbRFbMuWjYBNKZ9KYlbyS9re72l2JdNybaP6G42TyngUk7Dj2mNOg4952HAfBDxASPCYVguxxT38ool1QpzQgaaWjYCwUNKkSfRbHxBcVGuaczardRiw0p3Hv45AY1G80EJOc2u%2FaT%2FS3hI4naiBkFy0RVp0LQjrBAZuVSO5dx73hjIn8KZrfkFBKRsklf%2B%2F1itblxDiJxSYv9P6%2B%2F3j98eu%2FV9%2FezT4K9P1DGH22Ci6POJwWC%2B44vY7jgrTda3gMgfV1muBYLkAsCqn0%2FpvKWV8PGQ8It3wWMt5xrzJG%2FKVllemvMkZ2qQ8fD1%2FCVG%2FgUf0qOo1YLKxiGNkzZjzCYakN2FMsl1vbOiuAkI2ena%2FADokQMBdYg0%2Fjsfkm48kEx2ne4OQ0QebCwiEdxznZBxETXmqjcUDUNOxkXmoRHJiNgL8aKSZ564wGme6VhpmBmKoTW%2FKCtQwfKLCTPFPB2QOxZrn%2BVfoNsf8w5mwaB2UUskkozVhOLSA%2B41hQFltiQv2HmKTFfGhMBVUC0fuW8Phpv9L4lX45qJkdyzbkXXQTUWoa4YiGi7zxLzZkguVKkcIarJRwOso7PxIuKBhmGZghTklIlYhTn7MwtIZkgh%2BpmgueSob2CxoljAtcSERpMDyN5W%2FvlYQZZwaD5eImBJwVTUU2S55TZBfQFZ9kPkcOSIQ1TaRKE3%2FKuYQRDJ8QAU%2Bpsh6wyNyA8pEUOWnOosoSfkvCRyLlWA%2BOoxRrU1O0AAwsppyka%2Fr5OFnV5Wy3JRydLsohLD%2B8at%2BMf8G4SpaQ6LTz3vLMdPS8t%2Byq%2FkO5jfghTtOKol8lSUgAddACubuMiRWTWTZwHadSbKaHacZG41QMy5FCBfpERCC9WySNLwP%2FJhfubaFPIxqGGqmQyu1SV5W8roqGiAaBHOZ6NqGC3IPayTFnsIUCLVMhIqNQOVuJSxHVXxYf1WiwIDv7t5y9HIfMVwa8aBlGQ3JBWEQEX0CX4oVLFaQvigBYheazp0DeU7RJOYhXL%2BIiVxgveT%2FF1%2FBQhNj14babul9Hn79cW9N3o%2BDu9ZfJH5%2Ff1YTb9wJzYUD1JDK0QqglFPcgqr4mqq4pqUGNoNxDycmpSUs0EZE4uJLpnFRLaVPUr0qlqnX56yTQUswNJFQSQbdGBIrGSQiu6rHKvk4uxQifGFh8CYABuK4KBH1Ntimbcp8Ur5XTvLWckA4TqNyYCINVhtRy5buD5xrgfSOhD2yB%2BEkm%2BTqUa%2FQbp0meyI%2FoXAK6H4VfIaMS3P0auHVU9qbx3u%2Bm8QNXQ6A3UHq7rcoj217L68A63zXg%2B0BmQPiSyv3ytengJywaTtNGnDuy7ap3R17XUHZUtxEebB%2Fs7VvbU7mNqv7LwHgzC4BhM0X7yXz7bVrKU01R4Xe5496AkLbPI6fZreFyK9wLHH%2FZxUE%2BkS3rDPDBAe4bAH8nqYHxcWQie3Gtg%2FWutVeXYhzKsw6a8KwgHb74R3a4gMhJEb4DwbIv7K6nKLfzgkn%2BaVH%2B9Amyb1iyBHFLY17rrdGmVo%2FcEzV7x27W7JU6H59jR60GuacEsVm7%2BMBO2LMbyKnUry3PjsyiyA0nWBCVZuhYtJBWo2UeXUjNazmtRmYx4k82pvFxCMvTTBq1La29VyFK1V7kPIOqBFpe11CY6MWzjR22c7nCgTTlsOuSrfykQKJSQVUdNOjnKeosSD%2BIuJsn4LwBZVhNLP9PSQj2kRM65eNzWftYHk%2Fk4644nmi0JOLoeVLrJRFkpk6%2Fne0hDRR714Lg0kUqTt1my4Fo72nYswPT1S1s58jX0yOxhmsaarjDgXng6mU%2B3yPSBGfnSr%2BnuYimsyDHzIJOu8Dleus3ykbTIMeM6H9mjetKDbv61Q1KD2ez25%2FZmbnvSRcfDKtru%2FjgmAecNyweUR51qpdlAyIwDdMLA5w2Emw9cmi7GuGY555vWCZAUKHxpCzKNEuqfHn7TUuy4EEqreyLs%2BvJVEhx93AkRRoP06Quu2pF%2FKu8Rmvy3%2B788RTDck%2FPjNCue0LXXREZNLUnmAnzWyzNBj%2BCB8JDGlKxaP3uRVfPaWsuGjVbaHDOuamnndo6eka5uRHoG7We5R76rl3dF7j2BuZzuEeGerqF6bWejcHs9TROev3p0GCaUe6ewTxwocH1TkUT9Nr9oGFNMJPc0y4z9FbV%2BNpKeNztrihuU2bY8w2Hs9Hty%2BjM08%2BTLjIYyF22bXNmevYeP8hUFyeJRD2CpR1nqquHDjVfoGk003XN5OheVQ9wzGSZoVMt3OQlhqhO3scg31WH6a19X8M8FLoSghR1GojLWPziKCTX13fW1r%2Fpck5Z9G8mLguTW%2B%2BZBroDjdOB90zv4CnL8YOplwB2vrVggLm3ihp8fPpDM3n3p7%2FF4979Dw%3D%3D%3C%2Fdiagram%3E%3C%2Fmxfile%3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alsamiq-wireframes.appspot.com/?state=%7B%22ids%22:%5B%221BIuS27xUnpU0RJjfpPZQ-faCmACwffQi%22%5D,%22action%22:%22open%22,%22userId%22:%22112096787268942128645%22%7D" TargetMode="External"/><Relationship Id="rId4" Type="http://schemas.openxmlformats.org/officeDocument/2006/relationships/hyperlink" Target="https://app.diagrams.net/#G1cc2x2Lj8EfYux9IbaTlNxu-l6xV7h0X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alsamiq-wireframes.appspot.com/?state=%7B%22ids%22:%5B%221BIuS27xUnpU0RJjfpPZQ-faCmACwffQi%22%5D,%22action%22:%22open%22,%22userId%22:%22116101322438912413979%22%7D"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alsamiq-wireframes.appspot.com/?state=%7B%22ids%22:%5B%221BIuS27xUnpU0RJjfpPZQ-faCmACwffQi%22%5D,%22action%22:%22open%22,%22userId%22:%22116101322438912413979%22%7D"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alsamiq-wireframes.appspot.com/?state=%7B%22ids%22:%5B%221BIuS27xUnpU0RJjfpPZQ-faCmACwffQi%22%5D,%22action%22:%22open%22,%22userId%22:%22116101322438912413979%22%7D"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600">
                <a:solidFill>
                  <a:schemeClr val="accent1"/>
                </a:solidFill>
              </a:rPr>
              <a:t>Caraway</a:t>
            </a:r>
            <a:endParaRPr sz="8600">
              <a:solidFill>
                <a:schemeClr val="accent1"/>
              </a:solidFill>
            </a:endParaRPr>
          </a:p>
        </p:txBody>
      </p:sp>
      <p:sp>
        <p:nvSpPr>
          <p:cNvPr id="63" name="Google Shape;63;p13"/>
          <p:cNvSpPr txBox="1"/>
          <p:nvPr>
            <p:ph idx="1" type="subTitle"/>
          </p:nvPr>
        </p:nvSpPr>
        <p:spPr>
          <a:xfrm>
            <a:off x="3044700" y="3345180"/>
            <a:ext cx="3054600" cy="70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200"/>
              <a:t>Ada Pici, Charlotte Andry, </a:t>
            </a:r>
            <a:endParaRPr sz="2200"/>
          </a:p>
          <a:p>
            <a:pPr indent="0" lvl="0" marL="0" rtl="0" algn="ctr">
              <a:lnSpc>
                <a:spcPct val="80000"/>
              </a:lnSpc>
              <a:spcBef>
                <a:spcPts val="0"/>
              </a:spcBef>
              <a:spcAft>
                <a:spcPts val="0"/>
              </a:spcAft>
              <a:buNone/>
            </a:pPr>
            <a:r>
              <a:rPr lang="en" sz="2200"/>
              <a:t>Hina Khalid, Safiya Mustafa</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397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Design Problem</a:t>
            </a:r>
            <a:endParaRPr sz="4500"/>
          </a:p>
        </p:txBody>
      </p:sp>
      <p:sp>
        <p:nvSpPr>
          <p:cNvPr id="69" name="Google Shape;69;p14"/>
          <p:cNvSpPr txBox="1"/>
          <p:nvPr>
            <p:ph idx="1" type="body"/>
          </p:nvPr>
        </p:nvSpPr>
        <p:spPr>
          <a:xfrm>
            <a:off x="311700" y="1225225"/>
            <a:ext cx="8520600" cy="335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600">
                <a:solidFill>
                  <a:srgbClr val="666666"/>
                </a:solidFill>
              </a:rPr>
              <a:t>Many female students don’t have the resources they need to handle their stress through access to therapists. Caraway provides immediate access to these professionals through their app and help with getting virtual appointments (Home. Caraway, </a:t>
            </a:r>
            <a:r>
              <a:rPr lang="en" sz="1600" u="sng">
                <a:solidFill>
                  <a:schemeClr val="hlink"/>
                </a:solidFill>
                <a:hlinkClick r:id="rId3"/>
              </a:rPr>
              <a:t>https://www.caraway.health/</a:t>
            </a:r>
            <a:r>
              <a:rPr lang="en" sz="1600">
                <a:solidFill>
                  <a:srgbClr val="666666"/>
                </a:solidFill>
              </a:rPr>
              <a:t>)</a:t>
            </a:r>
            <a:endParaRPr sz="1600">
              <a:solidFill>
                <a:srgbClr val="666666"/>
              </a:solidFill>
            </a:endParaRPr>
          </a:p>
          <a:p>
            <a:pPr indent="0" lvl="0" marL="0" rtl="0" algn="l">
              <a:spcBef>
                <a:spcPts val="1200"/>
              </a:spcBef>
              <a:spcAft>
                <a:spcPts val="0"/>
              </a:spcAft>
              <a:buNone/>
            </a:pPr>
            <a:r>
              <a:t/>
            </a:r>
            <a:endParaRPr>
              <a:solidFill>
                <a:srgbClr val="666666"/>
              </a:solidFill>
            </a:endParaRPr>
          </a:p>
          <a:p>
            <a:pPr indent="0" lvl="0" marL="0" rtl="0" algn="ctr">
              <a:spcBef>
                <a:spcPts val="1200"/>
              </a:spcBef>
              <a:spcAft>
                <a:spcPts val="1200"/>
              </a:spcAft>
              <a:buNone/>
            </a:pPr>
            <a:r>
              <a:rPr lang="en" sz="2000" u="sng">
                <a:solidFill>
                  <a:schemeClr val="accent1"/>
                </a:solidFill>
              </a:rPr>
              <a:t>Our Problem:</a:t>
            </a:r>
            <a:r>
              <a:rPr lang="en" sz="2000"/>
              <a:t> We need an application that will cater to college-aged women, be easily accessible, easy to navigate, and help meet the needs of its users, while also representing Caraway in a professional way.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29675" y="1109625"/>
            <a:ext cx="2234100" cy="2092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User Needs</a:t>
            </a:r>
            <a:endParaRPr sz="4500"/>
          </a:p>
        </p:txBody>
      </p:sp>
      <p:sp>
        <p:nvSpPr>
          <p:cNvPr id="76" name="Google Shape;76;p15"/>
          <p:cNvSpPr txBox="1"/>
          <p:nvPr/>
        </p:nvSpPr>
        <p:spPr>
          <a:xfrm>
            <a:off x="1070825" y="1223425"/>
            <a:ext cx="75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u="sng">
                <a:solidFill>
                  <a:schemeClr val="accent1"/>
                </a:solidFill>
                <a:latin typeface="Open Sans"/>
                <a:ea typeface="Open Sans"/>
                <a:cs typeface="Open Sans"/>
                <a:sym typeface="Open Sans"/>
              </a:rPr>
              <a:t>01.</a:t>
            </a:r>
            <a:endParaRPr sz="3100" u="sng">
              <a:solidFill>
                <a:schemeClr val="accent1"/>
              </a:solidFill>
              <a:latin typeface="Open Sans"/>
              <a:ea typeface="Open Sans"/>
              <a:cs typeface="Open Sans"/>
              <a:sym typeface="Open Sans"/>
            </a:endParaRPr>
          </a:p>
        </p:txBody>
      </p:sp>
      <p:sp>
        <p:nvSpPr>
          <p:cNvPr id="77" name="Google Shape;77;p15"/>
          <p:cNvSpPr txBox="1"/>
          <p:nvPr/>
        </p:nvSpPr>
        <p:spPr>
          <a:xfrm>
            <a:off x="384450" y="1817950"/>
            <a:ext cx="2081400" cy="93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100">
                <a:solidFill>
                  <a:schemeClr val="dk1"/>
                </a:solidFill>
                <a:latin typeface="Open Sans"/>
                <a:ea typeface="Open Sans"/>
                <a:cs typeface="Open Sans"/>
                <a:sym typeface="Open Sans"/>
              </a:rPr>
              <a:t>personal </a:t>
            </a:r>
            <a:r>
              <a:rPr b="1" lang="en" sz="1100">
                <a:solidFill>
                  <a:schemeClr val="dk1"/>
                </a:solidFill>
                <a:latin typeface="Open Sans"/>
                <a:ea typeface="Open Sans"/>
                <a:cs typeface="Open Sans"/>
                <a:sym typeface="Open Sans"/>
              </a:rPr>
              <a:t>support system, </a:t>
            </a:r>
            <a:r>
              <a:rPr lang="en" sz="1100">
                <a:solidFill>
                  <a:schemeClr val="dk1"/>
                </a:solidFill>
                <a:latin typeface="Open Sans"/>
                <a:ea typeface="Open Sans"/>
                <a:cs typeface="Open Sans"/>
                <a:sym typeface="Open Sans"/>
              </a:rPr>
              <a:t>consisting of </a:t>
            </a:r>
            <a:r>
              <a:rPr b="1" lang="en" sz="1100">
                <a:solidFill>
                  <a:schemeClr val="dk1"/>
                </a:solidFill>
                <a:latin typeface="Open Sans"/>
                <a:ea typeface="Open Sans"/>
                <a:cs typeface="Open Sans"/>
                <a:sym typeface="Open Sans"/>
              </a:rPr>
              <a:t>productive conversation</a:t>
            </a:r>
            <a:r>
              <a:rPr lang="en" sz="1100">
                <a:solidFill>
                  <a:schemeClr val="dk1"/>
                </a:solidFill>
                <a:latin typeface="Open Sans"/>
                <a:ea typeface="Open Sans"/>
                <a:cs typeface="Open Sans"/>
                <a:sym typeface="Open Sans"/>
              </a:rPr>
              <a:t> around stress and stress management</a:t>
            </a:r>
            <a:endParaRPr sz="700">
              <a:latin typeface="Open Sans"/>
              <a:ea typeface="Open Sans"/>
              <a:cs typeface="Open Sans"/>
              <a:sym typeface="Open Sans"/>
            </a:endParaRPr>
          </a:p>
        </p:txBody>
      </p:sp>
      <p:sp>
        <p:nvSpPr>
          <p:cNvPr id="78" name="Google Shape;78;p15"/>
          <p:cNvSpPr/>
          <p:nvPr/>
        </p:nvSpPr>
        <p:spPr>
          <a:xfrm>
            <a:off x="3315200" y="1109625"/>
            <a:ext cx="2234100" cy="2092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4056350" y="1223425"/>
            <a:ext cx="75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u="sng">
                <a:solidFill>
                  <a:schemeClr val="accent1"/>
                </a:solidFill>
                <a:latin typeface="Open Sans"/>
                <a:ea typeface="Open Sans"/>
                <a:cs typeface="Open Sans"/>
                <a:sym typeface="Open Sans"/>
              </a:rPr>
              <a:t>02.</a:t>
            </a:r>
            <a:endParaRPr sz="3100" u="sng">
              <a:solidFill>
                <a:schemeClr val="accent1"/>
              </a:solidFill>
              <a:latin typeface="Open Sans"/>
              <a:ea typeface="Open Sans"/>
              <a:cs typeface="Open Sans"/>
              <a:sym typeface="Open Sans"/>
            </a:endParaRPr>
          </a:p>
        </p:txBody>
      </p:sp>
      <p:sp>
        <p:nvSpPr>
          <p:cNvPr id="80" name="Google Shape;80;p15"/>
          <p:cNvSpPr txBox="1"/>
          <p:nvPr/>
        </p:nvSpPr>
        <p:spPr>
          <a:xfrm>
            <a:off x="3369975" y="1817950"/>
            <a:ext cx="2081400" cy="9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500">
                <a:solidFill>
                  <a:schemeClr val="dk1"/>
                </a:solidFill>
                <a:latin typeface="Open Sans"/>
                <a:ea typeface="Open Sans"/>
                <a:cs typeface="Open Sans"/>
                <a:sym typeface="Open Sans"/>
              </a:rPr>
              <a:t>A</a:t>
            </a:r>
            <a:r>
              <a:rPr b="1" lang="en" sz="1500">
                <a:solidFill>
                  <a:schemeClr val="dk1"/>
                </a:solidFill>
                <a:latin typeface="Open Sans"/>
                <a:ea typeface="Open Sans"/>
                <a:cs typeface="Open Sans"/>
                <a:sym typeface="Open Sans"/>
              </a:rPr>
              <a:t>ffordable </a:t>
            </a:r>
            <a:r>
              <a:rPr lang="en" sz="1500">
                <a:solidFill>
                  <a:schemeClr val="dk1"/>
                </a:solidFill>
                <a:latin typeface="Open Sans"/>
                <a:ea typeface="Open Sans"/>
                <a:cs typeface="Open Sans"/>
                <a:sym typeface="Open Sans"/>
              </a:rPr>
              <a:t>or free and convenient therapy sessions</a:t>
            </a:r>
            <a:endParaRPr sz="1300">
              <a:latin typeface="Open Sans"/>
              <a:ea typeface="Open Sans"/>
              <a:cs typeface="Open Sans"/>
              <a:sym typeface="Open Sans"/>
            </a:endParaRPr>
          </a:p>
        </p:txBody>
      </p:sp>
      <p:sp>
        <p:nvSpPr>
          <p:cNvPr id="81" name="Google Shape;81;p15"/>
          <p:cNvSpPr/>
          <p:nvPr/>
        </p:nvSpPr>
        <p:spPr>
          <a:xfrm>
            <a:off x="1800750" y="2885625"/>
            <a:ext cx="2234100" cy="2092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2541900" y="2999425"/>
            <a:ext cx="75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u="sng">
                <a:solidFill>
                  <a:schemeClr val="accent1"/>
                </a:solidFill>
                <a:latin typeface="Open Sans"/>
                <a:ea typeface="Open Sans"/>
                <a:cs typeface="Open Sans"/>
                <a:sym typeface="Open Sans"/>
              </a:rPr>
              <a:t>04.</a:t>
            </a:r>
            <a:endParaRPr sz="3100" u="sng">
              <a:solidFill>
                <a:schemeClr val="accent1"/>
              </a:solidFill>
              <a:latin typeface="Open Sans"/>
              <a:ea typeface="Open Sans"/>
              <a:cs typeface="Open Sans"/>
              <a:sym typeface="Open Sans"/>
            </a:endParaRPr>
          </a:p>
        </p:txBody>
      </p:sp>
      <p:sp>
        <p:nvSpPr>
          <p:cNvPr id="83" name="Google Shape;83;p15"/>
          <p:cNvSpPr txBox="1"/>
          <p:nvPr/>
        </p:nvSpPr>
        <p:spPr>
          <a:xfrm>
            <a:off x="1855525" y="3593950"/>
            <a:ext cx="20814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1"/>
                </a:solidFill>
                <a:latin typeface="Open Sans"/>
                <a:ea typeface="Open Sans"/>
                <a:cs typeface="Open Sans"/>
                <a:sym typeface="Open Sans"/>
              </a:rPr>
              <a:t>O</a:t>
            </a:r>
            <a:r>
              <a:rPr lang="en" sz="1800">
                <a:solidFill>
                  <a:schemeClr val="dk1"/>
                </a:solidFill>
                <a:latin typeface="Open Sans"/>
                <a:ea typeface="Open Sans"/>
                <a:cs typeface="Open Sans"/>
                <a:sym typeface="Open Sans"/>
              </a:rPr>
              <a:t>ption between </a:t>
            </a:r>
            <a:r>
              <a:rPr b="1" lang="en" sz="1800">
                <a:solidFill>
                  <a:schemeClr val="dk1"/>
                </a:solidFill>
                <a:latin typeface="Open Sans"/>
                <a:ea typeface="Open Sans"/>
                <a:cs typeface="Open Sans"/>
                <a:sym typeface="Open Sans"/>
              </a:rPr>
              <a:t>in-person </a:t>
            </a:r>
            <a:r>
              <a:rPr lang="en" sz="1800">
                <a:solidFill>
                  <a:schemeClr val="dk1"/>
                </a:solidFill>
                <a:latin typeface="Open Sans"/>
                <a:ea typeface="Open Sans"/>
                <a:cs typeface="Open Sans"/>
                <a:sym typeface="Open Sans"/>
              </a:rPr>
              <a:t>and </a:t>
            </a:r>
            <a:r>
              <a:rPr b="1" lang="en" sz="1800">
                <a:solidFill>
                  <a:schemeClr val="dk1"/>
                </a:solidFill>
                <a:latin typeface="Open Sans"/>
                <a:ea typeface="Open Sans"/>
                <a:cs typeface="Open Sans"/>
                <a:sym typeface="Open Sans"/>
              </a:rPr>
              <a:t>online</a:t>
            </a:r>
            <a:endParaRPr b="1" sz="1300">
              <a:latin typeface="Open Sans"/>
              <a:ea typeface="Open Sans"/>
              <a:cs typeface="Open Sans"/>
              <a:sym typeface="Open Sans"/>
            </a:endParaRPr>
          </a:p>
        </p:txBody>
      </p:sp>
      <p:sp>
        <p:nvSpPr>
          <p:cNvPr id="84" name="Google Shape;84;p15"/>
          <p:cNvSpPr/>
          <p:nvPr/>
        </p:nvSpPr>
        <p:spPr>
          <a:xfrm>
            <a:off x="4938825" y="2885625"/>
            <a:ext cx="2234100" cy="2092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5679975" y="2999425"/>
            <a:ext cx="75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u="sng">
                <a:solidFill>
                  <a:schemeClr val="accent1"/>
                </a:solidFill>
                <a:latin typeface="Open Sans"/>
                <a:ea typeface="Open Sans"/>
                <a:cs typeface="Open Sans"/>
                <a:sym typeface="Open Sans"/>
              </a:rPr>
              <a:t>05</a:t>
            </a:r>
            <a:r>
              <a:rPr lang="en" sz="3100" u="sng">
                <a:solidFill>
                  <a:schemeClr val="accent1"/>
                </a:solidFill>
                <a:latin typeface="Open Sans"/>
                <a:ea typeface="Open Sans"/>
                <a:cs typeface="Open Sans"/>
                <a:sym typeface="Open Sans"/>
              </a:rPr>
              <a:t>.</a:t>
            </a:r>
            <a:endParaRPr sz="3100" u="sng">
              <a:solidFill>
                <a:schemeClr val="accent1"/>
              </a:solidFill>
              <a:latin typeface="Open Sans"/>
              <a:ea typeface="Open Sans"/>
              <a:cs typeface="Open Sans"/>
              <a:sym typeface="Open Sans"/>
            </a:endParaRPr>
          </a:p>
        </p:txBody>
      </p:sp>
      <p:sp>
        <p:nvSpPr>
          <p:cNvPr id="86" name="Google Shape;86;p15"/>
          <p:cNvSpPr txBox="1"/>
          <p:nvPr/>
        </p:nvSpPr>
        <p:spPr>
          <a:xfrm>
            <a:off x="4993600" y="3593950"/>
            <a:ext cx="20814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1"/>
                </a:solidFill>
                <a:latin typeface="Open Sans"/>
                <a:ea typeface="Open Sans"/>
                <a:cs typeface="Open Sans"/>
                <a:sym typeface="Open Sans"/>
              </a:rPr>
              <a:t>A</a:t>
            </a:r>
            <a:r>
              <a:rPr lang="en" sz="1800">
                <a:solidFill>
                  <a:schemeClr val="dk1"/>
                </a:solidFill>
                <a:latin typeface="Open Sans"/>
                <a:ea typeface="Open Sans"/>
                <a:cs typeface="Open Sans"/>
                <a:sym typeface="Open Sans"/>
              </a:rPr>
              <a:t>bility to see reviews for therapists</a:t>
            </a:r>
            <a:endParaRPr sz="1300">
              <a:latin typeface="Open Sans"/>
              <a:ea typeface="Open Sans"/>
              <a:cs typeface="Open Sans"/>
              <a:sym typeface="Open Sans"/>
            </a:endParaRPr>
          </a:p>
        </p:txBody>
      </p:sp>
      <p:sp>
        <p:nvSpPr>
          <p:cNvPr id="87" name="Google Shape;87;p15"/>
          <p:cNvSpPr/>
          <p:nvPr/>
        </p:nvSpPr>
        <p:spPr>
          <a:xfrm>
            <a:off x="6598200" y="1109625"/>
            <a:ext cx="2234100" cy="2092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7339350" y="1223425"/>
            <a:ext cx="75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u="sng">
                <a:solidFill>
                  <a:schemeClr val="accent1"/>
                </a:solidFill>
                <a:latin typeface="Open Sans"/>
                <a:ea typeface="Open Sans"/>
                <a:cs typeface="Open Sans"/>
                <a:sym typeface="Open Sans"/>
              </a:rPr>
              <a:t>03.</a:t>
            </a:r>
            <a:endParaRPr sz="3100" u="sng">
              <a:solidFill>
                <a:schemeClr val="accent1"/>
              </a:solidFill>
              <a:latin typeface="Open Sans"/>
              <a:ea typeface="Open Sans"/>
              <a:cs typeface="Open Sans"/>
              <a:sym typeface="Open Sans"/>
            </a:endParaRPr>
          </a:p>
        </p:txBody>
      </p:sp>
      <p:sp>
        <p:nvSpPr>
          <p:cNvPr id="89" name="Google Shape;89;p15"/>
          <p:cNvSpPr txBox="1"/>
          <p:nvPr/>
        </p:nvSpPr>
        <p:spPr>
          <a:xfrm>
            <a:off x="6652975" y="1894150"/>
            <a:ext cx="20814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600">
                <a:solidFill>
                  <a:schemeClr val="dk1"/>
                </a:solidFill>
                <a:latin typeface="Open Sans"/>
                <a:ea typeface="Open Sans"/>
                <a:cs typeface="Open Sans"/>
                <a:sym typeface="Open Sans"/>
              </a:rPr>
              <a:t>H</a:t>
            </a:r>
            <a:r>
              <a:rPr lang="en" sz="1600">
                <a:solidFill>
                  <a:schemeClr val="dk1"/>
                </a:solidFill>
                <a:latin typeface="Open Sans"/>
                <a:ea typeface="Open Sans"/>
                <a:cs typeface="Open Sans"/>
                <a:sym typeface="Open Sans"/>
              </a:rPr>
              <a:t>obbies in which </a:t>
            </a:r>
            <a:r>
              <a:rPr b="1" lang="en" sz="1600">
                <a:solidFill>
                  <a:schemeClr val="dk1"/>
                </a:solidFill>
                <a:latin typeface="Open Sans"/>
                <a:ea typeface="Open Sans"/>
                <a:cs typeface="Open Sans"/>
                <a:sym typeface="Open Sans"/>
              </a:rPr>
              <a:t>healthily decrease stress</a:t>
            </a:r>
            <a:endParaRPr b="1" sz="13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T</a:t>
            </a:r>
            <a:r>
              <a:rPr lang="en" sz="4600"/>
              <a:t>ask-Flow Diagram</a:t>
            </a:r>
            <a:endParaRPr sz="4600"/>
          </a:p>
        </p:txBody>
      </p:sp>
      <p:pic>
        <p:nvPicPr>
          <p:cNvPr id="95" name="Google Shape;95;p16"/>
          <p:cNvPicPr preferRelativeResize="0"/>
          <p:nvPr/>
        </p:nvPicPr>
        <p:blipFill rotWithShape="1">
          <a:blip r:embed="rId3">
            <a:alphaModFix/>
          </a:blip>
          <a:srcRect b="0" l="3605" r="0" t="22916"/>
          <a:stretch/>
        </p:blipFill>
        <p:spPr>
          <a:xfrm>
            <a:off x="1551975" y="1376450"/>
            <a:ext cx="7524306" cy="1512425"/>
          </a:xfrm>
          <a:prstGeom prst="rect">
            <a:avLst/>
          </a:prstGeom>
          <a:noFill/>
          <a:ln>
            <a:noFill/>
          </a:ln>
        </p:spPr>
      </p:pic>
      <p:sp>
        <p:nvSpPr>
          <p:cNvPr id="96" name="Google Shape;96;p16"/>
          <p:cNvSpPr txBox="1"/>
          <p:nvPr/>
        </p:nvSpPr>
        <p:spPr>
          <a:xfrm>
            <a:off x="0" y="1596525"/>
            <a:ext cx="1475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Task: </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Finding stress </a:t>
            </a:r>
            <a:r>
              <a:rPr lang="en">
                <a:latin typeface="Open Sans"/>
                <a:ea typeface="Open Sans"/>
                <a:cs typeface="Open Sans"/>
                <a:sym typeface="Open Sans"/>
              </a:rPr>
              <a:t>management</a:t>
            </a:r>
            <a:r>
              <a:rPr lang="en">
                <a:latin typeface="Open Sans"/>
                <a:ea typeface="Open Sans"/>
                <a:cs typeface="Open Sans"/>
                <a:sym typeface="Open Sans"/>
              </a:rPr>
              <a:t> tips</a:t>
            </a:r>
            <a:endParaRPr>
              <a:latin typeface="Open Sans"/>
              <a:ea typeface="Open Sans"/>
              <a:cs typeface="Open Sans"/>
              <a:sym typeface="Open Sans"/>
            </a:endParaRPr>
          </a:p>
        </p:txBody>
      </p:sp>
      <p:pic>
        <p:nvPicPr>
          <p:cNvPr id="97" name="Google Shape;97;p16"/>
          <p:cNvPicPr preferRelativeResize="0"/>
          <p:nvPr/>
        </p:nvPicPr>
        <p:blipFill rotWithShape="1">
          <a:blip r:embed="rId4">
            <a:alphaModFix/>
          </a:blip>
          <a:srcRect b="44924" l="0" r="0" t="0"/>
          <a:stretch/>
        </p:blipFill>
        <p:spPr>
          <a:xfrm>
            <a:off x="1603125" y="3061625"/>
            <a:ext cx="7182877" cy="2058526"/>
          </a:xfrm>
          <a:prstGeom prst="rect">
            <a:avLst/>
          </a:prstGeom>
          <a:noFill/>
          <a:ln>
            <a:noFill/>
          </a:ln>
        </p:spPr>
      </p:pic>
      <p:sp>
        <p:nvSpPr>
          <p:cNvPr id="98" name="Google Shape;98;p16"/>
          <p:cNvSpPr txBox="1"/>
          <p:nvPr/>
        </p:nvSpPr>
        <p:spPr>
          <a:xfrm>
            <a:off x="0" y="3459450"/>
            <a:ext cx="1475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Task: </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Explore a list of hobbies and activities</a:t>
            </a:r>
            <a:endParaRPr>
              <a:latin typeface="Open Sans"/>
              <a:ea typeface="Open Sans"/>
              <a:cs typeface="Open Sans"/>
              <a:sym typeface="Open Sans"/>
            </a:endParaRPr>
          </a:p>
        </p:txBody>
      </p:sp>
      <p:cxnSp>
        <p:nvCxnSpPr>
          <p:cNvPr id="99" name="Google Shape;99;p16"/>
          <p:cNvCxnSpPr/>
          <p:nvPr/>
        </p:nvCxnSpPr>
        <p:spPr>
          <a:xfrm>
            <a:off x="1487500" y="1255475"/>
            <a:ext cx="0" cy="35589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6"/>
          <p:cNvCxnSpPr/>
          <p:nvPr/>
        </p:nvCxnSpPr>
        <p:spPr>
          <a:xfrm flipH="1" rot="10800000">
            <a:off x="191450" y="2977025"/>
            <a:ext cx="8614500" cy="6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6"/>
          <p:cNvSpPr txBox="1"/>
          <p:nvPr/>
        </p:nvSpPr>
        <p:spPr>
          <a:xfrm>
            <a:off x="0" y="918625"/>
            <a:ext cx="1475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u="sng">
                <a:solidFill>
                  <a:schemeClr val="hlink"/>
                </a:solidFill>
                <a:latin typeface="Open Sans"/>
                <a:ea typeface="Open Sans"/>
                <a:cs typeface="Open Sans"/>
                <a:sym typeface="Open Sans"/>
                <a:hlinkClick r:id="rId5"/>
              </a:rPr>
              <a:t>Examples</a:t>
            </a:r>
            <a:endParaRPr sz="2000" u="sng">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 to Wireframe</a:t>
            </a:r>
            <a:endParaRPr/>
          </a:p>
        </p:txBody>
      </p:sp>
      <p:sp>
        <p:nvSpPr>
          <p:cNvPr id="107" name="Google Shape;10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link to both wireframe individual screens and</a:t>
            </a:r>
            <a:r>
              <a:rPr b="1" lang="en"/>
              <a:t> higher-resolution annotated wireframe flow diagram</a:t>
            </a:r>
            <a:endParaRPr b="1"/>
          </a:p>
          <a:p>
            <a:pPr indent="0" lvl="0" marL="0" rtl="0" algn="l">
              <a:spcBef>
                <a:spcPts val="1200"/>
              </a:spcBef>
              <a:spcAft>
                <a:spcPts val="0"/>
              </a:spcAft>
              <a:buNone/>
            </a:pPr>
            <a:r>
              <a:rPr b="1" lang="en" u="sng">
                <a:solidFill>
                  <a:schemeClr val="hlink"/>
                </a:solidFill>
                <a:hlinkClick r:id="rId3"/>
              </a:rPr>
              <a:t>Wireframe Link</a:t>
            </a:r>
            <a:r>
              <a:rPr b="1" lang="en"/>
              <a:t> </a:t>
            </a:r>
            <a:endParaRPr b="1"/>
          </a:p>
          <a:p>
            <a:pPr indent="0" lvl="0" marL="0" rtl="0" algn="l">
              <a:spcBef>
                <a:spcPts val="1200"/>
              </a:spcBef>
              <a:spcAft>
                <a:spcPts val="0"/>
              </a:spcAft>
              <a:buNone/>
            </a:pPr>
            <a:r>
              <a:rPr b="1" lang="en" u="sng">
                <a:solidFill>
                  <a:schemeClr val="hlink"/>
                </a:solidFill>
                <a:hlinkClick r:id="rId4"/>
              </a:rPr>
              <a:t>Task Flow Diagram Link</a:t>
            </a:r>
            <a:endParaRPr b="1"/>
          </a:p>
          <a:p>
            <a:pPr indent="0" lvl="0" marL="0" rtl="0" algn="l">
              <a:spcBef>
                <a:spcPts val="120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471625" y="2851700"/>
            <a:ext cx="8074800" cy="209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387900" y="11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600" u="sng">
                <a:solidFill>
                  <a:schemeClr val="hlink"/>
                </a:solidFill>
                <a:hlinkClick r:id="rId3"/>
              </a:rPr>
              <a:t>Design Solutions &amp; Alternates</a:t>
            </a:r>
            <a:endParaRPr sz="4600"/>
          </a:p>
        </p:txBody>
      </p:sp>
      <p:pic>
        <p:nvPicPr>
          <p:cNvPr id="114" name="Google Shape;114;p18"/>
          <p:cNvPicPr preferRelativeResize="0"/>
          <p:nvPr/>
        </p:nvPicPr>
        <p:blipFill rotWithShape="1">
          <a:blip r:embed="rId4">
            <a:alphaModFix/>
          </a:blip>
          <a:srcRect b="59942" l="0" r="0" t="0"/>
          <a:stretch/>
        </p:blipFill>
        <p:spPr>
          <a:xfrm>
            <a:off x="512775" y="804525"/>
            <a:ext cx="5657199" cy="1932675"/>
          </a:xfrm>
          <a:prstGeom prst="rect">
            <a:avLst/>
          </a:prstGeom>
          <a:noFill/>
          <a:ln>
            <a:noFill/>
          </a:ln>
        </p:spPr>
      </p:pic>
      <p:pic>
        <p:nvPicPr>
          <p:cNvPr id="115" name="Google Shape;115;p18"/>
          <p:cNvPicPr preferRelativeResize="0"/>
          <p:nvPr/>
        </p:nvPicPr>
        <p:blipFill rotWithShape="1">
          <a:blip r:embed="rId4">
            <a:alphaModFix/>
          </a:blip>
          <a:srcRect b="0" l="0" r="0" t="59942"/>
          <a:stretch/>
        </p:blipFill>
        <p:spPr>
          <a:xfrm>
            <a:off x="2709774" y="2945225"/>
            <a:ext cx="5657228" cy="1932675"/>
          </a:xfrm>
          <a:prstGeom prst="rect">
            <a:avLst/>
          </a:prstGeom>
          <a:noFill/>
          <a:ln>
            <a:noFill/>
          </a:ln>
        </p:spPr>
      </p:pic>
      <p:sp>
        <p:nvSpPr>
          <p:cNvPr id="116" name="Google Shape;116;p18"/>
          <p:cNvSpPr txBox="1"/>
          <p:nvPr/>
        </p:nvSpPr>
        <p:spPr>
          <a:xfrm>
            <a:off x="6891300" y="1370663"/>
            <a:ext cx="136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Open Sans"/>
                <a:ea typeface="Open Sans"/>
                <a:cs typeface="Open Sans"/>
                <a:sym typeface="Open Sans"/>
              </a:rPr>
              <a:t>Home Option #1</a:t>
            </a:r>
            <a:endParaRPr sz="2000">
              <a:latin typeface="Open Sans"/>
              <a:ea typeface="Open Sans"/>
              <a:cs typeface="Open Sans"/>
              <a:sym typeface="Open Sans"/>
            </a:endParaRPr>
          </a:p>
        </p:txBody>
      </p:sp>
      <p:sp>
        <p:nvSpPr>
          <p:cNvPr id="117" name="Google Shape;117;p18"/>
          <p:cNvSpPr txBox="1"/>
          <p:nvPr/>
        </p:nvSpPr>
        <p:spPr>
          <a:xfrm>
            <a:off x="512775" y="3587563"/>
            <a:ext cx="136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Open Sans"/>
                <a:ea typeface="Open Sans"/>
                <a:cs typeface="Open Sans"/>
                <a:sym typeface="Open Sans"/>
              </a:rPr>
              <a:t>Home </a:t>
            </a:r>
            <a:r>
              <a:rPr lang="en" sz="2000">
                <a:latin typeface="Open Sans"/>
                <a:ea typeface="Open Sans"/>
                <a:cs typeface="Open Sans"/>
                <a:sym typeface="Open Sans"/>
              </a:rPr>
              <a:t>Option #2</a:t>
            </a:r>
            <a:endParaRPr sz="2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Annotated Screen 1: Home</a:t>
            </a:r>
            <a:endParaRPr/>
          </a:p>
        </p:txBody>
      </p:sp>
      <p:pic>
        <p:nvPicPr>
          <p:cNvPr id="123" name="Google Shape;123;p19"/>
          <p:cNvPicPr preferRelativeResize="0"/>
          <p:nvPr/>
        </p:nvPicPr>
        <p:blipFill rotWithShape="1">
          <a:blip r:embed="rId4">
            <a:alphaModFix/>
          </a:blip>
          <a:srcRect b="14915" l="0" r="48127" t="0"/>
          <a:stretch/>
        </p:blipFill>
        <p:spPr>
          <a:xfrm>
            <a:off x="387075" y="1216325"/>
            <a:ext cx="4132700" cy="3475201"/>
          </a:xfrm>
          <a:prstGeom prst="rect">
            <a:avLst/>
          </a:prstGeom>
          <a:noFill/>
          <a:ln>
            <a:noFill/>
          </a:ln>
        </p:spPr>
      </p:pic>
      <p:pic>
        <p:nvPicPr>
          <p:cNvPr id="124" name="Google Shape;124;p19"/>
          <p:cNvPicPr preferRelativeResize="0"/>
          <p:nvPr/>
        </p:nvPicPr>
        <p:blipFill rotWithShape="1">
          <a:blip r:embed="rId4">
            <a:alphaModFix/>
          </a:blip>
          <a:srcRect b="0" l="51855" r="0" t="0"/>
          <a:stretch/>
        </p:blipFill>
        <p:spPr>
          <a:xfrm>
            <a:off x="4503477" y="835450"/>
            <a:ext cx="3835602" cy="408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Annotated Screen 2: Create an Account</a:t>
            </a:r>
            <a:endParaRPr/>
          </a:p>
        </p:txBody>
      </p:sp>
      <p:pic>
        <p:nvPicPr>
          <p:cNvPr id="130" name="Google Shape;130;p20"/>
          <p:cNvPicPr preferRelativeResize="0"/>
          <p:nvPr/>
        </p:nvPicPr>
        <p:blipFill rotWithShape="1">
          <a:blip r:embed="rId4">
            <a:alphaModFix/>
          </a:blip>
          <a:srcRect b="40216" l="0" r="17931" t="0"/>
          <a:stretch/>
        </p:blipFill>
        <p:spPr>
          <a:xfrm>
            <a:off x="151300" y="1697125"/>
            <a:ext cx="4795197" cy="2628349"/>
          </a:xfrm>
          <a:prstGeom prst="rect">
            <a:avLst/>
          </a:prstGeom>
          <a:noFill/>
          <a:ln>
            <a:noFill/>
          </a:ln>
        </p:spPr>
      </p:pic>
      <p:pic>
        <p:nvPicPr>
          <p:cNvPr id="131" name="Google Shape;131;p20"/>
          <p:cNvPicPr preferRelativeResize="0"/>
          <p:nvPr/>
        </p:nvPicPr>
        <p:blipFill rotWithShape="1">
          <a:blip r:embed="rId4">
            <a:alphaModFix/>
          </a:blip>
          <a:srcRect b="0" l="0" r="66932" t="60084"/>
          <a:stretch/>
        </p:blipFill>
        <p:spPr>
          <a:xfrm>
            <a:off x="5961963" y="3080825"/>
            <a:ext cx="2049423" cy="1861451"/>
          </a:xfrm>
          <a:prstGeom prst="rect">
            <a:avLst/>
          </a:prstGeom>
          <a:noFill/>
          <a:ln>
            <a:noFill/>
          </a:ln>
        </p:spPr>
      </p:pic>
      <p:pic>
        <p:nvPicPr>
          <p:cNvPr id="132" name="Google Shape;132;p20"/>
          <p:cNvPicPr preferRelativeResize="0"/>
          <p:nvPr/>
        </p:nvPicPr>
        <p:blipFill rotWithShape="1">
          <a:blip r:embed="rId4">
            <a:alphaModFix/>
          </a:blip>
          <a:srcRect b="0" l="33590" r="0" t="60084"/>
          <a:stretch/>
        </p:blipFill>
        <p:spPr>
          <a:xfrm>
            <a:off x="4996200" y="1147226"/>
            <a:ext cx="3980948" cy="18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