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Amatic SC"/>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maticSC-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maticS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f5100b3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f5100b3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f5100b3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f5100b3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f5100b35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f5100b35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f5100b3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f5100b3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f5100b3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f5100b3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f5100b3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f5100b3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f5100b3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f5100b3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f5100b3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f5100b3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f5100b35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f5100b35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f5100b35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f5100b35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f5100b35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f5100b35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f5100b35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f5100b35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9585f05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9585f05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9585f0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39585f0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f5100b35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f5100b35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9585f05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9585f05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9585f05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9585f05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f5100b35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f5100b35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9585f05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9585f05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9585f05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9585f05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f5100b3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f5100b3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f5100b3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f5100b3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f5100b3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f5100b3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f5100b3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f5100b3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f5100b35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f5100b35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f5100b35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f5100b35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53" name="Shape 53"/>
        <p:cNvGrpSpPr/>
        <p:nvPr/>
      </p:nvGrpSpPr>
      <p:grpSpPr>
        <a:xfrm>
          <a:off x="0" y="0"/>
          <a:ext cx="0" cy="0"/>
          <a:chOff x="0" y="0"/>
          <a:chExt cx="0" cy="0"/>
        </a:xfrm>
      </p:grpSpPr>
      <p:sp>
        <p:nvSpPr>
          <p:cNvPr id="54" name="Google Shape;54;p13"/>
          <p:cNvSpPr txBox="1"/>
          <p:nvPr/>
        </p:nvSpPr>
        <p:spPr>
          <a:xfrm>
            <a:off x="588100" y="802825"/>
            <a:ext cx="80466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450">
                <a:solidFill>
                  <a:schemeClr val="lt1"/>
                </a:solidFill>
                <a:latin typeface="Roboto"/>
                <a:ea typeface="Roboto"/>
                <a:cs typeface="Roboto"/>
                <a:sym typeface="Roboto"/>
              </a:rPr>
              <a:t>1) personal support system consisting of productive conversation around stress and stress management</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50">
                <a:solidFill>
                  <a:schemeClr val="lt1"/>
                </a:solidFill>
                <a:latin typeface="Roboto"/>
                <a:ea typeface="Roboto"/>
                <a:cs typeface="Roboto"/>
                <a:sym typeface="Roboto"/>
              </a:rPr>
              <a:t>2) affordable/free and </a:t>
            </a:r>
            <a:r>
              <a:rPr lang="en" sz="1450">
                <a:solidFill>
                  <a:schemeClr val="lt1"/>
                </a:solidFill>
                <a:latin typeface="Roboto"/>
                <a:ea typeface="Roboto"/>
                <a:cs typeface="Roboto"/>
                <a:sym typeface="Roboto"/>
              </a:rPr>
              <a:t>convenient</a:t>
            </a:r>
            <a:r>
              <a:rPr lang="en" sz="1450">
                <a:solidFill>
                  <a:schemeClr val="lt1"/>
                </a:solidFill>
                <a:latin typeface="Roboto"/>
                <a:ea typeface="Roboto"/>
                <a:cs typeface="Roboto"/>
                <a:sym typeface="Roboto"/>
              </a:rPr>
              <a:t> therapy sessions</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50">
                <a:solidFill>
                  <a:schemeClr val="lt1"/>
                </a:solidFill>
                <a:latin typeface="Roboto"/>
                <a:ea typeface="Roboto"/>
                <a:cs typeface="Roboto"/>
                <a:sym typeface="Roboto"/>
              </a:rPr>
              <a:t>3) hobbies in which healthily decrease stress</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50">
                <a:solidFill>
                  <a:schemeClr val="lt1"/>
                </a:solidFill>
                <a:latin typeface="Roboto"/>
                <a:ea typeface="Roboto"/>
                <a:cs typeface="Roboto"/>
                <a:sym typeface="Roboto"/>
              </a:rPr>
              <a:t>4) option between in-person and online</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5) ability to see reviews for therapists</a:t>
            </a:r>
            <a:endParaRPr sz="1450">
              <a:solidFill>
                <a:schemeClr val="lt1"/>
              </a:solidFill>
              <a:latin typeface="Roboto"/>
              <a:ea typeface="Roboto"/>
              <a:cs typeface="Roboto"/>
              <a:sym typeface="Roboto"/>
            </a:endParaRPr>
          </a:p>
        </p:txBody>
      </p:sp>
      <p:sp>
        <p:nvSpPr>
          <p:cNvPr id="55" name="Google Shape;55;p13"/>
          <p:cNvSpPr txBox="1"/>
          <p:nvPr/>
        </p:nvSpPr>
        <p:spPr>
          <a:xfrm>
            <a:off x="588100" y="3461550"/>
            <a:ext cx="80466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1) find stress management tips (that can be sustainable and healthy)</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2) explore a list of calming hobbies and activities to try</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3) look at list of reviews and contact info of therapists (that charge less than average prices per hour, or even free services for certain demographics, or household income)</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4) call a therapist for the chance to set-up </a:t>
            </a:r>
            <a:r>
              <a:rPr lang="en" sz="1450">
                <a:solidFill>
                  <a:schemeClr val="lt1"/>
                </a:solidFill>
                <a:latin typeface="Roboto"/>
                <a:ea typeface="Roboto"/>
                <a:cs typeface="Roboto"/>
                <a:sym typeface="Roboto"/>
              </a:rPr>
              <a:t>recurring</a:t>
            </a:r>
            <a:r>
              <a:rPr lang="en" sz="1450">
                <a:solidFill>
                  <a:schemeClr val="lt1"/>
                </a:solidFill>
                <a:latin typeface="Roboto"/>
                <a:ea typeface="Roboto"/>
                <a:cs typeface="Roboto"/>
                <a:sym typeface="Roboto"/>
              </a:rPr>
              <a:t> meetings</a:t>
            </a:r>
            <a:endParaRPr sz="1450">
              <a:solidFill>
                <a:schemeClr val="lt1"/>
              </a:solidFill>
              <a:latin typeface="Roboto"/>
              <a:ea typeface="Roboto"/>
              <a:cs typeface="Roboto"/>
              <a:sym typeface="Roboto"/>
            </a:endParaRPr>
          </a:p>
        </p:txBody>
      </p:sp>
      <p:sp>
        <p:nvSpPr>
          <p:cNvPr id="56" name="Google Shape;56;p13"/>
          <p:cNvSpPr txBox="1"/>
          <p:nvPr/>
        </p:nvSpPr>
        <p:spPr>
          <a:xfrm>
            <a:off x="3352950" y="175850"/>
            <a:ext cx="24381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chemeClr val="lt1"/>
                </a:solidFill>
                <a:latin typeface="Roboto"/>
                <a:ea typeface="Roboto"/>
                <a:cs typeface="Roboto"/>
                <a:sym typeface="Roboto"/>
              </a:rPr>
              <a:t>T</a:t>
            </a:r>
            <a:r>
              <a:rPr b="1" lang="en" sz="1950">
                <a:solidFill>
                  <a:schemeClr val="lt1"/>
                </a:solidFill>
                <a:latin typeface="Roboto"/>
                <a:ea typeface="Roboto"/>
                <a:cs typeface="Roboto"/>
                <a:sym typeface="Roboto"/>
              </a:rPr>
              <a:t>op 4-5 user needs</a:t>
            </a:r>
            <a:endParaRPr b="1" sz="2400">
              <a:solidFill>
                <a:schemeClr val="lt1"/>
              </a:solidFill>
            </a:endParaRPr>
          </a:p>
        </p:txBody>
      </p:sp>
      <p:sp>
        <p:nvSpPr>
          <p:cNvPr id="57" name="Google Shape;57;p13"/>
          <p:cNvSpPr txBox="1"/>
          <p:nvPr/>
        </p:nvSpPr>
        <p:spPr>
          <a:xfrm>
            <a:off x="3397350" y="2787850"/>
            <a:ext cx="2349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50">
                <a:solidFill>
                  <a:schemeClr val="lt1"/>
                </a:solidFill>
                <a:latin typeface="Roboto"/>
                <a:ea typeface="Roboto"/>
                <a:cs typeface="Roboto"/>
                <a:sym typeface="Roboto"/>
              </a:rPr>
              <a:t>3-5 key user tasks</a:t>
            </a:r>
            <a:endParaRPr b="1" sz="1950">
              <a:solidFill>
                <a:schemeClr val="lt1"/>
              </a:solidFill>
              <a:latin typeface="Roboto"/>
              <a:ea typeface="Roboto"/>
              <a:cs typeface="Roboto"/>
              <a:sym typeface="Roboto"/>
            </a:endParaRPr>
          </a:p>
        </p:txBody>
      </p:sp>
      <p:cxnSp>
        <p:nvCxnSpPr>
          <p:cNvPr id="58" name="Google Shape;58;p13"/>
          <p:cNvCxnSpPr/>
          <p:nvPr/>
        </p:nvCxnSpPr>
        <p:spPr>
          <a:xfrm>
            <a:off x="311150" y="2700700"/>
            <a:ext cx="8442300" cy="0"/>
          </a:xfrm>
          <a:prstGeom prst="straightConnector1">
            <a:avLst/>
          </a:prstGeom>
          <a:noFill/>
          <a:ln cap="flat" cmpd="sng" w="28575">
            <a:solidFill>
              <a:schemeClr val="lt1"/>
            </a:solidFill>
            <a:prstDash val="dashDot"/>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17359" y="0"/>
            <a:ext cx="910928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119" name="Shape 119"/>
        <p:cNvGrpSpPr/>
        <p:nvPr/>
      </p:nvGrpSpPr>
      <p:grpSpPr>
        <a:xfrm>
          <a:off x="0" y="0"/>
          <a:ext cx="0" cy="0"/>
          <a:chOff x="0" y="0"/>
          <a:chExt cx="0" cy="0"/>
        </a:xfrm>
      </p:grpSpPr>
      <p:sp>
        <p:nvSpPr>
          <p:cNvPr id="120" name="Google Shape;120;p23"/>
          <p:cNvSpPr txBox="1"/>
          <p:nvPr/>
        </p:nvSpPr>
        <p:spPr>
          <a:xfrm>
            <a:off x="623400" y="1241525"/>
            <a:ext cx="7897200" cy="26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a) </a:t>
            </a:r>
            <a:r>
              <a:rPr b="1" lang="en" sz="1450" u="sng">
                <a:solidFill>
                  <a:schemeClr val="lt1"/>
                </a:solidFill>
                <a:latin typeface="Roboto"/>
                <a:ea typeface="Roboto"/>
                <a:cs typeface="Roboto"/>
                <a:sym typeface="Roboto"/>
              </a:rPr>
              <a:t>Users care:</a:t>
            </a:r>
            <a:r>
              <a:rPr lang="en" sz="1450">
                <a:solidFill>
                  <a:schemeClr val="lt1"/>
                </a:solidFill>
                <a:latin typeface="Roboto"/>
                <a:ea typeface="Roboto"/>
                <a:cs typeface="Roboto"/>
                <a:sym typeface="Roboto"/>
              </a:rPr>
              <a:t> having more time to complete their responsibilities; doing one thing at a time; less course load; how much work they take on; social life balance w/ education; they care about education, but also doing it right and smartly; keeping track of due dates.</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b) </a:t>
            </a:r>
            <a:r>
              <a:rPr b="1" lang="en" sz="1450" u="sng">
                <a:solidFill>
                  <a:schemeClr val="lt1"/>
                </a:solidFill>
                <a:latin typeface="Roboto"/>
                <a:ea typeface="Roboto"/>
                <a:cs typeface="Roboto"/>
                <a:sym typeface="Roboto"/>
              </a:rPr>
              <a:t>Breakdowns:</a:t>
            </a:r>
            <a:r>
              <a:rPr lang="en" sz="1450">
                <a:solidFill>
                  <a:schemeClr val="lt1"/>
                </a:solidFill>
                <a:latin typeface="Roboto"/>
                <a:ea typeface="Roboto"/>
                <a:cs typeface="Roboto"/>
                <a:sym typeface="Roboto"/>
              </a:rPr>
              <a:t> too much work, no play; still having to go to school when responsibilities aren't done and need to be; multiple things to work on at once.</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c) </a:t>
            </a:r>
            <a:r>
              <a:rPr b="1" lang="en" sz="1450" u="sng">
                <a:solidFill>
                  <a:schemeClr val="lt1"/>
                </a:solidFill>
                <a:latin typeface="Roboto"/>
                <a:ea typeface="Roboto"/>
                <a:cs typeface="Roboto"/>
                <a:sym typeface="Roboto"/>
              </a:rPr>
              <a:t>Holes:</a:t>
            </a:r>
            <a:r>
              <a:rPr lang="en" sz="1450">
                <a:solidFill>
                  <a:schemeClr val="lt1"/>
                </a:solidFill>
                <a:latin typeface="Roboto"/>
                <a:ea typeface="Roboto"/>
                <a:cs typeface="Roboto"/>
                <a:sym typeface="Roboto"/>
              </a:rPr>
              <a:t> what are other sources of stress? within your personal life? what helps you navigate that?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d) </a:t>
            </a:r>
            <a:r>
              <a:rPr b="1" lang="en" sz="1450" u="sng">
                <a:solidFill>
                  <a:schemeClr val="lt1"/>
                </a:solidFill>
                <a:latin typeface="Roboto"/>
                <a:ea typeface="Roboto"/>
                <a:cs typeface="Roboto"/>
                <a:sym typeface="Roboto"/>
              </a:rPr>
              <a:t>Design </a:t>
            </a:r>
            <a:r>
              <a:rPr b="1" lang="en" sz="1450" u="sng">
                <a:solidFill>
                  <a:schemeClr val="lt1"/>
                </a:solidFill>
                <a:latin typeface="Roboto"/>
                <a:ea typeface="Roboto"/>
                <a:cs typeface="Roboto"/>
                <a:sym typeface="Roboto"/>
              </a:rPr>
              <a:t>Opportunities</a:t>
            </a:r>
            <a:r>
              <a:rPr b="1" lang="en" sz="1450" u="sng">
                <a:solidFill>
                  <a:schemeClr val="lt1"/>
                </a:solidFill>
                <a:latin typeface="Roboto"/>
                <a:ea typeface="Roboto"/>
                <a:cs typeface="Roboto"/>
                <a:sym typeface="Roboto"/>
              </a:rPr>
              <a:t>:</a:t>
            </a:r>
            <a:r>
              <a:rPr lang="en" sz="1450">
                <a:solidFill>
                  <a:schemeClr val="lt1"/>
                </a:solidFill>
                <a:latin typeface="Roboto"/>
                <a:ea typeface="Roboto"/>
                <a:cs typeface="Roboto"/>
                <a:sym typeface="Roboto"/>
              </a:rPr>
              <a:t> calendar, </a:t>
            </a:r>
            <a:r>
              <a:rPr lang="en" sz="1450">
                <a:solidFill>
                  <a:schemeClr val="lt1"/>
                </a:solidFill>
                <a:latin typeface="Roboto"/>
                <a:ea typeface="Roboto"/>
                <a:cs typeface="Roboto"/>
                <a:sym typeface="Roboto"/>
              </a:rPr>
              <a:t>time management</a:t>
            </a:r>
            <a:r>
              <a:rPr lang="en" sz="1450">
                <a:solidFill>
                  <a:schemeClr val="lt1"/>
                </a:solidFill>
                <a:latin typeface="Roboto"/>
                <a:ea typeface="Roboto"/>
                <a:cs typeface="Roboto"/>
                <a:sym typeface="Roboto"/>
              </a:rPr>
              <a:t> tips </a:t>
            </a:r>
            <a:r>
              <a:rPr lang="en" sz="1450">
                <a:solidFill>
                  <a:schemeClr val="lt1"/>
                </a:solidFill>
                <a:latin typeface="Roboto"/>
                <a:ea typeface="Roboto"/>
                <a:cs typeface="Roboto"/>
                <a:sym typeface="Roboto"/>
              </a:rPr>
              <a:t>easily</a:t>
            </a:r>
            <a:r>
              <a:rPr lang="en" sz="1450">
                <a:solidFill>
                  <a:schemeClr val="lt1"/>
                </a:solidFill>
                <a:latin typeface="Roboto"/>
                <a:ea typeface="Roboto"/>
                <a:cs typeface="Roboto"/>
                <a:sym typeface="Roboto"/>
              </a:rPr>
              <a:t> accessible</a:t>
            </a:r>
            <a:endParaRPr sz="1450">
              <a:solidFill>
                <a:schemeClr val="lt1"/>
              </a:solidFill>
              <a:latin typeface="Roboto"/>
              <a:ea typeface="Roboto"/>
              <a:cs typeface="Roboto"/>
              <a:sym typeface="Roboto"/>
            </a:endParaRPr>
          </a:p>
        </p:txBody>
      </p:sp>
      <p:sp>
        <p:nvSpPr>
          <p:cNvPr id="121" name="Google Shape;121;p23"/>
          <p:cNvSpPr txBox="1"/>
          <p:nvPr/>
        </p:nvSpPr>
        <p:spPr>
          <a:xfrm>
            <a:off x="2632425" y="364050"/>
            <a:ext cx="353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Education Specific Stresses</a:t>
            </a:r>
            <a:endParaRPr b="1" sz="1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2588550" y="1612625"/>
            <a:ext cx="3966900" cy="1851000"/>
          </a:xfrm>
          <a:prstGeom prst="rect">
            <a:avLst/>
          </a:prstGeom>
          <a:ln cap="flat" cmpd="sng" w="2857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720">
                <a:latin typeface="Amatic SC"/>
                <a:ea typeface="Amatic SC"/>
                <a:cs typeface="Amatic SC"/>
                <a:sym typeface="Amatic SC"/>
              </a:rPr>
              <a:t>PERSONAS</a:t>
            </a:r>
            <a:endParaRPr sz="11720">
              <a:latin typeface="Amatic SC"/>
              <a:ea typeface="Amatic SC"/>
              <a:cs typeface="Amatic SC"/>
              <a:sym typeface="Amatic S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30" name="Shape 130"/>
        <p:cNvGrpSpPr/>
        <p:nvPr/>
      </p:nvGrpSpPr>
      <p:grpSpPr>
        <a:xfrm>
          <a:off x="0" y="0"/>
          <a:ext cx="0" cy="0"/>
          <a:chOff x="0" y="0"/>
          <a:chExt cx="0" cy="0"/>
        </a:xfrm>
      </p:grpSpPr>
      <p:sp>
        <p:nvSpPr>
          <p:cNvPr id="131" name="Google Shape;131;p25"/>
          <p:cNvSpPr txBox="1"/>
          <p:nvPr/>
        </p:nvSpPr>
        <p:spPr>
          <a:xfrm>
            <a:off x="3419075" y="242050"/>
            <a:ext cx="2571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latin typeface="Amatic SC"/>
                <a:ea typeface="Amatic SC"/>
                <a:cs typeface="Amatic SC"/>
                <a:sym typeface="Amatic SC"/>
              </a:rPr>
              <a:t>Jaleesa Graham</a:t>
            </a:r>
            <a:endParaRPr sz="3700">
              <a:latin typeface="Amatic SC"/>
              <a:ea typeface="Amatic SC"/>
              <a:cs typeface="Amatic SC"/>
              <a:sym typeface="Amatic SC"/>
            </a:endParaRPr>
          </a:p>
        </p:txBody>
      </p:sp>
      <p:pic>
        <p:nvPicPr>
          <p:cNvPr id="132" name="Google Shape;132;p25"/>
          <p:cNvPicPr preferRelativeResize="0"/>
          <p:nvPr/>
        </p:nvPicPr>
        <p:blipFill>
          <a:blip r:embed="rId3">
            <a:alphaModFix/>
          </a:blip>
          <a:stretch>
            <a:fillRect/>
          </a:stretch>
        </p:blipFill>
        <p:spPr>
          <a:xfrm>
            <a:off x="107000" y="242050"/>
            <a:ext cx="3025500" cy="1701847"/>
          </a:xfrm>
          <a:prstGeom prst="rect">
            <a:avLst/>
          </a:prstGeom>
          <a:noFill/>
          <a:ln>
            <a:noFill/>
          </a:ln>
        </p:spPr>
      </p:pic>
      <p:sp>
        <p:nvSpPr>
          <p:cNvPr id="133" name="Google Shape;133;p25"/>
          <p:cNvSpPr txBox="1"/>
          <p:nvPr/>
        </p:nvSpPr>
        <p:spPr>
          <a:xfrm>
            <a:off x="107000" y="2171538"/>
            <a:ext cx="3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Biographic Information </a:t>
            </a:r>
            <a:endParaRPr b="1"/>
          </a:p>
        </p:txBody>
      </p:sp>
      <p:sp>
        <p:nvSpPr>
          <p:cNvPr id="134" name="Google Shape;134;p25"/>
          <p:cNvSpPr txBox="1"/>
          <p:nvPr/>
        </p:nvSpPr>
        <p:spPr>
          <a:xfrm>
            <a:off x="200588" y="2513250"/>
            <a:ext cx="3806700" cy="769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20, Female</a:t>
            </a:r>
            <a:endParaRPr sz="1200"/>
          </a:p>
          <a:p>
            <a:pPr indent="-304800" lvl="0" marL="457200" rtl="0" algn="l">
              <a:spcBef>
                <a:spcPts val="0"/>
              </a:spcBef>
              <a:spcAft>
                <a:spcPts val="0"/>
              </a:spcAft>
              <a:buSzPts val="1200"/>
              <a:buChar char="●"/>
            </a:pPr>
            <a:r>
              <a:rPr lang="en" sz="1200"/>
              <a:t>College Student at UIC</a:t>
            </a:r>
            <a:endParaRPr sz="1200"/>
          </a:p>
          <a:p>
            <a:pPr indent="0" lvl="0" marL="457200" rtl="0" algn="l">
              <a:spcBef>
                <a:spcPts val="0"/>
              </a:spcBef>
              <a:spcAft>
                <a:spcPts val="0"/>
              </a:spcAft>
              <a:buNone/>
            </a:pPr>
            <a:r>
              <a:t/>
            </a:r>
            <a:endParaRPr/>
          </a:p>
        </p:txBody>
      </p:sp>
      <p:sp>
        <p:nvSpPr>
          <p:cNvPr id="135" name="Google Shape;135;p25"/>
          <p:cNvSpPr txBox="1"/>
          <p:nvPr/>
        </p:nvSpPr>
        <p:spPr>
          <a:xfrm>
            <a:off x="3419075" y="833800"/>
            <a:ext cx="5052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Jaleesa is a junior majoring in Chemical Engineering. During the weekends, she works part time as barista at her local coffee shop. In her free time she likes to explore the city with her friends and catch up on her favorite tv series. As a full time student, balancing her social life, work and grades is frustrating. Jaleesa also deals with anxiety which has impacted her academic performance and overall well-being. When she’s stressed she likes to listen to music and reads but she wishes she could talk to someone about her problems.</a:t>
            </a:r>
            <a:endParaRPr/>
          </a:p>
        </p:txBody>
      </p:sp>
      <p:sp>
        <p:nvSpPr>
          <p:cNvPr id="136" name="Google Shape;136;p25"/>
          <p:cNvSpPr txBox="1"/>
          <p:nvPr/>
        </p:nvSpPr>
        <p:spPr>
          <a:xfrm>
            <a:off x="228650" y="3067275"/>
            <a:ext cx="31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Motivations</a:t>
            </a:r>
            <a:endParaRPr b="1"/>
          </a:p>
        </p:txBody>
      </p:sp>
      <p:sp>
        <p:nvSpPr>
          <p:cNvPr id="137" name="Google Shape;137;p25"/>
          <p:cNvSpPr txBox="1"/>
          <p:nvPr/>
        </p:nvSpPr>
        <p:spPr>
          <a:xfrm>
            <a:off x="273500" y="3347138"/>
            <a:ext cx="30255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Getting good grades</a:t>
            </a:r>
            <a:endParaRPr sz="1200"/>
          </a:p>
          <a:p>
            <a:pPr indent="-304800" lvl="0" marL="457200" rtl="0" algn="l">
              <a:spcBef>
                <a:spcPts val="0"/>
              </a:spcBef>
              <a:spcAft>
                <a:spcPts val="0"/>
              </a:spcAft>
              <a:buSzPts val="1200"/>
              <a:buChar char="●"/>
            </a:pPr>
            <a:r>
              <a:rPr lang="en" sz="1200"/>
              <a:t>Hanging out with friends</a:t>
            </a:r>
            <a:endParaRPr sz="1200"/>
          </a:p>
        </p:txBody>
      </p:sp>
      <p:sp>
        <p:nvSpPr>
          <p:cNvPr id="138" name="Google Shape;138;p25"/>
          <p:cNvSpPr txBox="1"/>
          <p:nvPr/>
        </p:nvSpPr>
        <p:spPr>
          <a:xfrm>
            <a:off x="107000" y="3962988"/>
            <a:ext cx="23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Frustrations</a:t>
            </a:r>
            <a:endParaRPr b="1"/>
          </a:p>
        </p:txBody>
      </p:sp>
      <p:sp>
        <p:nvSpPr>
          <p:cNvPr id="139" name="Google Shape;139;p25"/>
          <p:cNvSpPr txBox="1"/>
          <p:nvPr/>
        </p:nvSpPr>
        <p:spPr>
          <a:xfrm>
            <a:off x="10550" y="4144650"/>
            <a:ext cx="32184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Keeping up with grades, workload and due dates</a:t>
            </a:r>
            <a:endParaRPr sz="1100"/>
          </a:p>
          <a:p>
            <a:pPr indent="-298450" lvl="0" marL="457200" rtl="0" algn="l">
              <a:spcBef>
                <a:spcPts val="0"/>
              </a:spcBef>
              <a:spcAft>
                <a:spcPts val="0"/>
              </a:spcAft>
              <a:buSzPts val="1100"/>
              <a:buChar char="●"/>
            </a:pPr>
            <a:r>
              <a:rPr lang="en" sz="1100"/>
              <a:t>Not being able to talk to her family about her stress</a:t>
            </a:r>
            <a:endParaRPr sz="1100"/>
          </a:p>
          <a:p>
            <a:pPr indent="-298450" lvl="0" marL="457200" rtl="0" algn="l">
              <a:spcBef>
                <a:spcPts val="0"/>
              </a:spcBef>
              <a:spcAft>
                <a:spcPts val="0"/>
              </a:spcAft>
              <a:buSzPts val="1100"/>
              <a:buChar char="●"/>
            </a:pPr>
            <a:r>
              <a:rPr lang="en" sz="1100"/>
              <a:t>The cost of therapy</a:t>
            </a:r>
            <a:endParaRPr sz="1100"/>
          </a:p>
        </p:txBody>
      </p:sp>
      <p:sp>
        <p:nvSpPr>
          <p:cNvPr id="140" name="Google Shape;140;p25"/>
          <p:cNvSpPr txBox="1"/>
          <p:nvPr/>
        </p:nvSpPr>
        <p:spPr>
          <a:xfrm>
            <a:off x="3343850" y="3636750"/>
            <a:ext cx="3570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Needs</a:t>
            </a:r>
            <a:endParaRPr b="1"/>
          </a:p>
          <a:p>
            <a:pPr indent="0" lvl="0" marL="0" rtl="0" algn="l">
              <a:spcBef>
                <a:spcPts val="0"/>
              </a:spcBef>
              <a:spcAft>
                <a:spcPts val="0"/>
              </a:spcAft>
              <a:buNone/>
            </a:pPr>
            <a:r>
              <a:rPr lang="en" sz="1200"/>
              <a:t>In order of preference</a:t>
            </a:r>
            <a:endParaRPr sz="1200"/>
          </a:p>
          <a:p>
            <a:pPr indent="-304800" lvl="0" marL="457200" rtl="0" algn="l">
              <a:spcBef>
                <a:spcPts val="0"/>
              </a:spcBef>
              <a:spcAft>
                <a:spcPts val="0"/>
              </a:spcAft>
              <a:buSzPts val="1200"/>
              <a:buAutoNum type="arabicPeriod"/>
            </a:pPr>
            <a:r>
              <a:rPr lang="en" sz="1200"/>
              <a:t>A therapist that comes from similar background as her</a:t>
            </a:r>
            <a:endParaRPr sz="1200"/>
          </a:p>
          <a:p>
            <a:pPr indent="-304800" lvl="0" marL="457200" rtl="0" algn="l">
              <a:spcBef>
                <a:spcPts val="0"/>
              </a:spcBef>
              <a:spcAft>
                <a:spcPts val="0"/>
              </a:spcAft>
              <a:buSzPts val="1200"/>
              <a:buAutoNum type="arabicPeriod"/>
            </a:pPr>
            <a:r>
              <a:rPr lang="en" sz="1200"/>
              <a:t>Having the option between remote and in-person therapy</a:t>
            </a:r>
            <a:endParaRPr sz="1200"/>
          </a:p>
          <a:p>
            <a:pPr indent="0" lvl="0" marL="0" rtl="0" algn="l">
              <a:spcBef>
                <a:spcPts val="0"/>
              </a:spcBef>
              <a:spcAft>
                <a:spcPts val="0"/>
              </a:spcAft>
              <a:buNone/>
            </a:pPr>
            <a:r>
              <a:t/>
            </a:r>
            <a:endParaRPr/>
          </a:p>
        </p:txBody>
      </p:sp>
      <p:sp>
        <p:nvSpPr>
          <p:cNvPr id="141" name="Google Shape;141;p25"/>
          <p:cNvSpPr txBox="1"/>
          <p:nvPr/>
        </p:nvSpPr>
        <p:spPr>
          <a:xfrm>
            <a:off x="3343850" y="2954075"/>
            <a:ext cx="441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&gt; Ideal Features</a:t>
            </a:r>
            <a:endParaRPr b="1">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Have the option to view reviews of therapists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Journaling exercises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45" name="Shape 145"/>
        <p:cNvGrpSpPr/>
        <p:nvPr/>
      </p:nvGrpSpPr>
      <p:grpSpPr>
        <a:xfrm>
          <a:off x="0" y="0"/>
          <a:ext cx="0" cy="0"/>
          <a:chOff x="0" y="0"/>
          <a:chExt cx="0" cy="0"/>
        </a:xfrm>
      </p:grpSpPr>
      <p:sp>
        <p:nvSpPr>
          <p:cNvPr id="146" name="Google Shape;146;p26"/>
          <p:cNvSpPr txBox="1"/>
          <p:nvPr/>
        </p:nvSpPr>
        <p:spPr>
          <a:xfrm>
            <a:off x="3419075" y="149125"/>
            <a:ext cx="2571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latin typeface="Amatic SC"/>
                <a:ea typeface="Amatic SC"/>
                <a:cs typeface="Amatic SC"/>
                <a:sym typeface="Amatic SC"/>
              </a:rPr>
              <a:t>Amy garcia</a:t>
            </a:r>
            <a:endParaRPr sz="3700">
              <a:latin typeface="Amatic SC"/>
              <a:ea typeface="Amatic SC"/>
              <a:cs typeface="Amatic SC"/>
              <a:sym typeface="Amatic SC"/>
            </a:endParaRPr>
          </a:p>
        </p:txBody>
      </p:sp>
      <p:sp>
        <p:nvSpPr>
          <p:cNvPr id="147" name="Google Shape;147;p26"/>
          <p:cNvSpPr txBox="1"/>
          <p:nvPr/>
        </p:nvSpPr>
        <p:spPr>
          <a:xfrm>
            <a:off x="107000" y="2171538"/>
            <a:ext cx="3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Biographic Information </a:t>
            </a:r>
            <a:endParaRPr b="1"/>
          </a:p>
        </p:txBody>
      </p:sp>
      <p:sp>
        <p:nvSpPr>
          <p:cNvPr id="148" name="Google Shape;148;p26"/>
          <p:cNvSpPr txBox="1"/>
          <p:nvPr/>
        </p:nvSpPr>
        <p:spPr>
          <a:xfrm>
            <a:off x="200588" y="2372525"/>
            <a:ext cx="3806700" cy="954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22 Female</a:t>
            </a:r>
            <a:endParaRPr sz="1200"/>
          </a:p>
          <a:p>
            <a:pPr indent="-304800" lvl="0" marL="457200" rtl="0" algn="l">
              <a:spcBef>
                <a:spcPts val="0"/>
              </a:spcBef>
              <a:spcAft>
                <a:spcPts val="0"/>
              </a:spcAft>
              <a:buSzPts val="1200"/>
              <a:buChar char="●"/>
            </a:pPr>
            <a:r>
              <a:rPr lang="en" sz="1200"/>
              <a:t>Student at UIC</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a:p>
        </p:txBody>
      </p:sp>
      <p:sp>
        <p:nvSpPr>
          <p:cNvPr id="149" name="Google Shape;149;p26"/>
          <p:cNvSpPr txBox="1"/>
          <p:nvPr/>
        </p:nvSpPr>
        <p:spPr>
          <a:xfrm>
            <a:off x="3419075" y="833800"/>
            <a:ext cx="50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0" name="Google Shape;150;p26"/>
          <p:cNvSpPr txBox="1"/>
          <p:nvPr/>
        </p:nvSpPr>
        <p:spPr>
          <a:xfrm>
            <a:off x="3649200" y="2944050"/>
            <a:ext cx="18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Ideal Features</a:t>
            </a:r>
            <a:endParaRPr b="1"/>
          </a:p>
        </p:txBody>
      </p:sp>
      <p:sp>
        <p:nvSpPr>
          <p:cNvPr id="151" name="Google Shape;151;p26"/>
          <p:cNvSpPr txBox="1"/>
          <p:nvPr/>
        </p:nvSpPr>
        <p:spPr>
          <a:xfrm>
            <a:off x="155750" y="2727150"/>
            <a:ext cx="31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Motivations</a:t>
            </a:r>
            <a:endParaRPr b="1"/>
          </a:p>
        </p:txBody>
      </p:sp>
      <p:sp>
        <p:nvSpPr>
          <p:cNvPr id="152" name="Google Shape;152;p26"/>
          <p:cNvSpPr txBox="1"/>
          <p:nvPr/>
        </p:nvSpPr>
        <p:spPr>
          <a:xfrm>
            <a:off x="0" y="2944038"/>
            <a:ext cx="30255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Spending time with her family</a:t>
            </a:r>
            <a:endParaRPr sz="1200"/>
          </a:p>
          <a:p>
            <a:pPr indent="-304800" lvl="0" marL="457200" rtl="0" algn="l">
              <a:spcBef>
                <a:spcPts val="0"/>
              </a:spcBef>
              <a:spcAft>
                <a:spcPts val="0"/>
              </a:spcAft>
              <a:buSzPts val="1200"/>
              <a:buChar char="●"/>
            </a:pPr>
            <a:r>
              <a:rPr lang="en" sz="1200"/>
              <a:t>Working on her career and future goals</a:t>
            </a:r>
            <a:endParaRPr sz="1200"/>
          </a:p>
          <a:p>
            <a:pPr indent="-304800" lvl="0" marL="457200" rtl="0" algn="l">
              <a:spcBef>
                <a:spcPts val="0"/>
              </a:spcBef>
              <a:spcAft>
                <a:spcPts val="0"/>
              </a:spcAft>
              <a:buSzPts val="1200"/>
              <a:buChar char="●"/>
            </a:pPr>
            <a:r>
              <a:rPr lang="en" sz="1200"/>
              <a:t>Achieving good grades and academic scholarships</a:t>
            </a:r>
            <a:endParaRPr sz="1200"/>
          </a:p>
          <a:p>
            <a:pPr indent="0" lvl="0" marL="0" rtl="0" algn="l">
              <a:spcBef>
                <a:spcPts val="0"/>
              </a:spcBef>
              <a:spcAft>
                <a:spcPts val="0"/>
              </a:spcAft>
              <a:buNone/>
            </a:pPr>
            <a:r>
              <a:rPr lang="en" sz="1200"/>
              <a:t>            </a:t>
            </a:r>
            <a:endParaRPr sz="1200"/>
          </a:p>
        </p:txBody>
      </p:sp>
      <p:sp>
        <p:nvSpPr>
          <p:cNvPr id="153" name="Google Shape;153;p26"/>
          <p:cNvSpPr txBox="1"/>
          <p:nvPr/>
        </p:nvSpPr>
        <p:spPr>
          <a:xfrm>
            <a:off x="155750" y="3898338"/>
            <a:ext cx="23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Frustrations</a:t>
            </a:r>
            <a:endParaRPr b="1"/>
          </a:p>
        </p:txBody>
      </p:sp>
      <p:sp>
        <p:nvSpPr>
          <p:cNvPr id="154" name="Google Shape;154;p26"/>
          <p:cNvSpPr txBox="1"/>
          <p:nvPr/>
        </p:nvSpPr>
        <p:spPr>
          <a:xfrm>
            <a:off x="104150" y="4112100"/>
            <a:ext cx="32184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High expectations and school workload</a:t>
            </a:r>
            <a:endParaRPr sz="1100"/>
          </a:p>
          <a:p>
            <a:pPr indent="-298450" lvl="0" marL="457200" rtl="0" algn="l">
              <a:spcBef>
                <a:spcPts val="0"/>
              </a:spcBef>
              <a:spcAft>
                <a:spcPts val="0"/>
              </a:spcAft>
              <a:buSzPts val="1100"/>
              <a:buChar char="●"/>
            </a:pPr>
            <a:r>
              <a:rPr lang="en" sz="1100"/>
              <a:t>Balancing school and social life</a:t>
            </a:r>
            <a:endParaRPr sz="1100"/>
          </a:p>
          <a:p>
            <a:pPr indent="-298450" lvl="0" marL="457200" rtl="0" algn="l">
              <a:spcBef>
                <a:spcPts val="0"/>
              </a:spcBef>
              <a:spcAft>
                <a:spcPts val="0"/>
              </a:spcAft>
              <a:buSzPts val="1100"/>
              <a:buChar char="●"/>
            </a:pPr>
            <a:r>
              <a:rPr lang="en" sz="1100"/>
              <a:t>Limited mental health resources available</a:t>
            </a:r>
            <a:endParaRPr sz="1100"/>
          </a:p>
          <a:p>
            <a:pPr indent="-298450" lvl="0" marL="457200" rtl="0" algn="l">
              <a:spcBef>
                <a:spcPts val="0"/>
              </a:spcBef>
              <a:spcAft>
                <a:spcPts val="0"/>
              </a:spcAft>
              <a:buSzPts val="1100"/>
              <a:buChar char="●"/>
            </a:pPr>
            <a:r>
              <a:rPr lang="en" sz="1100"/>
              <a:t>Financial stress from school and living expenses</a:t>
            </a:r>
            <a:endParaRPr sz="1100"/>
          </a:p>
        </p:txBody>
      </p:sp>
      <p:sp>
        <p:nvSpPr>
          <p:cNvPr id="155" name="Google Shape;155;p26"/>
          <p:cNvSpPr txBox="1"/>
          <p:nvPr/>
        </p:nvSpPr>
        <p:spPr>
          <a:xfrm>
            <a:off x="3509700" y="3839975"/>
            <a:ext cx="35703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Needs</a:t>
            </a:r>
            <a:endParaRPr b="1"/>
          </a:p>
          <a:p>
            <a:pPr indent="0" lvl="0" marL="0" rtl="0" algn="l">
              <a:spcBef>
                <a:spcPts val="0"/>
              </a:spcBef>
              <a:spcAft>
                <a:spcPts val="0"/>
              </a:spcAft>
              <a:buClr>
                <a:schemeClr val="dk1"/>
              </a:buClr>
              <a:buSzPts val="1100"/>
              <a:buFont typeface="Arial"/>
              <a:buNone/>
            </a:pPr>
            <a:r>
              <a:rPr lang="en" sz="1200">
                <a:solidFill>
                  <a:schemeClr val="dk1"/>
                </a:solidFill>
              </a:rPr>
              <a:t>In order of preference</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Free or affordable therapy</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Female therapist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Book therapist online</a:t>
            </a:r>
            <a:endParaRPr sz="1200">
              <a:solidFill>
                <a:schemeClr val="dk1"/>
              </a:solidFill>
            </a:endParaRPr>
          </a:p>
        </p:txBody>
      </p:sp>
      <p:sp>
        <p:nvSpPr>
          <p:cNvPr id="156" name="Google Shape;156;p26"/>
          <p:cNvSpPr txBox="1"/>
          <p:nvPr/>
        </p:nvSpPr>
        <p:spPr>
          <a:xfrm>
            <a:off x="3509700" y="3221088"/>
            <a:ext cx="4417500" cy="7389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AutoNum type="arabicPeriod"/>
            </a:pPr>
            <a:r>
              <a:rPr lang="en" sz="1200"/>
              <a:t>Stress Management exercises</a:t>
            </a:r>
            <a:endParaRPr sz="1200"/>
          </a:p>
          <a:p>
            <a:pPr indent="-304800" lvl="0" marL="457200" rtl="0" algn="l">
              <a:spcBef>
                <a:spcPts val="0"/>
              </a:spcBef>
              <a:spcAft>
                <a:spcPts val="0"/>
              </a:spcAft>
              <a:buClr>
                <a:schemeClr val="dk1"/>
              </a:buClr>
              <a:buSzPts val="1200"/>
              <a:buAutoNum type="arabicPeriod"/>
            </a:pPr>
            <a:r>
              <a:rPr lang="en" sz="1200"/>
              <a:t>Ability to have in-person therapy option</a:t>
            </a:r>
            <a:endParaRPr sz="1200"/>
          </a:p>
          <a:p>
            <a:pPr indent="-304800" lvl="0" marL="457200" rtl="0" algn="l">
              <a:spcBef>
                <a:spcPts val="0"/>
              </a:spcBef>
              <a:spcAft>
                <a:spcPts val="0"/>
              </a:spcAft>
              <a:buClr>
                <a:schemeClr val="dk1"/>
              </a:buClr>
              <a:buSzPts val="1200"/>
              <a:buAutoNum type="arabicPeriod"/>
            </a:pPr>
            <a:r>
              <a:rPr lang="en" sz="1200"/>
              <a:t>Breathing exercises and meditation</a:t>
            </a:r>
            <a:endParaRPr sz="1200"/>
          </a:p>
        </p:txBody>
      </p:sp>
      <p:pic>
        <p:nvPicPr>
          <p:cNvPr id="157" name="Google Shape;157;p26"/>
          <p:cNvPicPr preferRelativeResize="0"/>
          <p:nvPr/>
        </p:nvPicPr>
        <p:blipFill>
          <a:blip r:embed="rId3">
            <a:alphaModFix/>
          </a:blip>
          <a:stretch>
            <a:fillRect/>
          </a:stretch>
        </p:blipFill>
        <p:spPr>
          <a:xfrm>
            <a:off x="219700" y="242050"/>
            <a:ext cx="2800106" cy="1866737"/>
          </a:xfrm>
          <a:prstGeom prst="rect">
            <a:avLst/>
          </a:prstGeom>
          <a:noFill/>
          <a:ln>
            <a:noFill/>
          </a:ln>
        </p:spPr>
      </p:pic>
      <p:sp>
        <p:nvSpPr>
          <p:cNvPr id="158" name="Google Shape;158;p26"/>
          <p:cNvSpPr txBox="1"/>
          <p:nvPr/>
        </p:nvSpPr>
        <p:spPr>
          <a:xfrm>
            <a:off x="3419075" y="716213"/>
            <a:ext cx="5653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Amy is a full time student on her 4th year majoring in Electrical Engineering. She works part time after her classes and during weekends. When she’s not working, she spends her time at the library studying for exams. Amy has set high standards for herself, maintaining a 4.0 GPA throughout college, but often experiences burnout. Apart from that, she finds it challenging with dealing with imposter syndrome, given that she is one of the few female students in her engineering classes. As a student, she doesn’t have the fund to afford therapy but knows it will help her deal with her stress. To cope, she meditates, exercises and listens to music.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62" name="Shape 162"/>
        <p:cNvGrpSpPr/>
        <p:nvPr/>
      </p:nvGrpSpPr>
      <p:grpSpPr>
        <a:xfrm>
          <a:off x="0" y="0"/>
          <a:ext cx="0" cy="0"/>
          <a:chOff x="0" y="0"/>
          <a:chExt cx="0" cy="0"/>
        </a:xfrm>
      </p:grpSpPr>
      <p:sp>
        <p:nvSpPr>
          <p:cNvPr id="163" name="Google Shape;163;p27"/>
          <p:cNvSpPr txBox="1"/>
          <p:nvPr/>
        </p:nvSpPr>
        <p:spPr>
          <a:xfrm>
            <a:off x="3419075" y="149125"/>
            <a:ext cx="2571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latin typeface="Amatic SC"/>
                <a:ea typeface="Amatic SC"/>
                <a:cs typeface="Amatic SC"/>
                <a:sym typeface="Amatic SC"/>
              </a:rPr>
              <a:t>Sara Don </a:t>
            </a:r>
            <a:endParaRPr sz="3700">
              <a:latin typeface="Amatic SC"/>
              <a:ea typeface="Amatic SC"/>
              <a:cs typeface="Amatic SC"/>
              <a:sym typeface="Amatic SC"/>
            </a:endParaRPr>
          </a:p>
        </p:txBody>
      </p:sp>
      <p:sp>
        <p:nvSpPr>
          <p:cNvPr id="164" name="Google Shape;164;p27"/>
          <p:cNvSpPr txBox="1"/>
          <p:nvPr/>
        </p:nvSpPr>
        <p:spPr>
          <a:xfrm>
            <a:off x="107000" y="2171538"/>
            <a:ext cx="39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Biographic Information </a:t>
            </a:r>
            <a:endParaRPr b="1"/>
          </a:p>
        </p:txBody>
      </p:sp>
      <p:sp>
        <p:nvSpPr>
          <p:cNvPr id="165" name="Google Shape;165;p27"/>
          <p:cNvSpPr txBox="1"/>
          <p:nvPr/>
        </p:nvSpPr>
        <p:spPr>
          <a:xfrm>
            <a:off x="200588" y="2372525"/>
            <a:ext cx="3806700" cy="954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19, Female</a:t>
            </a:r>
            <a:endParaRPr sz="1200"/>
          </a:p>
          <a:p>
            <a:pPr indent="-304800" lvl="0" marL="457200" rtl="0" algn="l">
              <a:spcBef>
                <a:spcPts val="0"/>
              </a:spcBef>
              <a:spcAft>
                <a:spcPts val="0"/>
              </a:spcAft>
              <a:buSzPts val="1200"/>
              <a:buChar char="●"/>
            </a:pPr>
            <a:r>
              <a:rPr lang="en" sz="1200"/>
              <a:t>Student at UIC</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a:p>
        </p:txBody>
      </p:sp>
      <p:sp>
        <p:nvSpPr>
          <p:cNvPr id="166" name="Google Shape;166;p27"/>
          <p:cNvSpPr txBox="1"/>
          <p:nvPr/>
        </p:nvSpPr>
        <p:spPr>
          <a:xfrm>
            <a:off x="3419075" y="833800"/>
            <a:ext cx="50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27"/>
          <p:cNvSpPr txBox="1"/>
          <p:nvPr/>
        </p:nvSpPr>
        <p:spPr>
          <a:xfrm>
            <a:off x="3649200" y="2944050"/>
            <a:ext cx="18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Ideal Features</a:t>
            </a:r>
            <a:endParaRPr b="1"/>
          </a:p>
        </p:txBody>
      </p:sp>
      <p:sp>
        <p:nvSpPr>
          <p:cNvPr id="168" name="Google Shape;168;p27"/>
          <p:cNvSpPr txBox="1"/>
          <p:nvPr/>
        </p:nvSpPr>
        <p:spPr>
          <a:xfrm>
            <a:off x="155750" y="2727150"/>
            <a:ext cx="31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Motivations</a:t>
            </a:r>
            <a:endParaRPr b="1"/>
          </a:p>
        </p:txBody>
      </p:sp>
      <p:sp>
        <p:nvSpPr>
          <p:cNvPr id="169" name="Google Shape;169;p27"/>
          <p:cNvSpPr txBox="1"/>
          <p:nvPr/>
        </p:nvSpPr>
        <p:spPr>
          <a:xfrm>
            <a:off x="0" y="2944038"/>
            <a:ext cx="30255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Working on her career and future goals</a:t>
            </a:r>
            <a:endParaRPr sz="1200"/>
          </a:p>
          <a:p>
            <a:pPr indent="-304800" lvl="0" marL="457200" rtl="0" algn="l">
              <a:spcBef>
                <a:spcPts val="0"/>
              </a:spcBef>
              <a:spcAft>
                <a:spcPts val="0"/>
              </a:spcAft>
              <a:buSzPts val="1200"/>
              <a:buChar char="●"/>
            </a:pPr>
            <a:r>
              <a:rPr lang="en" sz="1200"/>
              <a:t>Achieving good grades and academic scholarships</a:t>
            </a:r>
            <a:endParaRPr sz="1200"/>
          </a:p>
          <a:p>
            <a:pPr indent="-304800" lvl="0" marL="457200" rtl="0" algn="l">
              <a:spcBef>
                <a:spcPts val="0"/>
              </a:spcBef>
              <a:spcAft>
                <a:spcPts val="0"/>
              </a:spcAft>
              <a:buSzPts val="1200"/>
              <a:buChar char="●"/>
            </a:pPr>
            <a:r>
              <a:rPr lang="en" sz="1200"/>
              <a:t>Making her family proud</a:t>
            </a:r>
            <a:endParaRPr sz="1200"/>
          </a:p>
          <a:p>
            <a:pPr indent="0" lvl="0" marL="0" rtl="0" algn="l">
              <a:spcBef>
                <a:spcPts val="0"/>
              </a:spcBef>
              <a:spcAft>
                <a:spcPts val="0"/>
              </a:spcAft>
              <a:buNone/>
            </a:pPr>
            <a:r>
              <a:rPr lang="en" sz="1200"/>
              <a:t>            </a:t>
            </a:r>
            <a:endParaRPr sz="1200"/>
          </a:p>
        </p:txBody>
      </p:sp>
      <p:sp>
        <p:nvSpPr>
          <p:cNvPr id="170" name="Google Shape;170;p27"/>
          <p:cNvSpPr txBox="1"/>
          <p:nvPr/>
        </p:nvSpPr>
        <p:spPr>
          <a:xfrm>
            <a:off x="155750" y="3898338"/>
            <a:ext cx="23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Frustrations</a:t>
            </a:r>
            <a:endParaRPr b="1"/>
          </a:p>
        </p:txBody>
      </p:sp>
      <p:sp>
        <p:nvSpPr>
          <p:cNvPr id="171" name="Google Shape;171;p27"/>
          <p:cNvSpPr txBox="1"/>
          <p:nvPr/>
        </p:nvSpPr>
        <p:spPr>
          <a:xfrm>
            <a:off x="104150" y="4112100"/>
            <a:ext cx="32184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Not having friends or family closeby</a:t>
            </a:r>
            <a:endParaRPr sz="1100"/>
          </a:p>
          <a:p>
            <a:pPr indent="-298450" lvl="0" marL="457200" rtl="0" algn="l">
              <a:spcBef>
                <a:spcPts val="0"/>
              </a:spcBef>
              <a:spcAft>
                <a:spcPts val="0"/>
              </a:spcAft>
              <a:buSzPts val="1100"/>
              <a:buChar char="●"/>
            </a:pPr>
            <a:r>
              <a:rPr lang="en" sz="1100"/>
              <a:t>Struggling with coursework</a:t>
            </a:r>
            <a:endParaRPr sz="1100"/>
          </a:p>
          <a:p>
            <a:pPr indent="-298450" lvl="0" marL="457200" rtl="0" algn="l">
              <a:spcBef>
                <a:spcPts val="0"/>
              </a:spcBef>
              <a:spcAft>
                <a:spcPts val="0"/>
              </a:spcAft>
              <a:buSzPts val="1100"/>
              <a:buChar char="●"/>
            </a:pPr>
            <a:r>
              <a:rPr lang="en" sz="1100">
                <a:solidFill>
                  <a:schemeClr val="dk1"/>
                </a:solidFill>
              </a:rPr>
              <a:t>Limited mental health resources available</a:t>
            </a:r>
            <a:endParaRPr sz="1100"/>
          </a:p>
        </p:txBody>
      </p:sp>
      <p:sp>
        <p:nvSpPr>
          <p:cNvPr id="172" name="Google Shape;172;p27"/>
          <p:cNvSpPr txBox="1"/>
          <p:nvPr/>
        </p:nvSpPr>
        <p:spPr>
          <a:xfrm>
            <a:off x="3509700" y="3839975"/>
            <a:ext cx="35703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&gt; Needs</a:t>
            </a:r>
            <a:endParaRPr b="1"/>
          </a:p>
          <a:p>
            <a:pPr indent="0" lvl="0" marL="0" rtl="0" algn="l">
              <a:spcBef>
                <a:spcPts val="0"/>
              </a:spcBef>
              <a:spcAft>
                <a:spcPts val="0"/>
              </a:spcAft>
              <a:buClr>
                <a:schemeClr val="dk1"/>
              </a:buClr>
              <a:buSzPts val="1100"/>
              <a:buFont typeface="Arial"/>
              <a:buNone/>
            </a:pPr>
            <a:r>
              <a:rPr lang="en" sz="1200">
                <a:solidFill>
                  <a:schemeClr val="dk1"/>
                </a:solidFill>
              </a:rPr>
              <a:t>In order of preference</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Free or affordable therapy</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Flexible timing</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Therapist that understands her background</a:t>
            </a:r>
            <a:endParaRPr sz="1200">
              <a:solidFill>
                <a:schemeClr val="dk1"/>
              </a:solidFill>
            </a:endParaRPr>
          </a:p>
        </p:txBody>
      </p:sp>
      <p:sp>
        <p:nvSpPr>
          <p:cNvPr id="173" name="Google Shape;173;p27"/>
          <p:cNvSpPr txBox="1"/>
          <p:nvPr/>
        </p:nvSpPr>
        <p:spPr>
          <a:xfrm>
            <a:off x="3509700" y="3221088"/>
            <a:ext cx="4417500" cy="554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AutoNum type="arabicPeriod"/>
            </a:pPr>
            <a:r>
              <a:rPr lang="en" sz="1200"/>
              <a:t>Stress Management exercises</a:t>
            </a:r>
            <a:endParaRPr sz="1200"/>
          </a:p>
          <a:p>
            <a:pPr indent="-304800" lvl="0" marL="457200" rtl="0" algn="l">
              <a:spcBef>
                <a:spcPts val="0"/>
              </a:spcBef>
              <a:spcAft>
                <a:spcPts val="0"/>
              </a:spcAft>
              <a:buClr>
                <a:schemeClr val="dk1"/>
              </a:buClr>
              <a:buSzPts val="1200"/>
              <a:buAutoNum type="arabicPeriod"/>
            </a:pPr>
            <a:r>
              <a:rPr lang="en" sz="1200"/>
              <a:t>Being able to connect with other people </a:t>
            </a:r>
            <a:endParaRPr sz="1200"/>
          </a:p>
        </p:txBody>
      </p:sp>
      <p:sp>
        <p:nvSpPr>
          <p:cNvPr id="174" name="Google Shape;174;p27"/>
          <p:cNvSpPr txBox="1"/>
          <p:nvPr/>
        </p:nvSpPr>
        <p:spPr>
          <a:xfrm>
            <a:off x="3419075" y="716213"/>
            <a:ext cx="5653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Sara is a second-year Computer Science foreign student and is also working part-time as a TA. She struggles to balance her school and personal life while having to work on the side. She doesn’t have any family or friends in the same country so she feels she is alone and doesn’t have anyone to discuss her stress-related issues with. Sara really wants to excel in her studies especially because she feels her parents have worked so hard to send her here. One way she socializes is by being part of different student organizations.</a:t>
            </a:r>
            <a:endParaRPr/>
          </a:p>
        </p:txBody>
      </p:sp>
      <p:pic>
        <p:nvPicPr>
          <p:cNvPr id="175" name="Google Shape;175;p27"/>
          <p:cNvPicPr preferRelativeResize="0"/>
          <p:nvPr/>
        </p:nvPicPr>
        <p:blipFill>
          <a:blip r:embed="rId3">
            <a:alphaModFix/>
          </a:blip>
          <a:stretch>
            <a:fillRect/>
          </a:stretch>
        </p:blipFill>
        <p:spPr>
          <a:xfrm>
            <a:off x="156213" y="366200"/>
            <a:ext cx="3114275" cy="1753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79" name="Shape 179"/>
        <p:cNvGrpSpPr/>
        <p:nvPr/>
      </p:nvGrpSpPr>
      <p:grpSpPr>
        <a:xfrm>
          <a:off x="0" y="0"/>
          <a:ext cx="0" cy="0"/>
          <a:chOff x="0" y="0"/>
          <a:chExt cx="0" cy="0"/>
        </a:xfrm>
      </p:grpSpPr>
      <p:sp>
        <p:nvSpPr>
          <p:cNvPr id="180" name="Google Shape;180;p28"/>
          <p:cNvSpPr txBox="1"/>
          <p:nvPr/>
        </p:nvSpPr>
        <p:spPr>
          <a:xfrm>
            <a:off x="314325" y="357200"/>
            <a:ext cx="854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Design Ideas</a:t>
            </a:r>
            <a:endParaRPr sz="2100"/>
          </a:p>
        </p:txBody>
      </p:sp>
      <p:sp>
        <p:nvSpPr>
          <p:cNvPr id="181" name="Google Shape;181;p28"/>
          <p:cNvSpPr txBox="1"/>
          <p:nvPr/>
        </p:nvSpPr>
        <p:spPr>
          <a:xfrm>
            <a:off x="400050" y="1043000"/>
            <a:ext cx="82869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Implementation of calming exercises such as meditation, journaling and breathing exercises.</a:t>
            </a:r>
            <a:endParaRPr/>
          </a:p>
          <a:p>
            <a:pPr indent="-317500" lvl="1" marL="914400" rtl="0" algn="l">
              <a:spcBef>
                <a:spcPts val="0"/>
              </a:spcBef>
              <a:spcAft>
                <a:spcPts val="0"/>
              </a:spcAft>
              <a:buSzPts val="1400"/>
              <a:buChar char="○"/>
            </a:pPr>
            <a:r>
              <a:rPr lang="en"/>
              <a:t>User need #3</a:t>
            </a:r>
            <a:endParaRPr/>
          </a:p>
          <a:p>
            <a:pPr indent="-317500" lvl="0" marL="457200" rtl="0" algn="l">
              <a:spcBef>
                <a:spcPts val="0"/>
              </a:spcBef>
              <a:spcAft>
                <a:spcPts val="0"/>
              </a:spcAft>
              <a:buSzPts val="1400"/>
              <a:buChar char="●"/>
            </a:pPr>
            <a:r>
              <a:rPr lang="en"/>
              <a:t>Implementation of rating therapist and viewing their reviews from other students</a:t>
            </a:r>
            <a:endParaRPr/>
          </a:p>
          <a:p>
            <a:pPr indent="-317500" lvl="1" marL="914400" rtl="0" algn="l">
              <a:spcBef>
                <a:spcPts val="0"/>
              </a:spcBef>
              <a:spcAft>
                <a:spcPts val="0"/>
              </a:spcAft>
              <a:buSzPts val="1400"/>
              <a:buChar char="○"/>
            </a:pPr>
            <a:r>
              <a:rPr lang="en"/>
              <a:t>User need #5</a:t>
            </a:r>
            <a:endParaRPr/>
          </a:p>
          <a:p>
            <a:pPr indent="-317500" lvl="0" marL="457200" rtl="0" algn="l">
              <a:spcBef>
                <a:spcPts val="0"/>
              </a:spcBef>
              <a:spcAft>
                <a:spcPts val="0"/>
              </a:spcAft>
              <a:buSzPts val="1400"/>
              <a:buChar char="●"/>
            </a:pPr>
            <a:r>
              <a:rPr lang="en"/>
              <a:t>Option to book in person and online therapy sessions</a:t>
            </a:r>
            <a:endParaRPr/>
          </a:p>
          <a:p>
            <a:pPr indent="-317500" lvl="1" marL="914400" rtl="0" algn="l">
              <a:spcBef>
                <a:spcPts val="0"/>
              </a:spcBef>
              <a:spcAft>
                <a:spcPts val="0"/>
              </a:spcAft>
              <a:buSzPts val="1400"/>
              <a:buChar char="○"/>
            </a:pPr>
            <a:r>
              <a:rPr lang="en"/>
              <a:t>User need #4</a:t>
            </a:r>
            <a:endParaRPr/>
          </a:p>
          <a:p>
            <a:pPr indent="-317500" lvl="0" marL="457200" rtl="0" algn="l">
              <a:spcBef>
                <a:spcPts val="0"/>
              </a:spcBef>
              <a:spcAft>
                <a:spcPts val="0"/>
              </a:spcAft>
              <a:buSzPts val="1400"/>
              <a:buChar char="●"/>
            </a:pPr>
            <a:r>
              <a:rPr lang="en"/>
              <a:t>Have an “about me” section for therapist so students can learn more about them before booking a session. This can include pricing for each therapist so students can find the most affordable therapist.</a:t>
            </a:r>
            <a:endParaRPr/>
          </a:p>
          <a:p>
            <a:pPr indent="-317500" lvl="1" marL="914400" rtl="0" algn="l">
              <a:spcBef>
                <a:spcPts val="0"/>
              </a:spcBef>
              <a:spcAft>
                <a:spcPts val="0"/>
              </a:spcAft>
              <a:buSzPts val="1400"/>
              <a:buChar char="○"/>
            </a:pPr>
            <a:r>
              <a:rPr lang="en"/>
              <a:t>User need #5 &amp; #2</a:t>
            </a:r>
            <a:endParaRPr/>
          </a:p>
          <a:p>
            <a:pPr indent="-317500" lvl="0" marL="457200" rtl="0" algn="l">
              <a:spcBef>
                <a:spcPts val="0"/>
              </a:spcBef>
              <a:spcAft>
                <a:spcPts val="0"/>
              </a:spcAft>
              <a:buSzPts val="1400"/>
              <a:buChar char="●"/>
            </a:pPr>
            <a:r>
              <a:rPr lang="en"/>
              <a:t>Implementing a stress management tips section</a:t>
            </a:r>
            <a:endParaRPr/>
          </a:p>
          <a:p>
            <a:pPr indent="-317500" lvl="1" marL="914400" rtl="0" algn="l">
              <a:spcBef>
                <a:spcPts val="0"/>
              </a:spcBef>
              <a:spcAft>
                <a:spcPts val="0"/>
              </a:spcAft>
              <a:buSzPts val="1400"/>
              <a:buChar char="○"/>
            </a:pPr>
            <a:r>
              <a:rPr lang="en"/>
              <a:t>User need #3</a:t>
            </a:r>
            <a:endParaRPr/>
          </a:p>
          <a:p>
            <a:pPr indent="-317500" lvl="0" marL="457200" rtl="0" algn="l">
              <a:spcBef>
                <a:spcPts val="0"/>
              </a:spcBef>
              <a:spcAft>
                <a:spcPts val="0"/>
              </a:spcAft>
              <a:buSzPts val="1400"/>
              <a:buChar char="●"/>
            </a:pPr>
            <a:r>
              <a:rPr lang="en"/>
              <a:t>The ability to anonymously chat with other </a:t>
            </a:r>
            <a:r>
              <a:rPr lang="en"/>
              <a:t>students</a:t>
            </a:r>
            <a:r>
              <a:rPr lang="en"/>
              <a:t> who use the app, and talk through things that are stressing them with people who can actually relate</a:t>
            </a:r>
            <a:endParaRPr/>
          </a:p>
          <a:p>
            <a:pPr indent="-317500" lvl="1" marL="914400" rtl="0" algn="l">
              <a:spcBef>
                <a:spcPts val="0"/>
              </a:spcBef>
              <a:spcAft>
                <a:spcPts val="0"/>
              </a:spcAft>
              <a:buSzPts val="1400"/>
              <a:buChar char="○"/>
            </a:pPr>
            <a:r>
              <a:rPr lang="en">
                <a:solidFill>
                  <a:schemeClr val="dk1"/>
                </a:solidFill>
              </a:rPr>
              <a:t>User need #1</a:t>
            </a:r>
            <a:endParaRPr/>
          </a:p>
          <a:p>
            <a:pPr indent="-317500" lvl="0" marL="457200" rtl="0" algn="l">
              <a:spcBef>
                <a:spcPts val="0"/>
              </a:spcBef>
              <a:spcAft>
                <a:spcPts val="0"/>
              </a:spcAft>
              <a:buSzPts val="1400"/>
              <a:buChar char="●"/>
            </a:pPr>
            <a:r>
              <a:rPr lang="en"/>
              <a:t>The option to apply for a student discount if you are a current student.</a:t>
            </a:r>
            <a:endParaRPr/>
          </a:p>
          <a:p>
            <a:pPr indent="-317500" lvl="1" marL="914400" rtl="0" algn="l">
              <a:spcBef>
                <a:spcPts val="0"/>
              </a:spcBef>
              <a:spcAft>
                <a:spcPts val="0"/>
              </a:spcAft>
              <a:buSzPts val="1400"/>
              <a:buChar char="○"/>
            </a:pPr>
            <a:r>
              <a:rPr lang="en"/>
              <a:t>User need #2</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85" name="Shape 185"/>
        <p:cNvGrpSpPr/>
        <p:nvPr/>
      </p:nvGrpSpPr>
      <p:grpSpPr>
        <a:xfrm>
          <a:off x="0" y="0"/>
          <a:ext cx="0" cy="0"/>
          <a:chOff x="0" y="0"/>
          <a:chExt cx="0" cy="0"/>
        </a:xfrm>
      </p:grpSpPr>
      <p:sp>
        <p:nvSpPr>
          <p:cNvPr id="186" name="Google Shape;186;p29"/>
          <p:cNvSpPr txBox="1"/>
          <p:nvPr/>
        </p:nvSpPr>
        <p:spPr>
          <a:xfrm>
            <a:off x="378250" y="404325"/>
            <a:ext cx="2205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Final Concept:</a:t>
            </a:r>
            <a:endParaRPr sz="2100"/>
          </a:p>
        </p:txBody>
      </p:sp>
      <p:sp>
        <p:nvSpPr>
          <p:cNvPr id="187" name="Google Shape;187;p29"/>
          <p:cNvSpPr txBox="1"/>
          <p:nvPr/>
        </p:nvSpPr>
        <p:spPr>
          <a:xfrm>
            <a:off x="378250" y="912225"/>
            <a:ext cx="8286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We will create a website that focuses on the ability to connect women college students with </a:t>
            </a:r>
            <a:r>
              <a:rPr lang="en" sz="1200"/>
              <a:t>affordable</a:t>
            </a:r>
            <a:r>
              <a:rPr lang="en" sz="1200"/>
              <a:t> therapy options. Many students are in need of sustainable stress management options, whether through </a:t>
            </a:r>
            <a:r>
              <a:rPr lang="en" sz="1200"/>
              <a:t>therapy</a:t>
            </a:r>
            <a:r>
              <a:rPr lang="en" sz="1200"/>
              <a:t> or through </a:t>
            </a:r>
            <a:r>
              <a:rPr lang="en" sz="1200"/>
              <a:t>activities</a:t>
            </a:r>
            <a:r>
              <a:rPr lang="en" sz="1200"/>
              <a:t> that they can do on their own. We hope to provide some sort of assistance to them no matter which medium they choose. When you come to our webpage, the home page will be a welcoming page that emphasizes the help that we provide. The students will be able to navigate to where they would like to go from the home page, or through a navigation menu at the top. The navigation menu will have options for looking for a therapist, scheduling a first appointment with a therapist, rate your therapist, and looking at stress management tips. Wherever you navigate to, we’ll also have a chat room icon at the bottom right of your screen so you can anonymously chat with other students about things that are stressing you. You will also have the option for entering in your student </a:t>
            </a:r>
            <a:r>
              <a:rPr lang="en" sz="1200"/>
              <a:t>details</a:t>
            </a:r>
            <a:r>
              <a:rPr lang="en" sz="1200"/>
              <a:t> to check if you are eligible for a student </a:t>
            </a:r>
            <a:r>
              <a:rPr lang="en" sz="1200"/>
              <a:t>discount.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1" name="Shape 191"/>
        <p:cNvGrpSpPr/>
        <p:nvPr/>
      </p:nvGrpSpPr>
      <p:grpSpPr>
        <a:xfrm>
          <a:off x="0" y="0"/>
          <a:ext cx="0" cy="0"/>
          <a:chOff x="0" y="0"/>
          <a:chExt cx="0" cy="0"/>
        </a:xfrm>
      </p:grpSpPr>
      <p:sp>
        <p:nvSpPr>
          <p:cNvPr id="192" name="Google Shape;192;p30"/>
          <p:cNvSpPr txBox="1"/>
          <p:nvPr>
            <p:ph type="title"/>
          </p:nvPr>
        </p:nvSpPr>
        <p:spPr>
          <a:xfrm>
            <a:off x="2035000" y="1612625"/>
            <a:ext cx="4520400" cy="1851000"/>
          </a:xfrm>
          <a:prstGeom prst="rect">
            <a:avLst/>
          </a:prstGeom>
          <a:ln cap="flat" cmpd="sng" w="2857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720">
                <a:latin typeface="Amatic SC"/>
                <a:ea typeface="Amatic SC"/>
                <a:cs typeface="Amatic SC"/>
                <a:sym typeface="Amatic SC"/>
              </a:rPr>
              <a:t>SCENARIOS</a:t>
            </a:r>
            <a:endParaRPr sz="11720">
              <a:latin typeface="Amatic SC"/>
              <a:ea typeface="Amatic SC"/>
              <a:cs typeface="Amatic SC"/>
              <a:sym typeface="Amatic S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6" name="Shape 196"/>
        <p:cNvGrpSpPr/>
        <p:nvPr/>
      </p:nvGrpSpPr>
      <p:grpSpPr>
        <a:xfrm>
          <a:off x="0" y="0"/>
          <a:ext cx="0" cy="0"/>
          <a:chOff x="0" y="0"/>
          <a:chExt cx="0" cy="0"/>
        </a:xfrm>
      </p:grpSpPr>
      <p:sp>
        <p:nvSpPr>
          <p:cNvPr id="197" name="Google Shape;197;p31"/>
          <p:cNvSpPr txBox="1"/>
          <p:nvPr/>
        </p:nvSpPr>
        <p:spPr>
          <a:xfrm>
            <a:off x="606775" y="718775"/>
            <a:ext cx="5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p31"/>
          <p:cNvSpPr txBox="1"/>
          <p:nvPr/>
        </p:nvSpPr>
        <p:spPr>
          <a:xfrm>
            <a:off x="280050" y="177350"/>
            <a:ext cx="196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Scenario #1</a:t>
            </a:r>
            <a:endParaRPr b="1" sz="1600"/>
          </a:p>
        </p:txBody>
      </p:sp>
      <p:sp>
        <p:nvSpPr>
          <p:cNvPr id="199" name="Google Shape;199;p31"/>
          <p:cNvSpPr txBox="1"/>
          <p:nvPr/>
        </p:nvSpPr>
        <p:spPr>
          <a:xfrm>
            <a:off x="399225" y="438825"/>
            <a:ext cx="6926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rPr>
              <a:t>Sara is a foreign student at UIC and is majoring in Computer Science. She doesn’t have any close friends or family in the country and feels is alone when it comes to talking about personal or even school related issues.</a:t>
            </a:r>
            <a:r>
              <a:rPr b="1" lang="en" sz="1200"/>
              <a:t> </a:t>
            </a:r>
            <a:r>
              <a:rPr b="1" lang="en" sz="1200">
                <a:solidFill>
                  <a:srgbClr val="38761D"/>
                </a:solidFill>
              </a:rPr>
              <a:t>She has started using the therapy app and has attended around two therapy sessions so far.</a:t>
            </a:r>
            <a:r>
              <a:rPr b="1" lang="en" sz="1200"/>
              <a:t> </a:t>
            </a:r>
            <a:r>
              <a:rPr b="1" lang="en" sz="1200">
                <a:solidFill>
                  <a:srgbClr val="3C78D8"/>
                </a:solidFill>
              </a:rPr>
              <a:t>She chose her therapist based off of </a:t>
            </a:r>
            <a:r>
              <a:rPr b="1" lang="en" sz="1200">
                <a:solidFill>
                  <a:srgbClr val="3C78D8"/>
                </a:solidFill>
              </a:rPr>
              <a:t>reviews</a:t>
            </a:r>
            <a:r>
              <a:rPr b="1" lang="en" sz="1200">
                <a:solidFill>
                  <a:srgbClr val="3C78D8"/>
                </a:solidFill>
              </a:rPr>
              <a:t> and after </a:t>
            </a:r>
            <a:r>
              <a:rPr b="1" lang="en" sz="1200">
                <a:solidFill>
                  <a:srgbClr val="3C78D8"/>
                </a:solidFill>
              </a:rPr>
              <a:t>reading</a:t>
            </a:r>
            <a:r>
              <a:rPr b="1" lang="en" sz="1200">
                <a:solidFill>
                  <a:srgbClr val="3C78D8"/>
                </a:solidFill>
              </a:rPr>
              <a:t> the ‘About Me’ section and selecting the therapist she felt she could best connect with.</a:t>
            </a:r>
            <a:r>
              <a:rPr b="1" lang="en" sz="1200"/>
              <a:t> </a:t>
            </a:r>
            <a:r>
              <a:rPr b="1" lang="en" sz="1200">
                <a:solidFill>
                  <a:srgbClr val="7F6000"/>
                </a:solidFill>
              </a:rPr>
              <a:t>She is also making use of the anonymous chat feature where she can talk to other students, recommended by the therapist, that are also going through what she is.</a:t>
            </a:r>
            <a:r>
              <a:rPr b="1" lang="en" sz="1200"/>
              <a:t> </a:t>
            </a:r>
            <a:r>
              <a:rPr b="1" lang="en" sz="1200">
                <a:solidFill>
                  <a:srgbClr val="674EA7"/>
                </a:solidFill>
              </a:rPr>
              <a:t>She has been </a:t>
            </a:r>
            <a:r>
              <a:rPr b="1" lang="en" sz="1200">
                <a:solidFill>
                  <a:srgbClr val="674EA7"/>
                </a:solidFill>
              </a:rPr>
              <a:t>attending</a:t>
            </a:r>
            <a:r>
              <a:rPr b="1" lang="en" sz="1200">
                <a:solidFill>
                  <a:srgbClr val="674EA7"/>
                </a:solidFill>
              </a:rPr>
              <a:t> her </a:t>
            </a:r>
            <a:r>
              <a:rPr b="1" lang="en" sz="1200">
                <a:solidFill>
                  <a:srgbClr val="674EA7"/>
                </a:solidFill>
              </a:rPr>
              <a:t>sessions</a:t>
            </a:r>
            <a:r>
              <a:rPr b="1" lang="en" sz="1200">
                <a:solidFill>
                  <a:srgbClr val="674EA7"/>
                </a:solidFill>
              </a:rPr>
              <a:t> virtually since she doesn’t have a car to commute to different places.</a:t>
            </a:r>
            <a:r>
              <a:rPr b="1" lang="en" sz="1200"/>
              <a:t> </a:t>
            </a:r>
            <a:r>
              <a:rPr b="1" lang="en" sz="1200">
                <a:solidFill>
                  <a:srgbClr val="C27BA0"/>
                </a:solidFill>
              </a:rPr>
              <a:t>Also, she is </a:t>
            </a:r>
            <a:r>
              <a:rPr b="1" lang="en" sz="1200">
                <a:solidFill>
                  <a:srgbClr val="C27BA0"/>
                </a:solidFill>
              </a:rPr>
              <a:t>eligible</a:t>
            </a:r>
            <a:r>
              <a:rPr b="1" lang="en" sz="1200">
                <a:solidFill>
                  <a:srgbClr val="C27BA0"/>
                </a:solidFill>
              </a:rPr>
              <a:t> for a student discount since she has put in her student details so the therapy sessions are affordable. </a:t>
            </a:r>
            <a:r>
              <a:rPr b="1" lang="en" sz="1200">
                <a:solidFill>
                  <a:srgbClr val="741B47"/>
                </a:solidFill>
              </a:rPr>
              <a:t>The therapy sessions have been helpful in her overall stress management and Sara and her anonymous peer are both planning on joining a student organization so they have a better support system. </a:t>
            </a:r>
            <a:endParaRPr b="1" sz="1200">
              <a:solidFill>
                <a:srgbClr val="741B47"/>
              </a:solidFill>
            </a:endParaRPr>
          </a:p>
        </p:txBody>
      </p:sp>
      <p:pic>
        <p:nvPicPr>
          <p:cNvPr id="200" name="Google Shape;200;p31"/>
          <p:cNvPicPr preferRelativeResize="0"/>
          <p:nvPr/>
        </p:nvPicPr>
        <p:blipFill>
          <a:blip r:embed="rId3">
            <a:alphaModFix/>
          </a:blip>
          <a:stretch>
            <a:fillRect/>
          </a:stretch>
        </p:blipFill>
        <p:spPr>
          <a:xfrm>
            <a:off x="187050" y="2840025"/>
            <a:ext cx="5215964" cy="1581600"/>
          </a:xfrm>
          <a:prstGeom prst="rect">
            <a:avLst/>
          </a:prstGeom>
          <a:noFill/>
          <a:ln>
            <a:noFill/>
          </a:ln>
        </p:spPr>
      </p:pic>
      <p:pic>
        <p:nvPicPr>
          <p:cNvPr id="201" name="Google Shape;201;p31"/>
          <p:cNvPicPr preferRelativeResize="0"/>
          <p:nvPr/>
        </p:nvPicPr>
        <p:blipFill>
          <a:blip r:embed="rId4">
            <a:alphaModFix/>
          </a:blip>
          <a:stretch>
            <a:fillRect/>
          </a:stretch>
        </p:blipFill>
        <p:spPr>
          <a:xfrm>
            <a:off x="5403020" y="2840025"/>
            <a:ext cx="3448204" cy="1581600"/>
          </a:xfrm>
          <a:prstGeom prst="rect">
            <a:avLst/>
          </a:prstGeom>
          <a:noFill/>
          <a:ln>
            <a:noFill/>
          </a:ln>
        </p:spPr>
      </p:pic>
      <p:sp>
        <p:nvSpPr>
          <p:cNvPr id="202" name="Google Shape;202;p31"/>
          <p:cNvSpPr txBox="1"/>
          <p:nvPr/>
        </p:nvSpPr>
        <p:spPr>
          <a:xfrm>
            <a:off x="187050" y="4328625"/>
            <a:ext cx="1758900" cy="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Sara is a foreign student and struggles with stress management, especially since she feels she is alone in a new country.</a:t>
            </a:r>
            <a:endParaRPr b="1" sz="800">
              <a:solidFill>
                <a:schemeClr val="dk1"/>
              </a:solidFill>
              <a:latin typeface="Calibri"/>
              <a:ea typeface="Calibri"/>
              <a:cs typeface="Calibri"/>
              <a:sym typeface="Calibri"/>
            </a:endParaRPr>
          </a:p>
        </p:txBody>
      </p:sp>
      <p:sp>
        <p:nvSpPr>
          <p:cNvPr id="203" name="Google Shape;203;p31"/>
          <p:cNvSpPr txBox="1"/>
          <p:nvPr/>
        </p:nvSpPr>
        <p:spPr>
          <a:xfrm>
            <a:off x="1945950" y="4328625"/>
            <a:ext cx="17589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is overwhelmed with work and meeting deadlines. She feels pressured that she needs to do well since her parents worked so hard to send her here.</a:t>
            </a:r>
            <a:endParaRPr b="1" sz="800">
              <a:solidFill>
                <a:schemeClr val="dk1"/>
              </a:solidFill>
              <a:latin typeface="Calibri"/>
              <a:ea typeface="Calibri"/>
              <a:cs typeface="Calibri"/>
              <a:sym typeface="Calibri"/>
            </a:endParaRPr>
          </a:p>
        </p:txBody>
      </p:sp>
      <p:sp>
        <p:nvSpPr>
          <p:cNvPr id="204" name="Google Shape;204;p31"/>
          <p:cNvSpPr txBox="1"/>
          <p:nvPr/>
        </p:nvSpPr>
        <p:spPr>
          <a:xfrm>
            <a:off x="3627750" y="4328625"/>
            <a:ext cx="18885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sees an ad for student discounted therapy sessions offered by Caraway and decides to give it a go. After her first virtual session she feels a lot more energized and ready for her next week. </a:t>
            </a:r>
            <a:endParaRPr b="1" sz="800">
              <a:solidFill>
                <a:schemeClr val="dk1"/>
              </a:solidFill>
              <a:latin typeface="Calibri"/>
              <a:ea typeface="Calibri"/>
              <a:cs typeface="Calibri"/>
              <a:sym typeface="Calibri"/>
            </a:endParaRPr>
          </a:p>
        </p:txBody>
      </p:sp>
      <p:sp>
        <p:nvSpPr>
          <p:cNvPr id="205" name="Google Shape;205;p31"/>
          <p:cNvSpPr txBox="1"/>
          <p:nvPr/>
        </p:nvSpPr>
        <p:spPr>
          <a:xfrm>
            <a:off x="5403025" y="4328625"/>
            <a:ext cx="18294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also starts making use of the anonymous chatting feature and feels she is able to connect with other students that are going through something similar. </a:t>
            </a:r>
            <a:endParaRPr b="1" sz="800">
              <a:solidFill>
                <a:schemeClr val="dk1"/>
              </a:solidFill>
              <a:latin typeface="Calibri"/>
              <a:ea typeface="Calibri"/>
              <a:cs typeface="Calibri"/>
              <a:sym typeface="Calibri"/>
            </a:endParaRPr>
          </a:p>
        </p:txBody>
      </p:sp>
      <p:sp>
        <p:nvSpPr>
          <p:cNvPr id="206" name="Google Shape;206;p31"/>
          <p:cNvSpPr txBox="1"/>
          <p:nvPr/>
        </p:nvSpPr>
        <p:spPr>
          <a:xfrm>
            <a:off x="7062375" y="4328625"/>
            <a:ext cx="21444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uses the stress management techniques the therapist discussed and feels it helped her a lot. As the therapist recommended, she joined some student organizations so she has a better support system. </a:t>
            </a:r>
            <a:endParaRPr b="1" sz="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62" name="Shape 62"/>
        <p:cNvGrpSpPr/>
        <p:nvPr/>
      </p:nvGrpSpPr>
      <p:grpSpPr>
        <a:xfrm>
          <a:off x="0" y="0"/>
          <a:ext cx="0" cy="0"/>
          <a:chOff x="0" y="0"/>
          <a:chExt cx="0" cy="0"/>
        </a:xfrm>
      </p:grpSpPr>
      <p:sp>
        <p:nvSpPr>
          <p:cNvPr id="63" name="Google Shape;63;p14"/>
          <p:cNvSpPr txBox="1"/>
          <p:nvPr>
            <p:ph type="ctrTitle"/>
          </p:nvPr>
        </p:nvSpPr>
        <p:spPr>
          <a:xfrm>
            <a:off x="2345950" y="575750"/>
            <a:ext cx="3933900" cy="3759900"/>
          </a:xfrm>
          <a:prstGeom prst="rect">
            <a:avLst/>
          </a:prstGeom>
          <a:ln cap="flat" cmpd="sng" w="28575">
            <a:solidFill>
              <a:schemeClr val="lt1"/>
            </a:solidFill>
            <a:prstDash val="dashDot"/>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1700">
                <a:solidFill>
                  <a:schemeClr val="lt1"/>
                </a:solidFill>
                <a:latin typeface="Amatic SC"/>
                <a:ea typeface="Amatic SC"/>
                <a:cs typeface="Amatic SC"/>
                <a:sym typeface="Amatic SC"/>
              </a:rPr>
              <a:t>AFFINITY DIAGRAM</a:t>
            </a:r>
            <a:endParaRPr sz="11700">
              <a:solidFill>
                <a:schemeClr val="lt1"/>
              </a:solidFill>
              <a:latin typeface="Amatic SC"/>
              <a:ea typeface="Amatic SC"/>
              <a:cs typeface="Amatic SC"/>
              <a:sym typeface="Amatic S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0" name="Shape 210"/>
        <p:cNvGrpSpPr/>
        <p:nvPr/>
      </p:nvGrpSpPr>
      <p:grpSpPr>
        <a:xfrm>
          <a:off x="0" y="0"/>
          <a:ext cx="0" cy="0"/>
          <a:chOff x="0" y="0"/>
          <a:chExt cx="0" cy="0"/>
        </a:xfrm>
      </p:grpSpPr>
      <p:sp>
        <p:nvSpPr>
          <p:cNvPr id="211" name="Google Shape;211;p32"/>
          <p:cNvSpPr txBox="1"/>
          <p:nvPr/>
        </p:nvSpPr>
        <p:spPr>
          <a:xfrm>
            <a:off x="606775" y="718775"/>
            <a:ext cx="5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2" name="Google Shape;212;p32"/>
          <p:cNvSpPr txBox="1"/>
          <p:nvPr/>
        </p:nvSpPr>
        <p:spPr>
          <a:xfrm>
            <a:off x="280050" y="177350"/>
            <a:ext cx="196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Scenario #1</a:t>
            </a:r>
            <a:endParaRPr b="1" sz="1600"/>
          </a:p>
        </p:txBody>
      </p:sp>
      <p:sp>
        <p:nvSpPr>
          <p:cNvPr id="213" name="Google Shape;213;p32"/>
          <p:cNvSpPr txBox="1"/>
          <p:nvPr/>
        </p:nvSpPr>
        <p:spPr>
          <a:xfrm>
            <a:off x="399225" y="438825"/>
            <a:ext cx="69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rgbClr val="741B47"/>
              </a:solidFill>
            </a:endParaRPr>
          </a:p>
        </p:txBody>
      </p:sp>
      <p:pic>
        <p:nvPicPr>
          <p:cNvPr id="214" name="Google Shape;214;p32"/>
          <p:cNvPicPr preferRelativeResize="0"/>
          <p:nvPr/>
        </p:nvPicPr>
        <p:blipFill>
          <a:blip r:embed="rId3">
            <a:alphaModFix/>
          </a:blip>
          <a:stretch>
            <a:fillRect/>
          </a:stretch>
        </p:blipFill>
        <p:spPr>
          <a:xfrm>
            <a:off x="187050" y="2840025"/>
            <a:ext cx="5215964" cy="1581600"/>
          </a:xfrm>
          <a:prstGeom prst="rect">
            <a:avLst/>
          </a:prstGeom>
          <a:noFill/>
          <a:ln>
            <a:noFill/>
          </a:ln>
        </p:spPr>
      </p:pic>
      <p:pic>
        <p:nvPicPr>
          <p:cNvPr id="215" name="Google Shape;215;p32"/>
          <p:cNvPicPr preferRelativeResize="0"/>
          <p:nvPr/>
        </p:nvPicPr>
        <p:blipFill>
          <a:blip r:embed="rId4">
            <a:alphaModFix/>
          </a:blip>
          <a:stretch>
            <a:fillRect/>
          </a:stretch>
        </p:blipFill>
        <p:spPr>
          <a:xfrm>
            <a:off x="5403020" y="2840025"/>
            <a:ext cx="3448204" cy="1581600"/>
          </a:xfrm>
          <a:prstGeom prst="rect">
            <a:avLst/>
          </a:prstGeom>
          <a:noFill/>
          <a:ln>
            <a:noFill/>
          </a:ln>
        </p:spPr>
      </p:pic>
      <p:sp>
        <p:nvSpPr>
          <p:cNvPr id="216" name="Google Shape;216;p32"/>
          <p:cNvSpPr txBox="1"/>
          <p:nvPr/>
        </p:nvSpPr>
        <p:spPr>
          <a:xfrm>
            <a:off x="187050" y="4328625"/>
            <a:ext cx="1758900" cy="73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Sara is a foreign student and struggles with stress management, especially since she feels she is alone in a new country.</a:t>
            </a:r>
            <a:endParaRPr b="1" sz="800">
              <a:solidFill>
                <a:schemeClr val="dk1"/>
              </a:solidFill>
              <a:latin typeface="Calibri"/>
              <a:ea typeface="Calibri"/>
              <a:cs typeface="Calibri"/>
              <a:sym typeface="Calibri"/>
            </a:endParaRPr>
          </a:p>
        </p:txBody>
      </p:sp>
      <p:sp>
        <p:nvSpPr>
          <p:cNvPr id="217" name="Google Shape;217;p32"/>
          <p:cNvSpPr txBox="1"/>
          <p:nvPr/>
        </p:nvSpPr>
        <p:spPr>
          <a:xfrm>
            <a:off x="1945950" y="4328625"/>
            <a:ext cx="17589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is overwhelmed with work and meeting deadlines. She feels pressured that she needs to do well since her parents worked so hard to send her here.</a:t>
            </a:r>
            <a:endParaRPr b="1" sz="800">
              <a:solidFill>
                <a:schemeClr val="dk1"/>
              </a:solidFill>
              <a:latin typeface="Calibri"/>
              <a:ea typeface="Calibri"/>
              <a:cs typeface="Calibri"/>
              <a:sym typeface="Calibri"/>
            </a:endParaRPr>
          </a:p>
        </p:txBody>
      </p:sp>
      <p:sp>
        <p:nvSpPr>
          <p:cNvPr id="218" name="Google Shape;218;p32"/>
          <p:cNvSpPr txBox="1"/>
          <p:nvPr/>
        </p:nvSpPr>
        <p:spPr>
          <a:xfrm>
            <a:off x="3627750" y="4328625"/>
            <a:ext cx="18885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sees an ad for student discounted therapy sessions offered by Caraway and decides to give it a go. After her first virtual session she feels a lot more energized and ready for her next week. </a:t>
            </a:r>
            <a:endParaRPr b="1" sz="800">
              <a:solidFill>
                <a:schemeClr val="dk1"/>
              </a:solidFill>
              <a:latin typeface="Calibri"/>
              <a:ea typeface="Calibri"/>
              <a:cs typeface="Calibri"/>
              <a:sym typeface="Calibri"/>
            </a:endParaRPr>
          </a:p>
        </p:txBody>
      </p:sp>
      <p:sp>
        <p:nvSpPr>
          <p:cNvPr id="219" name="Google Shape;219;p32"/>
          <p:cNvSpPr txBox="1"/>
          <p:nvPr/>
        </p:nvSpPr>
        <p:spPr>
          <a:xfrm>
            <a:off x="5403025" y="4328625"/>
            <a:ext cx="18294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also starts making use of the anonymous chatting feature and feels she is able to connect with other students that are going through something similar. </a:t>
            </a:r>
            <a:endParaRPr b="1" sz="800">
              <a:solidFill>
                <a:schemeClr val="dk1"/>
              </a:solidFill>
              <a:latin typeface="Calibri"/>
              <a:ea typeface="Calibri"/>
              <a:cs typeface="Calibri"/>
              <a:sym typeface="Calibri"/>
            </a:endParaRPr>
          </a:p>
        </p:txBody>
      </p:sp>
      <p:sp>
        <p:nvSpPr>
          <p:cNvPr id="220" name="Google Shape;220;p32"/>
          <p:cNvSpPr txBox="1"/>
          <p:nvPr/>
        </p:nvSpPr>
        <p:spPr>
          <a:xfrm>
            <a:off x="7062375" y="4328625"/>
            <a:ext cx="2144400" cy="87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800">
                <a:solidFill>
                  <a:schemeClr val="dk1"/>
                </a:solidFill>
                <a:latin typeface="Calibri"/>
                <a:ea typeface="Calibri"/>
                <a:cs typeface="Calibri"/>
                <a:sym typeface="Calibri"/>
              </a:rPr>
              <a:t>She uses the stress management techniques the therapist discussed and feels it helped her a lot. As the therapist recommended, she joined some student organizations so she has a better support system. </a:t>
            </a:r>
            <a:endParaRPr b="1"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4" name="Shape 224"/>
        <p:cNvGrpSpPr/>
        <p:nvPr/>
      </p:nvGrpSpPr>
      <p:grpSpPr>
        <a:xfrm>
          <a:off x="0" y="0"/>
          <a:ext cx="0" cy="0"/>
          <a:chOff x="0" y="0"/>
          <a:chExt cx="0" cy="0"/>
        </a:xfrm>
      </p:grpSpPr>
      <p:sp>
        <p:nvSpPr>
          <p:cNvPr id="225" name="Google Shape;225;p33"/>
          <p:cNvSpPr txBox="1"/>
          <p:nvPr/>
        </p:nvSpPr>
        <p:spPr>
          <a:xfrm>
            <a:off x="606775" y="718775"/>
            <a:ext cx="552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6" name="Google Shape;226;p33"/>
          <p:cNvSpPr txBox="1"/>
          <p:nvPr/>
        </p:nvSpPr>
        <p:spPr>
          <a:xfrm>
            <a:off x="119300" y="0"/>
            <a:ext cx="196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Scenario #1</a:t>
            </a:r>
            <a:endParaRPr b="1" sz="1600"/>
          </a:p>
        </p:txBody>
      </p:sp>
      <p:sp>
        <p:nvSpPr>
          <p:cNvPr id="227" name="Google Shape;227;p33"/>
          <p:cNvSpPr txBox="1"/>
          <p:nvPr/>
        </p:nvSpPr>
        <p:spPr>
          <a:xfrm>
            <a:off x="71400" y="234250"/>
            <a:ext cx="90012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80000"/>
                </a:solidFill>
              </a:rPr>
              <a:t>Sara is a foreign student at UIC and is majoring in Computer Science. She doesn’t have any close friends or family in the country and feels is alone when it comes to talking about personal or even school related issues.</a:t>
            </a:r>
            <a:r>
              <a:rPr b="1" lang="en" sz="1900"/>
              <a:t> </a:t>
            </a:r>
            <a:r>
              <a:rPr b="1" lang="en" sz="1900">
                <a:solidFill>
                  <a:srgbClr val="38761D"/>
                </a:solidFill>
              </a:rPr>
              <a:t>She has started using the therapy app and has attended around two therapy sessions so far.</a:t>
            </a:r>
            <a:r>
              <a:rPr b="1" lang="en" sz="1900"/>
              <a:t> </a:t>
            </a:r>
            <a:r>
              <a:rPr b="1" lang="en" sz="1900">
                <a:solidFill>
                  <a:srgbClr val="3C78D8"/>
                </a:solidFill>
              </a:rPr>
              <a:t>She chose her therapist based off of reviews and after reading the ‘About Me’ section and selecting the therapist she felt she could best connect with.</a:t>
            </a:r>
            <a:r>
              <a:rPr b="1" lang="en" sz="1900"/>
              <a:t> </a:t>
            </a:r>
            <a:r>
              <a:rPr b="1" lang="en" sz="1900">
                <a:solidFill>
                  <a:srgbClr val="7F6000"/>
                </a:solidFill>
              </a:rPr>
              <a:t>She is also making use of the anonymous chat feature where she can talk to other students, recommended by the therapist, that are also going through what she is.</a:t>
            </a:r>
            <a:r>
              <a:rPr b="1" lang="en" sz="1900"/>
              <a:t> </a:t>
            </a:r>
            <a:r>
              <a:rPr b="1" lang="en" sz="1900">
                <a:solidFill>
                  <a:srgbClr val="674EA7"/>
                </a:solidFill>
              </a:rPr>
              <a:t>She has been attending her sessions virtually since she doesn’t have a car to commute to different places.</a:t>
            </a:r>
            <a:r>
              <a:rPr b="1" lang="en" sz="1900"/>
              <a:t> </a:t>
            </a:r>
            <a:r>
              <a:rPr b="1" lang="en" sz="1900">
                <a:solidFill>
                  <a:srgbClr val="C27BA0"/>
                </a:solidFill>
              </a:rPr>
              <a:t>Also, she is eligible for a student discount since she has put in her student details so the therapy sessions are affordable. </a:t>
            </a:r>
            <a:r>
              <a:rPr b="1" lang="en" sz="1900">
                <a:solidFill>
                  <a:srgbClr val="741B47"/>
                </a:solidFill>
              </a:rPr>
              <a:t>The therapy sessions have been helpful in her overall stress management and Sara and her anonymous peer are both planning on joining a student organization so they have a better support system. </a:t>
            </a:r>
            <a:endParaRPr b="1" sz="1900">
              <a:solidFill>
                <a:srgbClr val="741B4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1" name="Shape 231"/>
        <p:cNvGrpSpPr/>
        <p:nvPr/>
      </p:nvGrpSpPr>
      <p:grpSpPr>
        <a:xfrm>
          <a:off x="0" y="0"/>
          <a:ext cx="0" cy="0"/>
          <a:chOff x="0" y="0"/>
          <a:chExt cx="0" cy="0"/>
        </a:xfrm>
      </p:grpSpPr>
      <p:sp>
        <p:nvSpPr>
          <p:cNvPr id="232" name="Google Shape;232;p34"/>
          <p:cNvSpPr txBox="1"/>
          <p:nvPr/>
        </p:nvSpPr>
        <p:spPr>
          <a:xfrm>
            <a:off x="295275" y="705600"/>
            <a:ext cx="86424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0000"/>
                </a:solidFill>
              </a:rPr>
              <a:t>J</a:t>
            </a:r>
            <a:r>
              <a:rPr b="1" lang="en" sz="1100">
                <a:solidFill>
                  <a:srgbClr val="FF0000"/>
                </a:solidFill>
              </a:rPr>
              <a:t>aleesa Graham is a junior at at UIC, currently she is working part time at a local coffee shop while being a full time student. Recently, she’s felt stressed as her family is having f</a:t>
            </a:r>
            <a:r>
              <a:rPr b="1" lang="en" sz="1100">
                <a:solidFill>
                  <a:srgbClr val="FF0000"/>
                </a:solidFill>
              </a:rPr>
              <a:t>inancial difficulties and she has needed to work longer hours at the store. Her grades have been dropping and she wishes she had a support system to talk to about her stress. She’s tried talking to her friends about it but they don’t understand as they’ve never been in her situation. </a:t>
            </a:r>
            <a:r>
              <a:rPr b="1" lang="en" sz="1100">
                <a:solidFill>
                  <a:srgbClr val="274E13"/>
                </a:solidFill>
              </a:rPr>
              <a:t>She stumbled online and saw Caraway - a </a:t>
            </a:r>
            <a:r>
              <a:rPr b="1" lang="en" sz="1100">
                <a:solidFill>
                  <a:srgbClr val="274E13"/>
                </a:solidFill>
              </a:rPr>
              <a:t>therapy app </a:t>
            </a:r>
            <a:r>
              <a:rPr b="1" lang="en" sz="1100">
                <a:solidFill>
                  <a:srgbClr val="274E13"/>
                </a:solidFill>
              </a:rPr>
              <a:t>made for female students.</a:t>
            </a:r>
            <a:r>
              <a:rPr b="1" lang="en" sz="1100"/>
              <a:t> </a:t>
            </a:r>
            <a:r>
              <a:rPr b="1" lang="en" sz="1100">
                <a:solidFill>
                  <a:srgbClr val="B45F06"/>
                </a:solidFill>
              </a:rPr>
              <a:t>Using the app she’s able to find an affordable therapist based on her income and student status.</a:t>
            </a:r>
            <a:r>
              <a:rPr b="1" lang="en" sz="1100"/>
              <a:t> </a:t>
            </a:r>
            <a:r>
              <a:rPr b="1" lang="en" sz="1100">
                <a:solidFill>
                  <a:srgbClr val="741B47"/>
                </a:solidFill>
              </a:rPr>
              <a:t>She’s also able to view recommended therapist from other students and have the option to learn more about the therapist before booking a session. </a:t>
            </a:r>
            <a:r>
              <a:rPr b="1" lang="en" sz="1100">
                <a:solidFill>
                  <a:srgbClr val="0F3F05"/>
                </a:solidFill>
              </a:rPr>
              <a:t>Jaleesa has the option between online and in-person sessions so if she’s in a time crunch and can’t commute she’ll be able to do it through the app.</a:t>
            </a:r>
            <a:r>
              <a:rPr b="1" lang="en" sz="1100">
                <a:solidFill>
                  <a:srgbClr val="5E70A7"/>
                </a:solidFill>
              </a:rPr>
              <a:t> </a:t>
            </a:r>
            <a:r>
              <a:rPr b="1" lang="en" sz="1100">
                <a:solidFill>
                  <a:schemeClr val="accent5"/>
                </a:solidFill>
              </a:rPr>
              <a:t>When Jaleesa feels anxious Caraway has breathing and meditation exercises to calm her down. </a:t>
            </a:r>
            <a:r>
              <a:rPr b="1" lang="en" sz="1100">
                <a:solidFill>
                  <a:srgbClr val="707C34"/>
                </a:solidFill>
              </a:rPr>
              <a:t>Caraway has made a positive impact on Jaleesas’ overall mental health by giving her a reliable support system she can talk with and find ways to decrease her stress.</a:t>
            </a:r>
            <a:endParaRPr b="1" sz="1100">
              <a:solidFill>
                <a:srgbClr val="707C34"/>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33" name="Google Shape;233;p34"/>
          <p:cNvSpPr txBox="1"/>
          <p:nvPr/>
        </p:nvSpPr>
        <p:spPr>
          <a:xfrm>
            <a:off x="142875" y="228600"/>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Scenario #2</a:t>
            </a:r>
            <a:endParaRPr b="1" sz="1900"/>
          </a:p>
        </p:txBody>
      </p:sp>
      <p:pic>
        <p:nvPicPr>
          <p:cNvPr id="234" name="Google Shape;234;p34"/>
          <p:cNvPicPr preferRelativeResize="0"/>
          <p:nvPr/>
        </p:nvPicPr>
        <p:blipFill rotWithShape="1">
          <a:blip r:embed="rId3">
            <a:alphaModFix/>
          </a:blip>
          <a:srcRect b="55891" l="11166" r="15033" t="17411"/>
          <a:stretch/>
        </p:blipFill>
        <p:spPr>
          <a:xfrm>
            <a:off x="324975" y="2571750"/>
            <a:ext cx="8031877" cy="2515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8" name="Shape 238"/>
        <p:cNvGrpSpPr/>
        <p:nvPr/>
      </p:nvGrpSpPr>
      <p:grpSpPr>
        <a:xfrm>
          <a:off x="0" y="0"/>
          <a:ext cx="0" cy="0"/>
          <a:chOff x="0" y="0"/>
          <a:chExt cx="0" cy="0"/>
        </a:xfrm>
      </p:grpSpPr>
      <p:sp>
        <p:nvSpPr>
          <p:cNvPr id="239" name="Google Shape;239;p35"/>
          <p:cNvSpPr txBox="1"/>
          <p:nvPr/>
        </p:nvSpPr>
        <p:spPr>
          <a:xfrm>
            <a:off x="295275" y="705600"/>
            <a:ext cx="8642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a:solidFill>
                <a:srgbClr val="707C34"/>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40" name="Google Shape;240;p35"/>
          <p:cNvSpPr txBox="1"/>
          <p:nvPr/>
        </p:nvSpPr>
        <p:spPr>
          <a:xfrm>
            <a:off x="142875" y="228600"/>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Scenario #2</a:t>
            </a:r>
            <a:endParaRPr b="1" sz="1900"/>
          </a:p>
        </p:txBody>
      </p:sp>
      <p:pic>
        <p:nvPicPr>
          <p:cNvPr id="241" name="Google Shape;241;p35"/>
          <p:cNvPicPr preferRelativeResize="0"/>
          <p:nvPr/>
        </p:nvPicPr>
        <p:blipFill rotWithShape="1">
          <a:blip r:embed="rId3">
            <a:alphaModFix/>
          </a:blip>
          <a:srcRect b="55891" l="11166" r="15033" t="17411"/>
          <a:stretch/>
        </p:blipFill>
        <p:spPr>
          <a:xfrm>
            <a:off x="222700" y="862125"/>
            <a:ext cx="8031877" cy="2515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5" name="Shape 245"/>
        <p:cNvGrpSpPr/>
        <p:nvPr/>
      </p:nvGrpSpPr>
      <p:grpSpPr>
        <a:xfrm>
          <a:off x="0" y="0"/>
          <a:ext cx="0" cy="0"/>
          <a:chOff x="0" y="0"/>
          <a:chExt cx="0" cy="0"/>
        </a:xfrm>
      </p:grpSpPr>
      <p:sp>
        <p:nvSpPr>
          <p:cNvPr id="246" name="Google Shape;246;p36"/>
          <p:cNvSpPr txBox="1"/>
          <p:nvPr/>
        </p:nvSpPr>
        <p:spPr>
          <a:xfrm>
            <a:off x="0" y="219175"/>
            <a:ext cx="90597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80000"/>
                </a:solidFill>
              </a:rPr>
              <a:t>Jaleesa Graham is a junior at at UIC, currently she is working part time at a local coffee shop while being a full time student. Recently, she’s felt stressed as her family is having financial difficulties and she has needed to work longer hours at the store. Her grades have been dropping and she wishes she had a support system to talk to about her stress. She’s tried talking to her friends about it but they don’t understand as they’ve never been in her situation.</a:t>
            </a:r>
            <a:r>
              <a:rPr b="1" lang="en" sz="1800">
                <a:solidFill>
                  <a:srgbClr val="FF0000"/>
                </a:solidFill>
              </a:rPr>
              <a:t> </a:t>
            </a:r>
            <a:r>
              <a:rPr b="1" lang="en" sz="1800">
                <a:solidFill>
                  <a:srgbClr val="274E13"/>
                </a:solidFill>
              </a:rPr>
              <a:t>She stumbled online and saw Caraway - a therapy app made for female students.</a:t>
            </a:r>
            <a:r>
              <a:rPr b="1" lang="en" sz="1800"/>
              <a:t> </a:t>
            </a:r>
            <a:r>
              <a:rPr b="1" lang="en" sz="1800">
                <a:solidFill>
                  <a:srgbClr val="B45F06"/>
                </a:solidFill>
              </a:rPr>
              <a:t>Using the app she’s able to find an affordable therapist based on her income and student status.</a:t>
            </a:r>
            <a:r>
              <a:rPr b="1" lang="en" sz="1800"/>
              <a:t> </a:t>
            </a:r>
            <a:r>
              <a:rPr b="1" lang="en" sz="1800">
                <a:solidFill>
                  <a:srgbClr val="741B47"/>
                </a:solidFill>
              </a:rPr>
              <a:t>She’s also able to view recommended therapist from other students and have the option to learn more about the therapist before booking a session. </a:t>
            </a:r>
            <a:r>
              <a:rPr b="1" lang="en" sz="1800">
                <a:solidFill>
                  <a:srgbClr val="0F3F05"/>
                </a:solidFill>
              </a:rPr>
              <a:t>Jaleesa has the option between online and in-person sessions so if she’s in a time crunch and can’t commute she’ll be able to do it through the app.</a:t>
            </a:r>
            <a:r>
              <a:rPr b="1" lang="en" sz="1800">
                <a:solidFill>
                  <a:srgbClr val="5E70A7"/>
                </a:solidFill>
              </a:rPr>
              <a:t> </a:t>
            </a:r>
            <a:r>
              <a:rPr b="1" lang="en" sz="1800">
                <a:solidFill>
                  <a:schemeClr val="accent5"/>
                </a:solidFill>
              </a:rPr>
              <a:t>When Jaleesa feels anxious Caraway has breathing and meditation exercises to calm her down. </a:t>
            </a:r>
            <a:r>
              <a:rPr b="1" lang="en" sz="1800">
                <a:solidFill>
                  <a:srgbClr val="707C34"/>
                </a:solidFill>
              </a:rPr>
              <a:t>Caraway has made a positive impact on Jaleesas’ overall mental health by giving her a reliable support system she can talk with and find ways to decrease her stress.</a:t>
            </a:r>
            <a:endParaRPr b="1" sz="1800">
              <a:solidFill>
                <a:srgbClr val="707C34"/>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47" name="Google Shape;247;p36"/>
          <p:cNvSpPr txBox="1"/>
          <p:nvPr/>
        </p:nvSpPr>
        <p:spPr>
          <a:xfrm>
            <a:off x="141175" y="-146125"/>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Scenario #2</a:t>
            </a:r>
            <a:endParaRPr b="1"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1" name="Shape 251"/>
        <p:cNvGrpSpPr/>
        <p:nvPr/>
      </p:nvGrpSpPr>
      <p:grpSpPr>
        <a:xfrm>
          <a:off x="0" y="0"/>
          <a:ext cx="0" cy="0"/>
          <a:chOff x="0" y="0"/>
          <a:chExt cx="0" cy="0"/>
        </a:xfrm>
      </p:grpSpPr>
      <p:sp>
        <p:nvSpPr>
          <p:cNvPr id="252" name="Google Shape;252;p37"/>
          <p:cNvSpPr txBox="1"/>
          <p:nvPr/>
        </p:nvSpPr>
        <p:spPr>
          <a:xfrm>
            <a:off x="142875" y="228600"/>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Scenario #3 - Amy Garcia</a:t>
            </a:r>
            <a:endParaRPr sz="1900"/>
          </a:p>
        </p:txBody>
      </p:sp>
      <p:sp>
        <p:nvSpPr>
          <p:cNvPr id="253" name="Google Shape;253;p37"/>
          <p:cNvSpPr txBox="1"/>
          <p:nvPr/>
        </p:nvSpPr>
        <p:spPr>
          <a:xfrm>
            <a:off x="295275" y="553125"/>
            <a:ext cx="7597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This week, Amy had multiple assignments to work on </a:t>
            </a:r>
            <a:r>
              <a:rPr lang="en">
                <a:solidFill>
                  <a:srgbClr val="FF0000"/>
                </a:solidFill>
              </a:rPr>
              <a:t>across</a:t>
            </a:r>
            <a:r>
              <a:rPr lang="en">
                <a:solidFill>
                  <a:srgbClr val="FF0000"/>
                </a:solidFill>
              </a:rPr>
              <a:t> her classes, and found herself feeling anxious, as she also had to work extra hours this week.</a:t>
            </a:r>
            <a:r>
              <a:rPr lang="en"/>
              <a:t> </a:t>
            </a:r>
            <a:r>
              <a:rPr lang="en">
                <a:solidFill>
                  <a:srgbClr val="FF0000"/>
                </a:solidFill>
              </a:rPr>
              <a:t>Lately, she’s been finding it hard to balance school with work, and also having time to rest.</a:t>
            </a:r>
            <a:r>
              <a:rPr lang="en"/>
              <a:t> </a:t>
            </a:r>
            <a:r>
              <a:rPr lang="en">
                <a:solidFill>
                  <a:srgbClr val="6AA84F"/>
                </a:solidFill>
              </a:rPr>
              <a:t>The new Caraway website will allow her to find someone to talk to about time management, and allow her to find breathing exercises to try when she finds herself feeling the most anxious.</a:t>
            </a:r>
            <a:r>
              <a:rPr lang="en">
                <a:solidFill>
                  <a:srgbClr val="4A86E8"/>
                </a:solidFill>
              </a:rPr>
              <a:t>Using the website, she can find a therapist who can be free for her as an independent student. </a:t>
            </a:r>
            <a:r>
              <a:rPr lang="en">
                <a:solidFill>
                  <a:srgbClr val="783F04"/>
                </a:solidFill>
              </a:rPr>
              <a:t>She can also use the website’s anonymous chat for faster responses to questions she has for how students balance work with their course load. Other students in the chat can message her about ways they’ve been able to manage. Since she already uses mediation as a way to help her, she can also share that in the chat to help others. </a:t>
            </a:r>
            <a:r>
              <a:rPr lang="en">
                <a:solidFill>
                  <a:srgbClr val="6E06FF"/>
                </a:solidFill>
              </a:rPr>
              <a:t>With this website, Amy is able to get an abundance of help, whether it’s short term or long term.</a:t>
            </a:r>
            <a:endParaRPr/>
          </a:p>
        </p:txBody>
      </p:sp>
      <p:pic>
        <p:nvPicPr>
          <p:cNvPr id="254" name="Google Shape;254;p37"/>
          <p:cNvPicPr preferRelativeResize="0"/>
          <p:nvPr/>
        </p:nvPicPr>
        <p:blipFill rotWithShape="1">
          <a:blip r:embed="rId3">
            <a:alphaModFix/>
          </a:blip>
          <a:srcRect b="3947" l="10673" r="37962" t="0"/>
          <a:stretch/>
        </p:blipFill>
        <p:spPr>
          <a:xfrm rot="5400000">
            <a:off x="1423275" y="1923425"/>
            <a:ext cx="1843450" cy="4596700"/>
          </a:xfrm>
          <a:prstGeom prst="rect">
            <a:avLst/>
          </a:prstGeom>
          <a:noFill/>
          <a:ln>
            <a:noFill/>
          </a:ln>
        </p:spPr>
      </p:pic>
      <p:pic>
        <p:nvPicPr>
          <p:cNvPr id="255" name="Google Shape;255;p37"/>
          <p:cNvPicPr preferRelativeResize="0"/>
          <p:nvPr/>
        </p:nvPicPr>
        <p:blipFill rotWithShape="1">
          <a:blip r:embed="rId3">
            <a:alphaModFix/>
          </a:blip>
          <a:srcRect b="0" l="57923" r="7164" t="29804"/>
          <a:stretch/>
        </p:blipFill>
        <p:spPr>
          <a:xfrm rot="5400000">
            <a:off x="6115474" y="2114975"/>
            <a:ext cx="1645501" cy="44115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59" name="Shape 259"/>
        <p:cNvGrpSpPr/>
        <p:nvPr/>
      </p:nvGrpSpPr>
      <p:grpSpPr>
        <a:xfrm>
          <a:off x="0" y="0"/>
          <a:ext cx="0" cy="0"/>
          <a:chOff x="0" y="0"/>
          <a:chExt cx="0" cy="0"/>
        </a:xfrm>
      </p:grpSpPr>
      <p:sp>
        <p:nvSpPr>
          <p:cNvPr id="260" name="Google Shape;260;p38"/>
          <p:cNvSpPr txBox="1"/>
          <p:nvPr/>
        </p:nvSpPr>
        <p:spPr>
          <a:xfrm>
            <a:off x="142875" y="228600"/>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Scenario #3 - Amy Garcia</a:t>
            </a:r>
            <a:endParaRPr sz="1900"/>
          </a:p>
        </p:txBody>
      </p:sp>
      <p:sp>
        <p:nvSpPr>
          <p:cNvPr id="261" name="Google Shape;261;p38"/>
          <p:cNvSpPr txBox="1"/>
          <p:nvPr/>
        </p:nvSpPr>
        <p:spPr>
          <a:xfrm>
            <a:off x="295275" y="553125"/>
            <a:ext cx="75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62" name="Google Shape;262;p38"/>
          <p:cNvPicPr preferRelativeResize="0"/>
          <p:nvPr/>
        </p:nvPicPr>
        <p:blipFill rotWithShape="1">
          <a:blip r:embed="rId3">
            <a:alphaModFix/>
          </a:blip>
          <a:srcRect b="3947" l="10673" r="37962" t="0"/>
          <a:stretch/>
        </p:blipFill>
        <p:spPr>
          <a:xfrm rot="5400000">
            <a:off x="1527788" y="-215936"/>
            <a:ext cx="1854551" cy="4624374"/>
          </a:xfrm>
          <a:prstGeom prst="rect">
            <a:avLst/>
          </a:prstGeom>
          <a:noFill/>
          <a:ln>
            <a:noFill/>
          </a:ln>
        </p:spPr>
      </p:pic>
      <p:pic>
        <p:nvPicPr>
          <p:cNvPr id="263" name="Google Shape;263;p38"/>
          <p:cNvPicPr preferRelativeResize="0"/>
          <p:nvPr/>
        </p:nvPicPr>
        <p:blipFill rotWithShape="1">
          <a:blip r:embed="rId3">
            <a:alphaModFix/>
          </a:blip>
          <a:srcRect b="0" l="57923" r="7164" t="29804"/>
          <a:stretch/>
        </p:blipFill>
        <p:spPr>
          <a:xfrm rot="5400000">
            <a:off x="6115474" y="2114975"/>
            <a:ext cx="1645501" cy="44115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7" name="Shape 267"/>
        <p:cNvGrpSpPr/>
        <p:nvPr/>
      </p:nvGrpSpPr>
      <p:grpSpPr>
        <a:xfrm>
          <a:off x="0" y="0"/>
          <a:ext cx="0" cy="0"/>
          <a:chOff x="0" y="0"/>
          <a:chExt cx="0" cy="0"/>
        </a:xfrm>
      </p:grpSpPr>
      <p:sp>
        <p:nvSpPr>
          <p:cNvPr id="268" name="Google Shape;268;p39"/>
          <p:cNvSpPr txBox="1"/>
          <p:nvPr/>
        </p:nvSpPr>
        <p:spPr>
          <a:xfrm>
            <a:off x="84425" y="76125"/>
            <a:ext cx="8558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Scenario #3 - Amy Garcia</a:t>
            </a:r>
            <a:endParaRPr b="1" sz="1900"/>
          </a:p>
        </p:txBody>
      </p:sp>
      <p:sp>
        <p:nvSpPr>
          <p:cNvPr id="269" name="Google Shape;269;p39"/>
          <p:cNvSpPr txBox="1"/>
          <p:nvPr/>
        </p:nvSpPr>
        <p:spPr>
          <a:xfrm>
            <a:off x="178375" y="421625"/>
            <a:ext cx="86619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80000"/>
                </a:solidFill>
              </a:rPr>
              <a:t>This week, Amy had multiple assignments to work on across her classes, and found herself feeling anxious, as she also had to work extra hours this week. Lately, she’s been finding it hard to balance school with work, and also having time to rest.</a:t>
            </a:r>
            <a:r>
              <a:rPr b="1" lang="en" sz="2000"/>
              <a:t> </a:t>
            </a:r>
            <a:r>
              <a:rPr b="1" lang="en" sz="2000">
                <a:solidFill>
                  <a:srgbClr val="0F3F05"/>
                </a:solidFill>
              </a:rPr>
              <a:t>The new Caraway website will allow her to find someone to talk to about time management, and allow her to find breathing exercises to try when she finds herself feeling the most anxious.</a:t>
            </a:r>
            <a:r>
              <a:rPr b="1" lang="en" sz="2000">
                <a:solidFill>
                  <a:srgbClr val="4A86E8"/>
                </a:solidFill>
              </a:rPr>
              <a:t>Using the website, she can find a therapist who can be free for her as an independent student. </a:t>
            </a:r>
            <a:r>
              <a:rPr b="1" lang="en" sz="2000">
                <a:solidFill>
                  <a:srgbClr val="783F04"/>
                </a:solidFill>
              </a:rPr>
              <a:t>She can also use the website’s anonymous chat for faster responses to questions she has for how students balance work with their course load. Other students in the chat can message her about ways they’ve been able to manage. Since she already uses mediation as a way to help her, she can also share that in the chat to help others. </a:t>
            </a:r>
            <a:r>
              <a:rPr b="1" lang="en" sz="2000">
                <a:solidFill>
                  <a:srgbClr val="6E06FF"/>
                </a:solidFill>
              </a:rPr>
              <a:t>With this website, Amy is able to get an abundance of help, whether it’s short term or long term.</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2836"/>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70" name="Google Shape;70;p15"/>
          <p:cNvPicPr preferRelativeResize="0"/>
          <p:nvPr/>
        </p:nvPicPr>
        <p:blipFill>
          <a:blip r:embed="rId3">
            <a:alphaModFix/>
          </a:blip>
          <a:stretch>
            <a:fillRect/>
          </a:stretch>
        </p:blipFill>
        <p:spPr>
          <a:xfrm>
            <a:off x="4444" y="0"/>
            <a:ext cx="9135112"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74" name="Shape 74"/>
        <p:cNvGrpSpPr/>
        <p:nvPr/>
      </p:nvGrpSpPr>
      <p:grpSpPr>
        <a:xfrm>
          <a:off x="0" y="0"/>
          <a:ext cx="0" cy="0"/>
          <a:chOff x="0" y="0"/>
          <a:chExt cx="0" cy="0"/>
        </a:xfrm>
      </p:grpSpPr>
      <p:sp>
        <p:nvSpPr>
          <p:cNvPr id="75" name="Google Shape;75;p16"/>
          <p:cNvSpPr txBox="1"/>
          <p:nvPr/>
        </p:nvSpPr>
        <p:spPr>
          <a:xfrm>
            <a:off x="588100" y="802825"/>
            <a:ext cx="80466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a) </a:t>
            </a:r>
            <a:r>
              <a:rPr b="1" lang="en" sz="1450" u="sng">
                <a:solidFill>
                  <a:schemeClr val="lt1"/>
                </a:solidFill>
                <a:latin typeface="Roboto"/>
                <a:ea typeface="Roboto"/>
                <a:cs typeface="Roboto"/>
                <a:sym typeface="Roboto"/>
              </a:rPr>
              <a:t>Users care:</a:t>
            </a:r>
            <a:r>
              <a:rPr lang="en" sz="1450" u="sng">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Calming situations and things to do to take their mind off whatever is stressing them, hobbies or something they find entertaining to take away from their regular stress.</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b) </a:t>
            </a:r>
            <a:r>
              <a:rPr b="1" lang="en" sz="1450" u="sng">
                <a:solidFill>
                  <a:schemeClr val="lt1"/>
                </a:solidFill>
                <a:latin typeface="Roboto"/>
                <a:ea typeface="Roboto"/>
                <a:cs typeface="Roboto"/>
                <a:sym typeface="Roboto"/>
              </a:rPr>
              <a:t>Breakdowns: </a:t>
            </a:r>
            <a:r>
              <a:rPr lang="en" sz="1450">
                <a:solidFill>
                  <a:schemeClr val="lt1"/>
                </a:solidFill>
                <a:latin typeface="Roboto"/>
                <a:ea typeface="Roboto"/>
                <a:cs typeface="Roboto"/>
                <a:sym typeface="Roboto"/>
              </a:rPr>
              <a:t>Users do not want to spend too much time on these hobbies since they might cause problems with their workload and lead to more stress. It needs to be a quick distraction.</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c) </a:t>
            </a:r>
            <a:r>
              <a:rPr b="1" lang="en" sz="1450" u="sng">
                <a:solidFill>
                  <a:schemeClr val="lt1"/>
                </a:solidFill>
                <a:latin typeface="Roboto"/>
                <a:ea typeface="Roboto"/>
                <a:cs typeface="Roboto"/>
                <a:sym typeface="Roboto"/>
              </a:rPr>
              <a:t>Holes: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Are these methods helpful? on a scale of 1-10 how would they rate these stress management methods? what are unhealthy ways you deal with stress, which may not be something you wanna share about, but may be more accurate? we need to clarify if users want these fun/calming activities to be offered on campus or elsewhere…</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d) </a:t>
            </a:r>
            <a:r>
              <a:rPr b="1" lang="en" sz="1450" u="sng">
                <a:solidFill>
                  <a:schemeClr val="lt1"/>
                </a:solidFill>
                <a:latin typeface="Roboto"/>
                <a:ea typeface="Roboto"/>
                <a:cs typeface="Roboto"/>
                <a:sym typeface="Roboto"/>
              </a:rPr>
              <a:t>Design Opportunities: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Implementing calming exercises in the application, We can have a menu option which includes different activities that are offered to help them destress.</a:t>
            </a:r>
            <a:endParaRPr sz="1800">
              <a:solidFill>
                <a:schemeClr val="lt1"/>
              </a:solidFill>
            </a:endParaRPr>
          </a:p>
        </p:txBody>
      </p:sp>
      <p:sp>
        <p:nvSpPr>
          <p:cNvPr id="76" name="Google Shape;76;p16"/>
          <p:cNvSpPr txBox="1"/>
          <p:nvPr/>
        </p:nvSpPr>
        <p:spPr>
          <a:xfrm>
            <a:off x="3089850" y="121350"/>
            <a:ext cx="255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Dealing </a:t>
            </a:r>
            <a:r>
              <a:rPr b="1" lang="en" sz="1900">
                <a:solidFill>
                  <a:schemeClr val="lt1"/>
                </a:solidFill>
              </a:rPr>
              <a:t>with Stress</a:t>
            </a:r>
            <a:endParaRPr b="1" sz="1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27510" y="0"/>
            <a:ext cx="908897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87" name="Shape 87"/>
        <p:cNvGrpSpPr/>
        <p:nvPr/>
      </p:nvGrpSpPr>
      <p:grpSpPr>
        <a:xfrm>
          <a:off x="0" y="0"/>
          <a:ext cx="0" cy="0"/>
          <a:chOff x="0" y="0"/>
          <a:chExt cx="0" cy="0"/>
        </a:xfrm>
      </p:grpSpPr>
      <p:sp>
        <p:nvSpPr>
          <p:cNvPr id="88" name="Google Shape;88;p18"/>
          <p:cNvSpPr txBox="1"/>
          <p:nvPr/>
        </p:nvSpPr>
        <p:spPr>
          <a:xfrm>
            <a:off x="420075" y="793475"/>
            <a:ext cx="8186700" cy="35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a) </a:t>
            </a:r>
            <a:r>
              <a:rPr b="1" lang="en" sz="1450" u="sng">
                <a:solidFill>
                  <a:schemeClr val="lt1"/>
                </a:solidFill>
                <a:latin typeface="Roboto"/>
                <a:ea typeface="Roboto"/>
                <a:cs typeface="Roboto"/>
                <a:sym typeface="Roboto"/>
              </a:rPr>
              <a:t>Users care:</a:t>
            </a:r>
            <a:r>
              <a:rPr lang="en" sz="1450">
                <a:solidFill>
                  <a:schemeClr val="lt1"/>
                </a:solidFill>
                <a:latin typeface="Roboto"/>
                <a:ea typeface="Roboto"/>
                <a:cs typeface="Roboto"/>
                <a:sym typeface="Roboto"/>
              </a:rPr>
              <a:t> Users want to be surrounded by people that can offer them support or just be there to listen to what they are going through. They don't necessarily have to decrease their workload or directly influence their work.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b) </a:t>
            </a:r>
            <a:r>
              <a:rPr b="1" lang="en" sz="1450" u="sng">
                <a:solidFill>
                  <a:schemeClr val="lt1"/>
                </a:solidFill>
                <a:latin typeface="Roboto"/>
                <a:ea typeface="Roboto"/>
                <a:cs typeface="Roboto"/>
                <a:sym typeface="Roboto"/>
              </a:rPr>
              <a:t>Breakdowns: </a:t>
            </a:r>
            <a:r>
              <a:rPr lang="en" sz="1450">
                <a:solidFill>
                  <a:schemeClr val="lt1"/>
                </a:solidFill>
                <a:latin typeface="Roboto"/>
                <a:ea typeface="Roboto"/>
                <a:cs typeface="Roboto"/>
                <a:sym typeface="Roboto"/>
              </a:rPr>
              <a:t>Having a reliable support system in their life that listens and understands. Some users feel that this kind of support isn't useful since it doesn't really decrease their workload.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c) </a:t>
            </a:r>
            <a:r>
              <a:rPr b="1" lang="en" sz="1450" u="sng">
                <a:solidFill>
                  <a:schemeClr val="lt1"/>
                </a:solidFill>
                <a:latin typeface="Roboto"/>
                <a:ea typeface="Roboto"/>
                <a:cs typeface="Roboto"/>
                <a:sym typeface="Roboto"/>
              </a:rPr>
              <a:t>Holes: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How frequently they want the therapy sessions. They also need to figure out what exactly is needed from people around them to help them succeed.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d) </a:t>
            </a:r>
            <a:r>
              <a:rPr b="1" lang="en" sz="1450" u="sng">
                <a:solidFill>
                  <a:schemeClr val="lt1"/>
                </a:solidFill>
                <a:latin typeface="Roboto"/>
                <a:ea typeface="Roboto"/>
                <a:cs typeface="Roboto"/>
                <a:sym typeface="Roboto"/>
              </a:rPr>
              <a:t>Design Opportunities: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The design can have the option for people to give feedback on how exactly people around them can help. We can also have the option to let people bring in their close family or friends to the sessions so they can also be guided better or how they can support the students and help them destress. Have 1 on 1 support system that students can talk with through the application.</a:t>
            </a:r>
            <a:endParaRPr sz="1450">
              <a:solidFill>
                <a:schemeClr val="lt1"/>
              </a:solidFill>
              <a:latin typeface="Roboto"/>
              <a:ea typeface="Roboto"/>
              <a:cs typeface="Roboto"/>
              <a:sym typeface="Roboto"/>
            </a:endParaRPr>
          </a:p>
        </p:txBody>
      </p:sp>
      <p:sp>
        <p:nvSpPr>
          <p:cNvPr id="89" name="Google Shape;89;p18"/>
          <p:cNvSpPr txBox="1"/>
          <p:nvPr/>
        </p:nvSpPr>
        <p:spPr>
          <a:xfrm>
            <a:off x="3248550" y="224025"/>
            <a:ext cx="2408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Unhelpful Insight</a:t>
            </a:r>
            <a:endParaRPr b="1" sz="1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5341" y="0"/>
            <a:ext cx="913331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100" name="Shape 100"/>
        <p:cNvGrpSpPr/>
        <p:nvPr/>
      </p:nvGrpSpPr>
      <p:grpSpPr>
        <a:xfrm>
          <a:off x="0" y="0"/>
          <a:ext cx="0" cy="0"/>
          <a:chOff x="0" y="0"/>
          <a:chExt cx="0" cy="0"/>
        </a:xfrm>
      </p:grpSpPr>
      <p:sp>
        <p:nvSpPr>
          <p:cNvPr id="101" name="Google Shape;101;p20"/>
          <p:cNvSpPr txBox="1"/>
          <p:nvPr/>
        </p:nvSpPr>
        <p:spPr>
          <a:xfrm>
            <a:off x="560075" y="1232200"/>
            <a:ext cx="7841400" cy="26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a) </a:t>
            </a:r>
            <a:r>
              <a:rPr b="1" lang="en" sz="1450" u="sng">
                <a:solidFill>
                  <a:schemeClr val="lt1"/>
                </a:solidFill>
                <a:latin typeface="Roboto"/>
                <a:ea typeface="Roboto"/>
                <a:cs typeface="Roboto"/>
                <a:sym typeface="Roboto"/>
              </a:rPr>
              <a:t>Users care:</a:t>
            </a:r>
            <a:r>
              <a:rPr lang="en" sz="1450">
                <a:solidFill>
                  <a:schemeClr val="lt1"/>
                </a:solidFill>
                <a:latin typeface="Roboto"/>
                <a:ea typeface="Roboto"/>
                <a:cs typeface="Roboto"/>
                <a:sym typeface="Roboto"/>
              </a:rPr>
              <a:t> having a therapist with similar background, gives constructive feedback, having the option between in-person/online, a recommended therapist</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b) </a:t>
            </a:r>
            <a:r>
              <a:rPr b="1" lang="en" sz="1450" u="sng">
                <a:solidFill>
                  <a:schemeClr val="lt1"/>
                </a:solidFill>
                <a:latin typeface="Roboto"/>
                <a:ea typeface="Roboto"/>
                <a:cs typeface="Roboto"/>
                <a:sym typeface="Roboto"/>
              </a:rPr>
              <a:t>Breakdowns: </a:t>
            </a:r>
            <a:r>
              <a:rPr lang="en" sz="1450">
                <a:solidFill>
                  <a:schemeClr val="lt1"/>
                </a:solidFill>
                <a:latin typeface="Roboto"/>
                <a:ea typeface="Roboto"/>
                <a:cs typeface="Roboto"/>
                <a:sym typeface="Roboto"/>
              </a:rPr>
              <a:t>finding a reliable and trusted therapist</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c) </a:t>
            </a:r>
            <a:r>
              <a:rPr b="1" lang="en" sz="1450" u="sng">
                <a:solidFill>
                  <a:schemeClr val="lt1"/>
                </a:solidFill>
                <a:latin typeface="Roboto"/>
                <a:ea typeface="Roboto"/>
                <a:cs typeface="Roboto"/>
                <a:sym typeface="Roboto"/>
              </a:rPr>
              <a:t>Holes: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what are some reasons users would use therapy for and how often do they feel they need it?</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d) </a:t>
            </a:r>
            <a:r>
              <a:rPr b="1" lang="en" sz="1450" u="sng">
                <a:solidFill>
                  <a:schemeClr val="lt1"/>
                </a:solidFill>
                <a:latin typeface="Roboto"/>
                <a:ea typeface="Roboto"/>
                <a:cs typeface="Roboto"/>
                <a:sym typeface="Roboto"/>
              </a:rPr>
              <a:t>Design Opportunities: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be able to see reviews of each therapist, be able to book online/in-person therapy sessions, know background info of therapist before booking a session</a:t>
            </a:r>
            <a:endParaRPr sz="1450">
              <a:solidFill>
                <a:schemeClr val="lt1"/>
              </a:solidFill>
              <a:latin typeface="Roboto"/>
              <a:ea typeface="Roboto"/>
              <a:cs typeface="Roboto"/>
              <a:sym typeface="Roboto"/>
            </a:endParaRPr>
          </a:p>
        </p:txBody>
      </p:sp>
      <p:sp>
        <p:nvSpPr>
          <p:cNvPr id="102" name="Google Shape;102;p20"/>
          <p:cNvSpPr txBox="1"/>
          <p:nvPr/>
        </p:nvSpPr>
        <p:spPr>
          <a:xfrm>
            <a:off x="2681975" y="222475"/>
            <a:ext cx="359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User Preferences for Therapy</a:t>
            </a:r>
            <a:endParaRPr b="1" sz="1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6387"/>
        </a:solidFill>
      </p:bgPr>
    </p:bg>
    <p:spTree>
      <p:nvGrpSpPr>
        <p:cNvPr id="106" name="Shape 106"/>
        <p:cNvGrpSpPr/>
        <p:nvPr/>
      </p:nvGrpSpPr>
      <p:grpSpPr>
        <a:xfrm>
          <a:off x="0" y="0"/>
          <a:ext cx="0" cy="0"/>
          <a:chOff x="0" y="0"/>
          <a:chExt cx="0" cy="0"/>
        </a:xfrm>
      </p:grpSpPr>
      <p:sp>
        <p:nvSpPr>
          <p:cNvPr id="107" name="Google Shape;107;p21"/>
          <p:cNvSpPr txBox="1"/>
          <p:nvPr/>
        </p:nvSpPr>
        <p:spPr>
          <a:xfrm>
            <a:off x="600000" y="1026850"/>
            <a:ext cx="79440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chemeClr val="lt1"/>
                </a:solidFill>
                <a:latin typeface="Roboto"/>
                <a:ea typeface="Roboto"/>
                <a:cs typeface="Roboto"/>
                <a:sym typeface="Roboto"/>
              </a:rPr>
              <a:t>a) </a:t>
            </a:r>
            <a:r>
              <a:rPr b="1" lang="en" sz="1450" u="sng">
                <a:solidFill>
                  <a:schemeClr val="lt1"/>
                </a:solidFill>
                <a:latin typeface="Roboto"/>
                <a:ea typeface="Roboto"/>
                <a:cs typeface="Roboto"/>
                <a:sym typeface="Roboto"/>
              </a:rPr>
              <a:t>Users care:</a:t>
            </a:r>
            <a:r>
              <a:rPr lang="en" sz="1450">
                <a:solidFill>
                  <a:schemeClr val="lt1"/>
                </a:solidFill>
                <a:latin typeface="Roboto"/>
                <a:ea typeface="Roboto"/>
                <a:cs typeface="Roboto"/>
                <a:sym typeface="Roboto"/>
              </a:rPr>
              <a:t> Users care about getting therapy in an affordable and convenient way. It needs to be offered in a way that doesn't increase their stress. Getting therapy the wrong way can have the opposite effect on the students and further increase their stress.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b) </a:t>
            </a:r>
            <a:r>
              <a:rPr b="1" lang="en" sz="1450" u="sng">
                <a:solidFill>
                  <a:schemeClr val="lt1"/>
                </a:solidFill>
                <a:latin typeface="Roboto"/>
                <a:ea typeface="Roboto"/>
                <a:cs typeface="Roboto"/>
                <a:sym typeface="Roboto"/>
              </a:rPr>
              <a:t>Breakdowns:</a:t>
            </a:r>
            <a:r>
              <a:rPr lang="en" sz="1450">
                <a:solidFill>
                  <a:schemeClr val="lt1"/>
                </a:solidFill>
                <a:latin typeface="Roboto"/>
                <a:ea typeface="Roboto"/>
                <a:cs typeface="Roboto"/>
                <a:sym typeface="Roboto"/>
              </a:rPr>
              <a:t> Most students spoke about not being able to afford therapy and will only go if it is free of charge. This will require getting a grant or finding therapists that are willing to volunteer and offer free therapy sessions. Also, most students will not be able to commute to the therapy session locations and might need to attend it virtually or on-campus.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c) </a:t>
            </a:r>
            <a:r>
              <a:rPr b="1" lang="en" sz="1450" u="sng">
                <a:solidFill>
                  <a:schemeClr val="lt1"/>
                </a:solidFill>
                <a:latin typeface="Roboto"/>
                <a:ea typeface="Roboto"/>
                <a:cs typeface="Roboto"/>
                <a:sym typeface="Roboto"/>
              </a:rPr>
              <a:t>Holes: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Users still need to clarify on how many sessions they will (how frequently) and if they are willing to have group sessions so that way more students will be able to attend a therapy session even though it won't be a one-on-one session. This will however allow us to keep therapy sessions free or affordable. </a:t>
            </a:r>
            <a:endParaRPr sz="145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50">
              <a:solidFill>
                <a:schemeClr val="lt1"/>
              </a:solidFill>
              <a:latin typeface="Roboto"/>
              <a:ea typeface="Roboto"/>
              <a:cs typeface="Roboto"/>
              <a:sym typeface="Roboto"/>
            </a:endParaRPr>
          </a:p>
          <a:p>
            <a:pPr indent="0" lvl="0" marL="0" rtl="0" algn="l">
              <a:spcBef>
                <a:spcPts val="0"/>
              </a:spcBef>
              <a:spcAft>
                <a:spcPts val="0"/>
              </a:spcAft>
              <a:buNone/>
            </a:pPr>
            <a:r>
              <a:rPr lang="en" sz="1450">
                <a:solidFill>
                  <a:schemeClr val="lt1"/>
                </a:solidFill>
                <a:latin typeface="Roboto"/>
                <a:ea typeface="Roboto"/>
                <a:cs typeface="Roboto"/>
                <a:sym typeface="Roboto"/>
              </a:rPr>
              <a:t>d) </a:t>
            </a:r>
            <a:r>
              <a:rPr b="1" lang="en" sz="1450" u="sng">
                <a:solidFill>
                  <a:schemeClr val="lt1"/>
                </a:solidFill>
                <a:latin typeface="Roboto"/>
                <a:ea typeface="Roboto"/>
                <a:cs typeface="Roboto"/>
                <a:sym typeface="Roboto"/>
              </a:rPr>
              <a:t>Design Opportunities:</a:t>
            </a:r>
            <a:r>
              <a:rPr lang="en" sz="1450">
                <a:solidFill>
                  <a:schemeClr val="lt1"/>
                </a:solidFill>
                <a:latin typeface="Roboto"/>
                <a:ea typeface="Roboto"/>
                <a:cs typeface="Roboto"/>
                <a:sym typeface="Roboto"/>
              </a:rPr>
              <a:t> </a:t>
            </a:r>
            <a:r>
              <a:rPr lang="en" sz="1450">
                <a:solidFill>
                  <a:schemeClr val="lt1"/>
                </a:solidFill>
                <a:latin typeface="Roboto"/>
                <a:ea typeface="Roboto"/>
                <a:cs typeface="Roboto"/>
                <a:sym typeface="Roboto"/>
              </a:rPr>
              <a:t>We can include an option to have virtual sessions for students that have an issue with commuting. We can also include an option to opt in for group sessions.</a:t>
            </a:r>
            <a:endParaRPr sz="1450">
              <a:solidFill>
                <a:schemeClr val="lt1"/>
              </a:solidFill>
              <a:latin typeface="Roboto"/>
              <a:ea typeface="Roboto"/>
              <a:cs typeface="Roboto"/>
              <a:sym typeface="Roboto"/>
            </a:endParaRPr>
          </a:p>
        </p:txBody>
      </p:sp>
      <p:sp>
        <p:nvSpPr>
          <p:cNvPr id="108" name="Google Shape;108;p21"/>
          <p:cNvSpPr txBox="1"/>
          <p:nvPr/>
        </p:nvSpPr>
        <p:spPr>
          <a:xfrm>
            <a:off x="3332525" y="298725"/>
            <a:ext cx="221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rPr>
              <a:t>Not In Therapy</a:t>
            </a:r>
            <a:endParaRPr b="1" sz="1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A2C4C9"/>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