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0" r:id="rId3"/>
    <p:sldId id="281" r:id="rId4"/>
    <p:sldId id="282" r:id="rId5"/>
    <p:sldId id="286" r:id="rId6"/>
    <p:sldId id="288" r:id="rId7"/>
    <p:sldId id="283" r:id="rId8"/>
    <p:sldId id="289" r:id="rId9"/>
    <p:sldId id="284" r:id="rId10"/>
    <p:sldId id="285" r:id="rId11"/>
    <p:sldId id="290" r:id="rId12"/>
    <p:sldId id="278" r:id="rId13"/>
    <p:sldId id="27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45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B222-2BA7-4E62-B9DF-868F4452E7FA}" v="616" dt="2022-08-25T09:47:04.094"/>
    <p1510:client id="{2E762D01-328C-47C1-B1BB-E016649C8522}" v="13" dt="2022-08-26T01:22:30.852"/>
    <p1510:client id="{3435F451-84BB-4F27-8F53-56ACA6F172F8}" v="1940" dt="2022-08-25T14:43:30.470"/>
    <p1510:client id="{4D3C3716-25A1-43B9-83D1-6B2A4C3E0660}" v="1083" dt="2022-08-26T06:37:17.233"/>
    <p1510:client id="{59EC870A-E4C2-4786-ABA1-D02E996F3655}" v="526" dt="2022-08-25T14:02:08.794"/>
    <p1510:client id="{6C33CAA3-355F-4E26-B86D-E6255EA3A086}" v="749" dt="2022-08-25T09:54:35.861"/>
    <p1510:client id="{72773DCE-64D5-44C2-AF17-FAF1F3109E1E}" v="570" dt="2022-08-26T06:58:08.178"/>
    <p1510:client id="{A4A1E401-7C14-400A-B947-7B1EACF0D3CD}" v="41" dt="2022-08-25T08:02:52.400"/>
    <p1510:client id="{A5A80B8F-3673-4E7D-A631-A326827607E5}" v="5805" dt="2022-08-26T07:05:37.518"/>
    <p1510:client id="{D50AAC80-A9BA-4EE5-961A-29A8DD8E0293}" v="58" dt="2022-08-25T08:05:43.195"/>
    <p1510:client id="{EA37DC21-832F-489B-9F7E-01DB425DFBD7}" v="79" dt="2022-08-26T07:01:5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1508-8523-4675-A727-15C28D9BDBAF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892A-EA1A-4B4A-90CF-EF727D212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2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73F26-0A8F-7A97-F47D-F513D57EE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357B4-DD73-E7D0-8296-DB68476B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A75E2-D26E-9CC5-E2B6-54AA6F0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70A9-DBDB-4324-B89E-63E1179697E0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5DC69-7EC6-6398-C42D-A51573C8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02B3C4B-9C47-9773-B5BC-31BAB00A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734" y="6442115"/>
            <a:ext cx="2743200" cy="365125"/>
          </a:xfrm>
        </p:spPr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4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19F3-DDAF-F6B0-2DAD-2E513CE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AD4CE5-D2B6-0117-3133-B88C05F6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5A5A1-B5D8-E56B-E9EF-87D9D78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FAA-FBF8-4936-8ABC-7E741188A42D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7ADDC-9CFA-675C-49E4-0E2CB24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0F2A-AF3B-D830-BCAF-2BFC6BD9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B46451-A55D-ADCB-1582-1C98B596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E4651-7690-7305-8F70-6FC1800E3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37CB44-9A83-AB96-70DC-ED7516D2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9418-FE4D-42A5-896D-EDECD11E87C4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4C3DC-7FBD-0C66-4745-E64832D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1EA72-0F9D-B49D-BAA5-4C3FDB3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E034-A806-93F1-061B-CAB6960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446E4-FC8A-BCC1-7EAF-C52DE191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B8072-4119-C14A-9498-403065F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8CA-32BE-4651-B227-758F2B7CEF47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060CB-670D-4C10-67AC-9048FB1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67593-0047-D7D4-47F8-1874B402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7930-F79A-313B-FAD6-2C2EC82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23D9D-C93E-D341-629C-DAFC1664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D78A9-0100-6A42-37BA-F564FA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140D-715C-4E36-9C77-750DA5CC52A2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C2530-5E7F-E522-7B76-C149BCD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ACF3B-D852-4E98-A173-D66CB42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E580B-0C80-11DA-90D4-05A97CCA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D741F-7992-1661-2843-E112B46F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94EB8-41B8-9C0D-3023-002037D7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E342C-580C-E736-4226-CDDD8E27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4013-3242-4525-B328-AE5FD90F36A3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61776-E480-CEBC-9A17-9549A83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0BE28-C906-22A5-AB65-0342FBA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6CE5-84F1-C69D-2336-5F8876A7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674E7-ACCB-F6AF-988D-9A190ACC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F0390-FCAF-581D-25F6-DCE433F0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652EEF-3DC6-BABB-0EE7-E2E7EB75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3F1D73-0709-67C1-0020-DC72D319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B20273-B219-0054-25E5-756F811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56A9-7F0A-4FBD-856D-C27EB2B225DC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D0C683-B804-E74B-AE52-41E5386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43606-ACD2-4749-9C15-F751187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DE1D-F449-7F15-8FE6-A5B4F4D9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BCFC3D-3914-8032-BEE4-5229F13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C56-5F90-4284-A668-0574D501DBE8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A6BDB6-604F-A969-8A48-37967D33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BB0789-0F66-6501-D530-B204954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7DF90B-5CD4-37D0-4475-7EC5B5A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98A-71DC-474D-9233-BA37C7A39F27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28E21-720A-C610-5DE8-4378903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E93BD-331E-3FF3-219C-8A87C2A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9EED4-7825-97EF-DBBC-EDDEA66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EC184-A6A2-291D-B556-546CA528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BDF1D5-5267-5640-137A-FECF6F76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3BCB4-E6D3-8C0B-D371-C423E9DD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107-A0EF-4672-86AF-4BB865753091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7BBEC-4AF3-614B-D6A3-27F29AC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19AC5-B8F2-6BB6-6448-96BE3A6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FC21A-7DF9-0C42-C646-2642D50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E6CD88-92C9-6187-8C7F-BF1423601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E195CE-2731-876D-3520-3C38AD53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85988-D4C9-71BC-3FF2-87D6562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A16-8E0B-458A-950A-653FE9112BFA}" type="datetime1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63950-81C4-A584-1849-1C67583E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B2D63-9093-0390-80ED-ADEB4F4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82411C-5123-8B62-C092-C1DB20037C87}"/>
              </a:ext>
            </a:extLst>
          </p:cNvPr>
          <p:cNvSpPr/>
          <p:nvPr userDrawn="1"/>
        </p:nvSpPr>
        <p:spPr>
          <a:xfrm>
            <a:off x="0" y="6424610"/>
            <a:ext cx="12192000" cy="433389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F6665-9E25-D69C-AE5F-9FA819D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252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27964-E549-9DB5-9D70-EBF086B6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2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76AFD-3D12-43E1-9E6F-E4E49CA2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C46171-F63D-4DC7-BC2D-07888CFA41FB}" type="datetime1">
              <a:rPr lang="ja-JP" altLang="en-US" smtClean="0"/>
              <a:pPr/>
              <a:t>2022/8/29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C1EE7-EFC2-43DA-0772-BEB6C7D9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734" y="64587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307D73-0BA7-4A23-8047-362A84C3D7F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1AD53F37-B0DD-B200-9865-28AF01E24A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1143"/>
            <a:ext cx="1039091" cy="1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B50FE-B546-3746-9E3F-37AA1F91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17960"/>
            <a:ext cx="5056682" cy="1344134"/>
          </a:xfrm>
        </p:spPr>
        <p:txBody>
          <a:bodyPr>
            <a:normAutofit fontScale="90000"/>
          </a:bodyPr>
          <a:lstStyle/>
          <a:p>
            <a:r>
              <a:rPr kumimoji="1" lang="en-US" altLang="ja-JP" sz="11500" dirty="0"/>
              <a:t>LT</a:t>
            </a:r>
            <a:endParaRPr kumimoji="1" lang="ja-JP" altLang="en-US" sz="115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C55F7C-EAEF-F4FF-42BD-AD9237AD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488" y="5875179"/>
            <a:ext cx="5011711" cy="800257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/>
              <a:t>HarutoWatahiki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DB1F84-DA3F-5721-EB30-94B3AA9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344" y="6492874"/>
            <a:ext cx="1742901" cy="365125"/>
          </a:xfrm>
        </p:spPr>
        <p:txBody>
          <a:bodyPr/>
          <a:lstStyle/>
          <a:p>
            <a:fld id="{FC307D73-0BA7-4A23-8047-362A84C3D7F3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5" name="図 7" descr="プールの中にある岩&#10;&#10;説明は自動で生成されたものです">
            <a:extLst>
              <a:ext uri="{FF2B5EF4-FFF2-40B4-BE49-F238E27FC236}">
                <a16:creationId xmlns:a16="http://schemas.microsoft.com/office/drawing/2014/main" id="{CB9247E1-AE70-D909-36EB-A5051EA9A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" t="-61" r="592" b="-48214"/>
          <a:stretch/>
        </p:blipFill>
        <p:spPr>
          <a:xfrm>
            <a:off x="0" y="0"/>
            <a:ext cx="4837010" cy="95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B8469-FE27-6582-D2E9-DF25AFC7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ってなに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9884D-9E1C-B2BA-9B0A-204F1A50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で、何がうれしいん？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9129E1-9695-F5A5-BF40-60E25AB7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7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36AE7-80B2-DB3B-BD9B-895DF1EC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K8s</a:t>
            </a:r>
            <a:r>
              <a:rPr kumimoji="1" lang="ja-JP" altLang="en-US" dirty="0"/>
              <a:t>ってなに？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F9E314-5843-835E-B105-60117C5A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3" y="2506662"/>
            <a:ext cx="10515600" cy="3624315"/>
          </a:xfrm>
        </p:spPr>
        <p:txBody>
          <a:bodyPr/>
          <a:lstStyle/>
          <a:p>
            <a:r>
              <a:rPr kumimoji="1" lang="ja-JP" altLang="en-US" dirty="0"/>
              <a:t>コンテナオーケストレーションシステム</a:t>
            </a:r>
            <a:endParaRPr lang="en-US" altLang="ja-JP" dirty="0"/>
          </a:p>
          <a:p>
            <a:r>
              <a:rPr kumimoji="1" lang="ja-JP" altLang="en-US" dirty="0"/>
              <a:t>複数コンテナをまとめて管理するために使用</a:t>
            </a:r>
            <a:endParaRPr kumimoji="1" lang="en-US" altLang="ja-JP" dirty="0"/>
          </a:p>
          <a:p>
            <a:r>
              <a:rPr kumimoji="1" lang="ja-JP" altLang="en-US" dirty="0"/>
              <a:t>例えば、コンテナ間の通信や、コンテナが死んだときの自動立ち上げなどがある</a:t>
            </a:r>
            <a:endParaRPr lang="en-US" altLang="ja-JP" dirty="0"/>
          </a:p>
          <a:p>
            <a:r>
              <a:rPr kumimoji="1" lang="ja-JP" altLang="en-US" dirty="0"/>
              <a:t>学習コストは高い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445CD7-526B-757A-0DBC-C32D488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6">
            <a:extLst>
              <a:ext uri="{FF2B5EF4-FFF2-40B4-BE49-F238E27FC236}">
                <a16:creationId xmlns:a16="http://schemas.microsoft.com/office/drawing/2014/main" id="{AD79B3D9-2AB0-3C19-42F8-E1F13422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3" y="1609541"/>
            <a:ext cx="3683198" cy="63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C5D12-AB62-3C59-B5C5-F8AEC67A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K8s</a:t>
            </a:r>
            <a:r>
              <a:rPr lang="ja-JP" altLang="en-US" dirty="0"/>
              <a:t>ってなに？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59CEC-713F-DC79-182D-080FBAA3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574356"/>
            <a:ext cx="4505864" cy="49983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ja-JP" altLang="en-US" b="1"/>
              <a:t>概念</a:t>
            </a:r>
          </a:p>
          <a:p>
            <a:r>
              <a:rPr lang="ja-JP" altLang="en-US"/>
              <a:t>コンテナ</a:t>
            </a:r>
          </a:p>
          <a:p>
            <a:r>
              <a:rPr lang="ja-JP" altLang="en-US"/>
              <a:t>POD</a:t>
            </a:r>
            <a:endParaRPr lang="ja-JP"/>
          </a:p>
          <a:p>
            <a:r>
              <a:rPr lang="ja-JP" altLang="en-US"/>
              <a:t>レプリカセット</a:t>
            </a:r>
          </a:p>
          <a:p>
            <a:pPr marL="0" indent="0">
              <a:buNone/>
            </a:pPr>
            <a:r>
              <a:rPr lang="ja-JP" altLang="en-US" b="1"/>
              <a:t>k8s</a:t>
            </a:r>
          </a:p>
          <a:p>
            <a:r>
              <a:rPr lang="ja-JP" altLang="en-US"/>
              <a:t>Kubeapi-server</a:t>
            </a:r>
          </a:p>
          <a:p>
            <a:r>
              <a:rPr lang="ja-JP" altLang="en-US"/>
              <a:t>Kube-controller-manager</a:t>
            </a:r>
          </a:p>
          <a:p>
            <a:r>
              <a:rPr lang="ja-JP" altLang="en-US"/>
              <a:t>Kube-scheduler</a:t>
            </a:r>
          </a:p>
          <a:p>
            <a:r>
              <a:rPr lang="ja-JP" altLang="en-US"/>
              <a:t>Kubelet</a:t>
            </a:r>
          </a:p>
          <a:p>
            <a:r>
              <a:rPr lang="ja-JP" altLang="en-US"/>
              <a:t>kubeproxy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4D5ED7-45F7-1884-6DA2-2EE7C96E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3A41898-980A-BFE9-FB70-EDE99E2729DE}"/>
              </a:ext>
            </a:extLst>
          </p:cNvPr>
          <p:cNvGrpSpPr/>
          <p:nvPr/>
        </p:nvGrpSpPr>
        <p:grpSpPr>
          <a:xfrm>
            <a:off x="5543911" y="1860788"/>
            <a:ext cx="6466937" cy="4158110"/>
            <a:chOff x="5443267" y="2177091"/>
            <a:chExt cx="6466937" cy="415811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219A39D-4D04-A42C-B1CB-579F10FC4CBD}"/>
                </a:ext>
              </a:extLst>
            </p:cNvPr>
            <p:cNvSpPr/>
            <p:nvPr/>
          </p:nvSpPr>
          <p:spPr>
            <a:xfrm>
              <a:off x="5450996" y="4164220"/>
              <a:ext cx="2113471" cy="21709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  <a:p>
              <a:pPr algn="ctr"/>
              <a:r>
                <a:rPr lang="ja-JP" altLang="en-US" sz="2000">
                  <a:solidFill>
                    <a:srgbClr val="000000"/>
                  </a:solidFill>
                </a:rPr>
                <a:t>-  Nw,Storage</a:t>
              </a:r>
            </a:p>
            <a:p>
              <a:pPr algn="ctr"/>
              <a:r>
                <a:rPr lang="ja-JP" altLang="en-US" sz="2000">
                  <a:solidFill>
                    <a:srgbClr val="000000"/>
                  </a:solidFill>
                </a:rPr>
                <a:t>- コンテナ複数台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B84FA01-33DA-2DB5-99B0-F985F25C4E03}"/>
                </a:ext>
              </a:extLst>
            </p:cNvPr>
            <p:cNvSpPr/>
            <p:nvPr/>
          </p:nvSpPr>
          <p:spPr>
            <a:xfrm>
              <a:off x="7607599" y="4164222"/>
              <a:ext cx="2113471" cy="21709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8976D0F-50FC-93F4-A501-2285CD32280C}"/>
                </a:ext>
              </a:extLst>
            </p:cNvPr>
            <p:cNvSpPr/>
            <p:nvPr/>
          </p:nvSpPr>
          <p:spPr>
            <a:xfrm>
              <a:off x="9764205" y="4164220"/>
              <a:ext cx="2113471" cy="21709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3600">
                <a:solidFill>
                  <a:schemeClr val="tx1"/>
                </a:solidFill>
              </a:endParaRPr>
            </a:p>
            <a:p>
              <a:pPr algn="ctr"/>
              <a:endParaRPr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3150516-16DB-D28B-7E48-CAFC77FC1868}"/>
                </a:ext>
              </a:extLst>
            </p:cNvPr>
            <p:cNvSpPr/>
            <p:nvPr/>
          </p:nvSpPr>
          <p:spPr>
            <a:xfrm>
              <a:off x="5450098" y="2869361"/>
              <a:ext cx="6426677" cy="762000"/>
            </a:xfrm>
            <a:prstGeom prst="rect">
              <a:avLst/>
            </a:prstGeom>
            <a:solidFill>
              <a:srgbClr val="005B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/>
                <a:t>レプリカセット</a:t>
              </a:r>
            </a:p>
          </p:txBody>
        </p:sp>
        <p:pic>
          <p:nvPicPr>
            <p:cNvPr id="17" name="図 17" descr="停止の道路標識&#10;&#10;説明は自動で生成されたものです">
              <a:extLst>
                <a:ext uri="{FF2B5EF4-FFF2-40B4-BE49-F238E27FC236}">
                  <a16:creationId xmlns:a16="http://schemas.microsoft.com/office/drawing/2014/main" id="{E99FA6E6-40E7-A405-85A9-D86D7396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457" y="2177091"/>
              <a:ext cx="1506747" cy="1483024"/>
            </a:xfrm>
            <a:prstGeom prst="rect">
              <a:avLst/>
            </a:prstGeom>
          </p:spPr>
        </p:pic>
        <p:pic>
          <p:nvPicPr>
            <p:cNvPr id="18" name="図 18">
              <a:extLst>
                <a:ext uri="{FF2B5EF4-FFF2-40B4-BE49-F238E27FC236}">
                  <a16:creationId xmlns:a16="http://schemas.microsoft.com/office/drawing/2014/main" id="{80308357-08F9-7552-FEAF-7B6570644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3267" y="3614828"/>
              <a:ext cx="1219200" cy="1181100"/>
            </a:xfrm>
            <a:prstGeom prst="rect">
              <a:avLst/>
            </a:prstGeom>
          </p:spPr>
        </p:pic>
        <p:pic>
          <p:nvPicPr>
            <p:cNvPr id="19" name="図 19">
              <a:extLst>
                <a:ext uri="{FF2B5EF4-FFF2-40B4-BE49-F238E27FC236}">
                  <a16:creationId xmlns:a16="http://schemas.microsoft.com/office/drawing/2014/main" id="{38E32F95-C626-BAA7-8E38-1106E855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7721" y="3672336"/>
              <a:ext cx="1219200" cy="1181100"/>
            </a:xfrm>
            <a:prstGeom prst="rect">
              <a:avLst/>
            </a:prstGeom>
          </p:spPr>
        </p:pic>
        <p:pic>
          <p:nvPicPr>
            <p:cNvPr id="20" name="図 20">
              <a:extLst>
                <a:ext uri="{FF2B5EF4-FFF2-40B4-BE49-F238E27FC236}">
                  <a16:creationId xmlns:a16="http://schemas.microsoft.com/office/drawing/2014/main" id="{3B47B7A5-926A-784F-A0D7-1B1DD3D2D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1116" y="3657960"/>
              <a:ext cx="1219200" cy="1181100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78CDEEB-6FD8-9143-F161-D1886A88DF64}"/>
              </a:ext>
            </a:extLst>
          </p:cNvPr>
          <p:cNvGrpSpPr/>
          <p:nvPr/>
        </p:nvGrpSpPr>
        <p:grpSpPr>
          <a:xfrm>
            <a:off x="8383608" y="642668"/>
            <a:ext cx="3814141" cy="1509622"/>
            <a:chOff x="6758968" y="-47445"/>
            <a:chExt cx="4463570" cy="1811546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920817A-61E6-C260-D533-2F434208CC0D}"/>
                </a:ext>
              </a:extLst>
            </p:cNvPr>
            <p:cNvSpPr/>
            <p:nvPr/>
          </p:nvSpPr>
          <p:spPr>
            <a:xfrm>
              <a:off x="6758968" y="973347"/>
              <a:ext cx="1063924" cy="790754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10" name="図 6">
              <a:extLst>
                <a:ext uri="{FF2B5EF4-FFF2-40B4-BE49-F238E27FC236}">
                  <a16:creationId xmlns:a16="http://schemas.microsoft.com/office/drawing/2014/main" id="{C74B3D5E-EF87-AB61-94D0-E0E86E89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2206" y="445966"/>
              <a:ext cx="4310332" cy="758587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C08AE3A-7467-09E0-FF14-3761F8884A72}"/>
                </a:ext>
              </a:extLst>
            </p:cNvPr>
            <p:cNvCxnSpPr/>
            <p:nvPr/>
          </p:nvCxnSpPr>
          <p:spPr>
            <a:xfrm>
              <a:off x="6759335" y="1188108"/>
              <a:ext cx="301924" cy="330679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66FA7CA-FC3A-3CA9-0AA5-1ECB10DC9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6957" y="1188107"/>
              <a:ext cx="402566" cy="330679"/>
            </a:xfrm>
            <a:prstGeom prst="straightConnector1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5" descr="王冠 単色塗りつぶし">
              <a:extLst>
                <a:ext uri="{FF2B5EF4-FFF2-40B4-BE49-F238E27FC236}">
                  <a16:creationId xmlns:a16="http://schemas.microsoft.com/office/drawing/2014/main" id="{C03FE760-6576-EDB8-D9E0-1F12D75F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18385" y="-47445"/>
              <a:ext cx="741872" cy="713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33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C5D12-AB62-3C59-B5C5-F8AEC67A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k8sの理解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59CEC-713F-DC79-182D-080FBAA3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51" y="2206960"/>
            <a:ext cx="4836543" cy="4854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ja-JP" altLang="en-US"/>
              <a:t>$ kubectl</a:t>
            </a:r>
            <a:br>
              <a:rPr lang="ja-JP" altLang="en-US"/>
            </a:br>
            <a:r>
              <a:rPr lang="ja-JP" altLang="en-US"/>
              <a:t>-&gt;kubeapi-serverによりデプロイ</a:t>
            </a:r>
            <a:endParaRPr lang="ja-JP"/>
          </a:p>
          <a:p>
            <a:pPr marL="514350" indent="-514350">
              <a:buAutoNum type="arabicPeriod"/>
            </a:pPr>
            <a:r>
              <a:rPr lang="ja-JP" altLang="en-US"/>
              <a:t>Kube-ctroller-manager</a:t>
            </a:r>
            <a:br>
              <a:rPr lang="ja-JP" altLang="en-US"/>
            </a:br>
            <a:r>
              <a:rPr lang="ja-JP" altLang="en-US"/>
              <a:t>-&gt;rs作成</a:t>
            </a:r>
          </a:p>
          <a:p>
            <a:pPr marL="514350" indent="-514350">
              <a:buAutoNum type="arabicPeriod"/>
            </a:pPr>
            <a:r>
              <a:rPr lang="ja-JP" altLang="en-US"/>
              <a:t>Kube-scheduler</a:t>
            </a:r>
            <a:br>
              <a:rPr lang="ja-JP" altLang="en-US"/>
            </a:br>
            <a:r>
              <a:rPr lang="ja-JP" altLang="en-US"/>
              <a:t>-&gt;podの配置ノード設定</a:t>
            </a:r>
          </a:p>
          <a:p>
            <a:pPr marL="514350" indent="-514350">
              <a:buAutoNum type="arabicPeriod"/>
            </a:pPr>
            <a:r>
              <a:rPr lang="ja-JP" altLang="en-US"/>
              <a:t>Kubelet-&gt;pod起動、アクセス受付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4D5ED7-45F7-1884-6DA2-2EE7C96E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D654E51-A611-334B-AE0B-410FC91DDDDB}"/>
              </a:ext>
            </a:extLst>
          </p:cNvPr>
          <p:cNvGrpSpPr/>
          <p:nvPr/>
        </p:nvGrpSpPr>
        <p:grpSpPr>
          <a:xfrm>
            <a:off x="413948" y="681845"/>
            <a:ext cx="6792102" cy="5638975"/>
            <a:chOff x="5503533" y="566826"/>
            <a:chExt cx="6792102" cy="5638975"/>
          </a:xfrm>
        </p:grpSpPr>
        <p:sp>
          <p:nvSpPr>
            <p:cNvPr id="7" name="フローチャート: 代替処理 6">
              <a:extLst>
                <a:ext uri="{FF2B5EF4-FFF2-40B4-BE49-F238E27FC236}">
                  <a16:creationId xmlns:a16="http://schemas.microsoft.com/office/drawing/2014/main" id="{30346A34-A3CC-8B0D-6C76-A2ABA61718D7}"/>
                </a:ext>
              </a:extLst>
            </p:cNvPr>
            <p:cNvSpPr/>
            <p:nvPr/>
          </p:nvSpPr>
          <p:spPr>
            <a:xfrm>
              <a:off x="6256129" y="5077098"/>
              <a:ext cx="2472903" cy="905773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2800"/>
                <a:t>Kube-api-server</a:t>
              </a:r>
            </a:p>
          </p:txBody>
        </p:sp>
        <p:sp>
          <p:nvSpPr>
            <p:cNvPr id="8" name="フローチャート: 代替処理 7">
              <a:extLst>
                <a:ext uri="{FF2B5EF4-FFF2-40B4-BE49-F238E27FC236}">
                  <a16:creationId xmlns:a16="http://schemas.microsoft.com/office/drawing/2014/main" id="{C8FCAA01-B5AA-5BDC-BCA8-EBD3F6DBC987}"/>
                </a:ext>
              </a:extLst>
            </p:cNvPr>
            <p:cNvSpPr/>
            <p:nvPr/>
          </p:nvSpPr>
          <p:spPr>
            <a:xfrm>
              <a:off x="5594769" y="2589812"/>
              <a:ext cx="2674186" cy="1121433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2800" dirty="0"/>
            </a:p>
            <a:p>
              <a:pPr algn="ctr"/>
              <a:r>
                <a:rPr lang="ja-JP" altLang="en-US" sz="2800" dirty="0"/>
                <a:t>Kube-ctrl-manager</a:t>
              </a:r>
            </a:p>
            <a:p>
              <a:pPr algn="ctr"/>
              <a:endParaRPr lang="ja-JP" altLang="en-US" sz="2800" dirty="0"/>
            </a:p>
          </p:txBody>
        </p:sp>
        <p:sp>
          <p:nvSpPr>
            <p:cNvPr id="9" name="矢印: 上 8">
              <a:extLst>
                <a:ext uri="{FF2B5EF4-FFF2-40B4-BE49-F238E27FC236}">
                  <a16:creationId xmlns:a16="http://schemas.microsoft.com/office/drawing/2014/main" id="{D094FAC3-F6CE-8D2F-4F9E-A481E535920A}"/>
                </a:ext>
              </a:extLst>
            </p:cNvPr>
            <p:cNvSpPr/>
            <p:nvPr/>
          </p:nvSpPr>
          <p:spPr>
            <a:xfrm rot="19740000">
              <a:off x="6362637" y="3659423"/>
              <a:ext cx="258793" cy="146648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11" name="図 17" descr="停止の道路標識&#10;&#10;説明は自動で生成されたものです">
              <a:extLst>
                <a:ext uri="{FF2B5EF4-FFF2-40B4-BE49-F238E27FC236}">
                  <a16:creationId xmlns:a16="http://schemas.microsoft.com/office/drawing/2014/main" id="{3A6E84A5-69E0-0253-6E29-257694A8C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0966" y="566826"/>
              <a:ext cx="1506747" cy="1483024"/>
            </a:xfrm>
            <a:prstGeom prst="rect">
              <a:avLst/>
            </a:prstGeom>
          </p:spPr>
        </p:pic>
        <p:sp>
          <p:nvSpPr>
            <p:cNvPr id="12" name="矢印: 上 11">
              <a:extLst>
                <a:ext uri="{FF2B5EF4-FFF2-40B4-BE49-F238E27FC236}">
                  <a16:creationId xmlns:a16="http://schemas.microsoft.com/office/drawing/2014/main" id="{C62F6F65-4E65-D240-CB1B-A62115473BBB}"/>
                </a:ext>
              </a:extLst>
            </p:cNvPr>
            <p:cNvSpPr/>
            <p:nvPr/>
          </p:nvSpPr>
          <p:spPr>
            <a:xfrm rot="3900000">
              <a:off x="8698180" y="33333"/>
              <a:ext cx="345057" cy="35799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/>
            </a:p>
          </p:txBody>
        </p:sp>
        <p:sp>
          <p:nvSpPr>
            <p:cNvPr id="13" name="フローチャート: 代替処理 12">
              <a:extLst>
                <a:ext uri="{FF2B5EF4-FFF2-40B4-BE49-F238E27FC236}">
                  <a16:creationId xmlns:a16="http://schemas.microsoft.com/office/drawing/2014/main" id="{3D5C3EFB-0280-B3C8-2635-1404E22A87E8}"/>
                </a:ext>
              </a:extLst>
            </p:cNvPr>
            <p:cNvSpPr/>
            <p:nvPr/>
          </p:nvSpPr>
          <p:spPr>
            <a:xfrm>
              <a:off x="7449448" y="4041926"/>
              <a:ext cx="2027205" cy="891396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2800"/>
            </a:p>
            <a:p>
              <a:pPr algn="ctr"/>
              <a:r>
                <a:rPr lang="ja-JP" altLang="en-US" sz="2800"/>
                <a:t>Kube-sc</a:t>
              </a:r>
            </a:p>
            <a:p>
              <a:pPr algn="ctr"/>
              <a:endParaRPr lang="ja-JP" altLang="en-US" sz="2800"/>
            </a:p>
          </p:txBody>
        </p:sp>
        <p:sp>
          <p:nvSpPr>
            <p:cNvPr id="5" name="矢印: 上 4">
              <a:extLst>
                <a:ext uri="{FF2B5EF4-FFF2-40B4-BE49-F238E27FC236}">
                  <a16:creationId xmlns:a16="http://schemas.microsoft.com/office/drawing/2014/main" id="{A459F993-5E75-7234-B478-75F5CD0033A9}"/>
                </a:ext>
              </a:extLst>
            </p:cNvPr>
            <p:cNvSpPr/>
            <p:nvPr/>
          </p:nvSpPr>
          <p:spPr>
            <a:xfrm rot="13740000">
              <a:off x="9294608" y="1364033"/>
              <a:ext cx="402567" cy="330679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" name="フローチャート: 代替処理 5">
              <a:extLst>
                <a:ext uri="{FF2B5EF4-FFF2-40B4-BE49-F238E27FC236}">
                  <a16:creationId xmlns:a16="http://schemas.microsoft.com/office/drawing/2014/main" id="{841A685F-2A84-8654-5338-A22B9CCCB314}"/>
                </a:ext>
              </a:extLst>
            </p:cNvPr>
            <p:cNvSpPr/>
            <p:nvPr/>
          </p:nvSpPr>
          <p:spPr>
            <a:xfrm>
              <a:off x="10181146" y="4688907"/>
              <a:ext cx="1696526" cy="1006414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2800"/>
            </a:p>
            <a:p>
              <a:pPr algn="ctr"/>
              <a:r>
                <a:rPr lang="ja-JP" altLang="en-US" sz="2800"/>
                <a:t>Kubelet</a:t>
              </a:r>
            </a:p>
            <a:p>
              <a:pPr algn="ctr"/>
              <a:endParaRPr lang="ja-JP" altLang="en-US" sz="2800"/>
            </a:p>
          </p:txBody>
        </p:sp>
        <p:sp>
          <p:nvSpPr>
            <p:cNvPr id="10" name="矢印: 上 9">
              <a:extLst>
                <a:ext uri="{FF2B5EF4-FFF2-40B4-BE49-F238E27FC236}">
                  <a16:creationId xmlns:a16="http://schemas.microsoft.com/office/drawing/2014/main" id="{AAC53607-0729-CB31-FDE9-352C42B3D886}"/>
                </a:ext>
              </a:extLst>
            </p:cNvPr>
            <p:cNvSpPr/>
            <p:nvPr/>
          </p:nvSpPr>
          <p:spPr>
            <a:xfrm rot="5400000">
              <a:off x="9525454" y="4178029"/>
              <a:ext cx="373811" cy="12652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B9E87640-9C91-94FB-5E2D-D20E0D36D6AA}"/>
                </a:ext>
              </a:extLst>
            </p:cNvPr>
            <p:cNvSpPr/>
            <p:nvPr/>
          </p:nvSpPr>
          <p:spPr>
            <a:xfrm>
              <a:off x="9850467" y="1964484"/>
              <a:ext cx="2228492" cy="42269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  <a:p>
              <a:pPr algn="ctr"/>
              <a:endParaRPr lang="ja-JP" altLang="en-US" sz="2000">
                <a:solidFill>
                  <a:srgbClr val="000000"/>
                </a:solidFill>
              </a:endParaRPr>
            </a:p>
          </p:txBody>
        </p:sp>
        <p:pic>
          <p:nvPicPr>
            <p:cNvPr id="18" name="図 18">
              <a:extLst>
                <a:ext uri="{FF2B5EF4-FFF2-40B4-BE49-F238E27FC236}">
                  <a16:creationId xmlns:a16="http://schemas.microsoft.com/office/drawing/2014/main" id="{9B6F6576-15D4-FBC0-5C73-3FE4F6E0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7795" y="2493394"/>
              <a:ext cx="1204823" cy="1166723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CC6BDAF-5F30-1EE3-B450-BDF06B38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1644" y="3140374"/>
              <a:ext cx="1161691" cy="1094836"/>
            </a:xfrm>
            <a:prstGeom prst="rect">
              <a:avLst/>
            </a:prstGeom>
          </p:spPr>
        </p:pic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3A597FC1-4B4D-912C-D796-426C5D42436A}"/>
                </a:ext>
              </a:extLst>
            </p:cNvPr>
            <p:cNvSpPr/>
            <p:nvPr/>
          </p:nvSpPr>
          <p:spPr>
            <a:xfrm>
              <a:off x="5508504" y="1964484"/>
              <a:ext cx="4198190" cy="4241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ja-JP" altLang="en-US" sz="1600">
                <a:solidFill>
                  <a:srgbClr val="000000"/>
                </a:solidFill>
              </a:endParaRPr>
            </a:p>
            <a:p>
              <a:pPr algn="ctr"/>
              <a:endParaRPr lang="ja-JP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F5DFAD-6312-546F-FEBF-C7E9582093DC}"/>
                </a:ext>
              </a:extLst>
            </p:cNvPr>
            <p:cNvSpPr txBox="1"/>
            <p:nvPr/>
          </p:nvSpPr>
          <p:spPr>
            <a:xfrm>
              <a:off x="5906099" y="4812821"/>
              <a:ext cx="8255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3600" b="1"/>
                <a:t>１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F17DAE9-885C-6AEB-CAB9-C08AC7378336}"/>
                </a:ext>
              </a:extLst>
            </p:cNvPr>
            <p:cNvSpPr txBox="1"/>
            <p:nvPr/>
          </p:nvSpPr>
          <p:spPr>
            <a:xfrm>
              <a:off x="7300702" y="3605122"/>
              <a:ext cx="8255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3600" b="1"/>
                <a:t>３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A4741B7-81FD-BCCB-8F6A-819273488263}"/>
                </a:ext>
              </a:extLst>
            </p:cNvPr>
            <p:cNvSpPr txBox="1"/>
            <p:nvPr/>
          </p:nvSpPr>
          <p:spPr>
            <a:xfrm>
              <a:off x="5503533" y="2167387"/>
              <a:ext cx="8255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3600" b="1"/>
                <a:t>２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01C421D-DC80-E2BD-9502-26562750C5A2}"/>
                </a:ext>
              </a:extLst>
            </p:cNvPr>
            <p:cNvSpPr txBox="1"/>
            <p:nvPr/>
          </p:nvSpPr>
          <p:spPr>
            <a:xfrm>
              <a:off x="11470135" y="4367122"/>
              <a:ext cx="8255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3600" b="1"/>
                <a:t>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5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28849-5F58-8B80-8B22-C3E0CF61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月を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枚でまとめると？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D7E9E-D0B1-6BEC-9BB6-A94F13C9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3" y="1357903"/>
            <a:ext cx="4533900" cy="4812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ゼミ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8/9</a:t>
            </a:r>
          </a:p>
          <a:p>
            <a:r>
              <a:rPr lang="ja-JP" altLang="en-US" dirty="0"/>
              <a:t>画像パス通った、パスから検索すれば画像引っ張れるはず</a:t>
            </a:r>
            <a:endParaRPr lang="en-US" altLang="ja-JP" dirty="0"/>
          </a:p>
          <a:p>
            <a:r>
              <a:rPr lang="ja-JP" altLang="en-US" dirty="0"/>
              <a:t>ぜろつく、口頭説明が本一冊できるようにするのが目標。第</a:t>
            </a:r>
            <a:r>
              <a:rPr lang="en-US" altLang="ja-JP" dirty="0"/>
              <a:t>6</a:t>
            </a:r>
            <a:r>
              <a:rPr lang="ja-JP" altLang="en-US" dirty="0"/>
              <a:t>章？までもう一回読んだ。</a:t>
            </a:r>
            <a:endParaRPr lang="en-US" altLang="ja-JP" dirty="0"/>
          </a:p>
          <a:p>
            <a:r>
              <a:rPr lang="ja-JP" altLang="en-US" dirty="0"/>
              <a:t>読書、オブジェクト指向でなぜ作るのか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4AC0F4-0CC1-9A58-65D5-4CC43D03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1D1A6F7-8537-B184-4707-981C1BC66CD1}"/>
              </a:ext>
            </a:extLst>
          </p:cNvPr>
          <p:cNvSpPr txBox="1">
            <a:spLocks/>
          </p:cNvSpPr>
          <p:nvPr/>
        </p:nvSpPr>
        <p:spPr>
          <a:xfrm>
            <a:off x="5431402" y="1357903"/>
            <a:ext cx="4533900" cy="50276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就活・遊び</a:t>
            </a:r>
            <a:endParaRPr lang="en-US" altLang="ja-JP" dirty="0"/>
          </a:p>
          <a:p>
            <a:r>
              <a:rPr lang="en-US" altLang="ja-JP" dirty="0" err="1"/>
              <a:t>Gmo</a:t>
            </a:r>
            <a:r>
              <a:rPr lang="ja-JP" altLang="en-US" dirty="0"/>
              <a:t>インフラインターン、バケモンしかいない、非常にモチベになった</a:t>
            </a:r>
            <a:endParaRPr lang="en-US" altLang="ja-JP" dirty="0"/>
          </a:p>
          <a:p>
            <a:r>
              <a:rPr lang="en-US" altLang="ja-JP" dirty="0" err="1"/>
              <a:t>Mufg</a:t>
            </a:r>
            <a:r>
              <a:rPr lang="ja-JP" altLang="en-US" dirty="0"/>
              <a:t>デジタル部門書類通った、次面接、</a:t>
            </a:r>
            <a:r>
              <a:rPr lang="en-US" altLang="ja-JP" dirty="0"/>
              <a:t>TG-Web</a:t>
            </a:r>
            <a:r>
              <a:rPr lang="ja-JP" altLang="en-US" dirty="0"/>
              <a:t>むずすぎワロタ</a:t>
            </a:r>
            <a:endParaRPr lang="en-US" altLang="ja-JP" dirty="0"/>
          </a:p>
          <a:p>
            <a:r>
              <a:rPr lang="ja-JP" altLang="en-US" dirty="0"/>
              <a:t>武蔵コーポレーションって謎のとこは落ちた、バルス</a:t>
            </a:r>
            <a:endParaRPr lang="en-US" altLang="ja-JP" dirty="0"/>
          </a:p>
          <a:p>
            <a:r>
              <a:rPr lang="en-US" altLang="ja-JP" dirty="0" err="1"/>
              <a:t>djangoUdemy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割おわ</a:t>
            </a:r>
            <a:endParaRPr lang="en-US" altLang="ja-JP" dirty="0"/>
          </a:p>
          <a:p>
            <a:r>
              <a:rPr lang="en-US" altLang="ja-JP" dirty="0" err="1"/>
              <a:t>Aws,docker,kubenetes</a:t>
            </a:r>
            <a:r>
              <a:rPr lang="ja-JP" altLang="en-US" dirty="0"/>
              <a:t>学習中</a:t>
            </a:r>
            <a:r>
              <a:rPr lang="en-US" altLang="ja-JP" dirty="0"/>
              <a:t>(</a:t>
            </a:r>
            <a:r>
              <a:rPr lang="ja-JP" altLang="en-US" dirty="0"/>
              <a:t>インフラ仮想化周り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8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9B09E-28A8-E8C5-F22D-8E30101C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79" y="252415"/>
            <a:ext cx="6960523" cy="1325563"/>
          </a:xfrm>
        </p:spPr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2D843-8201-440F-A800-AC041566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79" y="1349115"/>
            <a:ext cx="7728179" cy="510962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エンジニアに俺はなる！</a:t>
            </a:r>
            <a:br>
              <a:rPr lang="en-US" altLang="ja-JP" dirty="0"/>
            </a:br>
            <a:r>
              <a:rPr lang="en-US" altLang="ja-JP" dirty="0"/>
              <a:t>-&gt;</a:t>
            </a:r>
            <a:r>
              <a:rPr lang="ja-JP" altLang="en-US" dirty="0"/>
              <a:t>ポートフォリオは？</a:t>
            </a:r>
            <a:r>
              <a:rPr lang="en-US" altLang="ja-JP" dirty="0"/>
              <a:t>-&gt;</a:t>
            </a:r>
            <a:r>
              <a:rPr lang="ja-JP" altLang="en-US" dirty="0"/>
              <a:t>ねえ</a:t>
            </a:r>
            <a:r>
              <a:rPr lang="en-US" altLang="ja-JP" dirty="0"/>
              <a:t>-&gt;</a:t>
            </a:r>
            <a:r>
              <a:rPr lang="ja-JP" altLang="en-US" dirty="0"/>
              <a:t>作る</a:t>
            </a:r>
            <a:endParaRPr lang="en-US" altLang="ja-JP" dirty="0"/>
          </a:p>
          <a:p>
            <a:r>
              <a:rPr lang="en-US" altLang="ja-JP" dirty="0"/>
              <a:t>Vim</a:t>
            </a:r>
            <a:r>
              <a:rPr lang="ja-JP" altLang="en-US" dirty="0"/>
              <a:t>をつかいこなしたい</a:t>
            </a:r>
            <a:endParaRPr lang="en-US" altLang="ja-JP" dirty="0"/>
          </a:p>
          <a:p>
            <a:r>
              <a:rPr lang="ja-JP" altLang="en-US" dirty="0"/>
              <a:t>九州最高、</a:t>
            </a:r>
            <a:r>
              <a:rPr kumimoji="1" lang="ja-JP" altLang="en-US" dirty="0"/>
              <a:t>水族館に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つ行った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やめラッシュ（実験）</a:t>
            </a:r>
            <a:endParaRPr kumimoji="1" lang="en-US" altLang="ja-JP" sz="2400" dirty="0"/>
          </a:p>
          <a:p>
            <a:pPr lvl="1"/>
            <a:r>
              <a:rPr kumimoji="1" lang="en-US" altLang="ja-JP" sz="2000" dirty="0"/>
              <a:t>Instagram</a:t>
            </a:r>
            <a:r>
              <a:rPr kumimoji="1" lang="ja-JP" altLang="en-US" sz="2000" dirty="0"/>
              <a:t>をやめました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Twitter</a:t>
            </a:r>
            <a:r>
              <a:rPr kumimoji="1" lang="ja-JP" altLang="en-US" sz="2000" dirty="0"/>
              <a:t>をやめました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音楽を聴くのをやめました</a:t>
            </a:r>
            <a:endParaRPr kumimoji="1" lang="en-US" altLang="ja-JP" sz="2000" dirty="0"/>
          </a:p>
          <a:p>
            <a:pPr lvl="1"/>
            <a:r>
              <a:rPr lang="ja-JP" altLang="en-US" sz="2000" strike="sngStrike" dirty="0"/>
              <a:t>先輩が</a:t>
            </a:r>
            <a:r>
              <a:rPr lang="en-US" altLang="ja-JP" sz="2000" strike="sngStrike" dirty="0"/>
              <a:t>LINE</a:t>
            </a:r>
            <a:r>
              <a:rPr lang="ja-JP" altLang="en-US" sz="2000" strike="sngStrike" dirty="0"/>
              <a:t>をやめました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依存してるのやめたらどうなるの？（動機）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使える時間が増えた、音楽はきつい（結果）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9F4A3-9850-3A5A-00F5-07779051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 descr="ポーズをとっている人&#10;&#10;低い精度で自動的に生成された説明">
            <a:extLst>
              <a:ext uri="{FF2B5EF4-FFF2-40B4-BE49-F238E27FC236}">
                <a16:creationId xmlns:a16="http://schemas.microsoft.com/office/drawing/2014/main" id="{D08EC1FD-546D-8E36-D905-081B390C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1226" cy="6458741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07866BA0-2F0C-767A-D178-911F318C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158" y="1764844"/>
            <a:ext cx="1306888" cy="13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348FD-AC72-B1BB-7D2B-7E87CF59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 </a:t>
            </a:r>
            <a:r>
              <a:rPr lang="ja-JP" altLang="en-US" dirty="0"/>
              <a:t>ゼミ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A43E9-D90A-CA14-FEF9-0F6F29EA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パス通ったー！！！</a:t>
            </a:r>
            <a:endParaRPr kumimoji="1" lang="en-US" altLang="ja-JP" dirty="0"/>
          </a:p>
          <a:p>
            <a:r>
              <a:rPr lang="en-US" altLang="ja-JP" dirty="0" err="1"/>
              <a:t>Nishika</a:t>
            </a:r>
            <a:r>
              <a:rPr lang="ja-JP" altLang="en-US" dirty="0"/>
              <a:t>さんが出している</a:t>
            </a:r>
            <a:r>
              <a:rPr lang="en-US" altLang="ja-JP" dirty="0"/>
              <a:t>”</a:t>
            </a:r>
            <a:r>
              <a:rPr lang="ja-JP" altLang="en-US" dirty="0"/>
              <a:t>保守性の高い</a:t>
            </a:r>
            <a:r>
              <a:rPr lang="en-US" altLang="ja-JP" dirty="0"/>
              <a:t>”</a:t>
            </a:r>
            <a:r>
              <a:rPr lang="ja-JP" altLang="en-US" dirty="0"/>
              <a:t>バッキバキのコードなので、単純に自分のパスがミスってました。</a:t>
            </a:r>
            <a:r>
              <a:rPr lang="en-US" altLang="ja-JP" dirty="0"/>
              <a:t>Tutoria01-05</a:t>
            </a:r>
            <a:r>
              <a:rPr lang="ja-JP" altLang="en-US" dirty="0"/>
              <a:t>のパスだけ変えれば通ります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37713-FC43-8C00-AB57-8C55B003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E72343-4FE5-EE38-17FC-1B93EDDF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9794"/>
            <a:ext cx="7676707" cy="2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0E0A-3B8F-D365-DD79-611B902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Django</a:t>
            </a:r>
            <a:r>
              <a:rPr kumimoji="1" lang="ja-JP" altLang="en-US" dirty="0"/>
              <a:t>とは？</a:t>
            </a:r>
            <a:endParaRPr kumimoji="1" lang="en-US" altLang="ja-JP" dirty="0"/>
          </a:p>
          <a:p>
            <a:r>
              <a:rPr lang="en-US" altLang="ja-JP" dirty="0"/>
              <a:t>Webapp</a:t>
            </a:r>
            <a:r>
              <a:rPr lang="ja-JP" altLang="en-US" dirty="0"/>
              <a:t>作る時のフレームワーク（後述）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メリット</a:t>
            </a:r>
            <a:endParaRPr lang="en-US" altLang="ja-JP" sz="2400" dirty="0"/>
          </a:p>
          <a:p>
            <a:r>
              <a:rPr kumimoji="1" lang="ja-JP" altLang="en-US" sz="2400" dirty="0"/>
              <a:t>セキュリティ高め</a:t>
            </a:r>
            <a:endParaRPr kumimoji="1" lang="en-US" altLang="ja-JP" sz="2400" dirty="0"/>
          </a:p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の学びがそのまま生かせる</a:t>
            </a:r>
            <a:endParaRPr kumimoji="1" lang="en-US" altLang="ja-JP" sz="2400" dirty="0"/>
          </a:p>
          <a:p>
            <a:r>
              <a:rPr kumimoji="1" lang="ja-JP" altLang="en-US" sz="2400" strike="sngStrike" dirty="0"/>
              <a:t>吉田ゼミ標準装備</a:t>
            </a:r>
            <a:endParaRPr kumimoji="1" lang="en-US" altLang="ja-JP" sz="2400" strike="sngStrike" dirty="0"/>
          </a:p>
          <a:p>
            <a:pPr marL="0" indent="0">
              <a:buNone/>
            </a:pPr>
            <a:r>
              <a:rPr lang="ja-JP" altLang="en-US" sz="2400" dirty="0"/>
              <a:t>デメリット</a:t>
            </a:r>
            <a:endParaRPr kumimoji="1" lang="en-US" altLang="ja-JP" sz="2400" dirty="0"/>
          </a:p>
          <a:p>
            <a:r>
              <a:rPr lang="en-US" altLang="ja-JP" sz="2400" dirty="0"/>
              <a:t>Ruby on rails</a:t>
            </a:r>
            <a:r>
              <a:rPr lang="ja-JP" altLang="en-US" sz="2400" dirty="0"/>
              <a:t>より難易度高め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F5C33-507B-26C3-8211-CDCA112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6DD5F5-072A-9CC4-2D68-D9DD21DA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0" y="338640"/>
            <a:ext cx="2988426" cy="10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0E0A-3B8F-D365-DD79-611B9022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43"/>
            <a:ext cx="3568908" cy="467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Django</a:t>
            </a:r>
            <a:r>
              <a:rPr kumimoji="1" lang="ja-JP" altLang="en-US" dirty="0"/>
              <a:t>の構造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F5C33-507B-26C3-8211-CDCA112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6DD5F5-072A-9CC4-2D68-D9DD21DA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0" y="338640"/>
            <a:ext cx="2988426" cy="1043558"/>
          </a:xfrm>
          <a:prstGeom prst="rect">
            <a:avLst/>
          </a:prstGeom>
        </p:spPr>
      </p:pic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2E8C3F62-0A46-EA58-338D-D7E2CA632F17}"/>
              </a:ext>
            </a:extLst>
          </p:cNvPr>
          <p:cNvSpPr txBox="1">
            <a:spLocks/>
          </p:cNvSpPr>
          <p:nvPr/>
        </p:nvSpPr>
        <p:spPr>
          <a:xfrm>
            <a:off x="838200" y="2392888"/>
            <a:ext cx="10149590" cy="338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Model View Template </a:t>
            </a:r>
          </a:p>
        </p:txBody>
      </p:sp>
    </p:spTree>
    <p:extLst>
      <p:ext uri="{BB962C8B-B14F-4D97-AF65-F5344CB8AC3E}">
        <p14:creationId xmlns:p14="http://schemas.microsoft.com/office/powerpoint/2010/main" val="37355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09422-1FB8-7724-E324-F464D54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 </a:t>
            </a:r>
            <a:r>
              <a:rPr lang="ja-JP" altLang="en-US" dirty="0"/>
              <a:t>就活・遊び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F6066-C25E-A7B8-0168-29928F93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43"/>
            <a:ext cx="473814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## </a:t>
            </a:r>
            <a:r>
              <a:rPr kumimoji="1" lang="ja-JP" altLang="en-US" dirty="0"/>
              <a:t>インターン</a:t>
            </a:r>
            <a:endParaRPr kumimoji="1" lang="en-US" altLang="ja-JP" dirty="0"/>
          </a:p>
          <a:p>
            <a:r>
              <a:rPr lang="ja-JP" altLang="en-US" b="1" dirty="0"/>
              <a:t>何とかなるやろ</a:t>
            </a:r>
            <a:r>
              <a:rPr lang="en-US" altLang="ja-JP" b="1" dirty="0"/>
              <a:t>-&gt;</a:t>
            </a:r>
            <a:r>
              <a:rPr lang="ja-JP" altLang="en-US" b="1" dirty="0"/>
              <a:t>爆死</a:t>
            </a:r>
            <a:endParaRPr lang="en-US" altLang="ja-JP" b="1" dirty="0"/>
          </a:p>
          <a:p>
            <a:r>
              <a:rPr lang="en-US" altLang="ja-JP" dirty="0"/>
              <a:t>Linux</a:t>
            </a:r>
            <a:r>
              <a:rPr lang="ja-JP" altLang="en-US" dirty="0"/>
              <a:t>のコマンドを知らない自分がそこにはいました</a:t>
            </a:r>
            <a:endParaRPr lang="en-US" altLang="ja-JP" dirty="0"/>
          </a:p>
          <a:p>
            <a:r>
              <a:rPr kumimoji="1" lang="ja-JP" altLang="en-US" dirty="0"/>
              <a:t>流行りのコンテナを勉強中だからアウトプットする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A5ACEC-23D6-B6B7-6C5A-00B0FC14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486217-6380-C571-87E7-C460A1BF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03" y="45377"/>
            <a:ext cx="5291026" cy="6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0E116-92F3-7F59-E47C-62C49C7B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AWS,Docker,k8s</a:t>
            </a:r>
            <a:r>
              <a:rPr kumimoji="1" lang="ja-JP" altLang="en-US" dirty="0"/>
              <a:t>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A4A61-077A-5A04-21C0-CD857337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なぜにインフラ？</a:t>
            </a:r>
            <a:br>
              <a:rPr lang="en-US" altLang="ja-JP" dirty="0"/>
            </a:br>
            <a:r>
              <a:rPr lang="ja-JP" altLang="en-US" dirty="0"/>
              <a:t>ポートフォリオ作りてえ</a:t>
            </a:r>
            <a:r>
              <a:rPr lang="en-US" altLang="ja-JP" dirty="0"/>
              <a:t>-&gt;</a:t>
            </a:r>
            <a:r>
              <a:rPr lang="ja-JP" altLang="en-US" dirty="0"/>
              <a:t>デプロイしなきゃ</a:t>
            </a:r>
            <a:r>
              <a:rPr lang="en-US" altLang="ja-JP" dirty="0"/>
              <a:t>-&gt;Heroku</a:t>
            </a:r>
            <a:r>
              <a:rPr lang="ja-JP" altLang="en-US" dirty="0"/>
              <a:t>は本番環境っぽくないしな</a:t>
            </a:r>
            <a:r>
              <a:rPr lang="en-US" altLang="ja-JP" dirty="0"/>
              <a:t>...-&gt;</a:t>
            </a:r>
            <a:r>
              <a:rPr lang="ja-JP" altLang="en-US" dirty="0"/>
              <a:t>せや！</a:t>
            </a:r>
            <a:r>
              <a:rPr lang="en-US" altLang="ja-JP" dirty="0"/>
              <a:t>EC2</a:t>
            </a:r>
            <a:r>
              <a:rPr lang="ja-JP" altLang="en-US" dirty="0"/>
              <a:t>にあげたろ！！</a:t>
            </a:r>
            <a:endParaRPr kumimoji="1" lang="en-US" altLang="ja-JP" dirty="0"/>
          </a:p>
          <a:p>
            <a:r>
              <a:rPr kumimoji="1" lang="ja-JP" altLang="en-US" dirty="0"/>
              <a:t>これまで全然分かんねえぞ！だったけど分かったっぽいから書いていく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BEB9F-AB6D-0394-F3B3-0BA4EA8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62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6B0D9-F544-E7BB-1BBA-D1C052B9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 dirty="0"/>
              <a:t>ってなに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A8B8272-4910-DDD8-344B-015621D1B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74" y="1752982"/>
            <a:ext cx="3990519" cy="3352036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3AD180-BA90-B8FF-BE4B-74997481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FEB3B9C-FA70-BB8C-C374-1DF534AD65C7}"/>
              </a:ext>
            </a:extLst>
          </p:cNvPr>
          <p:cNvSpPr txBox="1">
            <a:spLocks/>
          </p:cNvSpPr>
          <p:nvPr/>
        </p:nvSpPr>
        <p:spPr>
          <a:xfrm>
            <a:off x="4602593" y="1752982"/>
            <a:ext cx="47381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## docker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3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501</Words>
  <Application>Microsoft Office PowerPoint</Application>
  <PresentationFormat>ワイド画面</PresentationFormat>
  <Paragraphs>102</Paragraphs>
  <Slides>13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游ゴシック</vt:lpstr>
      <vt:lpstr>Arial</vt:lpstr>
      <vt:lpstr>Office テーマ</vt:lpstr>
      <vt:lpstr>LT</vt:lpstr>
      <vt:lpstr>8月を1枚でまとめると？</vt:lpstr>
      <vt:lpstr>近況</vt:lpstr>
      <vt:lpstr># ゼミ</vt:lpstr>
      <vt:lpstr>PowerPoint プレゼンテーション</vt:lpstr>
      <vt:lpstr>PowerPoint プレゼンテーション</vt:lpstr>
      <vt:lpstr># 就活・遊び</vt:lpstr>
      <vt:lpstr>AWS,Docker,k8sの構造</vt:lpstr>
      <vt:lpstr>Dockerってなに？</vt:lpstr>
      <vt:lpstr>Dockerってなに？</vt:lpstr>
      <vt:lpstr>K8sってなに？</vt:lpstr>
      <vt:lpstr>K8sってなに？</vt:lpstr>
      <vt:lpstr>k8sの理解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Team-E</dc:title>
  <dc:creator>晴人 綿引</dc:creator>
  <cp:lastModifiedBy>晴人 綿引</cp:lastModifiedBy>
  <cp:revision>92</cp:revision>
  <dcterms:created xsi:type="dcterms:W3CDTF">2022-08-24T06:07:12Z</dcterms:created>
  <dcterms:modified xsi:type="dcterms:W3CDTF">2022-08-28T17:15:10Z</dcterms:modified>
</cp:coreProperties>
</file>