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4"/>
  </p:notesMasterIdLst>
  <p:handoutMasterIdLst>
    <p:handoutMasterId r:id="rId15"/>
  </p:handoutMasterIdLst>
  <p:sldIdLst>
    <p:sldId id="410" r:id="rId5"/>
    <p:sldId id="412" r:id="rId6"/>
    <p:sldId id="408" r:id="rId7"/>
    <p:sldId id="413" r:id="rId8"/>
    <p:sldId id="391" r:id="rId9"/>
    <p:sldId id="397" r:id="rId10"/>
    <p:sldId id="414" r:id="rId11"/>
    <p:sldId id="406" r:id="rId12"/>
    <p:sldId id="39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48F0B9-B4B1-4256-9B6F-CFCAD65A514C}" v="2" dt="2024-09-05T01:32:53.447"/>
  </p1510:revLst>
</p1510:revInfo>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6327" autoAdjust="0"/>
  </p:normalViewPr>
  <p:slideViewPr>
    <p:cSldViewPr snapToGrid="0">
      <p:cViewPr>
        <p:scale>
          <a:sx n="69" d="100"/>
          <a:sy n="69" d="100"/>
        </p:scale>
        <p:origin x="975" y="99"/>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9/2/2024</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9/2/2024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2386183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773274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3908276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BC04D-2568-C19F-6211-ABA7996CBC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BD96A4-D432-FA69-5E46-4DF91D77CA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639921-CFBB-DE6F-31EB-81B758CA026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53E3F8-8185-F97B-2F08-1F44FCE2A5AB}"/>
              </a:ext>
            </a:extLst>
          </p:cNvPr>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3727777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29947593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1765923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hyperlink" Target="https://teachablemachine.withgoogle.com/train/"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playground.raise.mit.edu/create/" TargetMode="External"/><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6309904" y="411479"/>
            <a:ext cx="5486400" cy="3291840"/>
          </a:xfrm>
        </p:spPr>
        <p:txBody>
          <a:bodyPr/>
          <a:lstStyle/>
          <a:p>
            <a:r>
              <a:rPr lang="en-US" sz="4800" b="1" i="0" dirty="0">
                <a:solidFill>
                  <a:srgbClr val="212121"/>
                </a:solidFill>
                <a:effectLst/>
                <a:latin typeface="Arial" panose="020B0604020202020204" pitchFamily="34" charset="0"/>
              </a:rPr>
              <a:t>Clinical Decision Making and Pattern Recognition in Health Care</a:t>
            </a:r>
            <a:endParaRPr lang="en-US" sz="4800" dirty="0"/>
          </a:p>
        </p:txBody>
      </p:sp>
      <p:sp>
        <p:nvSpPr>
          <p:cNvPr id="3" name="TextBox 2">
            <a:extLst>
              <a:ext uri="{FF2B5EF4-FFF2-40B4-BE49-F238E27FC236}">
                <a16:creationId xmlns:a16="http://schemas.microsoft.com/office/drawing/2014/main" id="{4DA78DAD-67B2-F350-91E1-06D364AEEC02}"/>
              </a:ext>
            </a:extLst>
          </p:cNvPr>
          <p:cNvSpPr txBox="1"/>
          <p:nvPr/>
        </p:nvSpPr>
        <p:spPr>
          <a:xfrm>
            <a:off x="6309904" y="4313445"/>
            <a:ext cx="4631365" cy="369332"/>
          </a:xfrm>
          <a:prstGeom prst="rect">
            <a:avLst/>
          </a:prstGeom>
          <a:noFill/>
        </p:spPr>
        <p:txBody>
          <a:bodyPr wrap="square" rtlCol="0">
            <a:spAutoFit/>
          </a:bodyPr>
          <a:lstStyle/>
          <a:p>
            <a:r>
              <a:rPr lang="en-US" b="1" dirty="0">
                <a:solidFill>
                  <a:schemeClr val="bg1"/>
                </a:solidFill>
              </a:rPr>
              <a:t>Candy Arce</a:t>
            </a:r>
          </a:p>
        </p:txBody>
      </p:sp>
    </p:spTree>
    <p:extLst>
      <p:ext uri="{BB962C8B-B14F-4D97-AF65-F5344CB8AC3E}">
        <p14:creationId xmlns:p14="http://schemas.microsoft.com/office/powerpoint/2010/main" val="3390304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90FA9-1476-12F6-604D-3112448075BF}"/>
              </a:ext>
            </a:extLst>
          </p:cNvPr>
          <p:cNvSpPr>
            <a:spLocks noGrp="1"/>
          </p:cNvSpPr>
          <p:nvPr>
            <p:ph type="title"/>
          </p:nvPr>
        </p:nvSpPr>
        <p:spPr/>
        <p:txBody>
          <a:bodyPr/>
          <a:lstStyle/>
          <a:p>
            <a:r>
              <a:rPr lang="en-US" dirty="0"/>
              <a:t>Why is it Important?</a:t>
            </a:r>
          </a:p>
        </p:txBody>
      </p:sp>
      <p:sp>
        <p:nvSpPr>
          <p:cNvPr id="3" name="Content Placeholder 2">
            <a:extLst>
              <a:ext uri="{FF2B5EF4-FFF2-40B4-BE49-F238E27FC236}">
                <a16:creationId xmlns:a16="http://schemas.microsoft.com/office/drawing/2014/main" id="{1827CE8D-6745-F52B-20C4-C17CD7D41898}"/>
              </a:ext>
            </a:extLst>
          </p:cNvPr>
          <p:cNvSpPr>
            <a:spLocks noGrp="1"/>
          </p:cNvSpPr>
          <p:nvPr>
            <p:ph sz="quarter" idx="13"/>
          </p:nvPr>
        </p:nvSpPr>
        <p:spPr/>
        <p:txBody>
          <a:bodyPr/>
          <a:lstStyle/>
          <a:p>
            <a:r>
              <a:rPr lang="en-US" dirty="0"/>
              <a:t>Patient care</a:t>
            </a:r>
          </a:p>
          <a:p>
            <a:r>
              <a:rPr lang="en-US" dirty="0"/>
              <a:t>Electronic health records</a:t>
            </a:r>
          </a:p>
          <a:p>
            <a:r>
              <a:rPr lang="en-US" dirty="0"/>
              <a:t>Diagnosis </a:t>
            </a:r>
          </a:p>
          <a:p>
            <a:r>
              <a:rPr lang="en-US" dirty="0"/>
              <a:t>Prevention </a:t>
            </a:r>
          </a:p>
        </p:txBody>
      </p:sp>
    </p:spTree>
    <p:extLst>
      <p:ext uri="{BB962C8B-B14F-4D97-AF65-F5344CB8AC3E}">
        <p14:creationId xmlns:p14="http://schemas.microsoft.com/office/powerpoint/2010/main" val="146421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a:lstStyle/>
          <a:p>
            <a:r>
              <a:rPr lang="en-US" dirty="0"/>
              <a:t>About the Report</a:t>
            </a:r>
          </a:p>
        </p:txBody>
      </p:sp>
      <p:sp>
        <p:nvSpPr>
          <p:cNvPr id="3" name="Content Placeholder 2">
            <a:extLst>
              <a:ext uri="{FF2B5EF4-FFF2-40B4-BE49-F238E27FC236}">
                <a16:creationId xmlns:a16="http://schemas.microsoft.com/office/drawing/2014/main" id="{DB097449-5B72-ADA0-3B2D-1CBC160D6B90}"/>
              </a:ext>
            </a:extLst>
          </p:cNvPr>
          <p:cNvSpPr>
            <a:spLocks noGrp="1"/>
          </p:cNvSpPr>
          <p:nvPr>
            <p:ph sz="quarter" idx="15"/>
          </p:nvPr>
        </p:nvSpPr>
        <p:spPr>
          <a:xfrm>
            <a:off x="594360" y="2676525"/>
            <a:ext cx="9778365" cy="3597470"/>
          </a:xfrm>
        </p:spPr>
        <p:txBody>
          <a:bodyPr/>
          <a:lstStyle/>
          <a:p>
            <a:r>
              <a:rPr lang="en-US" dirty="0"/>
              <a:t>Some technologies and devices used to improve healthcare include:</a:t>
            </a:r>
          </a:p>
          <a:p>
            <a:pPr marL="342900" indent="-342900">
              <a:buFont typeface="Arial" panose="020B0604020202020204" pitchFamily="34" charset="0"/>
              <a:buChar char="•"/>
            </a:pPr>
            <a:r>
              <a:rPr lang="en-US" dirty="0"/>
              <a:t>MRIs</a:t>
            </a:r>
          </a:p>
          <a:p>
            <a:pPr marL="342900" indent="-342900">
              <a:buFont typeface="Arial" panose="020B0604020202020204" pitchFamily="34" charset="0"/>
              <a:buChar char="•"/>
            </a:pPr>
            <a:r>
              <a:rPr lang="en-US" dirty="0"/>
              <a:t>Eye trackers</a:t>
            </a:r>
          </a:p>
          <a:p>
            <a:pPr marL="342900" indent="-342900">
              <a:buFont typeface="Arial" panose="020B0604020202020204" pitchFamily="34" charset="0"/>
              <a:buChar char="•"/>
            </a:pPr>
            <a:r>
              <a:rPr lang="en-US" dirty="0"/>
              <a:t>Prosthetic limbs</a:t>
            </a:r>
          </a:p>
          <a:p>
            <a:pPr marL="342900" indent="-342900">
              <a:buFont typeface="Arial" panose="020B0604020202020204" pitchFamily="34" charset="0"/>
              <a:buChar char="•"/>
            </a:pPr>
            <a:r>
              <a:rPr lang="en-US" dirty="0"/>
              <a:t>Motion analysis camera</a:t>
            </a:r>
          </a:p>
          <a:p>
            <a:pPr marL="342900" indent="-342900">
              <a:buFont typeface="Arial" panose="020B0604020202020204" pitchFamily="34" charset="0"/>
              <a:buChar char="•"/>
            </a:pPr>
            <a:r>
              <a:rPr lang="en-US" dirty="0"/>
              <a:t>Database systems</a:t>
            </a:r>
          </a:p>
          <a:p>
            <a:endParaRPr lang="en-US" dirty="0"/>
          </a:p>
        </p:txBody>
      </p:sp>
      <p:pic>
        <p:nvPicPr>
          <p:cNvPr id="8" name="Picture 7" descr="A collage of a person with prosthetics&#10;&#10;Description automatically generated">
            <a:extLst>
              <a:ext uri="{FF2B5EF4-FFF2-40B4-BE49-F238E27FC236}">
                <a16:creationId xmlns:a16="http://schemas.microsoft.com/office/drawing/2014/main" id="{88E87C61-15CC-C9F9-722B-BE336AB23E95}"/>
              </a:ext>
            </a:extLst>
          </p:cNvPr>
          <p:cNvPicPr>
            <a:picLocks noChangeAspect="1"/>
          </p:cNvPicPr>
          <p:nvPr/>
        </p:nvPicPr>
        <p:blipFill>
          <a:blip r:embed="rId3">
            <a:extLst>
              <a:ext uri="{28A0092B-C50C-407E-A947-70E740481C1C}">
                <a14:useLocalDpi xmlns:a14="http://schemas.microsoft.com/office/drawing/2010/main" val="0"/>
              </a:ext>
            </a:extLst>
          </a:blip>
          <a:srcRect r="33117"/>
          <a:stretch/>
        </p:blipFill>
        <p:spPr>
          <a:xfrm>
            <a:off x="9169399" y="3764128"/>
            <a:ext cx="2406652" cy="2180150"/>
          </a:xfrm>
          <a:prstGeom prst="rect">
            <a:avLst/>
          </a:prstGeom>
        </p:spPr>
      </p:pic>
      <p:pic>
        <p:nvPicPr>
          <p:cNvPr id="10" name="Picture 9" descr="A black computer goggles with a spring&#10;&#10;Description automatically generated">
            <a:extLst>
              <a:ext uri="{FF2B5EF4-FFF2-40B4-BE49-F238E27FC236}">
                <a16:creationId xmlns:a16="http://schemas.microsoft.com/office/drawing/2014/main" id="{2AE53E13-1AAE-5573-B093-93D075CD3D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1903" y="3979217"/>
            <a:ext cx="4226374" cy="2036224"/>
          </a:xfrm>
          <a:prstGeom prst="rect">
            <a:avLst/>
          </a:prstGeom>
        </p:spPr>
      </p:pic>
    </p:spTree>
    <p:extLst>
      <p:ext uri="{BB962C8B-B14F-4D97-AF65-F5344CB8AC3E}">
        <p14:creationId xmlns:p14="http://schemas.microsoft.com/office/powerpoint/2010/main" val="888484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a:lstStyle/>
          <a:p>
            <a:r>
              <a:rPr lang="en-US" dirty="0"/>
              <a:t>My focus</a:t>
            </a:r>
          </a:p>
        </p:txBody>
      </p:sp>
      <p:sp>
        <p:nvSpPr>
          <p:cNvPr id="3" name="Content Placeholder 2">
            <a:extLst>
              <a:ext uri="{FF2B5EF4-FFF2-40B4-BE49-F238E27FC236}">
                <a16:creationId xmlns:a16="http://schemas.microsoft.com/office/drawing/2014/main" id="{DB097449-5B72-ADA0-3B2D-1CBC160D6B90}"/>
              </a:ext>
            </a:extLst>
          </p:cNvPr>
          <p:cNvSpPr>
            <a:spLocks noGrp="1"/>
          </p:cNvSpPr>
          <p:nvPr>
            <p:ph sz="quarter" idx="15"/>
          </p:nvPr>
        </p:nvSpPr>
        <p:spPr>
          <a:xfrm>
            <a:off x="594360" y="2676525"/>
            <a:ext cx="9778365" cy="3597470"/>
          </a:xfrm>
        </p:spPr>
        <p:txBody>
          <a:bodyPr>
            <a:normAutofit/>
          </a:bodyPr>
          <a:lstStyle/>
          <a:p>
            <a:r>
              <a:rPr lang="en-US" b="1" dirty="0">
                <a:solidFill>
                  <a:schemeClr val="bg1"/>
                </a:solidFill>
              </a:rPr>
              <a:t>Autism Spectrum Disorder Detection Prototype</a:t>
            </a:r>
          </a:p>
          <a:p>
            <a:endParaRPr lang="en-US" dirty="0"/>
          </a:p>
          <a:p>
            <a:r>
              <a:rPr lang="en-US" dirty="0"/>
              <a:t>I wanted to create a prototype that used pattern recognition to detect Autism Spectrum Disorder (ASD). According to CDC, symptoms of the disorder include </a:t>
            </a:r>
            <a:r>
              <a:rPr lang="en-US" dirty="0">
                <a:solidFill>
                  <a:srgbClr val="212121"/>
                </a:solidFill>
              </a:rPr>
              <a:t>f</a:t>
            </a:r>
            <a:r>
              <a:rPr lang="en-US" b="0" i="0" u="none" strike="noStrike" dirty="0">
                <a:solidFill>
                  <a:srgbClr val="212121"/>
                </a:solidFill>
                <a:effectLst/>
              </a:rPr>
              <a:t>ailure to initiate or respond to conversations, absence of interest in peers, abnormalities in eye contact and body language, stereotyped and motor movements, insistence on sameness, and intelligence impairment. </a:t>
            </a:r>
            <a:endParaRPr lang="en-US" dirty="0"/>
          </a:p>
        </p:txBody>
      </p:sp>
    </p:spTree>
    <p:extLst>
      <p:ext uri="{BB962C8B-B14F-4D97-AF65-F5344CB8AC3E}">
        <p14:creationId xmlns:p14="http://schemas.microsoft.com/office/powerpoint/2010/main" val="324104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Explaining the POC</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594360" y="2139731"/>
            <a:ext cx="10873740" cy="3700462"/>
          </a:xfrm>
        </p:spPr>
        <p:txBody>
          <a:bodyPr>
            <a:normAutofit/>
          </a:bodyPr>
          <a:lstStyle/>
          <a:p>
            <a:pPr marL="0" indent="0">
              <a:buNone/>
            </a:pPr>
            <a:r>
              <a:rPr lang="en-US" dirty="0"/>
              <a:t>The software chosen to demonstrate this was Teachable Machine which recognizes images, and the code came from Scratch. My porotype has two main purposes, one is to imitate a conversation as if it were a person conversing with an individual with ASD. In my prototype, I have the machine asking questions to the user. Ideally, the user would respond verbally but as a demonstration, the user is typing their responses. When there is or there is no verbal response, I expect to track that information. Another feature I plan to obtain is to measure facial expressions. My prototype shows a dinosaur character changing colors and the model detects how the individual reacts to it. This is due to insistence on sameness.</a:t>
            </a: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898774"/>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3200312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1633A5-8BE3-D44D-57F3-2EF161376844}"/>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753AE244-F461-BD87-25BE-DC7391D060B4}"/>
              </a:ext>
            </a:extLst>
          </p:cNvPr>
          <p:cNvSpPr>
            <a:spLocks noGrp="1"/>
          </p:cNvSpPr>
          <p:nvPr>
            <p:ph type="title"/>
          </p:nvPr>
        </p:nvSpPr>
        <p:spPr>
          <a:xfrm>
            <a:off x="594360" y="278129"/>
            <a:ext cx="9778365" cy="1494596"/>
          </a:xfrm>
        </p:spPr>
        <p:txBody>
          <a:bodyPr/>
          <a:lstStyle/>
          <a:p>
            <a:r>
              <a:rPr lang="en-US" dirty="0"/>
              <a:t>Teachable Machine</a:t>
            </a:r>
          </a:p>
        </p:txBody>
      </p:sp>
      <p:pic>
        <p:nvPicPr>
          <p:cNvPr id="4" name="Picture 3" descr="A screenshot of a computer&#10;&#10;Description automatically generated">
            <a:extLst>
              <a:ext uri="{FF2B5EF4-FFF2-40B4-BE49-F238E27FC236}">
                <a16:creationId xmlns:a16="http://schemas.microsoft.com/office/drawing/2014/main" id="{C7702AE8-AC80-B97B-C04A-9DF38855E805}"/>
              </a:ext>
            </a:extLst>
          </p:cNvPr>
          <p:cNvPicPr>
            <a:picLocks noChangeAspect="1"/>
          </p:cNvPicPr>
          <p:nvPr/>
        </p:nvPicPr>
        <p:blipFill>
          <a:blip r:embed="rId3">
            <a:extLst>
              <a:ext uri="{28A0092B-C50C-407E-A947-70E740481C1C}">
                <a14:useLocalDpi xmlns:a14="http://schemas.microsoft.com/office/drawing/2010/main" val="0"/>
              </a:ext>
            </a:extLst>
          </a:blip>
          <a:srcRect t="15080" r="7569" b="6001"/>
          <a:stretch/>
        </p:blipFill>
        <p:spPr>
          <a:xfrm>
            <a:off x="594360" y="3241391"/>
            <a:ext cx="5155918" cy="2476238"/>
          </a:xfrm>
          <a:prstGeom prst="rect">
            <a:avLst/>
          </a:prstGeom>
          <a:noFill/>
        </p:spPr>
      </p:pic>
      <p:sp>
        <p:nvSpPr>
          <p:cNvPr id="6" name="Content Placeholder 3">
            <a:extLst>
              <a:ext uri="{FF2B5EF4-FFF2-40B4-BE49-F238E27FC236}">
                <a16:creationId xmlns:a16="http://schemas.microsoft.com/office/drawing/2014/main" id="{11078CDC-2E4F-34E8-855B-44DC68C423B4}"/>
              </a:ext>
            </a:extLst>
          </p:cNvPr>
          <p:cNvSpPr>
            <a:spLocks noGrp="1"/>
          </p:cNvSpPr>
          <p:nvPr>
            <p:ph sz="quarter" idx="16"/>
          </p:nvPr>
        </p:nvSpPr>
        <p:spPr>
          <a:xfrm>
            <a:off x="6619724" y="3834470"/>
            <a:ext cx="4490827" cy="1290079"/>
          </a:xfrm>
        </p:spPr>
        <p:txBody>
          <a:bodyPr>
            <a:normAutofit/>
          </a:bodyPr>
          <a:lstStyle/>
          <a:p>
            <a:r>
              <a:rPr lang="en-US" dirty="0"/>
              <a:t>This online software allows for webcam captures. For my model, I made 3 classes for facial expression including happy, mad, and neutral.</a:t>
            </a:r>
          </a:p>
        </p:txBody>
      </p:sp>
      <p:sp>
        <p:nvSpPr>
          <p:cNvPr id="23" name="TextBox 22">
            <a:extLst>
              <a:ext uri="{FF2B5EF4-FFF2-40B4-BE49-F238E27FC236}">
                <a16:creationId xmlns:a16="http://schemas.microsoft.com/office/drawing/2014/main" id="{FC04CA06-5FB2-26A2-81C7-1C3D93700618}"/>
              </a:ext>
            </a:extLst>
          </p:cNvPr>
          <p:cNvSpPr txBox="1"/>
          <p:nvPr/>
        </p:nvSpPr>
        <p:spPr>
          <a:xfrm>
            <a:off x="708168" y="5717629"/>
            <a:ext cx="4928301" cy="369332"/>
          </a:xfrm>
          <a:prstGeom prst="rect">
            <a:avLst/>
          </a:prstGeom>
          <a:noFill/>
        </p:spPr>
        <p:txBody>
          <a:bodyPr wrap="square">
            <a:spAutoFit/>
          </a:bodyPr>
          <a:lstStyle/>
          <a:p>
            <a:r>
              <a:rPr lang="en-US" dirty="0">
                <a:hlinkClick r:id="rId4"/>
              </a:rPr>
              <a:t>https://teachablemachine.withgoogle.com/train/</a:t>
            </a:r>
            <a:r>
              <a:rPr lang="en-US" dirty="0"/>
              <a:t> </a:t>
            </a:r>
          </a:p>
        </p:txBody>
      </p:sp>
    </p:spTree>
    <p:extLst>
      <p:ext uri="{BB962C8B-B14F-4D97-AF65-F5344CB8AC3E}">
        <p14:creationId xmlns:p14="http://schemas.microsoft.com/office/powerpoint/2010/main" val="2039059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C8FDB022-FF3A-271A-5D0A-49364458BDBE}"/>
              </a:ext>
            </a:extLst>
          </p:cNvPr>
          <p:cNvSpPr>
            <a:spLocks noGrp="1"/>
          </p:cNvSpPr>
          <p:nvPr>
            <p:ph type="title"/>
          </p:nvPr>
        </p:nvSpPr>
        <p:spPr>
          <a:xfrm>
            <a:off x="594360" y="198408"/>
            <a:ext cx="10972800" cy="1574317"/>
          </a:xfrm>
        </p:spPr>
        <p:txBody>
          <a:bodyPr/>
          <a:lstStyle/>
          <a:p>
            <a:r>
              <a:rPr lang="en-US" dirty="0"/>
              <a:t>Scratch</a:t>
            </a:r>
          </a:p>
        </p:txBody>
      </p:sp>
      <p:pic>
        <p:nvPicPr>
          <p:cNvPr id="7" name="Content Placeholder 6" descr="A computer screen shot of a chat&#10;&#10;Description automatically generated">
            <a:extLst>
              <a:ext uri="{FF2B5EF4-FFF2-40B4-BE49-F238E27FC236}">
                <a16:creationId xmlns:a16="http://schemas.microsoft.com/office/drawing/2014/main" id="{C88BC2EE-736C-63C1-6C76-3F93667FFE97}"/>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rcRect t="15732" b="7405"/>
          <a:stretch/>
        </p:blipFill>
        <p:spPr>
          <a:xfrm>
            <a:off x="594360" y="3071124"/>
            <a:ext cx="6301003" cy="2724281"/>
          </a:xfrm>
          <a:prstGeom prst="rect">
            <a:avLst/>
          </a:prstGeom>
          <a:noFill/>
        </p:spPr>
      </p:pic>
      <p:sp>
        <p:nvSpPr>
          <p:cNvPr id="19" name="Content Placeholder 3">
            <a:extLst>
              <a:ext uri="{FF2B5EF4-FFF2-40B4-BE49-F238E27FC236}">
                <a16:creationId xmlns:a16="http://schemas.microsoft.com/office/drawing/2014/main" id="{67B3A897-9D8F-7281-BB16-C69D61A6E905}"/>
              </a:ext>
            </a:extLst>
          </p:cNvPr>
          <p:cNvSpPr>
            <a:spLocks noGrp="1"/>
          </p:cNvSpPr>
          <p:nvPr>
            <p:ph sz="quarter" idx="14"/>
          </p:nvPr>
        </p:nvSpPr>
        <p:spPr>
          <a:xfrm>
            <a:off x="7519626" y="3564354"/>
            <a:ext cx="4078014" cy="1737820"/>
          </a:xfrm>
        </p:spPr>
        <p:txBody>
          <a:bodyPr/>
          <a:lstStyle/>
          <a:p>
            <a:pPr marL="0" indent="0">
              <a:buNone/>
            </a:pPr>
            <a:r>
              <a:rPr lang="en-US" dirty="0">
                <a:solidFill>
                  <a:srgbClr val="000000"/>
                </a:solidFill>
              </a:rPr>
              <a:t>The software used for basic coding was scratch because it allows an extension for Teachable Machine. Here, the image recognition would show up on the right as the individual interacts with the screen.</a:t>
            </a:r>
            <a:endParaRPr lang="en-US" dirty="0"/>
          </a:p>
        </p:txBody>
      </p:sp>
      <p:sp>
        <p:nvSpPr>
          <p:cNvPr id="9" name="TextBox 8">
            <a:extLst>
              <a:ext uri="{FF2B5EF4-FFF2-40B4-BE49-F238E27FC236}">
                <a16:creationId xmlns:a16="http://schemas.microsoft.com/office/drawing/2014/main" id="{C0C6856C-241C-ABB8-F9DE-CB63D89EEE4A}"/>
              </a:ext>
            </a:extLst>
          </p:cNvPr>
          <p:cNvSpPr txBox="1"/>
          <p:nvPr/>
        </p:nvSpPr>
        <p:spPr>
          <a:xfrm>
            <a:off x="1791513" y="5795405"/>
            <a:ext cx="3906695" cy="369332"/>
          </a:xfrm>
          <a:prstGeom prst="rect">
            <a:avLst/>
          </a:prstGeom>
          <a:noFill/>
        </p:spPr>
        <p:txBody>
          <a:bodyPr wrap="square">
            <a:spAutoFit/>
          </a:bodyPr>
          <a:lstStyle/>
          <a:p>
            <a:pPr marL="0" indent="0">
              <a:buNone/>
            </a:pPr>
            <a:r>
              <a:rPr lang="en-US" b="0" i="0" dirty="0">
                <a:solidFill>
                  <a:srgbClr val="000000"/>
                </a:solidFill>
                <a:effectLst/>
                <a:latin typeface="Times New Roman" panose="02020603050405020304" pitchFamily="18" charset="0"/>
                <a:hlinkClick r:id="rId3"/>
              </a:rPr>
              <a:t>https://playground.raise.mit.edu/create/</a:t>
            </a:r>
            <a:r>
              <a:rPr lang="en-US" b="0" i="0" dirty="0">
                <a:solidFill>
                  <a:srgbClr val="000000"/>
                </a:solidFill>
                <a:effectLst/>
                <a:latin typeface="Times New Roman" panose="02020603050405020304" pitchFamily="18" charset="0"/>
              </a:rPr>
              <a:t> </a:t>
            </a:r>
            <a:endParaRPr lang="en-US" dirty="0"/>
          </a:p>
        </p:txBody>
      </p:sp>
    </p:spTree>
    <p:extLst>
      <p:ext uri="{BB962C8B-B14F-4D97-AF65-F5344CB8AC3E}">
        <p14:creationId xmlns:p14="http://schemas.microsoft.com/office/powerpoint/2010/main" val="3904885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A871D-B15E-C971-7C85-0AF173E38781}"/>
              </a:ext>
            </a:extLst>
          </p:cNvPr>
          <p:cNvSpPr>
            <a:spLocks noGrp="1"/>
          </p:cNvSpPr>
          <p:nvPr>
            <p:ph type="title"/>
          </p:nvPr>
        </p:nvSpPr>
        <p:spPr>
          <a:xfrm>
            <a:off x="575310" y="278129"/>
            <a:ext cx="5063490" cy="2354026"/>
          </a:xfrm>
        </p:spPr>
        <p:txBody>
          <a:bodyPr/>
          <a:lstStyle/>
          <a:p>
            <a:r>
              <a:rPr lang="en-US" dirty="0"/>
              <a:t>Personal Impact</a:t>
            </a:r>
          </a:p>
        </p:txBody>
      </p:sp>
      <p:sp>
        <p:nvSpPr>
          <p:cNvPr id="3" name="Content Placeholder 2">
            <a:extLst>
              <a:ext uri="{FF2B5EF4-FFF2-40B4-BE49-F238E27FC236}">
                <a16:creationId xmlns:a16="http://schemas.microsoft.com/office/drawing/2014/main" id="{34F2E863-4A4C-76FE-444A-083F93043389}"/>
              </a:ext>
            </a:extLst>
          </p:cNvPr>
          <p:cNvSpPr>
            <a:spLocks noGrp="1"/>
          </p:cNvSpPr>
          <p:nvPr>
            <p:ph sz="quarter" idx="16"/>
          </p:nvPr>
        </p:nvSpPr>
        <p:spPr>
          <a:xfrm>
            <a:off x="593725" y="3279775"/>
            <a:ext cx="5045075" cy="2994025"/>
          </a:xfrm>
        </p:spPr>
        <p:txBody>
          <a:bodyPr>
            <a:normAutofit/>
          </a:bodyPr>
          <a:lstStyle/>
          <a:p>
            <a:r>
              <a:rPr lang="en-US" dirty="0"/>
              <a:t>I chose to research ASD detection more in depth because I am passionate about integrating computing in health care. Additionally, I have firsthand experience with individuals affected with ASD, including family members and friends. Noticing common stereotyped behavior, I wanted to learn more about detection/diagnosis and become a part of improvement in health care. </a:t>
            </a:r>
          </a:p>
        </p:txBody>
      </p:sp>
      <p:pic>
        <p:nvPicPr>
          <p:cNvPr id="5" name="Picture Placeholder 52" descr="Hanging lightbulbs">
            <a:extLst>
              <a:ext uri="{FF2B5EF4-FFF2-40B4-BE49-F238E27FC236}">
                <a16:creationId xmlns:a16="http://schemas.microsoft.com/office/drawing/2014/main" id="{F2B2501C-600C-11B3-1ECD-912D988906A5}"/>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l="16" r="16"/>
          <a:stretch/>
        </p:blipFill>
        <p:spPr>
          <a:xfrm>
            <a:off x="6096000" y="0"/>
            <a:ext cx="6118225" cy="6858000"/>
          </a:xfrm>
        </p:spPr>
      </p:pic>
    </p:spTree>
    <p:extLst>
      <p:ext uri="{BB962C8B-B14F-4D97-AF65-F5344CB8AC3E}">
        <p14:creationId xmlns:p14="http://schemas.microsoft.com/office/powerpoint/2010/main" val="298364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a:lstStyle/>
          <a:p>
            <a:r>
              <a:rPr lang="en-US" dirty="0"/>
              <a:t>Thank you</a:t>
            </a:r>
          </a:p>
        </p:txBody>
      </p:sp>
      <p:sp>
        <p:nvSpPr>
          <p:cNvPr id="3" name="Text Placeholder 2">
            <a:extLst>
              <a:ext uri="{FF2B5EF4-FFF2-40B4-BE49-F238E27FC236}">
                <a16:creationId xmlns:a16="http://schemas.microsoft.com/office/drawing/2014/main" id="{8BE734F0-2DDD-AF70-F13D-F9E4C1929411}"/>
              </a:ext>
            </a:extLst>
          </p:cNvPr>
          <p:cNvSpPr>
            <a:spLocks noGrp="1"/>
          </p:cNvSpPr>
          <p:nvPr>
            <p:ph type="body" sz="quarter" idx="11"/>
          </p:nvPr>
        </p:nvSpPr>
        <p:spPr>
          <a:xfrm>
            <a:off x="594360" y="4549552"/>
            <a:ext cx="5486400" cy="1645920"/>
          </a:xfrm>
        </p:spPr>
        <p:txBody>
          <a:bodyPr/>
          <a:lstStyle/>
          <a:p>
            <a:r>
              <a:rPr lang="en-US" dirty="0"/>
              <a:t>Candy Arce</a:t>
            </a:r>
          </a:p>
          <a:p>
            <a:r>
              <a:rPr lang="en-US" dirty="0"/>
              <a:t>575-652-0366</a:t>
            </a:r>
          </a:p>
          <a:p>
            <a:r>
              <a:rPr lang="en-US" dirty="0"/>
              <a:t>Candy.12vln@gmail.com</a:t>
            </a:r>
          </a:p>
        </p:txBody>
      </p:sp>
    </p:spTree>
    <p:extLst>
      <p:ext uri="{BB962C8B-B14F-4D97-AF65-F5344CB8AC3E}">
        <p14:creationId xmlns:p14="http://schemas.microsoft.com/office/powerpoint/2010/main" val="4261132419"/>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2.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{7ED2C42B-4AE5-40CC-A730-063FA0DE689B}tf78853419_win32</Template>
  <TotalTime>3991</TotalTime>
  <Words>424</Words>
  <Application>Microsoft Office PowerPoint</Application>
  <PresentationFormat>Widescreen</PresentationFormat>
  <Paragraphs>39</Paragraphs>
  <Slides>9</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Franklin Gothic Book</vt:lpstr>
      <vt:lpstr>Franklin Gothic Demi</vt:lpstr>
      <vt:lpstr>Times New Roman</vt:lpstr>
      <vt:lpstr>Custom</vt:lpstr>
      <vt:lpstr>Clinical Decision Making and Pattern Recognition in Health Care</vt:lpstr>
      <vt:lpstr>Why is it Important?</vt:lpstr>
      <vt:lpstr>About the Report</vt:lpstr>
      <vt:lpstr>My focus</vt:lpstr>
      <vt:lpstr>Explaining the POC</vt:lpstr>
      <vt:lpstr>Teachable Machine</vt:lpstr>
      <vt:lpstr>Scratch</vt:lpstr>
      <vt:lpstr>Personal Impact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Candy Arce</dc:creator>
  <cp:lastModifiedBy>Candy Arce</cp:lastModifiedBy>
  <cp:revision>2</cp:revision>
  <dcterms:created xsi:type="dcterms:W3CDTF">2024-09-03T00:41:47Z</dcterms:created>
  <dcterms:modified xsi:type="dcterms:W3CDTF">2024-09-05T19:13:25Z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