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86" r:id="rId17"/>
    <p:sldId id="271" r:id="rId18"/>
    <p:sldId id="278" r:id="rId19"/>
    <p:sldId id="270" r:id="rId20"/>
    <p:sldId id="272" r:id="rId21"/>
    <p:sldId id="273" r:id="rId22"/>
    <p:sldId id="280" r:id="rId23"/>
    <p:sldId id="274" r:id="rId24"/>
    <p:sldId id="279" r:id="rId25"/>
    <p:sldId id="275" r:id="rId26"/>
    <p:sldId id="277" r:id="rId27"/>
    <p:sldId id="276" r:id="rId28"/>
    <p:sldId id="281" r:id="rId29"/>
    <p:sldId id="285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5" autoAdjust="0"/>
    <p:restoredTop sz="94660"/>
  </p:normalViewPr>
  <p:slideViewPr>
    <p:cSldViewPr>
      <p:cViewPr varScale="1">
        <p:scale>
          <a:sx n="93" d="100"/>
          <a:sy n="93" d="100"/>
        </p:scale>
        <p:origin x="-4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简单离线算法入门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zjc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CF1140F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定义一个点集合 </a:t>
            </a:r>
            <a:r>
              <a:rPr lang="en-US" altLang="zh-CN" sz="2400" dirty="0" smtClean="0"/>
              <a:t>S={(</a:t>
            </a:r>
            <a:r>
              <a:rPr lang="en-US" altLang="zh-CN" sz="2400" dirty="0" err="1" smtClean="0"/>
              <a:t>xi,yi</a:t>
            </a:r>
            <a:r>
              <a:rPr lang="en-US" altLang="zh-CN" sz="2400" dirty="0" smtClean="0"/>
              <a:t>)} </a:t>
            </a:r>
            <a:r>
              <a:rPr lang="zh-CN" altLang="en-US" sz="2400" dirty="0" smtClean="0"/>
              <a:t>的拓展操作为将符合以下条件的 </a:t>
            </a:r>
            <a:r>
              <a:rPr lang="en-US" altLang="zh-CN" sz="2400" dirty="0" smtClean="0"/>
              <a:t>(x0,y0) </a:t>
            </a:r>
            <a:r>
              <a:rPr lang="zh-CN" altLang="en-US" sz="2400" dirty="0" smtClean="0"/>
              <a:t>加入 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r>
              <a:rPr lang="zh-CN" altLang="en-US" sz="2400" dirty="0" smtClean="0"/>
              <a:t>存在 </a:t>
            </a:r>
            <a:r>
              <a:rPr lang="en-US" altLang="zh-CN" sz="2400" dirty="0" err="1" smtClean="0"/>
              <a:t>a,b</a:t>
            </a:r>
            <a:r>
              <a:rPr lang="zh-CN" altLang="en-US" sz="2400" dirty="0" smtClean="0"/>
              <a:t>，使得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),(a,y0),(x0,b) </a:t>
            </a:r>
            <a:r>
              <a:rPr lang="zh-CN" altLang="en-US" sz="2400" dirty="0" smtClean="0"/>
              <a:t>属于 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不断执行以上操作直到不能操作，此时得到的集合即为拓展集合。</a:t>
            </a:r>
            <a:endParaRPr lang="en-US" altLang="zh-CN" sz="2400" dirty="0" smtClean="0"/>
          </a:p>
          <a:p>
            <a:r>
              <a:rPr lang="zh-CN" altLang="en-US" sz="2400" dirty="0" smtClean="0"/>
              <a:t>现在给定 </a:t>
            </a:r>
            <a:r>
              <a:rPr lang="en-US" altLang="zh-CN" sz="2400" dirty="0" smtClean="0"/>
              <a:t>q </a:t>
            </a:r>
            <a:r>
              <a:rPr lang="zh-CN" altLang="en-US" sz="2400" dirty="0" smtClean="0"/>
              <a:t>个操作，每次加入或删除一个点，重复点即为删除，你需要输出每个操作之后的拓展集合大小（</a:t>
            </a:r>
            <a:r>
              <a:rPr lang="en-US" altLang="zh-CN" sz="2400" dirty="0" smtClean="0"/>
              <a:t>PS:</a:t>
            </a:r>
            <a:r>
              <a:rPr lang="zh-CN" altLang="en-US" sz="2400" dirty="0" smtClean="0"/>
              <a:t>不用真的拓展，只求大小）。</a:t>
            </a:r>
            <a:endParaRPr lang="en-US" altLang="zh-CN" sz="2400" dirty="0" smtClean="0"/>
          </a:p>
          <a:p>
            <a:r>
              <a:rPr lang="en-US" altLang="zh-CN" sz="2400" dirty="0" smtClean="0"/>
              <a:t>Q&lt;=300000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线段树分治小练习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[CTSC2016]</a:t>
            </a:r>
            <a:r>
              <a:rPr lang="zh-CN" altLang="en-US" dirty="0" smtClean="0"/>
              <a:t>时空旅行</a:t>
            </a:r>
            <a:endParaRPr lang="en-US" altLang="zh-CN" dirty="0" smtClean="0"/>
          </a:p>
          <a:p>
            <a:r>
              <a:rPr lang="en-US" altLang="zh-CN" dirty="0" smtClean="0"/>
              <a:t>[FJOI2015]</a:t>
            </a:r>
            <a:r>
              <a:rPr lang="zh-CN" altLang="en-US" dirty="0" smtClean="0"/>
              <a:t>火星商店问题</a:t>
            </a:r>
            <a:endParaRPr lang="en-US" altLang="zh-CN" dirty="0" smtClean="0"/>
          </a:p>
          <a:p>
            <a:r>
              <a:rPr lang="en-US" dirty="0" smtClean="0"/>
              <a:t>[CF938G]Shortest Path </a:t>
            </a:r>
            <a:r>
              <a:rPr lang="en-US" dirty="0" smtClean="0"/>
              <a:t>Queries</a:t>
            </a:r>
            <a:endParaRPr lang="en-US" dirty="0" smtClean="0"/>
          </a:p>
          <a:p>
            <a:r>
              <a:rPr lang="en-US" dirty="0" smtClean="0"/>
              <a:t>[CF576E]Painting </a:t>
            </a:r>
            <a:r>
              <a:rPr lang="en-US" dirty="0" smtClean="0"/>
              <a:t>Edges</a:t>
            </a:r>
            <a:endParaRPr lang="en-US" dirty="0" smtClean="0"/>
          </a:p>
          <a:p>
            <a:r>
              <a:rPr lang="en-US" dirty="0" smtClean="0"/>
              <a:t>[HAOI2017]</a:t>
            </a:r>
            <a:r>
              <a:rPr lang="zh-CN" altLang="en-US" dirty="0" smtClean="0"/>
              <a:t>八纵八横</a:t>
            </a:r>
            <a:endParaRPr lang="zh-CN" altLang="en-US" dirty="0" smtClean="0"/>
          </a:p>
          <a:p>
            <a:r>
              <a:rPr lang="en-US" altLang="zh-CN" dirty="0" smtClean="0"/>
              <a:t>[</a:t>
            </a:r>
            <a:r>
              <a:rPr lang="en-US" dirty="0" smtClean="0"/>
              <a:t>SHOI2014]</a:t>
            </a:r>
            <a:r>
              <a:rPr lang="zh-CN" altLang="en-US" dirty="0" smtClean="0"/>
              <a:t>神奇化合物</a:t>
            </a:r>
            <a:endParaRPr lang="zh-CN" altLang="en-US" dirty="0" smtClean="0"/>
          </a:p>
          <a:p>
            <a:r>
              <a:rPr lang="en-US" altLang="zh-CN" dirty="0" smtClean="0"/>
              <a:t>[</a:t>
            </a:r>
            <a:r>
              <a:rPr lang="en-US" dirty="0" smtClean="0"/>
              <a:t>APIO2018]New Home </a:t>
            </a:r>
            <a:r>
              <a:rPr lang="zh-CN" altLang="en-US" dirty="0" smtClean="0"/>
              <a:t>新家</a:t>
            </a:r>
            <a:endParaRPr lang="zh-CN" altLang="en-US" dirty="0" smtClean="0"/>
          </a:p>
          <a:p>
            <a:r>
              <a:rPr lang="en-US" altLang="zh-CN" dirty="0" smtClean="0"/>
              <a:t>[</a:t>
            </a:r>
            <a:r>
              <a:rPr lang="en-US" dirty="0" smtClean="0"/>
              <a:t>CF678F]Lena and Queries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altLang="zh-CN" dirty="0" smtClean="0"/>
              <a:t>bz</a:t>
            </a:r>
            <a:r>
              <a:rPr lang="en-US" dirty="0" smtClean="0"/>
              <a:t>oj4311</a:t>
            </a:r>
            <a:r>
              <a:rPr lang="en-US" dirty="0" smtClean="0"/>
              <a:t>]</a:t>
            </a:r>
            <a:r>
              <a:rPr lang="zh-CN" altLang="en-US" dirty="0" smtClean="0"/>
              <a:t>向量</a:t>
            </a:r>
            <a:endParaRPr lang="zh-CN" altLang="en-US" dirty="0" smtClean="0"/>
          </a:p>
          <a:p>
            <a:r>
              <a:rPr lang="en-US" altLang="zh-CN" dirty="0" smtClean="0"/>
              <a:t>[b</a:t>
            </a:r>
            <a:r>
              <a:rPr lang="en-US" dirty="0" smtClean="0"/>
              <a:t>zoj4184]shallot</a:t>
            </a:r>
            <a:endParaRPr 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三维偏序（陌上花开）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有 </a:t>
            </a:r>
            <a:r>
              <a:rPr lang="en-US" sz="2400" i="1" dirty="0" smtClean="0"/>
              <a:t>n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个元素，第 </a:t>
            </a:r>
            <a:r>
              <a:rPr lang="en-US" sz="2400" i="1" dirty="0" err="1" smtClean="0"/>
              <a:t>i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个元素有 </a:t>
            </a:r>
            <a:r>
              <a:rPr lang="en-US" sz="2400" i="1" dirty="0" err="1" smtClean="0"/>
              <a:t>ai</a:t>
            </a:r>
            <a:r>
              <a:rPr lang="en-US" sz="2400" dirty="0" smtClean="0"/>
              <a:t>​,</a:t>
            </a:r>
            <a:r>
              <a:rPr lang="en-US" sz="2400" i="1" dirty="0" smtClean="0"/>
              <a:t>bi</a:t>
            </a:r>
            <a:r>
              <a:rPr lang="en-US" sz="2400" dirty="0" smtClean="0"/>
              <a:t>​,</a:t>
            </a:r>
            <a:r>
              <a:rPr lang="en-US" sz="2400" i="1" dirty="0" err="1" smtClean="0"/>
              <a:t>ci</a:t>
            </a:r>
            <a:r>
              <a:rPr lang="en-US" sz="2400" dirty="0" smtClean="0"/>
              <a:t>​ </a:t>
            </a:r>
            <a:r>
              <a:rPr lang="zh-CN" altLang="en-US" sz="2400" dirty="0" smtClean="0"/>
              <a:t>三个属性，设 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 </a:t>
            </a:r>
            <a:r>
              <a:rPr lang="zh-CN" altLang="en-US" sz="2400" dirty="0" smtClean="0"/>
              <a:t>表示满足 </a:t>
            </a:r>
            <a:r>
              <a:rPr lang="en-US" sz="2400" i="1" dirty="0" err="1" smtClean="0"/>
              <a:t>aj</a:t>
            </a:r>
            <a:r>
              <a:rPr lang="en-US" sz="2400" dirty="0" smtClean="0"/>
              <a:t>​≤</a:t>
            </a:r>
            <a:r>
              <a:rPr lang="en-US" sz="2400" i="1" dirty="0" err="1" smtClean="0"/>
              <a:t>ai</a:t>
            </a:r>
            <a:r>
              <a:rPr lang="en-US" sz="2400" dirty="0" smtClean="0"/>
              <a:t>​ </a:t>
            </a:r>
            <a:r>
              <a:rPr lang="zh-CN" altLang="en-US" sz="2400" dirty="0" smtClean="0"/>
              <a:t>且 </a:t>
            </a:r>
            <a:r>
              <a:rPr lang="en-US" altLang="zh-CN" sz="2400" dirty="0" err="1" smtClean="0"/>
              <a:t>b</a:t>
            </a:r>
            <a:r>
              <a:rPr lang="en-US" sz="2400" i="1" dirty="0" err="1" smtClean="0"/>
              <a:t>j</a:t>
            </a:r>
            <a:r>
              <a:rPr lang="en-US" sz="2400" dirty="0" smtClean="0"/>
              <a:t>​≤</a:t>
            </a:r>
            <a:r>
              <a:rPr lang="en-US" sz="2400" i="1" dirty="0" smtClean="0"/>
              <a:t>bi</a:t>
            </a:r>
            <a:r>
              <a:rPr lang="en-US" sz="2400" dirty="0" smtClean="0"/>
              <a:t>​ </a:t>
            </a:r>
            <a:r>
              <a:rPr lang="zh-CN" altLang="en-US" sz="2400" dirty="0" smtClean="0"/>
              <a:t>且 </a:t>
            </a:r>
            <a:r>
              <a:rPr lang="en-US" sz="2400" i="1" dirty="0" err="1" smtClean="0"/>
              <a:t>cj</a:t>
            </a:r>
            <a:r>
              <a:rPr lang="en-US" sz="2400" dirty="0" smtClean="0"/>
              <a:t>​≤</a:t>
            </a:r>
            <a:r>
              <a:rPr lang="en-US" sz="2400" i="1" dirty="0" err="1" smtClean="0"/>
              <a:t>ci</a:t>
            </a:r>
            <a:r>
              <a:rPr lang="en-US" sz="2400" dirty="0" smtClean="0"/>
              <a:t>​ </a:t>
            </a:r>
            <a:r>
              <a:rPr lang="zh-CN" altLang="en-US" sz="2400" dirty="0" smtClean="0"/>
              <a:t>且 </a:t>
            </a:r>
            <a:r>
              <a:rPr lang="en-US" sz="2400" i="1" dirty="0" smtClean="0"/>
              <a:t>j!</a:t>
            </a:r>
            <a:r>
              <a:rPr lang="en-US" sz="2400" dirty="0" smtClean="0"/>
              <a:t>=</a:t>
            </a:r>
            <a:r>
              <a:rPr lang="en-US" sz="2400" i="1" dirty="0" err="1" smtClean="0"/>
              <a:t>i</a:t>
            </a:r>
            <a:r>
              <a:rPr lang="en-US" sz="2400" dirty="0" smtClean="0"/>
              <a:t>  </a:t>
            </a:r>
            <a:r>
              <a:rPr lang="zh-CN" altLang="en-US" sz="2400" dirty="0" smtClean="0"/>
              <a:t>的 </a:t>
            </a:r>
            <a:r>
              <a:rPr lang="en-US" sz="2400" i="1" dirty="0" smtClean="0"/>
              <a:t>j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的数量。</a:t>
            </a:r>
            <a:endParaRPr lang="zh-CN" altLang="en-US" sz="2400" dirty="0" smtClean="0"/>
          </a:p>
          <a:p>
            <a:r>
              <a:rPr lang="zh-CN" altLang="en-US" sz="2400" dirty="0" smtClean="0"/>
              <a:t>对于 </a:t>
            </a:r>
            <a:r>
              <a:rPr lang="en-US" altLang="zh-CN" sz="2400" dirty="0" smtClean="0"/>
              <a:t>0&lt;=d&lt;n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求 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)=</a:t>
            </a:r>
            <a:r>
              <a:rPr lang="en-US" sz="2400" i="1" dirty="0" smtClean="0"/>
              <a:t>d</a:t>
            </a:r>
            <a:r>
              <a:rPr lang="en-US" sz="2400" dirty="0" smtClean="0"/>
              <a:t> </a:t>
            </a:r>
            <a:r>
              <a:rPr lang="zh-CN" altLang="en-US" sz="2400" dirty="0" smtClean="0"/>
              <a:t>的数量。</a:t>
            </a:r>
            <a:endParaRPr lang="zh-CN" altLang="en-US" sz="2400" dirty="0" smtClean="0"/>
          </a:p>
          <a:p>
            <a:r>
              <a:rPr lang="en-US" altLang="zh-CN" sz="2400" dirty="0" smtClean="0"/>
              <a:t>n&lt;=100000,ai,bi,ci&lt;=k&lt;=200000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[CQOI2011]</a:t>
            </a:r>
            <a:r>
              <a:rPr lang="zh-CN" altLang="en-US" dirty="0" smtClean="0"/>
              <a:t>动态逆序</a:t>
            </a:r>
            <a:r>
              <a:rPr lang="zh-CN" altLang="en-US" dirty="0" smtClean="0"/>
              <a:t>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现在给出 </a:t>
            </a:r>
            <a:r>
              <a:rPr lang="en-US" altLang="zh-CN" sz="2400" dirty="0" smtClean="0"/>
              <a:t>1~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的一个排列，按照某种顺序依次删除 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 个元素，你的任务是在每次删除一个元素</a:t>
            </a:r>
            <a:r>
              <a:rPr lang="zh-CN" altLang="en-US" sz="2400" b="1" dirty="0" smtClean="0"/>
              <a:t>之前</a:t>
            </a:r>
            <a:r>
              <a:rPr lang="zh-CN" altLang="en-US" sz="2400" dirty="0" smtClean="0"/>
              <a:t>统计整个序列的逆序对数。</a:t>
            </a:r>
            <a:endParaRPr lang="en-US" altLang="zh-CN" sz="2400" dirty="0" smtClean="0"/>
          </a:p>
          <a:p>
            <a:r>
              <a:rPr lang="en-US" altLang="zh-CN" sz="2400" dirty="0" smtClean="0"/>
              <a:t>n&lt;=100000,m&lt;=50000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[BalkanOI2007]</a:t>
            </a:r>
            <a:r>
              <a:rPr lang="en-US" dirty="0" err="1" smtClean="0"/>
              <a:t>Mokia</a:t>
            </a:r>
            <a:r>
              <a:rPr lang="en-US" dirty="0" smtClean="0"/>
              <a:t> </a:t>
            </a:r>
            <a:r>
              <a:rPr lang="zh-CN" altLang="en-US" dirty="0" smtClean="0"/>
              <a:t>摩基亚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维护一个</a:t>
            </a:r>
            <a:r>
              <a:rPr lang="en-US" altLang="zh-CN" sz="2400" dirty="0" smtClean="0"/>
              <a:t>W*W</a:t>
            </a:r>
            <a:r>
              <a:rPr lang="zh-CN" altLang="en-US" sz="2400" dirty="0" smtClean="0"/>
              <a:t>的矩阵，初始值均为</a:t>
            </a:r>
            <a:r>
              <a:rPr lang="en-US" altLang="zh-CN" sz="2400" dirty="0" smtClean="0"/>
              <a:t>S.</a:t>
            </a:r>
            <a:r>
              <a:rPr lang="zh-CN" altLang="en-US" sz="2400" dirty="0" smtClean="0"/>
              <a:t>每次操作可以增加某格子的权值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或询问某子矩阵的总权值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r>
              <a:rPr lang="zh-CN" altLang="en-US" sz="2400" dirty="0" smtClean="0"/>
              <a:t>修改操作数</a:t>
            </a:r>
            <a:r>
              <a:rPr lang="en-US" altLang="zh-CN" sz="2400" dirty="0" smtClean="0"/>
              <a:t>M&lt;=160000,</a:t>
            </a:r>
            <a:r>
              <a:rPr lang="zh-CN" altLang="en-US" sz="2400" dirty="0" smtClean="0"/>
              <a:t>询问数</a:t>
            </a:r>
            <a:r>
              <a:rPr lang="en-US" altLang="zh-CN" sz="2400" dirty="0" smtClean="0"/>
              <a:t>Q&lt;=10000,W&lt;=2000000.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CF1442D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给定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个</a:t>
            </a:r>
            <a:r>
              <a:rPr lang="zh-CN" altLang="en-US" sz="2400" b="1" dirty="0" smtClean="0"/>
              <a:t>不降</a:t>
            </a:r>
            <a:r>
              <a:rPr lang="zh-CN" altLang="en-US" sz="2400" dirty="0" smtClean="0"/>
              <a:t>的数组。有一个值 </a:t>
            </a:r>
            <a:r>
              <a:rPr lang="en-US" altLang="zh-CN" sz="2400" i="1" dirty="0" err="1" smtClean="0"/>
              <a:t>ans</a:t>
            </a:r>
            <a:r>
              <a:rPr lang="zh-CN" altLang="en-US" sz="2400" dirty="0" smtClean="0"/>
              <a:t>，初始为 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>你需要进行如下操作 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 次：</a:t>
            </a:r>
            <a:endParaRPr lang="zh-CN" altLang="en-US" sz="2400" dirty="0" smtClean="0"/>
          </a:p>
          <a:p>
            <a:r>
              <a:rPr lang="zh-CN" altLang="en-US" sz="2400" dirty="0" smtClean="0"/>
              <a:t>选择一个数组，把 </a:t>
            </a:r>
            <a:r>
              <a:rPr lang="en-US" altLang="zh-CN" sz="2400" i="1" dirty="0" err="1" smtClean="0"/>
              <a:t>ans</a:t>
            </a:r>
            <a:r>
              <a:rPr lang="zh-CN" altLang="en-US" sz="2400" dirty="0" smtClean="0"/>
              <a:t> 加上数组的第一个元素，之后把它删除。</a:t>
            </a:r>
            <a:endParaRPr lang="zh-CN" altLang="en-US" sz="2400" dirty="0" smtClean="0"/>
          </a:p>
          <a:p>
            <a:r>
              <a:rPr lang="zh-CN" altLang="en-US" sz="2400" dirty="0" smtClean="0"/>
              <a:t>请求出 </a:t>
            </a:r>
            <a:r>
              <a:rPr lang="en-US" altLang="zh-CN" sz="2400" i="1" dirty="0" err="1" smtClean="0"/>
              <a:t>ans</a:t>
            </a:r>
            <a:r>
              <a:rPr lang="zh-CN" altLang="en-US" sz="2400" dirty="0" smtClean="0"/>
              <a:t> 最大是多少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总数</a:t>
            </a:r>
            <a:r>
              <a:rPr lang="en-US" altLang="zh-CN" sz="2400" dirty="0" smtClean="0"/>
              <a:t>&lt;=1000000,n,k&lt;=3000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[SDOI2011]</a:t>
            </a:r>
            <a:r>
              <a:rPr lang="zh-CN" altLang="en-US" dirty="0" smtClean="0"/>
              <a:t>拦截导弹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求出二</a:t>
            </a:r>
            <a:r>
              <a:rPr lang="zh-CN" altLang="en-US" dirty="0" smtClean="0"/>
              <a:t>维最长下降子</a:t>
            </a:r>
            <a:r>
              <a:rPr lang="zh-CN" altLang="en-US" dirty="0" smtClean="0"/>
              <a:t>序列的长度以及每个元素在所有最长下降子序列出现的次数。</a:t>
            </a:r>
            <a:endParaRPr lang="en-US" altLang="zh-CN" dirty="0" smtClean="0"/>
          </a:p>
          <a:p>
            <a:r>
              <a:rPr lang="en-US" altLang="zh-CN" dirty="0" smtClean="0"/>
              <a:t>n&lt;=50000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[NOI2007] </a:t>
            </a:r>
            <a:r>
              <a:rPr lang="zh-CN" altLang="en-US" dirty="0" smtClean="0"/>
              <a:t>货币兑换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初始时有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本金，已经知道之后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天</a:t>
            </a:r>
            <a:r>
              <a:rPr lang="zh-CN" altLang="en-US" sz="2400" dirty="0" smtClean="0"/>
              <a:t>内每一天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券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券</a:t>
            </a:r>
            <a:r>
              <a:rPr lang="zh-CN" altLang="en-US" sz="2400" dirty="0" smtClean="0"/>
              <a:t>的价值，每一天可以买入或卖出金券。</a:t>
            </a:r>
            <a:endParaRPr lang="zh-CN" altLang="en-US" sz="2400" dirty="0" smtClean="0"/>
          </a:p>
          <a:p>
            <a:r>
              <a:rPr lang="zh-CN" altLang="en-US" sz="2400" dirty="0" smtClean="0"/>
              <a:t>​ 卖出金券方法如下：自己提供一个</a:t>
            </a:r>
            <a:r>
              <a:rPr lang="en-US" altLang="zh-CN" sz="2400" dirty="0" smtClean="0"/>
              <a:t>[0,100]</a:t>
            </a:r>
            <a:r>
              <a:rPr lang="zh-CN" altLang="en-US" sz="2400" dirty="0" smtClean="0"/>
              <a:t>内的实数</a:t>
            </a:r>
            <a:r>
              <a:rPr lang="en-US" altLang="zh-CN" sz="2400" dirty="0" smtClean="0"/>
              <a:t>OP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意义为将</a:t>
            </a:r>
            <a:r>
              <a:rPr lang="en-US" altLang="zh-CN" sz="2400" dirty="0" smtClean="0"/>
              <a:t>OP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券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OP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券</a:t>
            </a:r>
            <a:r>
              <a:rPr lang="zh-CN" altLang="en-US" sz="2400" dirty="0" smtClean="0"/>
              <a:t>卖出。</a:t>
            </a:r>
            <a:endParaRPr lang="zh-CN" altLang="en-US" sz="2400" dirty="0" smtClean="0"/>
          </a:p>
          <a:p>
            <a:r>
              <a:rPr lang="zh-CN" altLang="en-US" sz="2400" dirty="0" smtClean="0"/>
              <a:t>​ 买入金券方法如下：每一天给定一个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自己给出一个买入的金额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满足买入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券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券</a:t>
            </a:r>
            <a:r>
              <a:rPr lang="zh-CN" altLang="en-US" sz="2400" dirty="0" smtClean="0"/>
              <a:t>数量之比为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总价值为</a:t>
            </a:r>
            <a:r>
              <a:rPr lang="en-US" altLang="zh-CN" sz="2400" dirty="0" smtClean="0"/>
              <a:t>OP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​ 求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天后</a:t>
            </a:r>
            <a:r>
              <a:rPr lang="zh-CN" altLang="en-US" sz="2400" dirty="0" smtClean="0"/>
              <a:t>拥有的最大总价值。</a:t>
            </a:r>
            <a:endParaRPr lang="zh-CN" altLang="en-US" sz="2400" dirty="0" smtClean="0"/>
          </a:p>
          <a:p>
            <a:r>
              <a:rPr lang="en-US" altLang="zh-CN" sz="2400" dirty="0" smtClean="0"/>
              <a:t>n&lt;=100000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CDQ</a:t>
            </a:r>
            <a:r>
              <a:rPr lang="zh-CN" altLang="en-US" dirty="0" smtClean="0"/>
              <a:t>小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[Coci2015]Norma</a:t>
            </a:r>
            <a:endParaRPr lang="en-US" dirty="0" smtClean="0"/>
          </a:p>
          <a:p>
            <a:r>
              <a:rPr lang="en-US" dirty="0" smtClean="0"/>
              <a:t>P4755 Beautiful Pair</a:t>
            </a:r>
            <a:endParaRPr lang="en-US" dirty="0" smtClean="0"/>
          </a:p>
          <a:p>
            <a:r>
              <a:rPr lang="en-US" dirty="0" smtClean="0"/>
              <a:t>UVA1608 Non-boring sequences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[Ynoi2016] </a:t>
            </a:r>
            <a:r>
              <a:rPr lang="zh-CN" altLang="en-US" dirty="0" smtClean="0"/>
              <a:t>镜中的昆虫</a:t>
            </a:r>
            <a:endParaRPr lang="zh-CN" altLang="en-US" dirty="0" smtClean="0"/>
          </a:p>
          <a:p>
            <a:r>
              <a:rPr lang="en-US" dirty="0" smtClean="0"/>
              <a:t>[HNOI2010]</a:t>
            </a:r>
            <a:r>
              <a:rPr lang="zh-CN" altLang="en-US" dirty="0" smtClean="0"/>
              <a:t>城市建设</a:t>
            </a:r>
            <a:endParaRPr lang="zh-CN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可持久化线段树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（主席树）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求静态区间第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en-US" altLang="zh-CN" dirty="0" smtClean="0"/>
              <a:t>n&lt;=200000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操作分块</a:t>
            </a:r>
            <a:endParaRPr lang="en-US" altLang="zh-CN" dirty="0" smtClean="0"/>
          </a:p>
          <a:p>
            <a:r>
              <a:rPr lang="zh-CN" altLang="en-US" dirty="0" smtClean="0"/>
              <a:t>线段树分治</a:t>
            </a:r>
            <a:endParaRPr lang="en-US" altLang="zh-CN" dirty="0" smtClean="0"/>
          </a:p>
          <a:p>
            <a:r>
              <a:rPr lang="en-US" altLang="zh-CN" dirty="0" smtClean="0"/>
              <a:t>CDQ</a:t>
            </a:r>
            <a:r>
              <a:rPr lang="zh-CN" altLang="en-US" dirty="0" smtClean="0"/>
              <a:t>分治</a:t>
            </a:r>
            <a:endParaRPr lang="en-US" altLang="zh-CN" dirty="0" smtClean="0"/>
          </a:p>
          <a:p>
            <a:r>
              <a:rPr lang="zh-CN" altLang="en-US" dirty="0" smtClean="0"/>
              <a:t>整体二分</a:t>
            </a:r>
            <a:endParaRPr lang="en-US" altLang="zh-CN" dirty="0" smtClean="0"/>
          </a:p>
          <a:p>
            <a:r>
              <a:rPr lang="zh-CN" altLang="en-US" dirty="0" smtClean="0"/>
              <a:t>莫队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Rankings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求动态区间第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en-US" altLang="zh-CN" dirty="0" smtClean="0"/>
              <a:t>N&lt;=100000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[ZJOI2013]K</a:t>
            </a:r>
            <a:r>
              <a:rPr lang="zh-CN" altLang="en-US" dirty="0" smtClean="0"/>
              <a:t>大数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你需要维护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个可重整数集，集合的编号从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 到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。</a:t>
            </a:r>
            <a:br>
              <a:rPr lang="zh-CN" altLang="en-US" sz="2400" dirty="0" smtClean="0"/>
            </a:br>
            <a:r>
              <a:rPr lang="zh-CN" altLang="en-US" sz="2400" dirty="0" smtClean="0"/>
              <a:t>这些集合初始都是空集，有 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 个操作：</a:t>
            </a:r>
            <a:endParaRPr lang="zh-CN" altLang="en-US" sz="2400" dirty="0" smtClean="0"/>
          </a:p>
          <a:p>
            <a:r>
              <a:rPr lang="en-US" altLang="zh-CN" sz="2400" dirty="0" smtClean="0"/>
              <a:t>1 l r c</a:t>
            </a:r>
            <a:r>
              <a:rPr lang="zh-CN" altLang="en-US" sz="2400" dirty="0" smtClean="0"/>
              <a:t>：表示将 </a:t>
            </a:r>
            <a:r>
              <a:rPr lang="en-US" altLang="zh-CN" sz="2400" i="1" dirty="0" smtClean="0"/>
              <a:t>c</a:t>
            </a:r>
            <a:r>
              <a:rPr lang="zh-CN" altLang="en-US" sz="2400" dirty="0" smtClean="0"/>
              <a:t> 加入到编号</a:t>
            </a:r>
            <a:r>
              <a:rPr lang="zh-CN" altLang="en-US" sz="2400" dirty="0" smtClean="0"/>
              <a:t>在 </a:t>
            </a:r>
            <a:r>
              <a:rPr lang="en-US" altLang="zh-CN" sz="2400" dirty="0" smtClean="0"/>
              <a:t>[</a:t>
            </a:r>
            <a:r>
              <a:rPr lang="en-US" altLang="zh-CN" sz="2400" i="1" dirty="0" err="1" smtClean="0"/>
              <a:t>l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 内的集合中</a:t>
            </a:r>
            <a:endParaRPr lang="zh-CN" altLang="en-US" sz="2400" dirty="0" smtClean="0"/>
          </a:p>
          <a:p>
            <a:r>
              <a:rPr lang="en-US" altLang="zh-CN" sz="2400" dirty="0" smtClean="0"/>
              <a:t>2 l r c</a:t>
            </a:r>
            <a:r>
              <a:rPr lang="zh-CN" altLang="en-US" sz="2400" dirty="0" smtClean="0"/>
              <a:t>：表示查询编号在 </a:t>
            </a:r>
            <a:r>
              <a:rPr lang="en-US" altLang="zh-CN" sz="2400" dirty="0" smtClean="0"/>
              <a:t>[</a:t>
            </a:r>
            <a:r>
              <a:rPr lang="en-US" altLang="zh-CN" sz="2400" i="1" dirty="0" err="1" smtClean="0"/>
              <a:t>l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 内的集合的并集中，第 </a:t>
            </a:r>
            <a:r>
              <a:rPr lang="en-US" altLang="zh-CN" sz="2400" i="1" dirty="0" smtClean="0"/>
              <a:t>c</a:t>
            </a:r>
            <a:r>
              <a:rPr lang="zh-CN" altLang="en-US" sz="2400" dirty="0" smtClean="0"/>
              <a:t> 大的数是多少。</a:t>
            </a:r>
            <a:endParaRPr lang="zh-CN" altLang="en-US" sz="2400" dirty="0" smtClean="0"/>
          </a:p>
          <a:p>
            <a:r>
              <a:rPr lang="zh-CN" altLang="en-US" sz="2400" dirty="0" smtClean="0"/>
              <a:t>注意可重集的并是不去除重复元素的，如 </a:t>
            </a:r>
            <a:r>
              <a:rPr lang="en-US" altLang="zh-CN" sz="2400" dirty="0" smtClean="0"/>
              <a:t>{1,1,4}∪{5,1,4}={1,1,4,5,1,4}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&lt;=50000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国家集训队</a:t>
            </a:r>
            <a:r>
              <a:rPr lang="en-US" altLang="zh-CN" dirty="0" smtClean="0"/>
              <a:t>]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求二维静态区间第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en-US" altLang="zh-CN" dirty="0" smtClean="0"/>
              <a:t>n&lt;=500,q&lt;=60000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[CTSC2008]</a:t>
            </a:r>
            <a:r>
              <a:rPr lang="zh-CN" altLang="en-US" dirty="0" smtClean="0"/>
              <a:t>网络管理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r>
              <a:rPr lang="zh-CN" altLang="en-US" dirty="0" smtClean="0"/>
              <a:t>上路径第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小值（带修）</a:t>
            </a:r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en-US" altLang="zh-CN" dirty="0" smtClean="0"/>
              <a:t>&lt;=80000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[POI2011]MET-Meteors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给出一个环形序列，被分为 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 段。有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个国家，序列的第 </a:t>
            </a:r>
            <a:r>
              <a:rPr lang="en-US" altLang="zh-CN" sz="2400" i="1" dirty="0" err="1" smtClean="0"/>
              <a:t>i</a:t>
            </a:r>
            <a:r>
              <a:rPr lang="zh-CN" altLang="en-US" sz="2400" dirty="0" smtClean="0"/>
              <a:t> 段属于国家 </a:t>
            </a:r>
            <a:r>
              <a:rPr lang="en-US" altLang="zh-CN" sz="2400" i="1" dirty="0" err="1" smtClean="0"/>
              <a:t>oi</a:t>
            </a:r>
            <a:r>
              <a:rPr lang="zh-CN" altLang="en-US" sz="2400" dirty="0" smtClean="0"/>
              <a:t>​。接下来有 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 次事件，每次给环形序列上的一个区间加上一个正整数。每个国家有一个期望 </a:t>
            </a:r>
            <a:r>
              <a:rPr lang="en-US" altLang="zh-CN" sz="2400" i="1" dirty="0" smtClean="0"/>
              <a:t>pi</a:t>
            </a:r>
            <a:r>
              <a:rPr lang="zh-CN" altLang="en-US" sz="2400" dirty="0" smtClean="0"/>
              <a:t>​，求出每个国家在序列上所有位置的值的和到达 </a:t>
            </a:r>
            <a:r>
              <a:rPr lang="en-US" altLang="zh-CN" sz="2400" i="1" dirty="0" smtClean="0"/>
              <a:t>pi</a:t>
            </a:r>
            <a:r>
              <a:rPr lang="zh-CN" altLang="en-US" sz="2400" dirty="0" smtClean="0"/>
              <a:t>​ 的最早时间（或报告无法达到）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n,m,k</a:t>
            </a:r>
            <a:r>
              <a:rPr lang="en-US" altLang="zh-CN" sz="2400" dirty="0" smtClean="0"/>
              <a:t>&lt;=300000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整体二</a:t>
            </a:r>
            <a:r>
              <a:rPr lang="zh-CN" altLang="en-US" dirty="0" smtClean="0"/>
              <a:t>分小练习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</a:t>
            </a:r>
            <a:r>
              <a:rPr lang="zh-CN" altLang="en-US" dirty="0" smtClean="0"/>
              <a:t>与</a:t>
            </a:r>
            <a:r>
              <a:rPr lang="zh-CN" altLang="en-US" dirty="0" smtClean="0"/>
              <a:t>地图</a:t>
            </a:r>
            <a:endParaRPr lang="en-US" altLang="zh-CN" dirty="0" smtClean="0"/>
          </a:p>
          <a:p>
            <a:r>
              <a:rPr lang="en-US" dirty="0" smtClean="0"/>
              <a:t>[HNOI2015] </a:t>
            </a:r>
            <a:r>
              <a:rPr lang="zh-CN" altLang="en-US" dirty="0" smtClean="0"/>
              <a:t>接</a:t>
            </a:r>
            <a:r>
              <a:rPr lang="zh-CN" altLang="en-US" dirty="0" smtClean="0"/>
              <a:t>水果</a:t>
            </a:r>
            <a:endParaRPr lang="en-US" altLang="zh-CN" dirty="0" smtClean="0"/>
          </a:p>
          <a:p>
            <a:r>
              <a:rPr lang="en-US" dirty="0" smtClean="0"/>
              <a:t>[</a:t>
            </a:r>
            <a:r>
              <a:rPr lang="en-US" dirty="0" smtClean="0"/>
              <a:t>HNOI2016] </a:t>
            </a:r>
            <a:r>
              <a:rPr lang="zh-CN" altLang="en-US" dirty="0" smtClean="0"/>
              <a:t>网络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国家集训队</a:t>
            </a:r>
            <a:r>
              <a:rPr lang="en-US" altLang="zh-CN" dirty="0" smtClean="0"/>
              <a:t>] </a:t>
            </a:r>
            <a:r>
              <a:rPr lang="zh-CN" altLang="en-US" dirty="0" smtClean="0"/>
              <a:t>小 </a:t>
            </a:r>
            <a:r>
              <a:rPr lang="en-US" altLang="zh-CN" dirty="0" smtClean="0"/>
              <a:t>Z </a:t>
            </a:r>
            <a:r>
              <a:rPr lang="zh-CN" altLang="en-US" dirty="0" smtClean="0"/>
              <a:t>的袜子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有一个长度为  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序列 。现在给出 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 个询问，每次给出两个数 </a:t>
            </a:r>
            <a:r>
              <a:rPr lang="en-US" altLang="zh-CN" sz="2400" dirty="0" err="1" smtClean="0"/>
              <a:t>l,r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从编号在 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 到 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 之间的数中随机选出两个不同的数，求两个数相等的</a:t>
            </a:r>
            <a:r>
              <a:rPr lang="zh-CN" altLang="en-US" sz="2400" dirty="0" smtClean="0"/>
              <a:t>概率。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&lt;=50000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Rmq</a:t>
            </a:r>
            <a:r>
              <a:rPr lang="en-US" dirty="0" smtClean="0"/>
              <a:t> Problem / </a:t>
            </a:r>
            <a:r>
              <a:rPr lang="en-US" dirty="0" err="1" smtClean="0"/>
              <a:t>mex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有一个长度为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的数组 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1</a:t>
            </a:r>
            <a:r>
              <a:rPr lang="en-US" altLang="zh-CN" sz="2400" dirty="0" smtClean="0"/>
              <a:t>​,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2​,…,</a:t>
            </a:r>
            <a:r>
              <a:rPr lang="en-US" altLang="zh-CN" sz="2400" i="1" dirty="0" smtClean="0"/>
              <a:t>an</a:t>
            </a:r>
            <a:r>
              <a:rPr lang="zh-CN" altLang="en-US" sz="2400" dirty="0" smtClean="0"/>
              <a:t>​。</a:t>
            </a:r>
            <a:endParaRPr lang="zh-CN" altLang="en-US" sz="2400" dirty="0" smtClean="0"/>
          </a:p>
          <a:p>
            <a:r>
              <a:rPr lang="en-US" altLang="zh-CN" sz="2400" i="1" dirty="0" smtClean="0"/>
              <a:t>m</a:t>
            </a:r>
            <a:r>
              <a:rPr lang="zh-CN" altLang="en-US" sz="2400" dirty="0" smtClean="0"/>
              <a:t> 次询问，每次询问一个区间内最小没有出现过的</a:t>
            </a:r>
            <a:r>
              <a:rPr lang="zh-CN" altLang="en-US" sz="2400" dirty="0" smtClean="0"/>
              <a:t>自然数。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&lt;=200000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CF351D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假如有一个长度</a:t>
            </a:r>
            <a:r>
              <a:rPr lang="zh-CN" altLang="en-US" sz="2400" dirty="0" smtClean="0"/>
              <a:t>为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的</a:t>
            </a:r>
            <a:r>
              <a:rPr lang="zh-CN" altLang="en-US" sz="2400" dirty="0" smtClean="0"/>
              <a:t>数列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1</a:t>
            </a:r>
            <a:r>
              <a:rPr lang="en-US" altLang="zh-CN" sz="2400" dirty="0" smtClean="0"/>
              <a:t>​,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2​,…,</a:t>
            </a:r>
            <a:r>
              <a:rPr lang="en-US" altLang="zh-CN" sz="2400" i="1" dirty="0" smtClean="0"/>
              <a:t>an</a:t>
            </a:r>
            <a:r>
              <a:rPr lang="zh-CN" altLang="en-US" sz="2400" dirty="0" smtClean="0"/>
              <a:t>​</a:t>
            </a:r>
            <a:endParaRPr lang="zh-CN" altLang="en-US" sz="2400" dirty="0" smtClean="0"/>
          </a:p>
          <a:p>
            <a:r>
              <a:rPr lang="zh-CN" altLang="en-US" sz="2400" dirty="0" smtClean="0"/>
              <a:t>你允许对它进行操作，操作如下：</a:t>
            </a:r>
            <a:br>
              <a:rPr lang="zh-CN" altLang="en-US" sz="2400" dirty="0" smtClean="0"/>
            </a:br>
            <a:r>
              <a:rPr lang="zh-CN" altLang="en-US" sz="2400" dirty="0" smtClean="0"/>
              <a:t>首先选择三个</a:t>
            </a:r>
            <a:r>
              <a:rPr lang="zh-CN" altLang="en-US" sz="2400" dirty="0" smtClean="0"/>
              <a:t>整数</a:t>
            </a:r>
            <a:r>
              <a:rPr lang="en-US" altLang="zh-CN" sz="2400" i="1" dirty="0" err="1" smtClean="0"/>
              <a:t>v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k</a:t>
            </a:r>
            <a:r>
              <a:rPr lang="zh-CN" altLang="en-US" sz="2400" dirty="0" smtClean="0"/>
              <a:t> ，</a:t>
            </a:r>
            <a:r>
              <a:rPr lang="zh-CN" altLang="en-US" sz="2400" dirty="0" smtClean="0"/>
              <a:t>满足</a:t>
            </a:r>
            <a:r>
              <a:rPr lang="en-US" altLang="zh-CN" sz="2400" i="1" dirty="0" err="1" smtClean="0"/>
              <a:t>av</a:t>
            </a:r>
            <a:r>
              <a:rPr lang="zh-CN" altLang="en-US" sz="2400" dirty="0" smtClean="0"/>
              <a:t>​</a:t>
            </a:r>
            <a:r>
              <a:rPr lang="en-US" altLang="zh-CN" sz="2400" dirty="0" smtClean="0"/>
              <a:t>=</a:t>
            </a:r>
            <a:r>
              <a:rPr lang="en-US" altLang="zh-CN" sz="2400" i="1" dirty="0" err="1" smtClean="0"/>
              <a:t>av</a:t>
            </a:r>
            <a:r>
              <a:rPr lang="en-US" altLang="zh-CN" sz="2400" dirty="0" err="1" smtClean="0"/>
              <a:t>+</a:t>
            </a:r>
            <a:r>
              <a:rPr lang="en-US" altLang="zh-CN" sz="2400" i="1" dirty="0" err="1" smtClean="0"/>
              <a:t>t</a:t>
            </a:r>
            <a:r>
              <a:rPr lang="zh-CN" altLang="en-US" sz="2400" dirty="0" smtClean="0"/>
              <a:t>​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av</a:t>
            </a:r>
            <a:r>
              <a:rPr lang="en-US" altLang="zh-CN" sz="2400" dirty="0" smtClean="0"/>
              <a:t>+2</a:t>
            </a:r>
            <a:r>
              <a:rPr lang="en-US" altLang="zh-CN" sz="2400" i="1" dirty="0" smtClean="0"/>
              <a:t>t</a:t>
            </a:r>
            <a:r>
              <a:rPr lang="zh-CN" altLang="en-US" sz="2400" dirty="0" smtClean="0"/>
              <a:t>​</a:t>
            </a:r>
            <a:r>
              <a:rPr lang="en-US" altLang="zh-CN" sz="2400" dirty="0" smtClean="0"/>
              <a:t>=…=</a:t>
            </a:r>
            <a:r>
              <a:rPr lang="en-US" altLang="zh-CN" sz="2400" i="1" dirty="0" err="1" smtClean="0"/>
              <a:t>av</a:t>
            </a:r>
            <a:r>
              <a:rPr lang="en-US" altLang="zh-CN" sz="2400" dirty="0" err="1" smtClean="0"/>
              <a:t>+</a:t>
            </a:r>
            <a:r>
              <a:rPr lang="en-US" altLang="zh-CN" sz="2400" i="1" dirty="0" err="1" smtClean="0"/>
              <a:t>kt</a:t>
            </a:r>
            <a:r>
              <a:rPr lang="zh-CN" altLang="en-US" sz="2400" dirty="0" smtClean="0"/>
              <a:t>​ 然后将其删除，可以得到一个新的数列。你能将新数列重排。</a:t>
            </a:r>
            <a:endParaRPr lang="zh-CN" altLang="en-US" sz="2400" dirty="0" smtClean="0"/>
          </a:p>
          <a:p>
            <a:r>
              <a:rPr lang="zh-CN" altLang="en-US" sz="2400" dirty="0" smtClean="0"/>
              <a:t>现有一个长度</a:t>
            </a:r>
            <a:r>
              <a:rPr lang="zh-CN" altLang="en-US" sz="2400" dirty="0" smtClean="0"/>
              <a:t>为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 的数列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q</a:t>
            </a:r>
            <a:r>
              <a:rPr lang="zh-CN" altLang="en-US" sz="2400" dirty="0" smtClean="0"/>
              <a:t> 个询问，每次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[</a:t>
            </a:r>
            <a:r>
              <a:rPr lang="en-US" altLang="zh-CN" sz="2400" i="1" dirty="0" err="1" smtClean="0"/>
              <a:t>l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 表示要你通过上面的操作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[</a:t>
            </a:r>
            <a:r>
              <a:rPr lang="en-US" altLang="zh-CN" sz="2400" i="1" dirty="0" err="1" smtClean="0"/>
              <a:t>l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 的数删除的最小步数。</a:t>
            </a:r>
            <a:endParaRPr lang="zh-CN" altLang="en-US" sz="2400" dirty="0" smtClean="0"/>
          </a:p>
          <a:p>
            <a:r>
              <a:rPr lang="en-US" altLang="zh-CN" sz="2400" dirty="0" err="1" smtClean="0"/>
              <a:t>n,m,q</a:t>
            </a:r>
            <a:r>
              <a:rPr lang="en-US" altLang="zh-CN" sz="2400" dirty="0" smtClean="0"/>
              <a:t>&lt;=100000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国家集训队</a:t>
            </a:r>
            <a:r>
              <a:rPr lang="en-US" altLang="zh-CN" dirty="0" smtClean="0"/>
              <a:t>] </a:t>
            </a:r>
            <a:r>
              <a:rPr lang="zh-CN" altLang="en-US" dirty="0" smtClean="0"/>
              <a:t>数颜色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维护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给你一</a:t>
            </a:r>
            <a:r>
              <a:rPr lang="zh-CN" altLang="en-US" sz="2400" dirty="0" smtClean="0"/>
              <a:t>个长度为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序列，</a:t>
            </a:r>
            <a:r>
              <a:rPr lang="en-US" altLang="zh-CN" sz="2400" dirty="0" smtClean="0"/>
              <a:t>m </a:t>
            </a:r>
            <a:r>
              <a:rPr lang="zh-CN" altLang="en-US" sz="2400" dirty="0" smtClean="0"/>
              <a:t>个操作，有两种操作：</a:t>
            </a:r>
            <a:endParaRPr lang="zh-CN" altLang="en-US" sz="2400" dirty="0" smtClean="0"/>
          </a:p>
          <a:p>
            <a:r>
              <a:rPr lang="zh-CN" altLang="en-US" sz="2400" dirty="0" smtClean="0"/>
              <a:t>修改序列上某一位的数字</a:t>
            </a:r>
            <a:endParaRPr lang="zh-CN" altLang="en-US" sz="2400" dirty="0" smtClean="0"/>
          </a:p>
          <a:p>
            <a:r>
              <a:rPr lang="zh-CN" altLang="en-US" sz="2400" dirty="0" smtClean="0"/>
              <a:t>询问</a:t>
            </a:r>
            <a:r>
              <a:rPr lang="zh-CN" altLang="en-US" sz="2400" dirty="0" smtClean="0"/>
              <a:t>区间 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l,r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  中数字的种类数（多个相同的数字只算一个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&lt;=133333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线段树 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已知一个长度为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的数列，你需要进行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次以下操作：</a:t>
            </a:r>
            <a:endParaRPr lang="zh-CN" altLang="en-US" sz="2400" dirty="0" smtClean="0"/>
          </a:p>
          <a:p>
            <a:r>
              <a:rPr lang="zh-CN" altLang="en-US" sz="2400" dirty="0" smtClean="0"/>
              <a:t>将某区间每一个数加上 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求出某区间每一个数的和。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&lt;=100000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「JOISC 2014 Day1」</a:t>
            </a:r>
            <a:r>
              <a:rPr lang="zh-CN" altLang="en-US" dirty="0" smtClean="0"/>
              <a:t>历史</a:t>
            </a:r>
            <a:r>
              <a:rPr lang="zh-CN" altLang="en-US" dirty="0" smtClean="0"/>
              <a:t>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给你一个长度为 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 的数组 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 和 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询问 ，每次询问一个区间 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l,r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 内重要度最大的数字，要求 </a:t>
            </a:r>
            <a:r>
              <a:rPr lang="zh-CN" altLang="en-US" sz="2400" b="1" dirty="0" smtClean="0"/>
              <a:t>输出其重要度</a:t>
            </a:r>
            <a:r>
              <a:rPr lang="zh-CN" altLang="en-US" sz="2400" dirty="0" smtClean="0"/>
              <a:t>。一个数字 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重要度</a:t>
            </a:r>
            <a:r>
              <a:rPr lang="zh-CN" altLang="en-US" sz="2400" dirty="0" smtClean="0"/>
              <a:t>的定义为  </a:t>
            </a:r>
            <a:r>
              <a:rPr lang="en-US" altLang="zh-CN" sz="2400" dirty="0" smtClean="0"/>
              <a:t>I </a:t>
            </a:r>
            <a:r>
              <a:rPr lang="zh-CN" altLang="en-US" sz="2400" dirty="0" smtClean="0"/>
              <a:t>乘上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 在区间内出现的次数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&lt;=100000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</a:t>
            </a:r>
            <a:r>
              <a:rPr lang="zh-CN" altLang="en-US" dirty="0" smtClean="0"/>
              <a:t>队小练习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[Cnoi2019]</a:t>
            </a:r>
            <a:r>
              <a:rPr lang="zh-CN" altLang="en-US" sz="2400" dirty="0" smtClean="0"/>
              <a:t>数字</a:t>
            </a:r>
            <a:r>
              <a:rPr lang="zh-CN" altLang="en-US" sz="2400" dirty="0" smtClean="0"/>
              <a:t>游戏</a:t>
            </a:r>
            <a:endParaRPr lang="en-US" altLang="zh-CN" sz="2400" dirty="0" smtClean="0"/>
          </a:p>
          <a:p>
            <a:r>
              <a:rPr lang="en-US" altLang="zh-CN" sz="2400" dirty="0" smtClean="0"/>
              <a:t>[WC2013]</a:t>
            </a:r>
            <a:r>
              <a:rPr lang="zh-CN" altLang="en-US" sz="2400" dirty="0" smtClean="0"/>
              <a:t>糖果公园</a:t>
            </a:r>
            <a:endParaRPr lang="en-US" altLang="zh-CN" sz="2400" dirty="0" smtClean="0"/>
          </a:p>
          <a:p>
            <a:r>
              <a:rPr lang="en-US" sz="2400" dirty="0" smtClean="0"/>
              <a:t>[SCOI2005]</a:t>
            </a:r>
            <a:r>
              <a:rPr lang="zh-CN" altLang="en-US" sz="2400" dirty="0" smtClean="0"/>
              <a:t>王室联邦</a:t>
            </a:r>
            <a:endParaRPr lang="en-US" altLang="zh-CN" sz="2400" dirty="0" smtClean="0"/>
          </a:p>
          <a:p>
            <a:r>
              <a:rPr lang="en-US" sz="2400" dirty="0" smtClean="0"/>
              <a:t>[Ynoi2016] </a:t>
            </a:r>
            <a:r>
              <a:rPr lang="zh-CN" altLang="en-US" sz="2400" dirty="0" smtClean="0"/>
              <a:t>掉进兔子洞</a:t>
            </a:r>
            <a:endParaRPr lang="zh-CN" altLang="en-US" sz="2400" dirty="0" smtClean="0"/>
          </a:p>
          <a:p>
            <a:r>
              <a:rPr lang="zh-CN" altLang="en-US" sz="2400" dirty="0" smtClean="0"/>
              <a:t>小清新人渣的本愿</a:t>
            </a:r>
            <a:endParaRPr lang="zh-CN" altLang="en-US" sz="2400" dirty="0" smtClean="0"/>
          </a:p>
          <a:p>
            <a:r>
              <a:rPr lang="en-US" sz="2400" dirty="0" smtClean="0"/>
              <a:t>[Ynoi2017] </a:t>
            </a:r>
            <a:r>
              <a:rPr lang="zh-CN" altLang="en-US" sz="2400" dirty="0" smtClean="0"/>
              <a:t>由乃的玉米田</a:t>
            </a:r>
            <a:endParaRPr lang="zh-CN" altLang="en-US" sz="2400" dirty="0" smtClean="0"/>
          </a:p>
          <a:p>
            <a:r>
              <a:rPr lang="en-US" sz="2400" dirty="0" smtClean="0"/>
              <a:t>[Ynoi2011] WBLT</a:t>
            </a:r>
            <a:endParaRPr 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线段树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已知一个长度为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的数列，你需要进行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次以下操作</a:t>
            </a:r>
            <a:endParaRPr lang="en-US" altLang="zh-CN" sz="2400" dirty="0" smtClean="0"/>
          </a:p>
          <a:p>
            <a:r>
              <a:rPr lang="zh-CN" altLang="en-US" sz="2400" dirty="0" smtClean="0"/>
              <a:t>将某区间每一个数乘上 </a:t>
            </a:r>
            <a:r>
              <a:rPr lang="en-US" altLang="zh-CN" sz="2400" i="1" dirty="0" smtClean="0"/>
              <a:t>x</a:t>
            </a:r>
            <a:endParaRPr lang="zh-CN" altLang="en-US" sz="2400" dirty="0" smtClean="0"/>
          </a:p>
          <a:p>
            <a:r>
              <a:rPr lang="zh-CN" altLang="en-US" sz="2400" dirty="0" smtClean="0"/>
              <a:t>将某区间每一个数加上 </a:t>
            </a:r>
            <a:r>
              <a:rPr lang="en-US" altLang="zh-CN" sz="2400" i="1" dirty="0" smtClean="0"/>
              <a:t>x</a:t>
            </a:r>
            <a:endParaRPr lang="zh-CN" altLang="en-US" sz="2400" dirty="0" smtClean="0"/>
          </a:p>
          <a:p>
            <a:r>
              <a:rPr lang="zh-CN" altLang="en-US" sz="2400" dirty="0" smtClean="0"/>
              <a:t>求出某区间每一个数的和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&lt;=100000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CF1588F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你有个长度为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的数组 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 和一个长度为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的排列 </a:t>
            </a:r>
            <a:r>
              <a:rPr lang="en-US" altLang="zh-CN" sz="2400" i="1" dirty="0" smtClean="0"/>
              <a:t>p</a:t>
            </a:r>
            <a:r>
              <a:rPr lang="zh-CN" altLang="en-US" sz="2400" dirty="0" smtClean="0"/>
              <a:t>，对于每一个 </a:t>
            </a:r>
            <a:r>
              <a:rPr lang="en-US" altLang="zh-CN" sz="2400" i="1" dirty="0" err="1" smtClean="0"/>
              <a:t>i</a:t>
            </a:r>
            <a:r>
              <a:rPr lang="zh-CN" altLang="en-US" sz="2400" dirty="0" smtClean="0"/>
              <a:t> 有一有向边 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/>
              <a:t>i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pi</a:t>
            </a:r>
            <a:r>
              <a:rPr lang="zh-CN" altLang="en-US" sz="2400" dirty="0" smtClean="0"/>
              <a:t>​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有如下三种操作：</a:t>
            </a:r>
            <a:endParaRPr lang="zh-CN" altLang="en-US" sz="2400" dirty="0" smtClean="0"/>
          </a:p>
          <a:p>
            <a:r>
              <a:rPr lang="en-US" altLang="zh-CN" sz="2400" dirty="0" smtClean="0"/>
              <a:t>1 l r </a:t>
            </a:r>
            <a:r>
              <a:rPr lang="zh-CN" altLang="en-US" sz="2400" dirty="0" smtClean="0"/>
              <a:t>询问 </a:t>
            </a:r>
            <a:r>
              <a:rPr lang="en-US" altLang="zh-CN" sz="2400" dirty="0" smtClean="0"/>
              <a:t>a[l]+a[l+1]+...+a[r] </a:t>
            </a:r>
            <a:r>
              <a:rPr lang="zh-CN" altLang="en-US" sz="2400" dirty="0" smtClean="0"/>
              <a:t>的和。</a:t>
            </a:r>
            <a:endParaRPr lang="zh-CN" altLang="en-US" sz="2400" dirty="0" smtClean="0"/>
          </a:p>
          <a:p>
            <a:r>
              <a:rPr lang="en-US" altLang="zh-CN" sz="2400" dirty="0" smtClean="0"/>
              <a:t>2 v x </a:t>
            </a:r>
            <a:r>
              <a:rPr lang="zh-CN" altLang="en-US" sz="2400" dirty="0" smtClean="0"/>
              <a:t>将所有 </a:t>
            </a:r>
            <a:r>
              <a:rPr lang="en-US" altLang="zh-CN" sz="2400" i="1" dirty="0" smtClean="0"/>
              <a:t>v</a:t>
            </a:r>
            <a:r>
              <a:rPr lang="zh-CN" altLang="en-US" sz="2400" dirty="0" smtClean="0"/>
              <a:t> 能到达的节点所对应编号的值加 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en-US" altLang="zh-CN" sz="2400" dirty="0" smtClean="0"/>
              <a:t>3 x y </a:t>
            </a:r>
            <a:r>
              <a:rPr lang="zh-CN" altLang="en-US" sz="2400" dirty="0" smtClean="0"/>
              <a:t>交换 </a:t>
            </a:r>
            <a:r>
              <a:rPr lang="en-US" altLang="zh-CN" sz="2400" i="1" dirty="0" err="1" smtClean="0"/>
              <a:t>px</a:t>
            </a:r>
            <a:r>
              <a:rPr lang="zh-CN" altLang="en-US" sz="2400" dirty="0" smtClean="0"/>
              <a:t>​ 与 </a:t>
            </a:r>
            <a:r>
              <a:rPr lang="en-US" altLang="zh-CN" sz="2400" i="1" dirty="0" err="1" smtClean="0"/>
              <a:t>py</a:t>
            </a:r>
            <a:r>
              <a:rPr lang="zh-CN" altLang="en-US" sz="2400" dirty="0" smtClean="0"/>
              <a:t>​。</a:t>
            </a:r>
            <a:endParaRPr lang="en-US" altLang="zh-CN" sz="2400" dirty="0" smtClean="0"/>
          </a:p>
          <a:p>
            <a:r>
              <a:rPr lang="zh-CN" altLang="en-US" sz="2400" dirty="0" smtClean="0"/>
              <a:t>对于每一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 操作输出结果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n&lt;=200000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[APIO2019] </a:t>
            </a:r>
            <a:r>
              <a:rPr lang="zh-CN" altLang="en-US" dirty="0" smtClean="0"/>
              <a:t>桥梁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给定一张 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 个点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 条边的无向带权</a:t>
            </a:r>
            <a:r>
              <a:rPr lang="zh-CN" altLang="en-US" sz="2400" dirty="0" smtClean="0"/>
              <a:t>图以及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个操作。</a:t>
            </a:r>
            <a:endParaRPr lang="zh-CN" altLang="en-US" sz="2400" dirty="0" smtClean="0"/>
          </a:p>
          <a:p>
            <a:r>
              <a:rPr lang="zh-CN" altLang="en-US" sz="2400" dirty="0" smtClean="0"/>
              <a:t>每次询问给定一个二元组 </a:t>
            </a:r>
            <a:r>
              <a:rPr lang="en-US" altLang="zh-CN" sz="2400" dirty="0" smtClean="0"/>
              <a:t> (</a:t>
            </a:r>
            <a:r>
              <a:rPr lang="en-US" altLang="zh-CN" sz="2400" i="1" dirty="0" err="1" smtClean="0"/>
              <a:t>x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，从 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 号节点开始出发，只允许通过边权 大于</a:t>
            </a:r>
            <a:r>
              <a:rPr lang="en-US" altLang="zh-CN" sz="2400" i="1" dirty="0" smtClean="0"/>
              <a:t>y</a:t>
            </a:r>
            <a:r>
              <a:rPr lang="zh-CN" altLang="en-US" sz="2400" dirty="0" smtClean="0"/>
              <a:t> 的边。</a:t>
            </a:r>
            <a:endParaRPr lang="zh-CN" altLang="en-US" sz="2400" dirty="0" smtClean="0"/>
          </a:p>
          <a:p>
            <a:r>
              <a:rPr lang="zh-CN" altLang="en-US" sz="2400" dirty="0" smtClean="0"/>
              <a:t>问能够到达的联通块最大的大小。</a:t>
            </a:r>
            <a:endParaRPr lang="zh-CN" altLang="en-US" sz="2400" dirty="0" smtClean="0"/>
          </a:p>
          <a:p>
            <a:r>
              <a:rPr lang="zh-CN" altLang="en-US" sz="2400" b="1" dirty="0" smtClean="0"/>
              <a:t>要求动态修改边</a:t>
            </a:r>
            <a:r>
              <a:rPr lang="zh-CN" altLang="en-US" sz="2400" b="1" dirty="0" smtClean="0"/>
              <a:t>权</a:t>
            </a:r>
            <a:endParaRPr lang="en-US" altLang="zh-CN" sz="2400" b="1" dirty="0" smtClean="0"/>
          </a:p>
          <a:p>
            <a:r>
              <a:rPr lang="en-US" altLang="zh-CN" sz="2400" dirty="0" smtClean="0"/>
              <a:t>n&lt;=50000,m&lt;=100000,q&lt;=100000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[Ynoi2019] </a:t>
            </a:r>
            <a:r>
              <a:rPr lang="zh-CN" altLang="en-US" dirty="0" smtClean="0"/>
              <a:t>魔法少女网站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的序列，有 </a:t>
            </a:r>
            <a:r>
              <a:rPr lang="en-US" altLang="zh-CN" dirty="0" smtClean="0"/>
              <a:t>m </a:t>
            </a:r>
            <a:r>
              <a:rPr lang="zh-CN" altLang="en-US" dirty="0" smtClean="0"/>
              <a:t>次操作：</a:t>
            </a:r>
            <a:endParaRPr lang="en-US" altLang="zh-CN" dirty="0" smtClean="0"/>
          </a:p>
          <a:p>
            <a:r>
              <a:rPr lang="en-US" altLang="zh-CN" dirty="0" smtClean="0"/>
              <a:t>1 x y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的位置修改为</a:t>
            </a:r>
            <a:r>
              <a:rPr lang="en-US" altLang="zh-CN" dirty="0" smtClean="0"/>
              <a:t>y</a:t>
            </a:r>
            <a:endParaRPr lang="en-US" altLang="zh-CN" dirty="0" smtClean="0"/>
          </a:p>
          <a:p>
            <a:r>
              <a:rPr lang="en-US" altLang="zh-CN" dirty="0" smtClean="0"/>
              <a:t>2 l r x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中有多少子区间的最大值小于或等于 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&lt;=300000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P5787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线段树分治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一张图有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个节点的图， 在 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 时间中会出现 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 条边，表示有一条连接 </a:t>
            </a:r>
            <a:r>
              <a:rPr lang="en-US" altLang="zh-CN" sz="2400" i="1" dirty="0" err="1" smtClean="0"/>
              <a:t>x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y</a:t>
            </a:r>
            <a:r>
              <a:rPr lang="zh-CN" altLang="en-US" sz="2400" dirty="0" smtClean="0"/>
              <a:t> 的边在 </a:t>
            </a:r>
            <a:r>
              <a:rPr lang="en-US" altLang="zh-CN" sz="2400" i="1" dirty="0" smtClean="0"/>
              <a:t>l</a:t>
            </a:r>
            <a:r>
              <a:rPr lang="zh-CN" altLang="en-US" sz="2400" dirty="0" smtClean="0"/>
              <a:t> 时刻出现 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 时刻消失，求问在第 </a:t>
            </a:r>
            <a:r>
              <a:rPr lang="en-US" altLang="zh-CN" sz="2400" i="1" dirty="0" err="1" smtClean="0"/>
              <a:t>i</a:t>
            </a:r>
            <a:r>
              <a:rPr lang="zh-CN" altLang="en-US" sz="2400" dirty="0" smtClean="0"/>
              <a:t> 个时间段中图是否为二分图。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&lt;=100000,m&lt;=200000</a:t>
            </a:r>
            <a:endParaRPr lang="en-US" altLang="zh-CN" sz="2400" dirty="0" smtClean="0"/>
          </a:p>
          <a:p>
            <a:r>
              <a:rPr lang="en-US" altLang="zh-CN" sz="2400" dirty="0" smtClean="0"/>
              <a:t>Tip:CF813F</a:t>
            </a:r>
            <a:r>
              <a:rPr lang="zh-CN" altLang="en-US" sz="2400" dirty="0" smtClean="0"/>
              <a:t>双倍经验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CF1423H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给定一个 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 个点的图，有 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 次询问，每一条边在其连边的第 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 天开始时被删去。</a:t>
            </a:r>
            <a:endParaRPr lang="zh-CN" altLang="en-US" sz="2400" dirty="0" smtClean="0"/>
          </a:p>
          <a:p>
            <a:r>
              <a:rPr lang="zh-CN" altLang="en-US" sz="2400" dirty="0" smtClean="0"/>
              <a:t>有三种询问</a:t>
            </a:r>
            <a:endParaRPr lang="zh-CN" altLang="en-US" sz="2400" dirty="0" smtClean="0"/>
          </a:p>
          <a:p>
            <a:r>
              <a:rPr lang="en-US" altLang="zh-CN" sz="2400" dirty="0" smtClean="0"/>
              <a:t>1 x y</a:t>
            </a:r>
            <a:r>
              <a:rPr lang="zh-CN" altLang="en-US" sz="2400" dirty="0" smtClean="0"/>
              <a:t> 将 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 与 </a:t>
            </a:r>
            <a:r>
              <a:rPr lang="en-US" altLang="zh-CN" sz="2400" i="1" dirty="0" smtClean="0"/>
              <a:t>y</a:t>
            </a:r>
            <a:r>
              <a:rPr lang="zh-CN" altLang="en-US" sz="2400" dirty="0" smtClean="0"/>
              <a:t> 连边。</a:t>
            </a:r>
            <a:endParaRPr lang="zh-CN" altLang="en-US" sz="2400" dirty="0" smtClean="0"/>
          </a:p>
          <a:p>
            <a:r>
              <a:rPr lang="en-US" altLang="zh-CN" sz="2400" dirty="0" smtClean="0"/>
              <a:t>2 z</a:t>
            </a:r>
            <a:r>
              <a:rPr lang="zh-CN" altLang="en-US" sz="2400" dirty="0" smtClean="0"/>
              <a:t>询问 </a:t>
            </a:r>
            <a:r>
              <a:rPr lang="en-US" altLang="zh-CN" sz="2400" i="1" dirty="0" smtClean="0"/>
              <a:t>z</a:t>
            </a:r>
            <a:r>
              <a:rPr lang="zh-CN" altLang="en-US" sz="2400" dirty="0" smtClean="0"/>
              <a:t> 所在的连通块大小。</a:t>
            </a:r>
            <a:endParaRPr lang="zh-CN" altLang="en-US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 进入下一天。</a:t>
            </a:r>
            <a:endParaRPr lang="zh-CN" altLang="en-US" sz="2400" dirty="0" smtClean="0"/>
          </a:p>
          <a:p>
            <a:r>
              <a:rPr lang="zh-CN" altLang="en-US" sz="2400" dirty="0" smtClean="0"/>
              <a:t>注意：对于一条在第 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 天连接的边，在第 </a:t>
            </a:r>
            <a:r>
              <a:rPr lang="en-US" altLang="zh-CN" sz="2400" i="1" dirty="0" err="1" smtClean="0"/>
              <a:t>x</a:t>
            </a:r>
            <a:r>
              <a:rPr lang="en-US" altLang="zh-CN" sz="2400" dirty="0" err="1" smtClean="0"/>
              <a:t>+</a:t>
            </a:r>
            <a:r>
              <a:rPr lang="en-US" altLang="zh-CN" sz="2400" i="1" dirty="0" err="1" smtClean="0"/>
              <a:t>k</a:t>
            </a:r>
            <a:r>
              <a:rPr lang="zh-CN" altLang="en-US" sz="2400" dirty="0" smtClean="0"/>
              <a:t> 天开始时删除。</a:t>
            </a:r>
            <a:endParaRPr lang="en-US" altLang="zh-CN" sz="2400" dirty="0" smtClean="0"/>
          </a:p>
          <a:p>
            <a:r>
              <a:rPr lang="en-US" altLang="zh-CN" sz="2400" dirty="0" smtClean="0"/>
              <a:t>n&lt;=100000,q&lt;=500000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3293</Words>
  <Application>WPS 演示</Application>
  <PresentationFormat>全屏显示(4:3)</PresentationFormat>
  <Paragraphs>223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简单离线算法入门</vt:lpstr>
      <vt:lpstr>PowerPoint 演示文稿</vt:lpstr>
      <vt:lpstr>【模板】线段树 1</vt:lpstr>
      <vt:lpstr>【模板】线段树 2</vt:lpstr>
      <vt:lpstr>CF1588F</vt:lpstr>
      <vt:lpstr>[APIO2019] 桥梁</vt:lpstr>
      <vt:lpstr>[Ynoi2019] 魔法少女网站</vt:lpstr>
      <vt:lpstr>P5787【模板】线段树分治</vt:lpstr>
      <vt:lpstr>CF1423H</vt:lpstr>
      <vt:lpstr>CF1140F</vt:lpstr>
      <vt:lpstr>线段树分治小练习</vt:lpstr>
      <vt:lpstr>【模板】三维偏序（陌上花开）</vt:lpstr>
      <vt:lpstr> [CQOI2011]动态逆序对</vt:lpstr>
      <vt:lpstr>[BalkanOI2007]Mokia 摩基亚</vt:lpstr>
      <vt:lpstr>CF1442D</vt:lpstr>
      <vt:lpstr>[SDOI2011]拦截导弹</vt:lpstr>
      <vt:lpstr>[NOI2007] 货币兑换</vt:lpstr>
      <vt:lpstr>CDQ小练习</vt:lpstr>
      <vt:lpstr>【模板】可持久化线段树 2（主席树）</vt:lpstr>
      <vt:lpstr>Dynamic Rankings </vt:lpstr>
      <vt:lpstr> [ZJOI2013]K大数查询</vt:lpstr>
      <vt:lpstr>[国家集训队]矩阵乘法</vt:lpstr>
      <vt:lpstr>[CTSC2008]网络管理</vt:lpstr>
      <vt:lpstr>[POI2011]MET-Meteors</vt:lpstr>
      <vt:lpstr>整体二分小练习</vt:lpstr>
      <vt:lpstr>[国家集训队] 小 Z 的袜子</vt:lpstr>
      <vt:lpstr>Rmq Problem / mex</vt:lpstr>
      <vt:lpstr>CF351D</vt:lpstr>
      <vt:lpstr>[国家集训队] 数颜色 / 维护队列</vt:lpstr>
      <vt:lpstr>「JOISC 2014 Day1」历史研究</vt:lpstr>
      <vt:lpstr>莫队小练习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简单离线算法入门</dc:title>
  <dc:creator>Administrator</dc:creator>
  <cp:lastModifiedBy>stu</cp:lastModifiedBy>
  <cp:revision>33</cp:revision>
  <dcterms:created xsi:type="dcterms:W3CDTF">2023-01-28T13:42:00Z</dcterms:created>
  <dcterms:modified xsi:type="dcterms:W3CDTF">2023-01-30T00:22:04Z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