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 varScale="1">
        <p:scale>
          <a:sx n="52" d="100"/>
          <a:sy n="52" d="100"/>
        </p:scale>
        <p:origin x="7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08T20:54:35"/>
    </inkml:context>
    <inkml:brush xml:id="br0">
      <inkml:brushProperty name="width" value="0.05291" units="cm"/>
      <inkml:brushProperty name="height" value="0.05291" units="cm"/>
      <inkml:brushProperty name="color" value="#333333"/>
      <inkml:brushProperty name="fitToCurve" value="1"/>
    </inkml:brush>
  </inkml:definitions>
  <inkml:trace contextRef="#ctx0" brushRef="#br0">97 57 337,'1776'-54'506,"-808"0"-504,-402 81-51,-1 27-24,-243-54 73,82 0 0,0 0 0,-203 0-116,42 54-57,-1 0 177,0-54-2,-81 54-5,-40-54 3,-40 0-175,0 0-87</inkml:trace>
  <inkml:trace contextRef="#ctx0" brushRef="#br0">7241 676 175,'80'108'261,"1"0"-261,-81 0 1,81 134 112,-81-27 60,81 1-173,-81-1 0,0-26 0,0 26 0,0 1 0,-121 215 49,40-27 24,-81-54-73,1 27 0,80-134 0,1 26 0,-1-81 0,0-53-90,121 27-118,-40-55 98,0 1 108,0-54-175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08T20:54:35"/>
    </inkml:context>
    <inkml:brush xml:id="br0">
      <inkml:brushProperty name="width" value="0.05291" units="cm"/>
      <inkml:brushProperty name="height" value="0.05291" units="cm"/>
      <inkml:brushProperty name="color" value="#333333"/>
      <inkml:brushProperty name="fitToCurve" value="1"/>
    </inkml:brush>
  </inkml:definitions>
  <inkml:trace contextRef="#ctx0" brushRef="#br0">133 0 337,'3056'54'508,"-873"267"-437,-524 1 36,-44-27-107,-1222-188-410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宋体" charset="0"/>
                <a:cs typeface="Calibri" charset="0"/>
              </a:rPr>
              <a:t>10/28/2025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1" name="文本框"/>
          <p:cNvSpPr>
            <a:spLocks noGrp="1"/>
          </p:cNvSpPr>
          <p:nvPr>
            <p:ph type="body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ftr" idx="4"/>
          </p:nvPr>
        </p:nvSpPr>
        <p:spPr>
          <a:xfrm>
            <a:off x="0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929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宋体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4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7" name="文本框"/>
          <p:cNvSpPr>
            <a:spLocks noGrp="1"/>
          </p:cNvSpPr>
          <p:nvPr>
            <p:ph type="body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387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80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81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4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08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09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826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35" name="对象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36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4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61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62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8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88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389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288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15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415" name="对象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16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417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3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64" name="文本框"/>
          <p:cNvSpPr>
            <a:spLocks noGrp="1"/>
          </p:cNvSpPr>
          <p:nvPr>
            <p:ph type="body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8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3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1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16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29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49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76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6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636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05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6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682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32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33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60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ldNum" idx="5"/>
          </p:nvPr>
        </p:nvSpPr>
        <p:spPr>
          <a:xfrm>
            <a:off x="5180013" y="6502400"/>
            <a:ext cx="3962400" cy="3413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56" name="对象"/>
          <p:cNvSpPr>
            <a:spLocks noGrp="1" noRot="1" noChangeAspect="1"/>
          </p:cNvSpPr>
          <p:nvPr>
            <p:ph type="sldImg"/>
          </p:nvPr>
        </p:nvSpPr>
        <p:spPr>
          <a:xfrm>
            <a:off x="2857500" y="512763"/>
            <a:ext cx="3428999" cy="25669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57" name="文本框"/>
          <p:cNvSpPr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956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371600" y="3195637"/>
            <a:ext cx="15544800" cy="22050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743200" y="5829299"/>
            <a:ext cx="12801600" cy="26288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63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2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29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dt" idx="10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3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7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6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3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77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1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2025/10/28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5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10/28/2025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customXml" Target="../ink/ink2.xml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16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18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20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3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22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24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26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9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28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1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3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32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5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34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6" name="曲线"/>
          <p:cNvSpPr>
            <a:spLocks/>
          </p:cNvSpPr>
          <p:nvPr/>
        </p:nvSpPr>
        <p:spPr>
          <a:xfrm>
            <a:off x="1314448" y="1485899"/>
            <a:ext cx="2614611" cy="200024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38" name="组合"/>
          <p:cNvGrpSpPr>
            <a:grpSpLocks/>
          </p:cNvGrpSpPr>
          <p:nvPr/>
        </p:nvGrpSpPr>
        <p:grpSpPr>
          <a:xfrm>
            <a:off x="5629275" y="1785938"/>
            <a:ext cx="2500311" cy="2157411"/>
            <a:chOff x="5629275" y="1785938"/>
            <a:chExt cx="2500311" cy="2157411"/>
          </a:xfrm>
        </p:grpSpPr>
        <p:sp>
          <p:nvSpPr>
            <p:cNvPr id="37" name="曲线"/>
            <p:cNvSpPr>
              <a:spLocks/>
            </p:cNvSpPr>
            <p:nvPr/>
          </p:nvSpPr>
          <p:spPr>
            <a:xfrm>
              <a:off x="5629275" y="1785938"/>
              <a:ext cx="2500311" cy="215741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40" y="0"/>
                  </a:moveTo>
                  <a:lnTo>
                    <a:pt x="4659" y="0"/>
                  </a:lnTo>
                  <a:lnTo>
                    <a:pt x="0" y="10799"/>
                  </a:lnTo>
                  <a:lnTo>
                    <a:pt x="4659" y="21600"/>
                  </a:lnTo>
                  <a:lnTo>
                    <a:pt x="16940" y="21600"/>
                  </a:lnTo>
                  <a:lnTo>
                    <a:pt x="21600" y="10799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42D0A1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40" name="组合"/>
          <p:cNvGrpSpPr>
            <a:grpSpLocks/>
          </p:cNvGrpSpPr>
          <p:nvPr/>
        </p:nvGrpSpPr>
        <p:grpSpPr>
          <a:xfrm>
            <a:off x="11254833" y="7429500"/>
            <a:ext cx="2518316" cy="2153822"/>
            <a:chOff x="11254833" y="7429500"/>
            <a:chExt cx="2518316" cy="2153822"/>
          </a:xfrm>
        </p:grpSpPr>
        <p:sp>
          <p:nvSpPr>
            <p:cNvPr id="39" name="曲线"/>
            <p:cNvSpPr>
              <a:spLocks/>
            </p:cNvSpPr>
            <p:nvPr/>
          </p:nvSpPr>
          <p:spPr>
            <a:xfrm>
              <a:off x="11254833" y="7429500"/>
              <a:ext cx="2518316" cy="215382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79" y="0"/>
                  </a:moveTo>
                  <a:lnTo>
                    <a:pt x="4618" y="0"/>
                  </a:lnTo>
                  <a:lnTo>
                    <a:pt x="0" y="10801"/>
                  </a:lnTo>
                  <a:lnTo>
                    <a:pt x="4618" y="21600"/>
                  </a:lnTo>
                  <a:lnTo>
                    <a:pt x="16979" y="21600"/>
                  </a:lnTo>
                  <a:lnTo>
                    <a:pt x="21600" y="10801"/>
                  </a:lnTo>
                  <a:lnTo>
                    <a:pt x="16979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矩形"/>
          <p:cNvSpPr>
            <a:spLocks/>
          </p:cNvSpPr>
          <p:nvPr/>
        </p:nvSpPr>
        <p:spPr>
          <a:xfrm>
            <a:off x="2285998" y="-96867"/>
            <a:ext cx="11444288" cy="20116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79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b="0" i="0" u="sng" strike="noStrike" kern="1200" cap="none" spc="0" baseline="0">
                <a:solidFill>
                  <a:srgbClr val="0F0F0F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Digital Portfolio </a:t>
            </a:r>
          </a:p>
          <a:p>
            <a:pPr marL="0" indent="0" algn="l">
              <a:lnSpc>
                <a:spcPts val="791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600" b="0" i="0" u="sng" strike="noStrike" kern="1200" cap="none" spc="0" baseline="0">
              <a:solidFill>
                <a:srgbClr val="0F0F0F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grpSp>
        <p:nvGrpSpPr>
          <p:cNvPr id="43" name="组合"/>
          <p:cNvGrpSpPr>
            <a:grpSpLocks/>
          </p:cNvGrpSpPr>
          <p:nvPr/>
        </p:nvGrpSpPr>
        <p:grpSpPr>
          <a:xfrm>
            <a:off x="1014411" y="9701212"/>
            <a:ext cx="3214688" cy="300038"/>
            <a:chOff x="1014411" y="9701212"/>
            <a:chExt cx="3214688" cy="300038"/>
          </a:xfrm>
        </p:grpSpPr>
        <p:sp>
          <p:nvSpPr>
            <p:cNvPr id="42" name="曲线"/>
            <p:cNvSpPr>
              <a:spLocks/>
            </p:cNvSpPr>
            <p:nvPr/>
          </p:nvSpPr>
          <p:spPr>
            <a:xfrm>
              <a:off x="1014411" y="9701212"/>
              <a:ext cx="3214688" cy="3000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 l="-66666" r="-66666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44" name="矩形"/>
          <p:cNvSpPr>
            <a:spLocks/>
          </p:cNvSpPr>
          <p:nvPr/>
        </p:nvSpPr>
        <p:spPr>
          <a:xfrm>
            <a:off x="17030128" y="9707466"/>
            <a:ext cx="226693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1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>
            <a:off x="1997485" y="4224338"/>
            <a:ext cx="12733020" cy="4114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0" i="0" u="none" strike="noStrike" kern="1200" cap="none" spc="0" baseline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STUDENT NAME: KRISHNAN</a:t>
            </a:r>
            <a:r>
              <a:rPr lang="en-US" altLang="zh-CN" sz="4500" b="0" i="0" u="none" strike="noStrike" kern="1200" cap="none" spc="0" baseline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</a:rPr>
              <a:t> P</a:t>
            </a:r>
            <a:endParaRPr lang="en-US" altLang="zh-CN" sz="4500" b="0" i="0" u="none" strike="noStrike" kern="1200" cap="none" spc="0" baseline="0" dirty="0">
              <a:solidFill>
                <a:srgbClr val="000000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  <a:p>
            <a:pPr marL="0" indent="0" algn="l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0" i="0" u="none" strike="noStrike" kern="1200" cap="none" spc="0" baseline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REGISTER NO AND NMID: </a:t>
            </a:r>
            <a:r>
              <a:rPr lang="en-US" altLang="zh-CN" sz="4500" b="0" i="0" u="none" strike="noStrike" kern="1200" cap="none" spc="0" baseline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</a:rPr>
              <a:t>asunm1703222410128</a:t>
            </a:r>
            <a:endParaRPr lang="en-US" altLang="zh-CN" sz="4500" b="0" i="0" u="none" strike="noStrike" kern="1200" cap="none" spc="0" baseline="0" dirty="0">
              <a:solidFill>
                <a:srgbClr val="000000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  <a:p>
            <a:pPr marL="0" indent="0" algn="l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0" i="0" u="none" strike="noStrike" kern="1200" cap="none" spc="0" baseline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DEPARTMENT: B.SC Computer Science </a:t>
            </a:r>
          </a:p>
          <a:p>
            <a:pPr marL="0" indent="0" algn="l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0" i="0" u="none" strike="noStrike" kern="1200" cap="none" spc="0" baseline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COLLEGE: </a:t>
            </a:r>
            <a:r>
              <a:rPr lang="en-US" altLang="zh-CN" sz="4500" b="0" i="0" u="none" strike="noStrike" kern="1200" cap="none" spc="0" baseline="0" dirty="0" err="1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Aksheyaa</a:t>
            </a:r>
            <a:r>
              <a:rPr lang="en-US" altLang="zh-CN" sz="4500" b="0" i="0" u="none" strike="noStrike" kern="1200" cap="none" spc="0" baseline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 college of arts and science /  University of Madras.</a:t>
            </a:r>
          </a:p>
          <a:p>
            <a:pPr marL="0" indent="0" algn="l">
              <a:lnSpc>
                <a:spcPts val="5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00" b="0" i="0" u="none" strike="noStrike" kern="1200" cap="none" spc="0" baseline="0" dirty="0">
                <a:solidFill>
                  <a:srgbClr val="000000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   </a:t>
            </a:r>
            <a:endParaRPr lang="zh-CN" altLang="en-US" sz="4500" b="0" i="0" u="none" strike="noStrike" kern="1200" cap="none" spc="0" baseline="0" dirty="0">
              <a:solidFill>
                <a:srgbClr val="000000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9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258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1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260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3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262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5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264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7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266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69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268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1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270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3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272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5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274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77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276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278" name="矩形"/>
          <p:cNvSpPr>
            <a:spLocks/>
          </p:cNvSpPr>
          <p:nvPr/>
        </p:nvSpPr>
        <p:spPr>
          <a:xfrm>
            <a:off x="382368" y="317182"/>
            <a:ext cx="16022002" cy="10972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sng" strike="noStrike" kern="1200" cap="none" spc="0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FEATURES AND FUNCTIONALITY</a:t>
            </a:r>
            <a:endParaRPr lang="zh-CN" altLang="en-US" sz="7200" b="0" i="0" u="sng" strike="noStrike" kern="1200" cap="none" spc="0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sp>
        <p:nvSpPr>
          <p:cNvPr id="279" name="矩形"/>
          <p:cNvSpPr>
            <a:spLocks/>
          </p:cNvSpPr>
          <p:nvPr/>
        </p:nvSpPr>
        <p:spPr>
          <a:xfrm>
            <a:off x="335756" y="1899850"/>
            <a:ext cx="13903077" cy="91795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079500" lvl="1" indent="-53975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50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     Provides a clear and organized structure for personal, academic, and professional details.</a:t>
            </a:r>
          </a:p>
          <a:p>
            <a:pPr marL="1079500" lvl="1" indent="-53975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50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        Interactive navigation with responsive design.</a:t>
            </a:r>
          </a:p>
          <a:p>
            <a:pPr marL="1079500" lvl="1" indent="-53975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50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     Accessible anytime and anywhere in digital format.</a:t>
            </a:r>
          </a:p>
          <a:p>
            <a:pPr marL="1079500" lvl="1" indent="-53975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50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    Compatible across devices such as laptops, tablets, and smartphones.</a:t>
            </a:r>
          </a:p>
          <a:p>
            <a:pPr marL="1079500" lvl="1" indent="-53975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50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Contact form for direct communication.</a:t>
            </a:r>
          </a:p>
          <a:p>
            <a:pPr marL="0" indent="0" algn="ctr">
              <a:lnSpc>
                <a:spcPts val="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5000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91782"/>
      </p:ext>
    </p:extLst>
  </p:cSld>
  <p:clrMapOvr>
    <a:masterClrMapping/>
  </p:clrMapOvr>
  <p:transition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282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5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284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7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286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89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288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91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290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93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292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95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294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97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296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99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298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01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300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02" name="矩形"/>
          <p:cNvSpPr>
            <a:spLocks/>
          </p:cNvSpPr>
          <p:nvPr/>
        </p:nvSpPr>
        <p:spPr>
          <a:xfrm>
            <a:off x="1128712" y="9719531"/>
            <a:ext cx="2660333" cy="2428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3/21/2024  </a:t>
            </a: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Trebuchet MS Bold" charset="0"/>
                <a:ea typeface="Trebuchet MS Bold" charset="0"/>
                <a:cs typeface="Trebuchet MS Bold" charset="0"/>
                <a:sym typeface="Trebuchet MS Bold" charset="0"/>
              </a:rPr>
              <a:t>Annual Review</a:t>
            </a:r>
            <a:endParaRPr lang="zh-CN" altLang="en-US" sz="1650" b="0" i="0" u="none" strike="noStrike" kern="1200" cap="none" spc="30" baseline="0">
              <a:solidFill>
                <a:srgbClr val="2D83C3"/>
              </a:solidFill>
              <a:latin typeface="Trebuchet MS Bold" charset="0"/>
              <a:ea typeface="Trebuchet MS Bold" charset="0"/>
              <a:cs typeface="Trebuchet MS Bold" charset="0"/>
              <a:sym typeface="Trebuchet MS Bold" charset="0"/>
            </a:endParaRPr>
          </a:p>
        </p:txBody>
      </p:sp>
      <p:grpSp>
        <p:nvGrpSpPr>
          <p:cNvPr id="304" name="组合"/>
          <p:cNvGrpSpPr>
            <a:grpSpLocks/>
          </p:cNvGrpSpPr>
          <p:nvPr/>
        </p:nvGrpSpPr>
        <p:grpSpPr>
          <a:xfrm>
            <a:off x="100012" y="5072059"/>
            <a:ext cx="3700462" cy="5129213"/>
            <a:chOff x="100012" y="5072059"/>
            <a:chExt cx="3700462" cy="5129213"/>
          </a:xfrm>
        </p:grpSpPr>
        <p:sp>
          <p:nvSpPr>
            <p:cNvPr id="303" name="曲线"/>
            <p:cNvSpPr>
              <a:spLocks/>
            </p:cNvSpPr>
            <p:nvPr/>
          </p:nvSpPr>
          <p:spPr>
            <a:xfrm>
              <a:off x="100012" y="5072059"/>
              <a:ext cx="3700462" cy="512921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t="-1428" b="-1428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305" name="矩形"/>
          <p:cNvSpPr>
            <a:spLocks/>
          </p:cNvSpPr>
          <p:nvPr/>
        </p:nvSpPr>
        <p:spPr>
          <a:xfrm>
            <a:off x="1109662" y="856042"/>
            <a:ext cx="12720637" cy="9715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sng" strike="noStrike" kern="1200" cap="none" spc="22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RESULTS AND SCREENSHOTS</a:t>
            </a:r>
            <a:endParaRPr lang="zh-CN" altLang="en-US" sz="6375" b="0" i="0" u="sng" strike="noStrike" kern="1200" cap="none" spc="22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sp>
        <p:nvSpPr>
          <p:cNvPr id="306" name="矩形"/>
          <p:cNvSpPr>
            <a:spLocks/>
          </p:cNvSpPr>
          <p:nvPr/>
        </p:nvSpPr>
        <p:spPr>
          <a:xfrm>
            <a:off x="16915828" y="9707466"/>
            <a:ext cx="342900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10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307" name="矩形"/>
          <p:cNvSpPr>
            <a:spLocks/>
          </p:cNvSpPr>
          <p:nvPr/>
        </p:nvSpPr>
        <p:spPr>
          <a:xfrm>
            <a:off x="335756" y="2215805"/>
            <a:ext cx="13794928" cy="208502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971550" lvl="1" indent="-485775" algn="ctr">
              <a:lnSpc>
                <a:spcPts val="629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45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Successfully deployed Digital Portfolio Website</a:t>
            </a:r>
          </a:p>
          <a:p>
            <a:pPr marL="971550" lvl="1" indent="-485775" algn="ctr">
              <a:lnSpc>
                <a:spcPts val="629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45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Enhanced visibility of projects and skills</a:t>
            </a:r>
          </a:p>
          <a:p>
            <a:pPr marL="971550" lvl="1" indent="-485775" algn="ctr">
              <a:lnSpc>
                <a:spcPts val="629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45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Positive feedback from peers and mentors</a:t>
            </a:r>
            <a:endParaRPr lang="zh-CN" altLang="en-US" sz="4500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46439"/>
      </p:ext>
    </p:extLst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310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13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312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15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314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17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316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19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318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21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320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23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322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25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324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27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326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29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328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31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330" name="曲线"/>
            <p:cNvSpPr>
              <a:spLocks/>
            </p:cNvSpPr>
            <p:nvPr/>
          </p:nvSpPr>
          <p:spPr>
            <a:xfrm>
              <a:off x="2500312" y="9701212"/>
              <a:ext cx="114300" cy="2667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66666" r="-66666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332" name="曲线"/>
          <p:cNvSpPr>
            <a:spLocks/>
          </p:cNvSpPr>
          <p:nvPr/>
        </p:nvSpPr>
        <p:spPr>
          <a:xfrm rot="21570870">
            <a:off x="6912094" y="3345570"/>
            <a:ext cx="7755931" cy="459599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2877" r="-11907"/>
            </a:stretch>
          </a:blipFill>
          <a:ln cap="flat" cmpd="sng">
            <a:noFill/>
            <a:prstDash val="solid"/>
            <a:miter/>
          </a:ln>
        </p:spPr>
      </p:sp>
      <p:sp>
        <p:nvSpPr>
          <p:cNvPr id="333" name="矩形"/>
          <p:cNvSpPr>
            <a:spLocks/>
          </p:cNvSpPr>
          <p:nvPr/>
        </p:nvSpPr>
        <p:spPr>
          <a:xfrm>
            <a:off x="16915828" y="9707466"/>
            <a:ext cx="342900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11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334" name="矩形"/>
          <p:cNvSpPr>
            <a:spLocks/>
          </p:cNvSpPr>
          <p:nvPr/>
        </p:nvSpPr>
        <p:spPr>
          <a:xfrm>
            <a:off x="335756" y="231775"/>
            <a:ext cx="11762047" cy="1209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95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800" b="0" i="0" u="sng" strike="noStrike" kern="1200" cap="none" spc="0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RESULTS AND SCREENSHOTS</a:t>
            </a:r>
            <a:endParaRPr lang="zh-CN" altLang="en-US" sz="6800" b="0" i="0" u="sng" strike="noStrike" kern="1200" cap="none" spc="0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sp>
        <p:nvSpPr>
          <p:cNvPr id="420" name="文本框"/>
          <p:cNvSpPr txBox="1">
            <a:spLocks/>
          </p:cNvSpPr>
          <p:nvPr/>
        </p:nvSpPr>
        <p:spPr>
          <a:xfrm rot="26251">
            <a:off x="504150" y="2896582"/>
            <a:ext cx="5327901" cy="39703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KRISHNAN P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Web Developer / Designer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About Me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Full Name: KRISHNAN P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Phone:7200747439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Email:krishnan2</a:t>
            </a:r>
            <a:r>
              <a:rPr lang="en-US" altLang="zh-CN" b="1" dirty="0">
                <a:cs typeface="Lucida Sans" charset="0"/>
              </a:rPr>
              <a:t>142006</a:t>
            </a: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@gmail.com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Address : </a:t>
            </a:r>
            <a:r>
              <a:rPr lang="en-US" altLang="zh-CN" b="1" dirty="0">
                <a:cs typeface="Lucida Sans" charset="0"/>
              </a:rPr>
              <a:t>RPG PLOT Inside </a:t>
            </a: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, </a:t>
            </a:r>
            <a:r>
              <a:rPr lang="en-US" altLang="zh-CN" sz="1800" b="1" i="0" u="none" strike="noStrike" kern="1200" cap="none" spc="0" baseline="0" dirty="0" err="1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Natarajapuram</a:t>
            </a:r>
            <a:r>
              <a:rPr lang="en-US" altLang="zh-CN" sz="1800" b="1" i="0" u="none" strike="noStrike" kern="1200" cap="none" spc="0" baseline="0" dirty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, Chengalpattu - 603308.</a:t>
            </a:r>
            <a:endParaRPr lang="zh-CN" altLang="en-US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19698"/>
      </p:ext>
    </p:extLst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337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40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339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42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341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44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343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46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345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48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347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50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349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52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351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54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353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56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355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58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357" name="曲线"/>
            <p:cNvSpPr>
              <a:spLocks/>
            </p:cNvSpPr>
            <p:nvPr/>
          </p:nvSpPr>
          <p:spPr>
            <a:xfrm>
              <a:off x="2500312" y="9701212"/>
              <a:ext cx="114300" cy="2667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66666" r="-66666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359" name="矩形"/>
          <p:cNvSpPr>
            <a:spLocks/>
          </p:cNvSpPr>
          <p:nvPr/>
        </p:nvSpPr>
        <p:spPr>
          <a:xfrm>
            <a:off x="16915828" y="9707466"/>
            <a:ext cx="342900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11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360" name="矩形"/>
          <p:cNvSpPr>
            <a:spLocks/>
          </p:cNvSpPr>
          <p:nvPr/>
        </p:nvSpPr>
        <p:spPr>
          <a:xfrm>
            <a:off x="335756" y="300037"/>
            <a:ext cx="11555437" cy="11023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86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200" b="0" i="0" u="sng" strike="noStrike" kern="1200" cap="none" spc="0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RESULTS AND SCREENSHOTS</a:t>
            </a:r>
            <a:endParaRPr lang="zh-CN" altLang="en-US" sz="6200" b="0" i="0" u="sng" strike="noStrike" kern="1200" cap="none" spc="0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sp>
        <p:nvSpPr>
          <p:cNvPr id="419" name="文本框"/>
          <p:cNvSpPr txBox="1">
            <a:spLocks/>
          </p:cNvSpPr>
          <p:nvPr/>
        </p:nvSpPr>
        <p:spPr>
          <a:xfrm rot="21591822">
            <a:off x="1583826" y="2050912"/>
            <a:ext cx="4319398" cy="57207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My Resume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Courses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java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python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Mysql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Html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Skills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problem solving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video editing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time management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commutation skill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clr" r:id="rId4">
            <p14:nvContentPartPr>
              <p14:cNvPr id="421" name="root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11859378" y="7241481"/>
              <a:ext cx="2702453" cy="1929588"/>
            </p14:xfrm>
          </p:contentPart>
        </mc:Choice>
        <mc:Fallback xmlns=""/>
      </mc:AlternateContent>
      <mc:AlternateContent xmlns:mc="http://schemas.openxmlformats.org/markup-compatibility/2006" xmlns:p14="http://schemas.microsoft.com/office/powerpoint/2010/main">
        <mc:Choice Requires="p14">
          <p:contentPart p14:bwMode="clr" r:id="rId5">
            <p14:nvContentPartPr>
              <p14:cNvPr id="422" name="root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10234550" y="9487361"/>
              <a:ext cx="3221842" cy="405031"/>
            </p14:xfrm>
          </p:contentPart>
        </mc:Choice>
        <mc:Fallback xmlns=""/>
      </mc:AlternateContent>
    </p:spTree>
    <p:extLst>
      <p:ext uri="{BB962C8B-B14F-4D97-AF65-F5344CB8AC3E}">
        <p14:creationId xmlns:p14="http://schemas.microsoft.com/office/powerpoint/2010/main" val="128348884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363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66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365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68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367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70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369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72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371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74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373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76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375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78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377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80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379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82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381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84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383" name="曲线"/>
            <p:cNvSpPr>
              <a:spLocks/>
            </p:cNvSpPr>
            <p:nvPr/>
          </p:nvSpPr>
          <p:spPr>
            <a:xfrm>
              <a:off x="2500312" y="9701212"/>
              <a:ext cx="114300" cy="2667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66666" r="-66666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385" name="矩形"/>
          <p:cNvSpPr>
            <a:spLocks/>
          </p:cNvSpPr>
          <p:nvPr/>
        </p:nvSpPr>
        <p:spPr>
          <a:xfrm>
            <a:off x="671512" y="338137"/>
            <a:ext cx="6868001" cy="10972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sng" strike="noStrike" kern="1200" cap="none" spc="0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CONCLUSION</a:t>
            </a:r>
            <a:endParaRPr lang="zh-CN" altLang="en-US" sz="7200" b="0" i="0" u="sng" strike="noStrike" kern="1200" cap="none" spc="0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sp>
        <p:nvSpPr>
          <p:cNvPr id="386" name="矩形"/>
          <p:cNvSpPr>
            <a:spLocks/>
          </p:cNvSpPr>
          <p:nvPr/>
        </p:nvSpPr>
        <p:spPr>
          <a:xfrm>
            <a:off x="16915828" y="9707466"/>
            <a:ext cx="342900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11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387" name="矩形"/>
          <p:cNvSpPr>
            <a:spLocks/>
          </p:cNvSpPr>
          <p:nvPr/>
        </p:nvSpPr>
        <p:spPr>
          <a:xfrm>
            <a:off x="-24568" y="2350135"/>
            <a:ext cx="15583656" cy="412445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81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799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This project provides a simple and creative     way to present details in a digital format. It is easy to update, accessible, and more attractive than a traditional resume.</a:t>
            </a:r>
            <a:endParaRPr lang="zh-CN" altLang="en-US" sz="5799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015967"/>
      </p:ext>
    </p:extLst>
  </p:cSld>
  <p:clrMapOvr>
    <a:masterClrMapping/>
  </p:clrMapOvr>
  <p:transition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390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93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392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95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394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97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396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399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398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401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400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403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402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405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404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407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406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409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408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411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410" name="曲线"/>
            <p:cNvSpPr>
              <a:spLocks/>
            </p:cNvSpPr>
            <p:nvPr/>
          </p:nvSpPr>
          <p:spPr>
            <a:xfrm>
              <a:off x="2500312" y="9701212"/>
              <a:ext cx="114300" cy="2667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66666" r="-66666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412" name="矩形"/>
          <p:cNvSpPr>
            <a:spLocks/>
          </p:cNvSpPr>
          <p:nvPr/>
        </p:nvSpPr>
        <p:spPr>
          <a:xfrm>
            <a:off x="16915828" y="9707466"/>
            <a:ext cx="342900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11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413" name="矩形"/>
          <p:cNvSpPr>
            <a:spLocks/>
          </p:cNvSpPr>
          <p:nvPr/>
        </p:nvSpPr>
        <p:spPr>
          <a:xfrm>
            <a:off x="0" y="-91123"/>
            <a:ext cx="8187795" cy="17244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135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699" b="0" i="0" u="sng" strike="noStrike" kern="1200" cap="none" spc="0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GitHub Link</a:t>
            </a:r>
            <a:endParaRPr lang="zh-CN" altLang="en-US" sz="9699" b="0" i="0" u="sng" strike="noStrike" kern="1200" cap="none" spc="0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sp>
        <p:nvSpPr>
          <p:cNvPr id="423" name="文本框"/>
          <p:cNvSpPr txBox="1">
            <a:spLocks/>
          </p:cNvSpPr>
          <p:nvPr/>
        </p:nvSpPr>
        <p:spPr>
          <a:xfrm>
            <a:off x="1569799" y="4213860"/>
            <a:ext cx="8423872" cy="3693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r>
              <a:rPr lang="en-US" altLang="zh-CN" b="1" dirty="0">
                <a:cs typeface="Lucida Sans" charset="0"/>
              </a:rPr>
              <a:t>https://github.com/candy2142006/Digital_portfolio-</a:t>
            </a:r>
            <a:endParaRPr lang="zh-CN" altLang="en-US" sz="1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28712"/>
      </p:ext>
    </p:extLst>
  </p:cSld>
  <p:clrMapOvr>
    <a:masterClrMapping/>
  </p:clrMapOvr>
  <p:transition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曲线"/>
          <p:cNvSpPr>
            <a:spLocks/>
          </p:cNvSpPr>
          <p:nvPr/>
        </p:nvSpPr>
        <p:spPr>
          <a:xfrm>
            <a:off x="11165774" y="0"/>
            <a:ext cx="7129462" cy="1029484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52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51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54" name="组合"/>
          <p:cNvGrpSpPr>
            <a:grpSpLocks/>
          </p:cNvGrpSpPr>
          <p:nvPr/>
        </p:nvGrpSpPr>
        <p:grpSpPr>
          <a:xfrm>
            <a:off x="10044112" y="2543175"/>
            <a:ext cx="471488" cy="485773"/>
            <a:chOff x="10044112" y="2543175"/>
            <a:chExt cx="471488" cy="485773"/>
          </a:xfrm>
        </p:grpSpPr>
        <p:sp>
          <p:nvSpPr>
            <p:cNvPr id="53" name="曲线"/>
            <p:cNvSpPr>
              <a:spLocks/>
            </p:cNvSpPr>
            <p:nvPr/>
          </p:nvSpPr>
          <p:spPr>
            <a:xfrm>
              <a:off x="10044112" y="2543175"/>
              <a:ext cx="471488" cy="48577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55" name="矩形"/>
          <p:cNvSpPr>
            <a:spLocks/>
          </p:cNvSpPr>
          <p:nvPr/>
        </p:nvSpPr>
        <p:spPr>
          <a:xfrm>
            <a:off x="1109662" y="1108550"/>
            <a:ext cx="5864542" cy="21640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85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100" b="0" i="0" u="sng" strike="noStrike" kern="1200" cap="none" spc="8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PROJECT TITLE</a:t>
            </a:r>
            <a:endParaRPr lang="zh-CN" altLang="en-US" sz="7100" b="0" i="0" u="sng" strike="noStrike" kern="1200" cap="none" spc="8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grpSp>
        <p:nvGrpSpPr>
          <p:cNvPr id="57" name="组合"/>
          <p:cNvGrpSpPr>
            <a:grpSpLocks/>
          </p:cNvGrpSpPr>
          <p:nvPr/>
        </p:nvGrpSpPr>
        <p:grpSpPr>
          <a:xfrm>
            <a:off x="1014411" y="9701212"/>
            <a:ext cx="3214688" cy="300038"/>
            <a:chOff x="1014411" y="9701212"/>
            <a:chExt cx="3214688" cy="300038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>
              <a:off x="1014411" y="9701212"/>
              <a:ext cx="3214688" cy="3000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 l="-66666" r="-66666"/>
              </a:stretch>
            </a:blipFill>
            <a:ln cap="flat" cmpd="sng">
              <a:noFill/>
              <a:prstDash val="solid"/>
              <a:miter/>
            </a:ln>
          </p:spPr>
        </p:sp>
      </p:grpSp>
      <p:grpSp>
        <p:nvGrpSpPr>
          <p:cNvPr id="59" name="组合"/>
          <p:cNvGrpSpPr>
            <a:grpSpLocks/>
          </p:cNvGrpSpPr>
          <p:nvPr/>
        </p:nvGrpSpPr>
        <p:grpSpPr>
          <a:xfrm>
            <a:off x="700087" y="9615488"/>
            <a:ext cx="5557836" cy="442912"/>
            <a:chOff x="700087" y="9615488"/>
            <a:chExt cx="5557836" cy="442912"/>
          </a:xfrm>
        </p:grpSpPr>
        <p:sp>
          <p:nvSpPr>
            <p:cNvPr id="58" name="曲线"/>
            <p:cNvSpPr>
              <a:spLocks/>
            </p:cNvSpPr>
            <p:nvPr/>
          </p:nvSpPr>
          <p:spPr>
            <a:xfrm>
              <a:off x="700087" y="9615488"/>
              <a:ext cx="5557836" cy="4429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>
                <a:fillRect t="-124" b="-124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60" name="矩形"/>
          <p:cNvSpPr>
            <a:spLocks/>
          </p:cNvSpPr>
          <p:nvPr/>
        </p:nvSpPr>
        <p:spPr>
          <a:xfrm>
            <a:off x="17030128" y="9707466"/>
            <a:ext cx="226693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2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>
            <a:off x="1298923" y="3897305"/>
            <a:ext cx="12337567" cy="1244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97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999" b="0" i="0" u="none" strike="noStrike" kern="1200" cap="none" spc="0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 Simple </a:t>
            </a:r>
            <a:r>
              <a:rPr lang="en-US" altLang="zh-CN" sz="6999" b="0" i="0" u="none" strike="noStrike" kern="1200" cap="none" spc="0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</a:rPr>
              <a:t>Resume </a:t>
            </a:r>
            <a:endParaRPr lang="zh-CN" altLang="en-US" sz="6999" b="0" i="0" u="none" strike="noStrike" kern="1200" cap="none" spc="0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>
            <a:off x="1109663" y="5504974"/>
            <a:ext cx="11431275" cy="25603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Digital portfolio using Frent end development 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240513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组合"/>
          <p:cNvGrpSpPr>
            <a:grpSpLocks/>
          </p:cNvGrpSpPr>
          <p:nvPr/>
        </p:nvGrpSpPr>
        <p:grpSpPr>
          <a:xfrm>
            <a:off x="-114300" y="42867"/>
            <a:ext cx="18722532" cy="10286999"/>
            <a:chOff x="-114300" y="42867"/>
            <a:chExt cx="18722532" cy="10286999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>
              <a:off x="-114300" y="42867"/>
              <a:ext cx="1872253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1F1F1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67" name="曲线"/>
          <p:cNvSpPr>
            <a:spLocks/>
          </p:cNvSpPr>
          <p:nvPr/>
        </p:nvSpPr>
        <p:spPr>
          <a:xfrm>
            <a:off x="11165774" y="0"/>
            <a:ext cx="7129462" cy="1029484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69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0" name="矩形"/>
          <p:cNvSpPr>
            <a:spLocks/>
          </p:cNvSpPr>
          <p:nvPr/>
        </p:nvSpPr>
        <p:spPr>
          <a:xfrm>
            <a:off x="1128712" y="9719531"/>
            <a:ext cx="2660333" cy="2428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3/21/2024  </a:t>
            </a:r>
            <a:r>
              <a:rPr lang="en-US" altLang="zh-CN" sz="1650" b="0" i="0" u="none" strike="noStrike" kern="1200" cap="none" spc="30" baseline="0">
                <a:solidFill>
                  <a:srgbClr val="2D83C3"/>
                </a:solidFill>
                <a:latin typeface="Trebuchet MS Bold" charset="0"/>
                <a:ea typeface="Trebuchet MS Bold" charset="0"/>
                <a:cs typeface="Trebuchet MS Bold" charset="0"/>
                <a:sym typeface="Trebuchet MS Bold" charset="0"/>
              </a:rPr>
              <a:t>Annual Review</a:t>
            </a:r>
            <a:endParaRPr lang="zh-CN" altLang="en-US" sz="1650" b="0" i="0" u="none" strike="noStrike" kern="1200" cap="none" spc="30" baseline="0">
              <a:solidFill>
                <a:srgbClr val="2D83C3"/>
              </a:solidFill>
              <a:latin typeface="Trebuchet MS Bold" charset="0"/>
              <a:ea typeface="Trebuchet MS Bold" charset="0"/>
              <a:cs typeface="Trebuchet MS Bold" charset="0"/>
              <a:sym typeface="Trebuchet MS Bold" charset="0"/>
            </a:endParaRPr>
          </a:p>
        </p:txBody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11044238" y="671512"/>
            <a:ext cx="542923" cy="542925"/>
            <a:chOff x="11044238" y="671512"/>
            <a:chExt cx="542923" cy="542925"/>
          </a:xfrm>
        </p:grpSpPr>
        <p:sp>
          <p:nvSpPr>
            <p:cNvPr id="71" name="曲线"/>
            <p:cNvSpPr>
              <a:spLocks/>
            </p:cNvSpPr>
            <p:nvPr/>
          </p:nvSpPr>
          <p:spPr>
            <a:xfrm>
              <a:off x="11044238" y="671512"/>
              <a:ext cx="542923" cy="5429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lnTo>
                    <a:pt x="7926" y="385"/>
                  </a:lnTo>
                  <a:lnTo>
                    <a:pt x="5349" y="1474"/>
                  </a:lnTo>
                  <a:lnTo>
                    <a:pt x="3163" y="3163"/>
                  </a:lnTo>
                  <a:lnTo>
                    <a:pt x="1473" y="5350"/>
                  </a:lnTo>
                  <a:lnTo>
                    <a:pt x="385" y="7927"/>
                  </a:lnTo>
                  <a:lnTo>
                    <a:pt x="0" y="10800"/>
                  </a:lnTo>
                  <a:lnTo>
                    <a:pt x="385" y="13672"/>
                  </a:lnTo>
                  <a:lnTo>
                    <a:pt x="1473" y="16252"/>
                  </a:lnTo>
                  <a:lnTo>
                    <a:pt x="3163" y="18439"/>
                  </a:lnTo>
                  <a:lnTo>
                    <a:pt x="5349" y="20129"/>
                  </a:lnTo>
                  <a:lnTo>
                    <a:pt x="7931" y="21216"/>
                  </a:lnTo>
                  <a:lnTo>
                    <a:pt x="10800" y="21600"/>
                  </a:lnTo>
                  <a:lnTo>
                    <a:pt x="13671" y="21213"/>
                  </a:lnTo>
                  <a:lnTo>
                    <a:pt x="16252" y="20125"/>
                  </a:lnTo>
                  <a:lnTo>
                    <a:pt x="18438" y="18435"/>
                  </a:lnTo>
                  <a:lnTo>
                    <a:pt x="20129" y="16249"/>
                  </a:lnTo>
                  <a:lnTo>
                    <a:pt x="21216" y="13668"/>
                  </a:lnTo>
                  <a:lnTo>
                    <a:pt x="21600" y="10800"/>
                  </a:lnTo>
                  <a:lnTo>
                    <a:pt x="21213" y="7927"/>
                  </a:lnTo>
                  <a:lnTo>
                    <a:pt x="20124" y="5346"/>
                  </a:lnTo>
                  <a:lnTo>
                    <a:pt x="18435" y="3160"/>
                  </a:lnTo>
                  <a:lnTo>
                    <a:pt x="16249" y="1470"/>
                  </a:lnTo>
                  <a:lnTo>
                    <a:pt x="13667" y="382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EBEBE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>
            <a:off x="16516350" y="8415338"/>
            <a:ext cx="971550" cy="9715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75" name="组合"/>
          <p:cNvGrpSpPr>
            <a:grpSpLocks/>
          </p:cNvGrpSpPr>
          <p:nvPr/>
        </p:nvGrpSpPr>
        <p:grpSpPr>
          <a:xfrm>
            <a:off x="16030575" y="9201150"/>
            <a:ext cx="371472" cy="371475"/>
            <a:chOff x="16030575" y="9201150"/>
            <a:chExt cx="371472" cy="371475"/>
          </a:xfrm>
        </p:grpSpPr>
        <p:sp>
          <p:nvSpPr>
            <p:cNvPr id="74" name="曲线"/>
            <p:cNvSpPr>
              <a:spLocks/>
            </p:cNvSpPr>
            <p:nvPr/>
          </p:nvSpPr>
          <p:spPr>
            <a:xfrm>
              <a:off x="16030575" y="9201150"/>
              <a:ext cx="371472" cy="3714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/>
              <a:stretch/>
            </a:blipFill>
            <a:ln cap="flat" cmpd="sng">
              <a:noFill/>
              <a:prstDash val="solid"/>
              <a:miter/>
            </a:ln>
          </p:spPr>
        </p:sp>
      </p:grpSp>
      <p:grpSp>
        <p:nvGrpSpPr>
          <p:cNvPr id="77" name="组合"/>
          <p:cNvGrpSpPr>
            <a:grpSpLocks/>
          </p:cNvGrpSpPr>
          <p:nvPr/>
        </p:nvGrpSpPr>
        <p:grpSpPr>
          <a:xfrm>
            <a:off x="700087" y="9615488"/>
            <a:ext cx="5557836" cy="442912"/>
            <a:chOff x="700087" y="9615488"/>
            <a:chExt cx="5557836" cy="442912"/>
          </a:xfrm>
        </p:grpSpPr>
        <p:sp>
          <p:nvSpPr>
            <p:cNvPr id="76" name="曲线"/>
            <p:cNvSpPr>
              <a:spLocks/>
            </p:cNvSpPr>
            <p:nvPr/>
          </p:nvSpPr>
          <p:spPr>
            <a:xfrm>
              <a:off x="700087" y="9615488"/>
              <a:ext cx="5557836" cy="4429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/>
              <a:stretch>
                <a:fillRect t="-124" b="-124"/>
              </a:stretch>
            </a:blipFill>
            <a:ln cap="flat" cmpd="sng">
              <a:noFill/>
              <a:prstDash val="solid"/>
              <a:miter/>
            </a:ln>
          </p:spPr>
        </p:sp>
      </p:grpSp>
      <p:grpSp>
        <p:nvGrpSpPr>
          <p:cNvPr id="79" name="组合"/>
          <p:cNvGrpSpPr>
            <a:grpSpLocks/>
          </p:cNvGrpSpPr>
          <p:nvPr/>
        </p:nvGrpSpPr>
        <p:grpSpPr>
          <a:xfrm>
            <a:off x="71438" y="5729285"/>
            <a:ext cx="2600325" cy="4514850"/>
            <a:chOff x="71438" y="5729285"/>
            <a:chExt cx="2600325" cy="4514850"/>
          </a:xfrm>
        </p:grpSpPr>
        <p:sp>
          <p:nvSpPr>
            <p:cNvPr id="78" name="曲线"/>
            <p:cNvSpPr>
              <a:spLocks/>
            </p:cNvSpPr>
            <p:nvPr/>
          </p:nvSpPr>
          <p:spPr>
            <a:xfrm>
              <a:off x="71438" y="5729285"/>
              <a:ext cx="2600325" cy="45148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/>
              <a:stretch>
                <a:fillRect l="-3" r="-3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80" name="矩形"/>
          <p:cNvSpPr>
            <a:spLocks/>
          </p:cNvSpPr>
          <p:nvPr/>
        </p:nvSpPr>
        <p:spPr>
          <a:xfrm>
            <a:off x="1109663" y="538542"/>
            <a:ext cx="3535680" cy="10972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8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sng" strike="noStrike" kern="1200" cap="none" spc="0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AGENDA</a:t>
            </a:r>
            <a:endParaRPr lang="zh-CN" altLang="en-US" sz="7200" b="0" i="0" u="sng" strike="noStrike" kern="1200" cap="none" spc="0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sp>
        <p:nvSpPr>
          <p:cNvPr id="81" name="矩形"/>
          <p:cNvSpPr>
            <a:spLocks/>
          </p:cNvSpPr>
          <p:nvPr/>
        </p:nvSpPr>
        <p:spPr>
          <a:xfrm>
            <a:off x="17030128" y="9707466"/>
            <a:ext cx="226693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3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>
            <a:off x="2951289" y="1331797"/>
            <a:ext cx="7360919" cy="911186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832358" lvl="1" indent="-416179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599" b="0" i="0" u="none" strike="noStrike" kern="1200" cap="none" spc="0" baseline="0">
                <a:solidFill>
                  <a:srgbClr val="0D0D0D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Problem Statement</a:t>
            </a:r>
          </a:p>
          <a:p>
            <a:pPr marL="832358" lvl="1" indent="-416179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599" b="0" i="0" u="none" strike="noStrike" kern="1200" cap="none" spc="0" baseline="0">
                <a:solidFill>
                  <a:srgbClr val="0D0D0D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Project Overview</a:t>
            </a:r>
          </a:p>
          <a:p>
            <a:pPr marL="832358" lvl="1" indent="-416179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599" b="0" i="0" u="none" strike="noStrike" kern="1200" cap="none" spc="0" baseline="0">
                <a:solidFill>
                  <a:srgbClr val="0D0D0D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End Users</a:t>
            </a:r>
          </a:p>
          <a:p>
            <a:pPr marL="832358" lvl="1" indent="-416179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599" b="0" i="0" u="none" strike="noStrike" kern="1200" cap="none" spc="0" baseline="0">
                <a:solidFill>
                  <a:srgbClr val="0D0D0D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Tools and Technologies</a:t>
            </a:r>
          </a:p>
          <a:p>
            <a:pPr marL="832358" lvl="1" indent="-416179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599" b="0" i="0" u="none" strike="noStrike" kern="1200" cap="none" spc="0" baseline="0">
                <a:solidFill>
                  <a:srgbClr val="0D0D0D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Portfolio design and Layout</a:t>
            </a:r>
          </a:p>
          <a:p>
            <a:pPr marL="832358" lvl="1" indent="-416179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599" b="0" i="0" u="none" strike="noStrike" kern="1200" cap="none" spc="0" baseline="0">
                <a:solidFill>
                  <a:srgbClr val="0D0D0D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Features and Functionality</a:t>
            </a:r>
          </a:p>
          <a:p>
            <a:pPr marL="832358" lvl="1" indent="-416179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599" b="0" i="0" u="none" strike="noStrike" kern="1200" cap="none" spc="0" baseline="0">
                <a:solidFill>
                  <a:srgbClr val="0D0D0D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Results and Screenshots</a:t>
            </a:r>
          </a:p>
          <a:p>
            <a:pPr marL="832358" lvl="1" indent="-416179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599" b="0" i="0" u="none" strike="noStrike" kern="1200" cap="none" spc="0" baseline="0">
                <a:solidFill>
                  <a:srgbClr val="0D0D0D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Conclusion</a:t>
            </a:r>
          </a:p>
          <a:p>
            <a:pPr marL="832358" lvl="1" indent="-416179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4599" b="0" i="0" u="none" strike="noStrike" kern="1200" cap="none" spc="0" baseline="0">
                <a:solidFill>
                  <a:srgbClr val="0D0D0D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Github Link</a:t>
            </a:r>
          </a:p>
          <a:p>
            <a:pPr marL="832358" lvl="1" indent="-416179" algn="l">
              <a:lnSpc>
                <a:spcPts val="551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599" b="0" i="0" u="none" strike="noStrike" kern="1200" cap="none" spc="0" baseline="0">
              <a:solidFill>
                <a:srgbClr val="0D0D0D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334"/>
      </p:ext>
    </p:extLst>
  </p:cSld>
  <p:clrMapOvr>
    <a:masterClrMapping/>
  </p:clrMapOvr>
  <p:transition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88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0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2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91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4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93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6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95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98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97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0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99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2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101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4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6" name="组合"/>
          <p:cNvGrpSpPr>
            <a:grpSpLocks/>
          </p:cNvGrpSpPr>
          <p:nvPr/>
        </p:nvGrpSpPr>
        <p:grpSpPr>
          <a:xfrm>
            <a:off x="14030326" y="8043861"/>
            <a:ext cx="685800" cy="685800"/>
            <a:chOff x="14030326" y="8043861"/>
            <a:chExt cx="685800" cy="68580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>
              <a:off x="14030326" y="8043861"/>
              <a:ext cx="685800" cy="6858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08" name="组合"/>
          <p:cNvGrpSpPr>
            <a:grpSpLocks/>
          </p:cNvGrpSpPr>
          <p:nvPr/>
        </p:nvGrpSpPr>
        <p:grpSpPr>
          <a:xfrm>
            <a:off x="14030326" y="8843961"/>
            <a:ext cx="271460" cy="271460"/>
            <a:chOff x="14030326" y="8843961"/>
            <a:chExt cx="271460" cy="27146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>
              <a:off x="14030326" y="8843961"/>
              <a:ext cx="271460" cy="2714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10" name="组合"/>
          <p:cNvGrpSpPr>
            <a:grpSpLocks/>
          </p:cNvGrpSpPr>
          <p:nvPr/>
        </p:nvGrpSpPr>
        <p:grpSpPr>
          <a:xfrm>
            <a:off x="11987210" y="4400550"/>
            <a:ext cx="4143373" cy="4886325"/>
            <a:chOff x="11987210" y="4400550"/>
            <a:chExt cx="4143373" cy="4886325"/>
          </a:xfrm>
        </p:grpSpPr>
        <p:sp>
          <p:nvSpPr>
            <p:cNvPr id="109" name="曲线" descr="A normal paper resume is plain and limited in design, which makes it hard to show creativity and stand out. To solve this, I created a digital resume that presents my personal details, skills, education, and projects in a clear, attractive, and easil"/>
            <p:cNvSpPr>
              <a:spLocks/>
            </p:cNvSpPr>
            <p:nvPr/>
          </p:nvSpPr>
          <p:spPr>
            <a:xfrm>
              <a:off x="11987210" y="4400550"/>
              <a:ext cx="4143373" cy="488632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21" r="-21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111" name="矩形"/>
          <p:cNvSpPr>
            <a:spLocks/>
          </p:cNvSpPr>
          <p:nvPr/>
        </p:nvSpPr>
        <p:spPr>
          <a:xfrm>
            <a:off x="1251107" y="736217"/>
            <a:ext cx="8455343" cy="9715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sng" strike="noStrike" kern="1200" cap="none" spc="22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PROBLEM	STATEMENT</a:t>
            </a:r>
            <a:endParaRPr lang="zh-CN" altLang="en-US" sz="6375" b="0" i="0" u="sng" strike="noStrike" kern="1200" cap="none" spc="22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grpSp>
        <p:nvGrpSpPr>
          <p:cNvPr id="113" name="组合"/>
          <p:cNvGrpSpPr>
            <a:grpSpLocks/>
          </p:cNvGrpSpPr>
          <p:nvPr/>
        </p:nvGrpSpPr>
        <p:grpSpPr>
          <a:xfrm>
            <a:off x="1014411" y="9701212"/>
            <a:ext cx="3214688" cy="300038"/>
            <a:chOff x="1014411" y="9701212"/>
            <a:chExt cx="3214688" cy="300038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>
              <a:off x="1014411" y="9701212"/>
              <a:ext cx="3214688" cy="3000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 l="-66666" r="-66666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114" name="矩形"/>
          <p:cNvSpPr>
            <a:spLocks/>
          </p:cNvSpPr>
          <p:nvPr/>
        </p:nvSpPr>
        <p:spPr>
          <a:xfrm>
            <a:off x="17030128" y="9707466"/>
            <a:ext cx="226693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4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>
            <a:off x="1251107" y="2538522"/>
            <a:ext cx="11090817" cy="58496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65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7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A normal paper resume is plain and limited in design, which makes it hard to show creativity and stand out. To solve this, I created a digital resume that presents my personal details, skills, education, and projects in a clear, attractive, and easily accessible way.</a:t>
            </a:r>
            <a:endParaRPr lang="zh-CN" altLang="en-US" sz="4700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12506"/>
      </p:ext>
    </p:extLst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1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3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5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7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126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29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128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1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3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132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5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134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7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136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39" name="组合"/>
          <p:cNvGrpSpPr>
            <a:grpSpLocks/>
          </p:cNvGrpSpPr>
          <p:nvPr/>
        </p:nvGrpSpPr>
        <p:grpSpPr>
          <a:xfrm>
            <a:off x="14030326" y="8043861"/>
            <a:ext cx="685800" cy="685800"/>
            <a:chOff x="14030326" y="8043861"/>
            <a:chExt cx="685800" cy="685800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>
              <a:off x="14030326" y="8043861"/>
              <a:ext cx="685800" cy="6858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41" name="组合"/>
          <p:cNvGrpSpPr>
            <a:grpSpLocks/>
          </p:cNvGrpSpPr>
          <p:nvPr/>
        </p:nvGrpSpPr>
        <p:grpSpPr>
          <a:xfrm>
            <a:off x="14030326" y="8843961"/>
            <a:ext cx="271460" cy="271460"/>
            <a:chOff x="14030326" y="8843961"/>
            <a:chExt cx="271460" cy="271460"/>
          </a:xfrm>
        </p:grpSpPr>
        <p:sp>
          <p:nvSpPr>
            <p:cNvPr id="140" name="曲线"/>
            <p:cNvSpPr>
              <a:spLocks/>
            </p:cNvSpPr>
            <p:nvPr/>
          </p:nvSpPr>
          <p:spPr>
            <a:xfrm>
              <a:off x="14030326" y="8843961"/>
              <a:ext cx="271460" cy="27146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43" name="组合"/>
          <p:cNvGrpSpPr>
            <a:grpSpLocks/>
          </p:cNvGrpSpPr>
          <p:nvPr/>
        </p:nvGrpSpPr>
        <p:grpSpPr>
          <a:xfrm>
            <a:off x="12987339" y="3971925"/>
            <a:ext cx="5300663" cy="5715000"/>
            <a:chOff x="12987339" y="3971925"/>
            <a:chExt cx="5300663" cy="5715000"/>
          </a:xfrm>
        </p:grpSpPr>
        <p:sp>
          <p:nvSpPr>
            <p:cNvPr id="142" name="曲线"/>
            <p:cNvSpPr>
              <a:spLocks/>
            </p:cNvSpPr>
            <p:nvPr/>
          </p:nvSpPr>
          <p:spPr>
            <a:xfrm>
              <a:off x="12987339" y="3971925"/>
              <a:ext cx="5300663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/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144" name="矩形"/>
          <p:cNvSpPr>
            <a:spLocks/>
          </p:cNvSpPr>
          <p:nvPr/>
        </p:nvSpPr>
        <p:spPr>
          <a:xfrm>
            <a:off x="1109663" y="1118075"/>
            <a:ext cx="7895272" cy="9715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7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sng" strike="noStrike" kern="1200" cap="none" spc="7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PROJECT	OVERVIEW</a:t>
            </a:r>
            <a:endParaRPr lang="zh-CN" altLang="en-US" sz="6375" b="0" i="0" u="sng" strike="noStrike" kern="1200" cap="none" spc="7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grpSp>
        <p:nvGrpSpPr>
          <p:cNvPr id="146" name="组合"/>
          <p:cNvGrpSpPr>
            <a:grpSpLocks/>
          </p:cNvGrpSpPr>
          <p:nvPr/>
        </p:nvGrpSpPr>
        <p:grpSpPr>
          <a:xfrm>
            <a:off x="1014411" y="9701212"/>
            <a:ext cx="3214688" cy="300038"/>
            <a:chOff x="1014411" y="9701212"/>
            <a:chExt cx="3214688" cy="300038"/>
          </a:xfrm>
        </p:grpSpPr>
        <p:sp>
          <p:nvSpPr>
            <p:cNvPr id="145" name="曲线"/>
            <p:cNvSpPr>
              <a:spLocks/>
            </p:cNvSpPr>
            <p:nvPr/>
          </p:nvSpPr>
          <p:spPr>
            <a:xfrm>
              <a:off x="1014411" y="9701212"/>
              <a:ext cx="3214688" cy="3000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 l="-66666" r="-66666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147" name="矩形"/>
          <p:cNvSpPr>
            <a:spLocks/>
          </p:cNvSpPr>
          <p:nvPr/>
        </p:nvSpPr>
        <p:spPr>
          <a:xfrm>
            <a:off x="17030128" y="9707466"/>
            <a:ext cx="226693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5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926320" y="3112452"/>
            <a:ext cx="12061017" cy="57242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64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99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The project focuses on developing a DigitalPortfolio Website to showcase personal details, academic background, technical skills, and project work. The portfolio emphasizes user-friendly design, responsive layout, and interactive elements, enabling viewers to navigate easily and understand the profile.</a:t>
            </a:r>
            <a:endParaRPr lang="zh-CN" altLang="en-US" sz="4599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22612"/>
      </p:ext>
    </p:extLst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151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54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153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56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155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58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157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0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159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2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161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4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163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6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165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68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167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70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169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71" name="矩形"/>
          <p:cNvSpPr>
            <a:spLocks/>
          </p:cNvSpPr>
          <p:nvPr/>
        </p:nvSpPr>
        <p:spPr>
          <a:xfrm>
            <a:off x="1049178" y="1268473"/>
            <a:ext cx="7521892" cy="73139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57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sng" strike="noStrike" kern="1200" cap="none" spc="-15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WHO ARE THE END USERS?</a:t>
            </a:r>
            <a:endParaRPr lang="zh-CN" altLang="en-US" sz="4800" b="0" i="0" u="sng" strike="noStrike" kern="1200" cap="none" spc="-15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grpSp>
        <p:nvGrpSpPr>
          <p:cNvPr id="173" name="组合"/>
          <p:cNvGrpSpPr>
            <a:grpSpLocks/>
          </p:cNvGrpSpPr>
          <p:nvPr/>
        </p:nvGrpSpPr>
        <p:grpSpPr>
          <a:xfrm>
            <a:off x="1085850" y="9258300"/>
            <a:ext cx="3271837" cy="728662"/>
            <a:chOff x="1085850" y="9258300"/>
            <a:chExt cx="3271837" cy="728662"/>
          </a:xfrm>
        </p:grpSpPr>
        <p:sp>
          <p:nvSpPr>
            <p:cNvPr id="172" name="曲线"/>
            <p:cNvSpPr>
              <a:spLocks/>
            </p:cNvSpPr>
            <p:nvPr/>
          </p:nvSpPr>
          <p:spPr>
            <a:xfrm>
              <a:off x="1085850" y="9258300"/>
              <a:ext cx="3271837" cy="72866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/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174" name="矩形"/>
          <p:cNvSpPr>
            <a:spLocks/>
          </p:cNvSpPr>
          <p:nvPr/>
        </p:nvSpPr>
        <p:spPr>
          <a:xfrm>
            <a:off x="17030128" y="9707466"/>
            <a:ext cx="226693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6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>
            <a:off x="0" y="2483131"/>
            <a:ext cx="12025499" cy="45516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4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   1.Students &amp; Professionals - To showcase their skills and achievements.</a:t>
            </a:r>
          </a:p>
          <a:p>
            <a:pPr marL="0" indent="0" algn="ctr">
              <a:lnSpc>
                <a:spcPts val="44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  <a:p>
            <a:pPr marL="0" indent="0" algn="ctr">
              <a:lnSpc>
                <a:spcPts val="4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              2.Recruiters &amp; Employers - To evaluate candidates' capabilities beyond a traditional resume.</a:t>
            </a:r>
          </a:p>
          <a:p>
            <a:pPr marL="0" indent="0" algn="ctr">
              <a:lnSpc>
                <a:spcPts val="448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  <a:p>
            <a:pPr marL="0" indent="0" algn="ctr">
              <a:lnSpc>
                <a:spcPts val="44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             3.Academic Institutions - For student project submissions and evaluations.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3187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178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1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180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3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182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5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184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7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186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89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188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1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190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3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192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5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194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7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196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199" name="组合"/>
          <p:cNvGrpSpPr>
            <a:grpSpLocks/>
          </p:cNvGrpSpPr>
          <p:nvPr/>
        </p:nvGrpSpPr>
        <p:grpSpPr>
          <a:xfrm>
            <a:off x="0" y="2214562"/>
            <a:ext cx="4043362" cy="4872038"/>
            <a:chOff x="0" y="2214562"/>
            <a:chExt cx="4043362" cy="4872038"/>
          </a:xfrm>
        </p:grpSpPr>
        <p:sp>
          <p:nvSpPr>
            <p:cNvPr id="198" name="曲线"/>
            <p:cNvSpPr>
              <a:spLocks/>
            </p:cNvSpPr>
            <p:nvPr/>
          </p:nvSpPr>
          <p:spPr>
            <a:xfrm>
              <a:off x="0" y="2214562"/>
              <a:ext cx="4043362" cy="48720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13" r="-13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200" name="矩形"/>
          <p:cNvSpPr>
            <a:spLocks/>
          </p:cNvSpPr>
          <p:nvPr/>
        </p:nvSpPr>
        <p:spPr>
          <a:xfrm>
            <a:off x="4229100" y="594360"/>
            <a:ext cx="14644688" cy="990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7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500" b="0" i="0" u="sng" strike="noStrike" kern="1200" cap="none" spc="18" baseline="0">
                <a:solidFill>
                  <a:srgbClr val="000000"/>
                </a:solidFill>
                <a:latin typeface="Trebuchet MS Bold" charset="0"/>
                <a:ea typeface="Trebuchet MS Bold" charset="0"/>
                <a:cs typeface="Trebuchet MS Bold" charset="0"/>
                <a:sym typeface="Trebuchet MS Bold" charset="0"/>
              </a:rPr>
              <a:t>TOOLS AND TECHNIQUES</a:t>
            </a:r>
            <a:endParaRPr lang="zh-CN" altLang="en-US" sz="6500" b="0" i="0" u="sng" strike="noStrike" kern="1200" cap="none" spc="18" baseline="0">
              <a:solidFill>
                <a:srgbClr val="000000"/>
              </a:solidFill>
              <a:latin typeface="Trebuchet MS Bold" charset="0"/>
              <a:ea typeface="Trebuchet MS Bold" charset="0"/>
              <a:cs typeface="Trebuchet MS Bold" charset="0"/>
              <a:sym typeface="Trebuchet MS Bold" charset="0"/>
            </a:endParaRPr>
          </a:p>
        </p:txBody>
      </p:sp>
      <p:grpSp>
        <p:nvGrpSpPr>
          <p:cNvPr id="202" name="组合"/>
          <p:cNvGrpSpPr>
            <a:grpSpLocks/>
          </p:cNvGrpSpPr>
          <p:nvPr/>
        </p:nvGrpSpPr>
        <p:grpSpPr>
          <a:xfrm>
            <a:off x="1014411" y="9701212"/>
            <a:ext cx="3214688" cy="300038"/>
            <a:chOff x="1014411" y="9701212"/>
            <a:chExt cx="3214688" cy="300038"/>
          </a:xfrm>
        </p:grpSpPr>
        <p:sp>
          <p:nvSpPr>
            <p:cNvPr id="201" name="曲线"/>
            <p:cNvSpPr>
              <a:spLocks/>
            </p:cNvSpPr>
            <p:nvPr/>
          </p:nvSpPr>
          <p:spPr>
            <a:xfrm>
              <a:off x="1014411" y="9701212"/>
              <a:ext cx="3214688" cy="3000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/>
              <a:stretch>
                <a:fillRect l="-66666" r="-66666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203" name="矩形"/>
          <p:cNvSpPr>
            <a:spLocks/>
          </p:cNvSpPr>
          <p:nvPr/>
        </p:nvSpPr>
        <p:spPr>
          <a:xfrm>
            <a:off x="17030128" y="9707466"/>
            <a:ext cx="226693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7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204" name="矩形"/>
          <p:cNvSpPr>
            <a:spLocks/>
          </p:cNvSpPr>
          <p:nvPr/>
        </p:nvSpPr>
        <p:spPr>
          <a:xfrm>
            <a:off x="2204756" y="3127004"/>
            <a:ext cx="13942883" cy="464413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9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53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       Front-end: HTML, CSS, JavaScript.</a:t>
            </a:r>
          </a:p>
          <a:p>
            <a:pPr marL="0" indent="0" algn="ctr">
              <a:lnSpc>
                <a:spcPts val="9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53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Version Control: GitHub</a:t>
            </a:r>
          </a:p>
          <a:p>
            <a:pPr marL="0" indent="0" algn="ctr">
              <a:lnSpc>
                <a:spcPts val="9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530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      Design Tools: Canva(for layout design)</a:t>
            </a:r>
            <a:endParaRPr lang="zh-CN" altLang="en-US" sz="6530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659495"/>
      </p:ext>
    </p:extLst>
  </p:cSld>
  <p:clrMapOvr>
    <a:masterClrMapping/>
  </p:clrMapOvr>
  <p:transition>
    <p:cover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207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0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209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2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211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4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213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6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215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18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217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0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219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2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221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4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223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6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225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28" name="组合"/>
          <p:cNvGrpSpPr>
            <a:grpSpLocks/>
          </p:cNvGrpSpPr>
          <p:nvPr/>
        </p:nvGrpSpPr>
        <p:grpSpPr>
          <a:xfrm>
            <a:off x="2500312" y="9701212"/>
            <a:ext cx="114300" cy="266700"/>
            <a:chOff x="2500312" y="9701212"/>
            <a:chExt cx="114300" cy="266700"/>
          </a:xfrm>
        </p:grpSpPr>
        <p:sp>
          <p:nvSpPr>
            <p:cNvPr id="227" name="曲线"/>
            <p:cNvSpPr>
              <a:spLocks/>
            </p:cNvSpPr>
            <p:nvPr/>
          </p:nvSpPr>
          <p:spPr>
            <a:xfrm>
              <a:off x="2500312" y="9701212"/>
              <a:ext cx="114300" cy="2667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/>
              <a:stretch>
                <a:fillRect l="-66666" r="-66666"/>
              </a:stretch>
            </a:blipFill>
            <a:ln cap="flat" cmpd="sng">
              <a:noFill/>
              <a:prstDash val="solid"/>
              <a:miter/>
            </a:ln>
          </p:spPr>
        </p:sp>
      </p:grpSp>
      <p:sp>
        <p:nvSpPr>
          <p:cNvPr id="229" name="矩形"/>
          <p:cNvSpPr>
            <a:spLocks/>
          </p:cNvSpPr>
          <p:nvPr/>
        </p:nvSpPr>
        <p:spPr>
          <a:xfrm>
            <a:off x="16915828" y="9707466"/>
            <a:ext cx="342900" cy="2514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5" baseline="0">
                <a:solidFill>
                  <a:srgbClr val="2D936B"/>
                </a:solidFill>
                <a:latin typeface="Trebuchet MS" charset="0"/>
                <a:ea typeface="Trebuchet MS" charset="0"/>
                <a:cs typeface="Trebuchet MS" charset="0"/>
                <a:sym typeface="Trebuchet MS" charset="0"/>
              </a:rPr>
              <a:t>8</a:t>
            </a:r>
            <a:endParaRPr lang="zh-CN" altLang="en-US" sz="1650" b="0" i="0" u="none" strike="noStrike" kern="1200" cap="none" spc="15" baseline="0">
              <a:solidFill>
                <a:srgbClr val="2D936B"/>
              </a:solidFill>
              <a:latin typeface="Trebuchet MS" charset="0"/>
              <a:ea typeface="Trebuchet MS" charset="0"/>
              <a:cs typeface="Trebuchet MS" charset="0"/>
              <a:sym typeface="Trebuchet MS" charset="0"/>
            </a:endParaRPr>
          </a:p>
        </p:txBody>
      </p:sp>
      <p:sp>
        <p:nvSpPr>
          <p:cNvPr id="230" name="矩形"/>
          <p:cNvSpPr>
            <a:spLocks/>
          </p:cNvSpPr>
          <p:nvPr/>
        </p:nvSpPr>
        <p:spPr>
          <a:xfrm>
            <a:off x="1109662" y="326231"/>
            <a:ext cx="13192125" cy="9143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sng" strike="noStrike" kern="1200" cap="none" spc="22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PORTFOLIO DESIGN AND LAYOUT</a:t>
            </a:r>
            <a:endParaRPr lang="zh-CN" altLang="en-US" sz="6000" b="0" i="0" u="sng" strike="noStrike" kern="1200" cap="none" spc="22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  <p:sp>
        <p:nvSpPr>
          <p:cNvPr id="231" name="矩形"/>
          <p:cNvSpPr>
            <a:spLocks/>
          </p:cNvSpPr>
          <p:nvPr/>
        </p:nvSpPr>
        <p:spPr>
          <a:xfrm>
            <a:off x="671512" y="1574698"/>
            <a:ext cx="13541735" cy="105054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75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371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Home page: Introduction and Banner Section.</a:t>
            </a:r>
          </a:p>
          <a:p>
            <a:pPr marL="0" indent="0" algn="ctr">
              <a:lnSpc>
                <a:spcPts val="751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5371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  <a:p>
            <a:pPr marL="0" indent="0" algn="ctr">
              <a:lnSpc>
                <a:spcPts val="75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371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About Section: Personal Details, Academic Profile.</a:t>
            </a:r>
          </a:p>
          <a:p>
            <a:pPr marL="0" indent="0" algn="ctr">
              <a:lnSpc>
                <a:spcPts val="751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5371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  <a:p>
            <a:pPr marL="0" indent="0" algn="ctr">
              <a:lnSpc>
                <a:spcPts val="75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371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Skills Section: Technical expertise and Skills.</a:t>
            </a:r>
          </a:p>
          <a:p>
            <a:pPr marL="0" indent="0" algn="ctr">
              <a:lnSpc>
                <a:spcPts val="751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5371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  <a:p>
            <a:pPr marL="0" indent="0" algn="ctr">
              <a:lnSpc>
                <a:spcPts val="75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371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Contect Section: Address, email and phone number.</a:t>
            </a:r>
          </a:p>
          <a:p>
            <a:pPr marL="0" indent="0" algn="ctr">
              <a:lnSpc>
                <a:spcPts val="751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5371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  <a:p>
            <a:pPr marL="0" indent="0" algn="ctr">
              <a:lnSpc>
                <a:spcPts val="751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5371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55972"/>
      </p:ext>
    </p:extLst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组合"/>
          <p:cNvGrpSpPr>
            <a:grpSpLocks/>
          </p:cNvGrpSpPr>
          <p:nvPr/>
        </p:nvGrpSpPr>
        <p:grpSpPr>
          <a:xfrm>
            <a:off x="14059089" y="5999"/>
            <a:ext cx="1841563" cy="10282237"/>
            <a:chOff x="14059089" y="5999"/>
            <a:chExt cx="1841563" cy="10282237"/>
          </a:xfrm>
        </p:grpSpPr>
        <p:sp>
          <p:nvSpPr>
            <p:cNvPr id="234" name="曲线"/>
            <p:cNvSpPr>
              <a:spLocks/>
            </p:cNvSpPr>
            <p:nvPr/>
          </p:nvSpPr>
          <p:spPr>
            <a:xfrm>
              <a:off x="14059089" y="5999"/>
              <a:ext cx="1841563" cy="1028223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5" y="0"/>
                  </a:moveTo>
                  <a:lnTo>
                    <a:pt x="21600" y="21593"/>
                  </a:lnTo>
                  <a:lnTo>
                    <a:pt x="21433" y="2160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37" name="组合"/>
          <p:cNvGrpSpPr>
            <a:grpSpLocks/>
          </p:cNvGrpSpPr>
          <p:nvPr/>
        </p:nvGrpSpPr>
        <p:grpSpPr>
          <a:xfrm>
            <a:off x="11168917" y="5536438"/>
            <a:ext cx="7123080" cy="4756496"/>
            <a:chOff x="11168917" y="5536438"/>
            <a:chExt cx="7123080" cy="4756496"/>
          </a:xfrm>
        </p:grpSpPr>
        <p:sp>
          <p:nvSpPr>
            <p:cNvPr id="236" name="曲线"/>
            <p:cNvSpPr>
              <a:spLocks/>
            </p:cNvSpPr>
            <p:nvPr/>
          </p:nvSpPr>
          <p:spPr>
            <a:xfrm>
              <a:off x="11168917" y="5536438"/>
              <a:ext cx="7123080" cy="4756496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53"/>
                  </a:moveTo>
                  <a:lnTo>
                    <a:pt x="23" y="21600"/>
                  </a:lnTo>
                  <a:lnTo>
                    <a:pt x="0" y="21544"/>
                  </a:lnTo>
                  <a:lnTo>
                    <a:pt x="21575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39" name="组合"/>
          <p:cNvGrpSpPr>
            <a:grpSpLocks/>
          </p:cNvGrpSpPr>
          <p:nvPr/>
        </p:nvGrpSpPr>
        <p:grpSpPr>
          <a:xfrm>
            <a:off x="13773150" y="0"/>
            <a:ext cx="4514847" cy="10286999"/>
            <a:chOff x="13773150" y="0"/>
            <a:chExt cx="4514847" cy="10286999"/>
          </a:xfrm>
        </p:grpSpPr>
        <p:sp>
          <p:nvSpPr>
            <p:cNvPr id="238" name="曲线"/>
            <p:cNvSpPr>
              <a:spLocks/>
            </p:cNvSpPr>
            <p:nvPr/>
          </p:nvSpPr>
          <p:spPr>
            <a:xfrm>
              <a:off x="13773150" y="0"/>
              <a:ext cx="451484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4671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1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1" name="组合"/>
          <p:cNvGrpSpPr>
            <a:grpSpLocks/>
          </p:cNvGrpSpPr>
          <p:nvPr/>
        </p:nvGrpSpPr>
        <p:grpSpPr>
          <a:xfrm>
            <a:off x="14404318" y="0"/>
            <a:ext cx="3883722" cy="10286999"/>
            <a:chOff x="14404318" y="0"/>
            <a:chExt cx="3883722" cy="10286999"/>
          </a:xfrm>
        </p:grpSpPr>
        <p:sp>
          <p:nvSpPr>
            <p:cNvPr id="240" name="曲线"/>
            <p:cNvSpPr>
              <a:spLocks/>
            </p:cNvSpPr>
            <p:nvPr/>
          </p:nvSpPr>
          <p:spPr>
            <a:xfrm>
              <a:off x="14404318" y="0"/>
              <a:ext cx="3883722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0085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5FCAEE">
                <a:alpha val="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3" name="组合"/>
          <p:cNvGrpSpPr>
            <a:grpSpLocks/>
          </p:cNvGrpSpPr>
          <p:nvPr/>
        </p:nvGrpSpPr>
        <p:grpSpPr>
          <a:xfrm>
            <a:off x="13401675" y="4572000"/>
            <a:ext cx="4886322" cy="5715000"/>
            <a:chOff x="13401675" y="4572000"/>
            <a:chExt cx="4886322" cy="5715000"/>
          </a:xfrm>
        </p:grpSpPr>
        <p:sp>
          <p:nvSpPr>
            <p:cNvPr id="242" name="曲线"/>
            <p:cNvSpPr>
              <a:spLocks/>
            </p:cNvSpPr>
            <p:nvPr/>
          </p:nvSpPr>
          <p:spPr>
            <a:xfrm>
              <a:off x="13401675" y="4572000"/>
              <a:ext cx="4886322" cy="5715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5" name="组合"/>
          <p:cNvGrpSpPr>
            <a:grpSpLocks/>
          </p:cNvGrpSpPr>
          <p:nvPr/>
        </p:nvGrpSpPr>
        <p:grpSpPr>
          <a:xfrm>
            <a:off x="14006896" y="0"/>
            <a:ext cx="4281107" cy="10286999"/>
            <a:chOff x="14006896" y="0"/>
            <a:chExt cx="4281107" cy="10286999"/>
          </a:xfrm>
        </p:grpSpPr>
        <p:sp>
          <p:nvSpPr>
            <p:cNvPr id="244" name="曲线"/>
            <p:cNvSpPr>
              <a:spLocks/>
            </p:cNvSpPr>
            <p:nvPr/>
          </p:nvSpPr>
          <p:spPr>
            <a:xfrm>
              <a:off x="14006896" y="0"/>
              <a:ext cx="4281107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18693" y="21600"/>
                  </a:lnTo>
                  <a:lnTo>
                    <a:pt x="21599" y="21600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17AFE3">
                <a:alpha val="25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7" name="组合"/>
          <p:cNvGrpSpPr>
            <a:grpSpLocks/>
          </p:cNvGrpSpPr>
          <p:nvPr/>
        </p:nvGrpSpPr>
        <p:grpSpPr>
          <a:xfrm>
            <a:off x="16344900" y="0"/>
            <a:ext cx="1943100" cy="10286999"/>
            <a:chOff x="16344900" y="0"/>
            <a:chExt cx="1943100" cy="10286999"/>
          </a:xfrm>
        </p:grpSpPr>
        <p:sp>
          <p:nvSpPr>
            <p:cNvPr id="246" name="曲线"/>
            <p:cNvSpPr>
              <a:spLocks/>
            </p:cNvSpPr>
            <p:nvPr/>
          </p:nvSpPr>
          <p:spPr>
            <a:xfrm>
              <a:off x="16344900" y="0"/>
              <a:ext cx="1943100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17049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49" name="组合"/>
          <p:cNvGrpSpPr>
            <a:grpSpLocks/>
          </p:cNvGrpSpPr>
          <p:nvPr/>
        </p:nvGrpSpPr>
        <p:grpSpPr>
          <a:xfrm>
            <a:off x="16404370" y="0"/>
            <a:ext cx="1883664" cy="10286999"/>
            <a:chOff x="16404370" y="0"/>
            <a:chExt cx="1883664" cy="10286999"/>
          </a:xfrm>
        </p:grpSpPr>
        <p:sp>
          <p:nvSpPr>
            <p:cNvPr id="248" name="曲线"/>
            <p:cNvSpPr>
              <a:spLocks/>
            </p:cNvSpPr>
            <p:nvPr/>
          </p:nvSpPr>
          <p:spPr>
            <a:xfrm>
              <a:off x="16404370" y="0"/>
              <a:ext cx="1883664" cy="102869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1917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26192">
                <a:alpha val="64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1" name="组合"/>
          <p:cNvGrpSpPr>
            <a:grpSpLocks/>
          </p:cNvGrpSpPr>
          <p:nvPr/>
        </p:nvGrpSpPr>
        <p:grpSpPr>
          <a:xfrm>
            <a:off x="15559088" y="5386388"/>
            <a:ext cx="2728910" cy="4900612"/>
            <a:chOff x="15559088" y="5386388"/>
            <a:chExt cx="2728910" cy="4900612"/>
          </a:xfrm>
        </p:grpSpPr>
        <p:sp>
          <p:nvSpPr>
            <p:cNvPr id="250" name="曲线"/>
            <p:cNvSpPr>
              <a:spLocks/>
            </p:cNvSpPr>
            <p:nvPr/>
          </p:nvSpPr>
          <p:spPr>
            <a:xfrm>
              <a:off x="15559088" y="5386388"/>
              <a:ext cx="2728910" cy="490061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43000"/>
              </a:srgbClr>
            </a:solidFill>
            <a:ln cap="flat" cmpd="sng">
              <a:noFill/>
              <a:prstDash val="solid"/>
              <a:miter/>
            </a:ln>
          </p:spPr>
        </p:sp>
      </p:grpSp>
      <p:grpSp>
        <p:nvGrpSpPr>
          <p:cNvPr id="253" name="组合"/>
          <p:cNvGrpSpPr>
            <a:grpSpLocks/>
          </p:cNvGrpSpPr>
          <p:nvPr/>
        </p:nvGrpSpPr>
        <p:grpSpPr>
          <a:xfrm>
            <a:off x="0" y="6015038"/>
            <a:ext cx="671511" cy="4271961"/>
            <a:chOff x="0" y="6015038"/>
            <a:chExt cx="671511" cy="4271961"/>
          </a:xfrm>
        </p:grpSpPr>
        <p:sp>
          <p:nvSpPr>
            <p:cNvPr id="252" name="曲线"/>
            <p:cNvSpPr>
              <a:spLocks/>
            </p:cNvSpPr>
            <p:nvPr/>
          </p:nvSpPr>
          <p:spPr>
            <a:xfrm>
              <a:off x="0" y="6015038"/>
              <a:ext cx="671511" cy="427196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254" name="矩形"/>
          <p:cNvSpPr>
            <a:spLocks/>
          </p:cNvSpPr>
          <p:nvPr/>
        </p:nvSpPr>
        <p:spPr>
          <a:xfrm>
            <a:off x="-744199" y="3486785"/>
            <a:ext cx="15724262" cy="65556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1381633" lvl="1" indent="-690880" algn="ctr">
              <a:lnSpc>
                <a:spcPts val="8958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6399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Proper use of fonts, spacing, and alignment makes the design professional.</a:t>
            </a:r>
          </a:p>
          <a:p>
            <a:pPr marL="1381633" lvl="1" indent="-690880" algn="ctr">
              <a:lnSpc>
                <a:spcPts val="8958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6399" b="0" i="0" u="none" strike="noStrike" kern="1200" cap="none" spc="0" baseline="0">
                <a:solidFill>
                  <a:srgbClr val="000000"/>
                </a:solidFill>
                <a:latin typeface="Calibri (MS)" charset="0"/>
                <a:ea typeface="Calibri (MS)" charset="0"/>
                <a:cs typeface="Calibri (MS)" charset="0"/>
                <a:sym typeface="Calibri (MS)" charset="0"/>
              </a:rPr>
              <a:t>The layout is simple, attractive, and user-friendly, making the information easy to follow.</a:t>
            </a:r>
            <a:endParaRPr lang="zh-CN" altLang="en-US" sz="6399" b="0" i="0" u="none" strike="noStrike" kern="1200" cap="none" spc="0" baseline="0">
              <a:solidFill>
                <a:srgbClr val="000000"/>
              </a:solidFill>
              <a:latin typeface="Calibri (MS)" charset="0"/>
              <a:ea typeface="Calibri (MS)" charset="0"/>
              <a:cs typeface="Calibri (MS)" charset="0"/>
              <a:sym typeface="Calibri (MS)" charset="0"/>
            </a:endParaRPr>
          </a:p>
        </p:txBody>
      </p:sp>
      <p:sp>
        <p:nvSpPr>
          <p:cNvPr id="255" name="矩形"/>
          <p:cNvSpPr>
            <a:spLocks/>
          </p:cNvSpPr>
          <p:nvPr/>
        </p:nvSpPr>
        <p:spPr>
          <a:xfrm>
            <a:off x="671512" y="781050"/>
            <a:ext cx="11302540" cy="21689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85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99" b="0" i="0" u="sng" strike="noStrike" kern="1200" cap="none" spc="0" baseline="0">
                <a:solidFill>
                  <a:srgbClr val="000000"/>
                </a:solidFill>
                <a:latin typeface="Calibri (MS) Bold" charset="0"/>
                <a:ea typeface="Calibri (MS) Bold" charset="0"/>
                <a:cs typeface="Calibri (MS) Bold" charset="0"/>
                <a:sym typeface="Calibri (MS) Bold" charset="0"/>
              </a:rPr>
              <a:t>PORTFOLIO DESIGN AND LAYOUT </a:t>
            </a:r>
            <a:endParaRPr lang="zh-CN" altLang="en-US" sz="6099" b="0" i="0" u="sng" strike="noStrike" kern="1200" cap="none" spc="0" baseline="0">
              <a:solidFill>
                <a:srgbClr val="000000"/>
              </a:solidFill>
              <a:latin typeface="Calibri (MS) Bold" charset="0"/>
              <a:ea typeface="Calibri (MS) Bold" charset="0"/>
              <a:cs typeface="Calibri (MS) Bold" charset="0"/>
              <a:sym typeface="Calibri (MS)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81551"/>
      </p:ext>
    </p:extLst>
  </p:cSld>
  <p:clrMapOvr>
    <a:masterClrMapping/>
  </p:clrMapOvr>
  <p:transition>
    <p:circl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43</TotalTime>
  <Words>535</Words>
  <Application>Microsoft Office PowerPoint</Application>
  <PresentationFormat>Custom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(MS)</vt:lpstr>
      <vt:lpstr>Calibri (MS) Bold</vt:lpstr>
      <vt:lpstr>Droid Sans</vt:lpstr>
      <vt:lpstr>Lucida Sans</vt:lpstr>
      <vt:lpstr>Trebuchet MS</vt:lpstr>
      <vt:lpstr>Trebuchet MS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2025.pptx</dc:title>
  <dc:creator>Dinesh kumar S</dc:creator>
  <cp:lastModifiedBy>Dinesh kumar S</cp:lastModifiedBy>
  <cp:revision>3</cp:revision>
  <dcterms:created xsi:type="dcterms:W3CDTF">2006-08-16T00:00:00Z</dcterms:created>
  <dcterms:modified xsi:type="dcterms:W3CDTF">2025-10-28T14:06:25Z</dcterms:modified>
</cp:coreProperties>
</file>