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3"/>
  </p:notesMasterIdLst>
  <p:sldIdLst>
    <p:sldId id="256" r:id="rId2"/>
    <p:sldId id="257" r:id="rId3"/>
    <p:sldId id="258" r:id="rId4"/>
    <p:sldId id="263" r:id="rId5"/>
    <p:sldId id="268" r:id="rId6"/>
    <p:sldId id="259" r:id="rId7"/>
    <p:sldId id="260" r:id="rId8"/>
    <p:sldId id="269" r:id="rId9"/>
    <p:sldId id="274" r:id="rId10"/>
    <p:sldId id="275" r:id="rId11"/>
    <p:sldId id="276" r:id="rId12"/>
    <p:sldId id="277" r:id="rId13"/>
    <p:sldId id="278" r:id="rId14"/>
    <p:sldId id="270" r:id="rId15"/>
    <p:sldId id="273" r:id="rId16"/>
    <p:sldId id="280" r:id="rId17"/>
    <p:sldId id="271" r:id="rId18"/>
    <p:sldId id="272" r:id="rId19"/>
    <p:sldId id="283" r:id="rId20"/>
    <p:sldId id="281" r:id="rId21"/>
    <p:sldId id="288" r:id="rId22"/>
    <p:sldId id="289" r:id="rId23"/>
    <p:sldId id="282" r:id="rId24"/>
    <p:sldId id="284" r:id="rId25"/>
    <p:sldId id="286" r:id="rId26"/>
    <p:sldId id="287" r:id="rId27"/>
    <p:sldId id="262" r:id="rId28"/>
    <p:sldId id="267" r:id="rId29"/>
    <p:sldId id="285" r:id="rId30"/>
    <p:sldId id="264" r:id="rId31"/>
    <p:sldId id="26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1DDDD291-4873-4780-9C3B-4E55E8ACB58A}">
          <p14:sldIdLst>
            <p14:sldId id="256"/>
            <p14:sldId id="257"/>
            <p14:sldId id="258"/>
            <p14:sldId id="263"/>
            <p14:sldId id="268"/>
            <p14:sldId id="259"/>
            <p14:sldId id="260"/>
            <p14:sldId id="269"/>
            <p14:sldId id="274"/>
            <p14:sldId id="275"/>
            <p14:sldId id="276"/>
            <p14:sldId id="277"/>
            <p14:sldId id="278"/>
            <p14:sldId id="270"/>
            <p14:sldId id="273"/>
            <p14:sldId id="280"/>
            <p14:sldId id="271"/>
            <p14:sldId id="272"/>
            <p14:sldId id="283"/>
            <p14:sldId id="281"/>
            <p14:sldId id="288"/>
            <p14:sldId id="289"/>
            <p14:sldId id="282"/>
            <p14:sldId id="284"/>
            <p14:sldId id="286"/>
            <p14:sldId id="287"/>
            <p14:sldId id="262"/>
            <p14:sldId id="267"/>
            <p14:sldId id="285"/>
          </p14:sldIdLst>
        </p14:section>
        <p14:section name="未命名的章節" id="{CBBC1ED1-C1D1-46B0-B8AD-37949F2DC955}">
          <p14:sldIdLst>
            <p14:sldId id="264"/>
            <p14:sldId id="26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78164" autoAdjust="0"/>
  </p:normalViewPr>
  <p:slideViewPr>
    <p:cSldViewPr snapToGrid="0">
      <p:cViewPr varScale="1">
        <p:scale>
          <a:sx n="63" d="100"/>
          <a:sy n="63" d="100"/>
        </p:scale>
        <p:origin x="76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8AFA35-D8E7-43A9-BA52-0C7ACF4536B1}" type="datetimeFigureOut">
              <a:rPr lang="zh-CN" altLang="en-US" smtClean="0"/>
              <a:t>2019/11/22</a:t>
            </a:fld>
            <a:endParaRPr lang="zh-CN"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CN"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D9B7C3-8C8E-4FE4-B169-607F6AC31F73}" type="slidenum">
              <a:rPr lang="zh-CN" altLang="en-US" smtClean="0"/>
              <a:t>‹#›</a:t>
            </a:fld>
            <a:endParaRPr lang="zh-CN" altLang="en-US"/>
          </a:p>
        </p:txBody>
      </p:sp>
    </p:spTree>
    <p:extLst>
      <p:ext uri="{BB962C8B-B14F-4D97-AF65-F5344CB8AC3E}">
        <p14:creationId xmlns:p14="http://schemas.microsoft.com/office/powerpoint/2010/main" val="3241123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1. </a:t>
            </a:r>
            <a:r>
              <a:rPr lang="zh-TW" altLang="en-US" dirty="0"/>
              <a:t>像一開始他可以輸入他們用了幾副牌玩一場，例如：用兩副牌玩一場，這樣我們就有各數字的總數量。</a:t>
            </a:r>
            <a:endParaRPr lang="en-US" altLang="zh-TW" dirty="0"/>
          </a:p>
          <a:p>
            <a:r>
              <a:rPr lang="en-US" altLang="zh-TW" dirty="0"/>
              <a:t>2. </a:t>
            </a:r>
            <a:r>
              <a:rPr lang="zh-TW" altLang="en-US" dirty="0"/>
              <a:t>然後根據一場中</a:t>
            </a:r>
            <a:r>
              <a:rPr lang="en-US" altLang="zh-TW" dirty="0"/>
              <a:t>(</a:t>
            </a:r>
            <a:r>
              <a:rPr lang="zh-TW" altLang="en-US" dirty="0"/>
              <a:t>會贏的數字總牌數</a:t>
            </a:r>
            <a:r>
              <a:rPr lang="en-US" altLang="zh-TW" dirty="0"/>
              <a:t>-</a:t>
            </a:r>
            <a:r>
              <a:rPr lang="zh-TW" altLang="en-US" dirty="0"/>
              <a:t>會贏的數字剩下未出的牌總數</a:t>
            </a:r>
            <a:r>
              <a:rPr lang="en-US" altLang="zh-TW" dirty="0"/>
              <a:t>)/(</a:t>
            </a:r>
            <a:r>
              <a:rPr lang="zh-TW" altLang="en-US" dirty="0"/>
              <a:t>牌總數</a:t>
            </a:r>
            <a:r>
              <a:rPr lang="en-US" altLang="zh-TW" dirty="0"/>
              <a:t>-</a:t>
            </a:r>
            <a:r>
              <a:rPr lang="zh-TW" altLang="en-US" dirty="0"/>
              <a:t>各個回合累積已經出的牌</a:t>
            </a:r>
            <a:r>
              <a:rPr lang="en-US" altLang="zh-TW" dirty="0"/>
              <a:t>)</a:t>
            </a:r>
            <a:r>
              <a:rPr lang="zh-TW" altLang="en-US" dirty="0"/>
              <a:t>，來計算這次他補牌贏的概率。</a:t>
            </a:r>
            <a:endParaRPr lang="en-US" altLang="zh-TW" dirty="0"/>
          </a:p>
          <a:p>
            <a:r>
              <a:rPr lang="en-US" altLang="zh-TW" dirty="0"/>
              <a:t>3. </a:t>
            </a:r>
            <a:r>
              <a:rPr lang="zh-TW" altLang="en-US" dirty="0"/>
              <a:t>再讓他選擇是否要補</a:t>
            </a:r>
            <a:r>
              <a:rPr lang="en-US" altLang="zh-TW" dirty="0"/>
              <a:t>?</a:t>
            </a:r>
            <a:r>
              <a:rPr lang="zh-TW" altLang="en-US" dirty="0"/>
              <a:t>下多少注？</a:t>
            </a:r>
            <a:endParaRPr lang="en-US" altLang="zh-TW" dirty="0"/>
          </a:p>
          <a:p>
            <a:r>
              <a:rPr lang="en-US" altLang="zh-TW" dirty="0"/>
              <a:t>4. </a:t>
            </a:r>
            <a:r>
              <a:rPr lang="zh-TW" altLang="en-US" dirty="0"/>
              <a:t>幫他記錄每場各回合所下注的錢跟累積他贏或輸多少錢。</a:t>
            </a:r>
            <a:endParaRPr lang="en-US" altLang="zh-TW" dirty="0"/>
          </a:p>
          <a:p>
            <a:endParaRPr lang="zh-CN" altLang="en-US" dirty="0"/>
          </a:p>
        </p:txBody>
      </p:sp>
      <p:sp>
        <p:nvSpPr>
          <p:cNvPr id="4" name="投影片編號版面配置區 3"/>
          <p:cNvSpPr>
            <a:spLocks noGrp="1"/>
          </p:cNvSpPr>
          <p:nvPr>
            <p:ph type="sldNum" sz="quarter" idx="10"/>
          </p:nvPr>
        </p:nvSpPr>
        <p:spPr/>
        <p:txBody>
          <a:bodyPr/>
          <a:lstStyle/>
          <a:p>
            <a:fld id="{B6D9B7C3-8C8E-4FE4-B169-607F6AC31F73}" type="slidenum">
              <a:rPr lang="zh-CN" altLang="en-US" smtClean="0"/>
              <a:t>30</a:t>
            </a:fld>
            <a:endParaRPr lang="zh-CN" altLang="en-US"/>
          </a:p>
        </p:txBody>
      </p:sp>
    </p:spTree>
    <p:extLst>
      <p:ext uri="{BB962C8B-B14F-4D97-AF65-F5344CB8AC3E}">
        <p14:creationId xmlns:p14="http://schemas.microsoft.com/office/powerpoint/2010/main" val="1300601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2A54C80-263E-416B-A8E0-580EDEADCBDC}" type="datetimeFigureOut">
              <a:rPr lang="en-US" dirty="0"/>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11/22/2019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E48DE9-DDFA-4689-BB8E-1E184640A632}"/>
              </a:ext>
            </a:extLst>
          </p:cNvPr>
          <p:cNvSpPr>
            <a:spLocks noGrp="1"/>
          </p:cNvSpPr>
          <p:nvPr>
            <p:ph type="ctrTitle"/>
          </p:nvPr>
        </p:nvSpPr>
        <p:spPr/>
        <p:txBody>
          <a:bodyPr/>
          <a:lstStyle/>
          <a:p>
            <a:r>
              <a:rPr lang="zh-TW" altLang="en-US" dirty="0">
                <a:latin typeface="宋体" panose="02010600030101010101" pitchFamily="2" charset="-122"/>
                <a:ea typeface="宋体" panose="02010600030101010101" pitchFamily="2" charset="-122"/>
              </a:rPr>
              <a:t>射龍門卡牌遊戲辨識</a:t>
            </a:r>
          </a:p>
        </p:txBody>
      </p:sp>
      <p:sp>
        <p:nvSpPr>
          <p:cNvPr id="3" name="副標題 2">
            <a:extLst>
              <a:ext uri="{FF2B5EF4-FFF2-40B4-BE49-F238E27FC236}">
                <a16:creationId xmlns:a16="http://schemas.microsoft.com/office/drawing/2014/main" id="{DFA98B51-961E-4BBD-955D-358D5EF080B4}"/>
              </a:ext>
            </a:extLst>
          </p:cNvPr>
          <p:cNvSpPr>
            <a:spLocks noGrp="1"/>
          </p:cNvSpPr>
          <p:nvPr>
            <p:ph type="subTitle" idx="1"/>
          </p:nvPr>
        </p:nvSpPr>
        <p:spPr/>
        <p:txBody>
          <a:bodyPr/>
          <a:lstStyle/>
          <a:p>
            <a:r>
              <a:rPr lang="en-US" altLang="zh-TW" dirty="0">
                <a:latin typeface="宋体" panose="02010600030101010101" pitchFamily="2" charset="-122"/>
                <a:ea typeface="宋体" panose="02010600030101010101" pitchFamily="2" charset="-122"/>
              </a:rPr>
              <a:t>Python</a:t>
            </a:r>
            <a:r>
              <a:rPr lang="zh-TW" altLang="en-US" dirty="0">
                <a:latin typeface="宋体" panose="02010600030101010101" pitchFamily="2" charset="-122"/>
                <a:ea typeface="宋体" panose="02010600030101010101" pitchFamily="2" charset="-122"/>
              </a:rPr>
              <a:t>視覺辨識與機器學習報告</a:t>
            </a:r>
            <a:endParaRPr lang="en-US" altLang="zh-TW" dirty="0">
              <a:latin typeface="宋体" panose="02010600030101010101" pitchFamily="2" charset="-122"/>
              <a:ea typeface="宋体" panose="02010600030101010101" pitchFamily="2" charset="-122"/>
            </a:endParaRPr>
          </a:p>
          <a:p>
            <a:r>
              <a:rPr lang="zh-TW" altLang="en-US" dirty="0">
                <a:latin typeface="宋体" panose="02010600030101010101" pitchFamily="2" charset="-122"/>
                <a:ea typeface="宋体" panose="02010600030101010101" pitchFamily="2" charset="-122"/>
              </a:rPr>
              <a:t>第五組</a:t>
            </a:r>
          </a:p>
        </p:txBody>
      </p:sp>
      <p:pic>
        <p:nvPicPr>
          <p:cNvPr id="5" name="圖片 4">
            <a:extLst>
              <a:ext uri="{FF2B5EF4-FFF2-40B4-BE49-F238E27FC236}">
                <a16:creationId xmlns:a16="http://schemas.microsoft.com/office/drawing/2014/main" id="{9F9A8DF7-3955-442A-AA36-FEE1249A2046}"/>
              </a:ext>
            </a:extLst>
          </p:cNvPr>
          <p:cNvPicPr>
            <a:picLocks noChangeAspect="1"/>
          </p:cNvPicPr>
          <p:nvPr/>
        </p:nvPicPr>
        <p:blipFill>
          <a:blip r:embed="rId2"/>
          <a:stretch>
            <a:fillRect/>
          </a:stretch>
        </p:blipFill>
        <p:spPr>
          <a:xfrm>
            <a:off x="608900" y="3904549"/>
            <a:ext cx="2847364" cy="2669404"/>
          </a:xfrm>
          <a:prstGeom prst="rect">
            <a:avLst/>
          </a:prstGeom>
        </p:spPr>
      </p:pic>
    </p:spTree>
    <p:extLst>
      <p:ext uri="{BB962C8B-B14F-4D97-AF65-F5344CB8AC3E}">
        <p14:creationId xmlns:p14="http://schemas.microsoft.com/office/powerpoint/2010/main" val="4083040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CN" altLang="en-US"/>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1138" y="1467853"/>
            <a:ext cx="7689060" cy="4477920"/>
          </a:xfrm>
        </p:spPr>
      </p:pic>
      <p:sp>
        <p:nvSpPr>
          <p:cNvPr id="6" name="雲朵形圖說文字 5"/>
          <p:cNvSpPr/>
          <p:nvPr/>
        </p:nvSpPr>
        <p:spPr>
          <a:xfrm>
            <a:off x="5895474" y="385011"/>
            <a:ext cx="3513221" cy="1648326"/>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判斷可加牌</a:t>
            </a:r>
            <a:r>
              <a:rPr lang="en-US" altLang="zh-TW" dirty="0"/>
              <a:t>(</a:t>
            </a:r>
            <a:r>
              <a:rPr lang="zh-TW" altLang="en-US" dirty="0"/>
              <a:t>非連號或重複數字</a:t>
            </a:r>
            <a:r>
              <a:rPr lang="en-US" altLang="zh-TW" dirty="0"/>
              <a:t>)</a:t>
            </a:r>
            <a:endParaRPr lang="zh-CN" altLang="en-US" dirty="0"/>
          </a:p>
        </p:txBody>
      </p:sp>
    </p:spTree>
    <p:extLst>
      <p:ext uri="{BB962C8B-B14F-4D97-AF65-F5344CB8AC3E}">
        <p14:creationId xmlns:p14="http://schemas.microsoft.com/office/powerpoint/2010/main" val="3956838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CN" altLang="en-US"/>
          </a:p>
        </p:txBody>
      </p:sp>
      <p:pic>
        <p:nvPicPr>
          <p:cNvPr id="13" name="內容版面配置區 1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404" y="1426662"/>
            <a:ext cx="6590157" cy="3881437"/>
          </a:xfrm>
        </p:spPr>
      </p:pic>
      <p:pic>
        <p:nvPicPr>
          <p:cNvPr id="14" name="圖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7039" y="1669041"/>
            <a:ext cx="4096322" cy="3639058"/>
          </a:xfrm>
          <a:prstGeom prst="rect">
            <a:avLst/>
          </a:prstGeom>
        </p:spPr>
      </p:pic>
      <p:sp>
        <p:nvSpPr>
          <p:cNvPr id="15" name="雲朵形圖說文字 14"/>
          <p:cNvSpPr/>
          <p:nvPr/>
        </p:nvSpPr>
        <p:spPr>
          <a:xfrm>
            <a:off x="7355995" y="342232"/>
            <a:ext cx="3092116" cy="158816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dirty="0"/>
              <a:t>結果判斷</a:t>
            </a:r>
            <a:endParaRPr lang="zh-CN" altLang="en-US" sz="2400" dirty="0"/>
          </a:p>
        </p:txBody>
      </p:sp>
    </p:spTree>
    <p:extLst>
      <p:ext uri="{BB962C8B-B14F-4D97-AF65-F5344CB8AC3E}">
        <p14:creationId xmlns:p14="http://schemas.microsoft.com/office/powerpoint/2010/main" val="3564421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CN" altLang="en-US"/>
          </a:p>
        </p:txBody>
      </p:sp>
      <p:sp>
        <p:nvSpPr>
          <p:cNvPr id="3" name="內容版面配置區 2"/>
          <p:cNvSpPr>
            <a:spLocks noGrp="1"/>
          </p:cNvSpPr>
          <p:nvPr>
            <p:ph idx="1"/>
          </p:nvPr>
        </p:nvSpPr>
        <p:spPr/>
        <p:txBody>
          <a:bodyPr/>
          <a:lstStyle/>
          <a:p>
            <a:endParaRPr lang="zh-CN" altLang="en-US"/>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312" y="609600"/>
            <a:ext cx="9802593" cy="5782482"/>
          </a:xfrm>
          <a:prstGeom prst="rect">
            <a:avLst/>
          </a:prstGeom>
        </p:spPr>
      </p:pic>
      <p:sp>
        <p:nvSpPr>
          <p:cNvPr id="5" name="雲朵形圖說文字 4"/>
          <p:cNvSpPr/>
          <p:nvPr/>
        </p:nvSpPr>
        <p:spPr>
          <a:xfrm>
            <a:off x="7074568" y="1167063"/>
            <a:ext cx="3080085" cy="1780674"/>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latin typeface="宋体" panose="02010600030101010101" pitchFamily="2" charset="-122"/>
                <a:ea typeface="宋体" panose="02010600030101010101" pitchFamily="2" charset="-122"/>
              </a:rPr>
              <a:t>結果判斷</a:t>
            </a:r>
            <a:endParaRPr lang="zh-CN" altLang="en-US" sz="24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968472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CN" altLang="en-US"/>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6367" y="609600"/>
            <a:ext cx="5477639" cy="3334215"/>
          </a:xfr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3906" y="2091012"/>
            <a:ext cx="4567019" cy="4061961"/>
          </a:xfrm>
          <a:prstGeom prst="rect">
            <a:avLst/>
          </a:prstGeom>
        </p:spPr>
      </p:pic>
      <p:sp>
        <p:nvSpPr>
          <p:cNvPr id="6" name="雲朵形圖說文字 5"/>
          <p:cNvSpPr/>
          <p:nvPr/>
        </p:nvSpPr>
        <p:spPr>
          <a:xfrm>
            <a:off x="5342021" y="96253"/>
            <a:ext cx="2863516" cy="1491915"/>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dirty="0"/>
              <a:t>離開遊戲</a:t>
            </a:r>
            <a:endParaRPr lang="zh-CN" altLang="en-US" dirty="0"/>
          </a:p>
        </p:txBody>
      </p:sp>
    </p:spTree>
    <p:extLst>
      <p:ext uri="{BB962C8B-B14F-4D97-AF65-F5344CB8AC3E}">
        <p14:creationId xmlns:p14="http://schemas.microsoft.com/office/powerpoint/2010/main" val="1658801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a:t>4-2</a:t>
            </a:r>
            <a:r>
              <a:rPr lang="zh-TW" altLang="en-US" dirty="0"/>
              <a:t>、辨識方法</a:t>
            </a:r>
            <a:endParaRPr lang="zh-CN" altLang="en-US" dirty="0"/>
          </a:p>
        </p:txBody>
      </p:sp>
      <p:sp>
        <p:nvSpPr>
          <p:cNvPr id="3" name="內容版面配置區 2"/>
          <p:cNvSpPr>
            <a:spLocks noGrp="1"/>
          </p:cNvSpPr>
          <p:nvPr>
            <p:ph idx="1"/>
          </p:nvPr>
        </p:nvSpPr>
        <p:spPr/>
        <p:txBody>
          <a:bodyPr/>
          <a:lstStyle/>
          <a:p>
            <a:r>
              <a:rPr lang="zh-TW" altLang="en-US" sz="2400" dirty="0">
                <a:latin typeface="宋体" panose="02010600030101010101" pitchFamily="2" charset="-122"/>
                <a:ea typeface="宋体" panose="02010600030101010101" pitchFamily="2" charset="-122"/>
              </a:rPr>
              <a:t>一、辨識撲克牌</a:t>
            </a:r>
            <a:endParaRPr lang="en-US" altLang="zh-TW" sz="2400" dirty="0">
              <a:latin typeface="宋体" panose="02010600030101010101" pitchFamily="2" charset="-122"/>
              <a:ea typeface="宋体" panose="02010600030101010101" pitchFamily="2" charset="-122"/>
            </a:endParaRPr>
          </a:p>
          <a:p>
            <a:pPr lvl="1" indent="-342900">
              <a:lnSpc>
                <a:spcPct val="150000"/>
              </a:lnSpc>
              <a:buFont typeface="Wingdings" panose="05000000000000000000" pitchFamily="2" charset="2"/>
              <a:buChar char="p"/>
            </a:pPr>
            <a:r>
              <a:rPr lang="zh-TW" altLang="en-US" sz="2000" dirty="0">
                <a:latin typeface="宋体" panose="02010600030101010101" pitchFamily="2" charset="-122"/>
                <a:ea typeface="宋体" panose="02010600030101010101" pitchFamily="2" charset="-122"/>
              </a:rPr>
              <a:t>辨識技巧：</a:t>
            </a:r>
            <a:r>
              <a:rPr lang="en-US" altLang="zh-CN" sz="2000" dirty="0">
                <a:latin typeface="宋体" panose="02010600030101010101" pitchFamily="2" charset="-122"/>
                <a:ea typeface="宋体" panose="02010600030101010101" pitchFamily="2" charset="-122"/>
              </a:rPr>
              <a:t>DLIB - </a:t>
            </a:r>
            <a:r>
              <a:rPr lang="zh-TW" altLang="zh-CN" sz="2000" dirty="0">
                <a:latin typeface="宋体" panose="02010600030101010101" pitchFamily="2" charset="-122"/>
                <a:ea typeface="宋体" panose="02010600030101010101" pitchFamily="2" charset="-122"/>
              </a:rPr>
              <a:t>找出撲克牌正確的位置，然後</a:t>
            </a:r>
            <a:r>
              <a:rPr lang="zh-TW" altLang="en-US" sz="2000" dirty="0">
                <a:latin typeface="宋体" panose="02010600030101010101" pitchFamily="2" charset="-122"/>
                <a:ea typeface="宋体" panose="02010600030101010101" pitchFamily="2" charset="-122"/>
              </a:rPr>
              <a:t>用</a:t>
            </a:r>
            <a:r>
              <a:rPr lang="en-US" altLang="zh-CN" sz="2000" dirty="0">
                <a:latin typeface="宋体" panose="02010600030101010101" pitchFamily="2" charset="-122"/>
                <a:ea typeface="宋体" panose="02010600030101010101" pitchFamily="2" charset="-122"/>
              </a:rPr>
              <a:t>DLIB</a:t>
            </a:r>
            <a:r>
              <a:rPr lang="zh-TW" altLang="en-US" sz="2000" dirty="0">
                <a:latin typeface="宋体" panose="02010600030101010101" pitchFamily="2" charset="-122"/>
                <a:ea typeface="宋体" panose="02010600030101010101" pitchFamily="2" charset="-122"/>
              </a:rPr>
              <a:t>將</a:t>
            </a:r>
            <a:r>
              <a:rPr lang="zh-TW" altLang="zh-CN" sz="2000" dirty="0">
                <a:latin typeface="宋体" panose="02010600030101010101" pitchFamily="2" charset="-122"/>
                <a:ea typeface="宋体" panose="02010600030101010101" pitchFamily="2" charset="-122"/>
              </a:rPr>
              <a:t>抓出</a:t>
            </a:r>
            <a:r>
              <a:rPr lang="zh-TW" altLang="en-US" sz="2000" dirty="0">
                <a:latin typeface="宋体" panose="02010600030101010101" pitchFamily="2" charset="-122"/>
                <a:ea typeface="宋体" panose="02010600030101010101" pitchFamily="2" charset="-122"/>
              </a:rPr>
              <a:t>的</a:t>
            </a:r>
            <a:r>
              <a:rPr lang="zh-TW" altLang="zh-CN" sz="2000" dirty="0">
                <a:latin typeface="宋体" panose="02010600030101010101" pitchFamily="2" charset="-122"/>
                <a:ea typeface="宋体" panose="02010600030101010101" pitchFamily="2" charset="-122"/>
              </a:rPr>
              <a:t>範圍</a:t>
            </a:r>
            <a:r>
              <a:rPr lang="zh-TW" altLang="en-US" sz="2000" dirty="0">
                <a:latin typeface="宋体" panose="02010600030101010101" pitchFamily="2" charset="-122"/>
                <a:ea typeface="宋体" panose="02010600030101010101" pitchFamily="2" charset="-122"/>
              </a:rPr>
              <a:t>影像</a:t>
            </a:r>
            <a:r>
              <a:rPr lang="zh-TW" altLang="zh-CN" sz="2000" dirty="0">
                <a:latin typeface="宋体" panose="02010600030101010101" pitchFamily="2" charset="-122"/>
                <a:ea typeface="宋体" panose="02010600030101010101" pitchFamily="2" charset="-122"/>
              </a:rPr>
              <a:t>截</a:t>
            </a:r>
            <a:r>
              <a:rPr lang="zh-TW" altLang="en-US" sz="2000" dirty="0">
                <a:latin typeface="宋体" panose="02010600030101010101" pitchFamily="2" charset="-122"/>
                <a:ea typeface="宋体" panose="02010600030101010101" pitchFamily="2" charset="-122"/>
              </a:rPr>
              <a:t>圖</a:t>
            </a:r>
            <a:r>
              <a:rPr lang="zh-TW" altLang="zh-CN" sz="2000" dirty="0">
                <a:latin typeface="宋体" panose="02010600030101010101" pitchFamily="2" charset="-122"/>
                <a:ea typeface="宋体" panose="02010600030101010101" pitchFamily="2" charset="-122"/>
              </a:rPr>
              <a:t>。</a:t>
            </a:r>
            <a:endParaRPr lang="en-US" altLang="zh-TW" sz="2000" dirty="0">
              <a:latin typeface="宋体" panose="02010600030101010101" pitchFamily="2" charset="-122"/>
              <a:ea typeface="宋体" panose="02010600030101010101" pitchFamily="2" charset="-122"/>
            </a:endParaRPr>
          </a:p>
          <a:p>
            <a:pPr lvl="1" indent="-342900">
              <a:lnSpc>
                <a:spcPct val="150000"/>
              </a:lnSpc>
              <a:buFont typeface="Wingdings" panose="05000000000000000000" pitchFamily="2" charset="2"/>
              <a:buChar char="p"/>
            </a:pPr>
            <a:endParaRPr lang="en-US" altLang="zh-TW" sz="2000" dirty="0">
              <a:latin typeface="宋体" panose="02010600030101010101" pitchFamily="2" charset="-122"/>
              <a:ea typeface="宋体" panose="02010600030101010101" pitchFamily="2" charset="-122"/>
            </a:endParaRPr>
          </a:p>
          <a:p>
            <a:pPr lvl="1">
              <a:lnSpc>
                <a:spcPct val="150000"/>
              </a:lnSpc>
              <a:buFont typeface="Wingdings" panose="05000000000000000000" pitchFamily="2" charset="2"/>
              <a:buChar char="p"/>
            </a:pPr>
            <a:r>
              <a:rPr lang="zh-TW" altLang="zh-CN" sz="2000" dirty="0">
                <a:latin typeface="宋体" panose="02010600030101010101" pitchFamily="2" charset="-122"/>
                <a:ea typeface="宋体" panose="02010600030101010101" pitchFamily="2" charset="-122"/>
              </a:rPr>
              <a:t>訓練所使用的樣本</a:t>
            </a:r>
            <a:r>
              <a:rPr lang="zh-TW" altLang="en-US" sz="2000" dirty="0">
                <a:latin typeface="宋体" panose="02010600030101010101" pitchFamily="2" charset="-122"/>
                <a:ea typeface="宋体" panose="02010600030101010101" pitchFamily="2" charset="-122"/>
              </a:rPr>
              <a:t>：</a:t>
            </a:r>
            <a:r>
              <a:rPr lang="zh-TW" altLang="zh-CN" sz="2000" dirty="0">
                <a:latin typeface="宋体" panose="02010600030101010101" pitchFamily="2" charset="-122"/>
                <a:ea typeface="宋体" panose="02010600030101010101" pitchFamily="2" charset="-122"/>
              </a:rPr>
              <a:t>我們每張牌都拍攝三個不同距離的照片，每張都是同個角度正向拍攝，</a:t>
            </a:r>
            <a:r>
              <a:rPr lang="zh-TW" altLang="en-US" sz="2000" dirty="0">
                <a:latin typeface="宋体" panose="02010600030101010101" pitchFamily="2" charset="-122"/>
                <a:ea typeface="宋体" panose="02010600030101010101" pitchFamily="2" charset="-122"/>
              </a:rPr>
              <a:t>再</a:t>
            </a:r>
            <a:r>
              <a:rPr lang="zh-TW" altLang="zh-CN" sz="2000" dirty="0">
                <a:latin typeface="宋体" panose="02010600030101010101" pitchFamily="2" charset="-122"/>
                <a:ea typeface="宋体" panose="02010600030101010101" pitchFamily="2" charset="-122"/>
              </a:rPr>
              <a:t>用工具把照片上的撲克牌框出來，樣本數共</a:t>
            </a:r>
            <a:r>
              <a:rPr lang="en-US" altLang="zh-CN" sz="2000" dirty="0">
                <a:latin typeface="宋体" panose="02010600030101010101" pitchFamily="2" charset="-122"/>
                <a:ea typeface="宋体" panose="02010600030101010101" pitchFamily="2" charset="-122"/>
              </a:rPr>
              <a:t>156</a:t>
            </a:r>
            <a:r>
              <a:rPr lang="zh-TW" altLang="zh-CN" sz="2000" dirty="0">
                <a:latin typeface="宋体" panose="02010600030101010101" pitchFamily="2" charset="-122"/>
                <a:ea typeface="宋体" panose="02010600030101010101" pitchFamily="2" charset="-122"/>
              </a:rPr>
              <a:t>張。</a:t>
            </a:r>
            <a:endParaRPr lang="zh-CN" altLang="zh-CN" sz="2000" dirty="0">
              <a:latin typeface="宋体" panose="02010600030101010101" pitchFamily="2" charset="-122"/>
              <a:ea typeface="宋体" panose="02010600030101010101" pitchFamily="2" charset="-122"/>
            </a:endParaRPr>
          </a:p>
          <a:p>
            <a:pPr lvl="1" indent="-342900">
              <a:buFont typeface="Wingdings" panose="05000000000000000000" pitchFamily="2" charset="2"/>
              <a:buChar char="p"/>
            </a:pPr>
            <a:endParaRPr lang="en-US" altLang="zh-TW" sz="2000" dirty="0"/>
          </a:p>
          <a:p>
            <a:endParaRPr lang="zh-CN" altLang="zh-CN" sz="2400" dirty="0"/>
          </a:p>
          <a:p>
            <a:endParaRPr lang="zh-CN" altLang="en-US" dirty="0"/>
          </a:p>
        </p:txBody>
      </p:sp>
    </p:spTree>
    <p:extLst>
      <p:ext uri="{BB962C8B-B14F-4D97-AF65-F5344CB8AC3E}">
        <p14:creationId xmlns:p14="http://schemas.microsoft.com/office/powerpoint/2010/main" val="4056118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err="1"/>
              <a:t>dlib</a:t>
            </a:r>
            <a:r>
              <a:rPr lang="zh-TW" altLang="en-US" dirty="0"/>
              <a:t>訓練程式碼及辨識結果</a:t>
            </a:r>
            <a:endParaRPr lang="zh-CN" altLang="en-US" dirty="0"/>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448" y="1362302"/>
            <a:ext cx="6764948" cy="5227184"/>
          </a:xfrm>
          <a:prstGeom prst="rect">
            <a:avLst/>
          </a:prstGeom>
          <a:ln>
            <a:noFill/>
          </a:ln>
          <a:effectLst>
            <a:outerShdw blurRad="190500" algn="tl" rotWithShape="0">
              <a:srgbClr val="000000">
                <a:alpha val="70000"/>
              </a:srgbClr>
            </a:outerShdw>
          </a:effectLst>
        </p:spPr>
      </p:pic>
      <p:pic>
        <p:nvPicPr>
          <p:cNvPr id="4" name="圖片 3"/>
          <p:cNvPicPr>
            <a:picLocks noChangeAspect="1"/>
          </p:cNvPicPr>
          <p:nvPr/>
        </p:nvPicPr>
        <p:blipFill>
          <a:blip r:embed="rId3"/>
          <a:stretch>
            <a:fillRect/>
          </a:stretch>
        </p:blipFill>
        <p:spPr>
          <a:xfrm>
            <a:off x="5132841" y="2862281"/>
            <a:ext cx="6225363" cy="3266167"/>
          </a:xfrm>
          <a:prstGeom prst="rect">
            <a:avLst/>
          </a:prstGeom>
        </p:spPr>
      </p:pic>
    </p:spTree>
    <p:extLst>
      <p:ext uri="{BB962C8B-B14F-4D97-AF65-F5344CB8AC3E}">
        <p14:creationId xmlns:p14="http://schemas.microsoft.com/office/powerpoint/2010/main" val="55966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a:t>4-2</a:t>
            </a:r>
            <a:r>
              <a:rPr lang="zh-TW" altLang="en-US" dirty="0"/>
              <a:t>、辨識方法</a:t>
            </a:r>
          </a:p>
        </p:txBody>
      </p:sp>
      <p:sp>
        <p:nvSpPr>
          <p:cNvPr id="3" name="內容版面配置區 2"/>
          <p:cNvSpPr>
            <a:spLocks noGrp="1"/>
          </p:cNvSpPr>
          <p:nvPr>
            <p:ph idx="1"/>
          </p:nvPr>
        </p:nvSpPr>
        <p:spPr/>
        <p:txBody>
          <a:bodyPr>
            <a:normAutofit/>
          </a:bodyPr>
          <a:lstStyle/>
          <a:p>
            <a:r>
              <a:rPr lang="zh-TW" altLang="en-US" sz="2400" dirty="0">
                <a:latin typeface="宋体" panose="02010600030101010101" pitchFamily="2" charset="-122"/>
                <a:ea typeface="宋体" panose="02010600030101010101" pitchFamily="2" charset="-122"/>
              </a:rPr>
              <a:t>二、辨識撲克牌的數字</a:t>
            </a:r>
            <a:endParaRPr lang="en-US" altLang="zh-TW" sz="2400" dirty="0">
              <a:latin typeface="宋体" panose="02010600030101010101" pitchFamily="2" charset="-122"/>
              <a:ea typeface="宋体" panose="02010600030101010101" pitchFamily="2" charset="-122"/>
            </a:endParaRPr>
          </a:p>
          <a:p>
            <a:endParaRPr lang="en-US" altLang="zh-TW" sz="2400" dirty="0"/>
          </a:p>
          <a:p>
            <a:pPr marL="685800" lvl="1"/>
            <a:r>
              <a:rPr lang="zh-TW" altLang="en-US" sz="2000" dirty="0"/>
              <a:t>第一</a:t>
            </a:r>
            <a:r>
              <a:rPr lang="zh-TW" altLang="en-US" sz="2000"/>
              <a:t>階段：只使用</a:t>
            </a:r>
            <a:r>
              <a:rPr lang="en-US" altLang="zh-TW" sz="2000" dirty="0"/>
              <a:t>HOG</a:t>
            </a:r>
          </a:p>
          <a:p>
            <a:pPr marL="685800" lvl="1"/>
            <a:endParaRPr lang="en-US" altLang="zh-TW" sz="2000" dirty="0"/>
          </a:p>
          <a:p>
            <a:pPr marL="685800" lvl="1"/>
            <a:r>
              <a:rPr lang="zh-TW" altLang="en-US" sz="2000" dirty="0"/>
              <a:t>第二階段：使用</a:t>
            </a:r>
            <a:r>
              <a:rPr lang="en-US" altLang="zh-TW" sz="2000" dirty="0"/>
              <a:t>PCA</a:t>
            </a:r>
            <a:r>
              <a:rPr lang="zh-TW" altLang="en-US" sz="2000" dirty="0"/>
              <a:t>降維，再用</a:t>
            </a:r>
            <a:r>
              <a:rPr lang="en-US" altLang="zh-TW" sz="2000" dirty="0"/>
              <a:t>SVM</a:t>
            </a:r>
            <a:r>
              <a:rPr lang="zh-TW" altLang="en-US" sz="2000" dirty="0"/>
              <a:t>的</a:t>
            </a:r>
            <a:r>
              <a:rPr lang="en-US" altLang="zh-TW" sz="2000" dirty="0"/>
              <a:t>SVC</a:t>
            </a:r>
            <a:r>
              <a:rPr lang="zh-TW" altLang="en-US" sz="2000" dirty="0"/>
              <a:t>分類</a:t>
            </a:r>
            <a:endParaRPr lang="en-US" altLang="zh-TW" sz="2000" dirty="0"/>
          </a:p>
          <a:p>
            <a:endParaRPr lang="zh-TW" altLang="en-US" sz="2400" dirty="0"/>
          </a:p>
        </p:txBody>
      </p:sp>
    </p:spTree>
    <p:extLst>
      <p:ext uri="{BB962C8B-B14F-4D97-AF65-F5344CB8AC3E}">
        <p14:creationId xmlns:p14="http://schemas.microsoft.com/office/powerpoint/2010/main" val="4256540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a:t>使用</a:t>
            </a:r>
            <a:r>
              <a:rPr lang="en-US" altLang="zh-TW" dirty="0"/>
              <a:t>HOG</a:t>
            </a:r>
            <a:r>
              <a:rPr lang="zh-TW" altLang="en-US" dirty="0">
                <a:latin typeface="宋体" panose="02010600030101010101" pitchFamily="2" charset="-122"/>
                <a:ea typeface="宋体" panose="02010600030101010101" pitchFamily="2" charset="-122"/>
              </a:rPr>
              <a:t>辨識撲克牌的數字</a:t>
            </a:r>
            <a:br>
              <a:rPr lang="en-US" altLang="zh-TW" dirty="0">
                <a:latin typeface="宋体" panose="02010600030101010101" pitchFamily="2" charset="-122"/>
                <a:ea typeface="宋体" panose="02010600030101010101" pitchFamily="2" charset="-122"/>
              </a:rPr>
            </a:br>
            <a:endParaRPr lang="zh-CN" altLang="en-US" dirty="0"/>
          </a:p>
        </p:txBody>
      </p:sp>
      <p:sp>
        <p:nvSpPr>
          <p:cNvPr id="3" name="內容版面配置區 2"/>
          <p:cNvSpPr>
            <a:spLocks noGrp="1"/>
          </p:cNvSpPr>
          <p:nvPr>
            <p:ph idx="1"/>
          </p:nvPr>
        </p:nvSpPr>
        <p:spPr/>
        <p:txBody>
          <a:bodyPr/>
          <a:lstStyle/>
          <a:p>
            <a:pPr lvl="1">
              <a:lnSpc>
                <a:spcPct val="150000"/>
              </a:lnSpc>
              <a:buFont typeface="Wingdings" panose="05000000000000000000" pitchFamily="2" charset="2"/>
              <a:buChar char="p"/>
            </a:pPr>
            <a:r>
              <a:rPr lang="zh-TW" altLang="en-US" sz="2000" dirty="0">
                <a:latin typeface="宋体" panose="02010600030101010101" pitchFamily="2" charset="-122"/>
                <a:ea typeface="宋体" panose="02010600030101010101" pitchFamily="2" charset="-122"/>
              </a:rPr>
              <a:t>辨識技巧：</a:t>
            </a:r>
            <a:r>
              <a:rPr lang="en-US" altLang="zh-CN" sz="2000" dirty="0">
                <a:latin typeface="宋体" panose="02010600030101010101" pitchFamily="2" charset="-122"/>
                <a:ea typeface="宋体" panose="02010600030101010101" pitchFamily="2" charset="-122"/>
              </a:rPr>
              <a:t>HOG – </a:t>
            </a:r>
            <a:r>
              <a:rPr lang="zh-TW" altLang="zh-CN" sz="2000" dirty="0">
                <a:latin typeface="宋体" panose="02010600030101010101" pitchFamily="2" charset="-122"/>
                <a:ea typeface="宋体" panose="02010600030101010101" pitchFamily="2" charset="-122"/>
              </a:rPr>
              <a:t>用來辨識撲克牌是屬於</a:t>
            </a:r>
            <a:r>
              <a:rPr lang="en-US" altLang="zh-CN" sz="2000" dirty="0">
                <a:latin typeface="宋体" panose="02010600030101010101" pitchFamily="2" charset="-122"/>
                <a:ea typeface="宋体" panose="02010600030101010101" pitchFamily="2" charset="-122"/>
              </a:rPr>
              <a:t>A</a:t>
            </a:r>
            <a:r>
              <a:rPr lang="en-US" altLang="zh-TW"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K</a:t>
            </a:r>
            <a:r>
              <a:rPr lang="zh-TW" altLang="zh-CN" sz="2000" dirty="0">
                <a:latin typeface="宋体" panose="02010600030101010101" pitchFamily="2" charset="-122"/>
                <a:ea typeface="宋体" panose="02010600030101010101" pitchFamily="2" charset="-122"/>
              </a:rPr>
              <a:t>哪個類別</a:t>
            </a:r>
            <a:r>
              <a:rPr lang="zh-TW" altLang="en-US" sz="2000" dirty="0">
                <a:latin typeface="宋体" panose="02010600030101010101" pitchFamily="2" charset="-122"/>
                <a:ea typeface="宋体" panose="02010600030101010101" pitchFamily="2" charset="-122"/>
              </a:rPr>
              <a:t>。</a:t>
            </a:r>
            <a:endParaRPr lang="en-US" altLang="zh-TW" sz="2000" dirty="0">
              <a:latin typeface="宋体" panose="02010600030101010101" pitchFamily="2" charset="-122"/>
              <a:ea typeface="宋体" panose="02010600030101010101" pitchFamily="2" charset="-122"/>
            </a:endParaRPr>
          </a:p>
          <a:p>
            <a:pPr lvl="1">
              <a:lnSpc>
                <a:spcPct val="150000"/>
              </a:lnSpc>
              <a:buFont typeface="Wingdings" panose="05000000000000000000" pitchFamily="2" charset="2"/>
              <a:buChar char="p"/>
            </a:pPr>
            <a:endParaRPr lang="en-US" altLang="zh-TW" sz="2000" dirty="0">
              <a:latin typeface="宋体" panose="02010600030101010101" pitchFamily="2" charset="-122"/>
              <a:ea typeface="宋体" panose="02010600030101010101" pitchFamily="2" charset="-122"/>
            </a:endParaRPr>
          </a:p>
          <a:p>
            <a:pPr lvl="1">
              <a:lnSpc>
                <a:spcPct val="150000"/>
              </a:lnSpc>
              <a:buFont typeface="Wingdings" panose="05000000000000000000" pitchFamily="2" charset="2"/>
              <a:buChar char="p"/>
            </a:pPr>
            <a:r>
              <a:rPr lang="zh-TW" altLang="zh-CN" sz="2000" dirty="0">
                <a:latin typeface="宋体" panose="02010600030101010101" pitchFamily="2" charset="-122"/>
                <a:ea typeface="宋体" panose="02010600030101010101" pitchFamily="2" charset="-122"/>
              </a:rPr>
              <a:t>訓練所使用的樣本</a:t>
            </a:r>
            <a:r>
              <a:rPr lang="en-US" altLang="zh-CN" sz="2000" dirty="0">
                <a:latin typeface="宋体" panose="02010600030101010101" pitchFamily="2" charset="-122"/>
                <a:ea typeface="宋体" panose="02010600030101010101" pitchFamily="2" charset="-122"/>
              </a:rPr>
              <a:t>:</a:t>
            </a:r>
            <a:r>
              <a:rPr lang="zh-TW" altLang="zh-CN" sz="2000" dirty="0">
                <a:latin typeface="宋体" panose="02010600030101010101" pitchFamily="2" charset="-122"/>
                <a:ea typeface="宋体" panose="02010600030101010101" pitchFamily="2" charset="-122"/>
              </a:rPr>
              <a:t>樣本使用與</a:t>
            </a:r>
            <a:r>
              <a:rPr lang="en-US" altLang="zh-CN" sz="2000" dirty="0">
                <a:latin typeface="宋体" panose="02010600030101010101" pitchFamily="2" charset="-122"/>
                <a:ea typeface="宋体" panose="02010600030101010101" pitchFamily="2" charset="-122"/>
              </a:rPr>
              <a:t>DLIB</a:t>
            </a:r>
            <a:r>
              <a:rPr lang="zh-TW" altLang="zh-CN" sz="2000" dirty="0">
                <a:latin typeface="宋体" panose="02010600030101010101" pitchFamily="2" charset="-122"/>
                <a:ea typeface="宋体" panose="02010600030101010101" pitchFamily="2" charset="-122"/>
              </a:rPr>
              <a:t>完全相同的圖片，每張牌一樣有</a:t>
            </a:r>
            <a:r>
              <a:rPr lang="en-US" altLang="zh-CN" sz="2000" dirty="0">
                <a:latin typeface="宋体" panose="02010600030101010101" pitchFamily="2" charset="-122"/>
                <a:ea typeface="宋体" panose="02010600030101010101" pitchFamily="2" charset="-122"/>
              </a:rPr>
              <a:t>3</a:t>
            </a:r>
            <a:r>
              <a:rPr lang="zh-TW" altLang="zh-CN" sz="2000" dirty="0">
                <a:latin typeface="宋体" panose="02010600030101010101" pitchFamily="2" charset="-122"/>
                <a:ea typeface="宋体" panose="02010600030101010101" pitchFamily="2" charset="-122"/>
              </a:rPr>
              <a:t>張不同的遠近，再加上同樣的圖片旋轉</a:t>
            </a:r>
            <a:r>
              <a:rPr lang="en-US" altLang="zh-CN" sz="2000" dirty="0">
                <a:latin typeface="宋体" panose="02010600030101010101" pitchFamily="2" charset="-122"/>
                <a:ea typeface="宋体" panose="02010600030101010101" pitchFamily="2" charset="-122"/>
              </a:rPr>
              <a:t>180</a:t>
            </a:r>
            <a:r>
              <a:rPr lang="zh-TW" altLang="zh-CN" sz="2000" dirty="0">
                <a:latin typeface="宋体" panose="02010600030101010101" pitchFamily="2" charset="-122"/>
                <a:ea typeface="宋体" panose="02010600030101010101" pitchFamily="2" charset="-122"/>
              </a:rPr>
              <a:t>度，總共樣本數</a:t>
            </a:r>
            <a:r>
              <a:rPr lang="en-US" altLang="zh-CN" sz="2000" dirty="0">
                <a:latin typeface="宋体" panose="02010600030101010101" pitchFamily="2" charset="-122"/>
                <a:ea typeface="宋体" panose="02010600030101010101" pitchFamily="2" charset="-122"/>
              </a:rPr>
              <a:t>312</a:t>
            </a:r>
            <a:r>
              <a:rPr lang="zh-TW" altLang="zh-CN" sz="2000" dirty="0">
                <a:latin typeface="宋体" panose="02010600030101010101" pitchFamily="2" charset="-122"/>
                <a:ea typeface="宋体" panose="02010600030101010101" pitchFamily="2" charset="-122"/>
              </a:rPr>
              <a:t>張</a:t>
            </a:r>
            <a:r>
              <a:rPr lang="zh-TW" altLang="en-US" sz="2000" dirty="0">
                <a:latin typeface="宋体" panose="02010600030101010101" pitchFamily="2" charset="-122"/>
                <a:ea typeface="宋体" panose="02010600030101010101" pitchFamily="2" charset="-122"/>
              </a:rPr>
              <a:t>。</a:t>
            </a:r>
            <a:endParaRPr lang="zh-CN" altLang="zh-CN" sz="2000" dirty="0">
              <a:latin typeface="宋体" panose="02010600030101010101" pitchFamily="2" charset="-122"/>
              <a:ea typeface="宋体" panose="02010600030101010101" pitchFamily="2" charset="-122"/>
            </a:endParaRPr>
          </a:p>
          <a:p>
            <a:pPr lvl="1">
              <a:lnSpc>
                <a:spcPct val="150000"/>
              </a:lnSpc>
              <a:buFont typeface="Wingdings" panose="05000000000000000000" pitchFamily="2" charset="2"/>
              <a:buChar char="p"/>
            </a:pPr>
            <a:endParaRPr lang="zh-CN" altLang="en-US" sz="2000" dirty="0"/>
          </a:p>
        </p:txBody>
      </p:sp>
      <p:pic>
        <p:nvPicPr>
          <p:cNvPr id="4" name="圖片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2176" y="2640904"/>
            <a:ext cx="2360930" cy="3505200"/>
          </a:xfrm>
          <a:prstGeom prst="rect">
            <a:avLst/>
          </a:prstGeom>
          <a:noFill/>
          <a:ln>
            <a:noFill/>
          </a:ln>
        </p:spPr>
      </p:pic>
      <p:pic>
        <p:nvPicPr>
          <p:cNvPr id="5" name="圖片 4"/>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a:off x="7215735" y="2640904"/>
            <a:ext cx="2345055" cy="3509010"/>
          </a:xfrm>
          <a:prstGeom prst="rect">
            <a:avLst/>
          </a:prstGeom>
          <a:noFill/>
          <a:ln>
            <a:noFill/>
          </a:ln>
        </p:spPr>
      </p:pic>
      <p:sp>
        <p:nvSpPr>
          <p:cNvPr id="6" name="雲朵形圖說文字 5"/>
          <p:cNvSpPr/>
          <p:nvPr/>
        </p:nvSpPr>
        <p:spPr>
          <a:xfrm>
            <a:off x="7340252" y="1312629"/>
            <a:ext cx="2868460" cy="1340285"/>
          </a:xfrm>
          <a:prstGeom prst="cloudCallou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TW" altLang="en-US" dirty="0">
                <a:solidFill>
                  <a:schemeClr val="accent5">
                    <a:lumMod val="50000"/>
                  </a:schemeClr>
                </a:solidFill>
              </a:rPr>
              <a:t>經過</a:t>
            </a:r>
            <a:r>
              <a:rPr lang="en-US" altLang="zh-TW" dirty="0">
                <a:solidFill>
                  <a:schemeClr val="accent5">
                    <a:lumMod val="50000"/>
                  </a:schemeClr>
                </a:solidFill>
              </a:rPr>
              <a:t>108</a:t>
            </a:r>
            <a:r>
              <a:rPr lang="zh-TW" altLang="en-US" dirty="0">
                <a:solidFill>
                  <a:schemeClr val="accent5">
                    <a:lumMod val="50000"/>
                  </a:schemeClr>
                </a:solidFill>
              </a:rPr>
              <a:t>度旋轉</a:t>
            </a:r>
            <a:endParaRPr lang="zh-CN" altLang="en-US" dirty="0">
              <a:solidFill>
                <a:schemeClr val="accent5">
                  <a:lumMod val="50000"/>
                </a:schemeClr>
              </a:solidFill>
            </a:endParaRPr>
          </a:p>
        </p:txBody>
      </p:sp>
    </p:spTree>
    <p:extLst>
      <p:ext uri="{BB962C8B-B14F-4D97-AF65-F5344CB8AC3E}">
        <p14:creationId xmlns:p14="http://schemas.microsoft.com/office/powerpoint/2010/main" val="1934888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a:t> </a:t>
            </a:r>
            <a:r>
              <a:rPr lang="en-US" altLang="zh-TW" dirty="0"/>
              <a:t>HOG</a:t>
            </a:r>
            <a:r>
              <a:rPr lang="zh-TW" altLang="en-US" dirty="0"/>
              <a:t>訓練程式碼及辨識結果</a:t>
            </a:r>
            <a:endParaRPr lang="zh-CN"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733" y="1270000"/>
            <a:ext cx="5879633" cy="5435600"/>
          </a:xfrm>
          <a:prstGeom prst="rect">
            <a:avLst/>
          </a:prstGeom>
          <a:ln>
            <a:noFill/>
          </a:ln>
          <a:effectLst>
            <a:outerShdw blurRad="190500" algn="tl" rotWithShape="0">
              <a:srgbClr val="000000">
                <a:alpha val="70000"/>
              </a:srgbClr>
            </a:outerShdw>
          </a:effectLst>
        </p:spPr>
      </p:pic>
      <p:pic>
        <p:nvPicPr>
          <p:cNvPr id="5" name="圖片 4"/>
          <p:cNvPicPr>
            <a:picLocks noChangeAspect="1"/>
          </p:cNvPicPr>
          <p:nvPr/>
        </p:nvPicPr>
        <p:blipFill>
          <a:blip r:embed="rId3"/>
          <a:stretch>
            <a:fillRect/>
          </a:stretch>
        </p:blipFill>
        <p:spPr>
          <a:xfrm>
            <a:off x="6457271" y="2414588"/>
            <a:ext cx="5075284" cy="3434669"/>
          </a:xfrm>
          <a:prstGeom prst="rect">
            <a:avLst/>
          </a:prstGeom>
          <a:ln>
            <a:noFill/>
          </a:ln>
          <a:effectLst>
            <a:outerShdw blurRad="190500" algn="tl" rotWithShape="0">
              <a:srgbClr val="000000">
                <a:alpha val="70000"/>
              </a:srgbClr>
            </a:outerShdw>
          </a:effectLst>
        </p:spPr>
      </p:pic>
      <p:sp>
        <p:nvSpPr>
          <p:cNvPr id="6" name="雲朵形圖說文字 5"/>
          <p:cNvSpPr/>
          <p:nvPr/>
        </p:nvSpPr>
        <p:spPr>
          <a:xfrm>
            <a:off x="9274002" y="1117600"/>
            <a:ext cx="1887484" cy="1596571"/>
          </a:xfrm>
          <a:prstGeom prst="cloudCallo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2800" b="1" dirty="0">
                <a:solidFill>
                  <a:schemeClr val="accent4">
                    <a:lumMod val="75000"/>
                  </a:schemeClr>
                </a:solidFill>
              </a:rPr>
              <a:t>結果</a:t>
            </a:r>
            <a:endParaRPr lang="zh-CN" altLang="en-US" sz="2800" b="1" dirty="0">
              <a:solidFill>
                <a:schemeClr val="accent4">
                  <a:lumMod val="75000"/>
                </a:schemeClr>
              </a:solidFill>
            </a:endParaRPr>
          </a:p>
        </p:txBody>
      </p:sp>
    </p:spTree>
    <p:extLst>
      <p:ext uri="{BB962C8B-B14F-4D97-AF65-F5344CB8AC3E}">
        <p14:creationId xmlns:p14="http://schemas.microsoft.com/office/powerpoint/2010/main" val="253157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a:t>使用</a:t>
            </a:r>
            <a:r>
              <a:rPr lang="en-US" altLang="zh-TW" dirty="0"/>
              <a:t>HOG+SVM</a:t>
            </a:r>
            <a:r>
              <a:rPr lang="zh-TW" altLang="en-US" dirty="0">
                <a:latin typeface="宋体" panose="02010600030101010101" pitchFamily="2" charset="-122"/>
                <a:ea typeface="宋体" panose="02010600030101010101" pitchFamily="2" charset="-122"/>
              </a:rPr>
              <a:t>辨識撲克牌的數字</a:t>
            </a:r>
            <a:endParaRPr lang="zh-TW" altLang="en-US" dirty="0"/>
          </a:p>
        </p:txBody>
      </p:sp>
      <p:sp>
        <p:nvSpPr>
          <p:cNvPr id="3" name="內容版面配置區 2"/>
          <p:cNvSpPr>
            <a:spLocks noGrp="1"/>
          </p:cNvSpPr>
          <p:nvPr>
            <p:ph idx="1"/>
          </p:nvPr>
        </p:nvSpPr>
        <p:spPr/>
        <p:txBody>
          <a:bodyPr/>
          <a:lstStyle/>
          <a:p>
            <a:pPr marL="342900" lvl="1" indent="-342900"/>
            <a:r>
              <a:rPr lang="zh-TW" altLang="en-US" sz="2000" dirty="0">
                <a:latin typeface="宋体" panose="02010600030101010101" pitchFamily="2" charset="-122"/>
                <a:ea typeface="宋体" panose="02010600030101010101" pitchFamily="2" charset="-122"/>
              </a:rPr>
              <a:t>辨識技巧：</a:t>
            </a:r>
            <a:endParaRPr lang="en-US" altLang="zh-TW" sz="2000" dirty="0">
              <a:latin typeface="宋体" panose="02010600030101010101" pitchFamily="2" charset="-122"/>
              <a:ea typeface="宋体" panose="02010600030101010101" pitchFamily="2" charset="-122"/>
            </a:endParaRPr>
          </a:p>
          <a:p>
            <a:pPr marL="742950" lvl="2" indent="-342900">
              <a:buFont typeface="Wingdings" panose="05000000000000000000" pitchFamily="2" charset="2"/>
              <a:buChar char="p"/>
            </a:pPr>
            <a:r>
              <a:rPr lang="en-US" altLang="zh-CN" sz="1800" dirty="0">
                <a:latin typeface="宋体" panose="02010600030101010101" pitchFamily="2" charset="-122"/>
                <a:ea typeface="宋体" panose="02010600030101010101" pitchFamily="2" charset="-122"/>
              </a:rPr>
              <a:t>HOG+SVM–</a:t>
            </a:r>
            <a:r>
              <a:rPr lang="zh-TW" altLang="zh-TW" sz="1800" dirty="0"/>
              <a:t>分</a:t>
            </a:r>
            <a:r>
              <a:rPr lang="en-US" altLang="zh-TW" sz="1800" dirty="0"/>
              <a:t>13</a:t>
            </a:r>
            <a:r>
              <a:rPr lang="zh-TW" altLang="zh-TW" sz="1800" dirty="0"/>
              <a:t>種牌訓練</a:t>
            </a:r>
            <a:r>
              <a:rPr lang="zh-TW" altLang="en-US" sz="1800" dirty="0"/>
              <a:t>及分</a:t>
            </a:r>
            <a:r>
              <a:rPr lang="en-US" altLang="zh-TW" sz="1800" dirty="0"/>
              <a:t>51</a:t>
            </a:r>
            <a:r>
              <a:rPr lang="zh-TW" altLang="en-US" sz="1800" dirty="0"/>
              <a:t>類訓練。</a:t>
            </a:r>
            <a:endParaRPr lang="en-US" altLang="zh-TW" sz="1800" dirty="0"/>
          </a:p>
          <a:p>
            <a:pPr marL="742950" lvl="2" indent="-342900">
              <a:buFont typeface="Wingdings" panose="05000000000000000000" pitchFamily="2" charset="2"/>
              <a:buChar char="p"/>
            </a:pPr>
            <a:r>
              <a:rPr lang="en-US" altLang="zh-TW" sz="1800" dirty="0" err="1">
                <a:latin typeface="宋体" panose="02010600030101010101" pitchFamily="2" charset="-122"/>
                <a:ea typeface="宋体" panose="02010600030101010101" pitchFamily="2" charset="-122"/>
              </a:rPr>
              <a:t>HOG+LogisticRession</a:t>
            </a:r>
            <a:r>
              <a:rPr lang="en-US" altLang="zh-TW" sz="1800" dirty="0">
                <a:latin typeface="宋体" panose="02010600030101010101" pitchFamily="2" charset="-122"/>
                <a:ea typeface="宋体" panose="02010600030101010101" pitchFamily="2" charset="-122"/>
              </a:rPr>
              <a:t>-</a:t>
            </a:r>
            <a:r>
              <a:rPr lang="zh-TW" altLang="zh-TW" sz="1800" dirty="0"/>
              <a:t>分</a:t>
            </a:r>
            <a:r>
              <a:rPr lang="en-US" altLang="zh-TW" sz="1800" dirty="0"/>
              <a:t>13</a:t>
            </a:r>
            <a:r>
              <a:rPr lang="zh-TW" altLang="zh-TW" sz="1800" dirty="0"/>
              <a:t>種牌訓練</a:t>
            </a:r>
            <a:r>
              <a:rPr lang="zh-TW" altLang="en-US" sz="1800" dirty="0"/>
              <a:t>及分</a:t>
            </a:r>
            <a:r>
              <a:rPr lang="en-US" altLang="zh-TW" sz="1800" dirty="0"/>
              <a:t>51</a:t>
            </a:r>
            <a:r>
              <a:rPr lang="zh-TW" altLang="en-US" sz="1800" dirty="0"/>
              <a:t>類訓練</a:t>
            </a:r>
            <a:r>
              <a:rPr lang="zh-TW" altLang="en-US" sz="1800" dirty="0">
                <a:latin typeface="宋体" panose="02010600030101010101" pitchFamily="2" charset="-122"/>
                <a:ea typeface="宋体" panose="02010600030101010101" pitchFamily="2" charset="-122"/>
              </a:rPr>
              <a:t>。</a:t>
            </a:r>
            <a:endParaRPr lang="en-US" altLang="zh-TW" sz="1800" dirty="0">
              <a:latin typeface="宋体" panose="02010600030101010101" pitchFamily="2" charset="-122"/>
              <a:ea typeface="宋体" panose="02010600030101010101" pitchFamily="2" charset="-122"/>
            </a:endParaRPr>
          </a:p>
          <a:p>
            <a:pPr marL="742950" lvl="2" indent="-342900">
              <a:buFont typeface="Wingdings" panose="05000000000000000000" pitchFamily="2" charset="2"/>
              <a:buChar char="p"/>
            </a:pPr>
            <a:endParaRPr lang="en-US" altLang="zh-TW" sz="1800" dirty="0">
              <a:latin typeface="宋体" panose="02010600030101010101" pitchFamily="2" charset="-122"/>
              <a:ea typeface="宋体" panose="02010600030101010101" pitchFamily="2" charset="-122"/>
            </a:endParaRPr>
          </a:p>
          <a:p>
            <a:pPr marL="342900" lvl="1" indent="-342900">
              <a:buFont typeface="Wingdings" panose="05000000000000000000" pitchFamily="2" charset="2"/>
              <a:buChar char="p"/>
            </a:pPr>
            <a:endParaRPr lang="en-US" altLang="zh-TW" sz="2000" dirty="0">
              <a:latin typeface="宋体" panose="02010600030101010101" pitchFamily="2" charset="-122"/>
              <a:ea typeface="宋体" panose="02010600030101010101" pitchFamily="2" charset="-122"/>
            </a:endParaRPr>
          </a:p>
          <a:p>
            <a:pPr marL="342900" lvl="1" indent="-342900"/>
            <a:r>
              <a:rPr lang="zh-TW" altLang="zh-CN" sz="2000" dirty="0">
                <a:latin typeface="宋体" panose="02010600030101010101" pitchFamily="2" charset="-122"/>
                <a:ea typeface="宋体" panose="02010600030101010101" pitchFamily="2" charset="-122"/>
              </a:rPr>
              <a:t>訓練所使用的樣本</a:t>
            </a:r>
            <a:r>
              <a:rPr lang="en-US" altLang="zh-CN" sz="2000" dirty="0">
                <a:latin typeface="宋体" panose="02010600030101010101" pitchFamily="2" charset="-122"/>
                <a:ea typeface="宋体" panose="02010600030101010101" pitchFamily="2" charset="-122"/>
              </a:rPr>
              <a:t>:</a:t>
            </a:r>
            <a:r>
              <a:rPr lang="zh-TW" altLang="en-US" sz="2000" dirty="0">
                <a:latin typeface="宋体" panose="02010600030101010101" pitchFamily="2" charset="-122"/>
                <a:ea typeface="宋体" panose="02010600030101010101" pitchFamily="2" charset="-122"/>
              </a:rPr>
              <a:t>我們這次新增樣本數，</a:t>
            </a:r>
            <a:r>
              <a:rPr lang="zh-TW" altLang="zh-CN" sz="2000" dirty="0">
                <a:latin typeface="宋体" panose="02010600030101010101" pitchFamily="2" charset="-122"/>
                <a:ea typeface="宋体" panose="02010600030101010101" pitchFamily="2" charset="-122"/>
              </a:rPr>
              <a:t>每張牌</a:t>
            </a:r>
            <a:r>
              <a:rPr lang="zh-TW" altLang="en-US" sz="2000" dirty="0">
                <a:latin typeface="宋体" panose="02010600030101010101" pitchFamily="2" charset="-122"/>
                <a:ea typeface="宋体" panose="02010600030101010101" pitchFamily="2" charset="-122"/>
              </a:rPr>
              <a:t>透過</a:t>
            </a:r>
            <a:r>
              <a:rPr lang="en-US" altLang="zh-TW" sz="2000" dirty="0" err="1">
                <a:latin typeface="宋体" panose="02010600030101010101" pitchFamily="2" charset="-122"/>
                <a:ea typeface="宋体" panose="02010600030101010101" pitchFamily="2" charset="-122"/>
              </a:rPr>
              <a:t>dlib</a:t>
            </a:r>
            <a:r>
              <a:rPr lang="zh-TW" altLang="en-US" sz="2000" dirty="0">
                <a:latin typeface="宋体" panose="02010600030101010101" pitchFamily="2" charset="-122"/>
                <a:ea typeface="宋体" panose="02010600030101010101" pitchFamily="2" charset="-122"/>
              </a:rPr>
              <a:t>的撲克牌辨識程式跑無窮迴圈，用攝影機抓不同的角度，</a:t>
            </a:r>
            <a:r>
              <a:rPr lang="zh-TW" altLang="zh-CN" sz="2000" dirty="0">
                <a:latin typeface="宋体" panose="02010600030101010101" pitchFamily="2" charset="-122"/>
                <a:ea typeface="宋体" panose="02010600030101010101" pitchFamily="2" charset="-122"/>
              </a:rPr>
              <a:t>不同的遠近，再加上同樣的圖片旋轉</a:t>
            </a:r>
            <a:r>
              <a:rPr lang="en-US" altLang="zh-CN" sz="2000" dirty="0">
                <a:latin typeface="宋体" panose="02010600030101010101" pitchFamily="2" charset="-122"/>
                <a:ea typeface="宋体" panose="02010600030101010101" pitchFamily="2" charset="-122"/>
              </a:rPr>
              <a:t>180</a:t>
            </a:r>
            <a:r>
              <a:rPr lang="zh-TW" altLang="zh-CN" sz="2000" dirty="0">
                <a:latin typeface="宋体" panose="02010600030101010101" pitchFamily="2" charset="-122"/>
                <a:ea typeface="宋体" panose="02010600030101010101" pitchFamily="2" charset="-122"/>
              </a:rPr>
              <a:t>度，總共樣本數</a:t>
            </a:r>
            <a:r>
              <a:rPr lang="en-US" altLang="zh-TW" sz="2000" dirty="0"/>
              <a:t>16408</a:t>
            </a:r>
            <a:r>
              <a:rPr lang="zh-TW" altLang="zh-CN" sz="2000" dirty="0">
                <a:latin typeface="宋体" panose="02010600030101010101" pitchFamily="2" charset="-122"/>
                <a:ea typeface="宋体" panose="02010600030101010101" pitchFamily="2" charset="-122"/>
              </a:rPr>
              <a:t>張</a:t>
            </a:r>
            <a:r>
              <a:rPr lang="zh-TW" altLang="en-US" sz="2000" dirty="0">
                <a:latin typeface="宋体" panose="02010600030101010101" pitchFamily="2" charset="-122"/>
                <a:ea typeface="宋体" panose="02010600030101010101" pitchFamily="2" charset="-122"/>
              </a:rPr>
              <a:t>。</a:t>
            </a:r>
            <a:endParaRPr lang="zh-CN" altLang="zh-CN" sz="2000" dirty="0">
              <a:latin typeface="宋体" panose="02010600030101010101" pitchFamily="2" charset="-122"/>
              <a:ea typeface="宋体" panose="02010600030101010101" pitchFamily="2" charset="-122"/>
            </a:endParaRPr>
          </a:p>
          <a:p>
            <a:pPr marL="342900" lvl="1" indent="-342900"/>
            <a:endParaRPr lang="en-US" altLang="zh-CN" sz="2000" dirty="0">
              <a:latin typeface="宋体" panose="02010600030101010101" pitchFamily="2" charset="-122"/>
              <a:ea typeface="宋体" panose="02010600030101010101" pitchFamily="2" charset="-122"/>
            </a:endParaRPr>
          </a:p>
          <a:p>
            <a:pPr marL="0" lvl="1" indent="0">
              <a:buNone/>
            </a:pPr>
            <a:endParaRPr lang="en-US" altLang="zh-TW" sz="2000" dirty="0">
              <a:latin typeface="宋体" panose="02010600030101010101" pitchFamily="2" charset="-122"/>
              <a:ea typeface="宋体" panose="02010600030101010101" pitchFamily="2" charset="-122"/>
            </a:endParaRPr>
          </a:p>
          <a:p>
            <a:pPr marL="0" lvl="1" indent="0">
              <a:buNone/>
            </a:pPr>
            <a:endParaRPr lang="en-US" altLang="zh-TW" sz="2000" dirty="0">
              <a:latin typeface="宋体" panose="02010600030101010101" pitchFamily="2" charset="-122"/>
              <a:ea typeface="宋体" panose="02010600030101010101" pitchFamily="2" charset="-122"/>
            </a:endParaRPr>
          </a:p>
          <a:p>
            <a:pPr marL="0" lvl="1" indent="0">
              <a:buNone/>
            </a:pPr>
            <a:endParaRPr lang="en-US" altLang="zh-TW" sz="2000" dirty="0">
              <a:latin typeface="宋体" panose="02010600030101010101" pitchFamily="2" charset="-122"/>
              <a:ea typeface="宋体" panose="02010600030101010101" pitchFamily="2" charset="-122"/>
            </a:endParaRPr>
          </a:p>
          <a:p>
            <a:pPr>
              <a:buFont typeface="Wingdings" panose="05000000000000000000" pitchFamily="2" charset="2"/>
              <a:buChar char="p"/>
            </a:pPr>
            <a:endParaRPr lang="zh-TW" altLang="en-US" dirty="0"/>
          </a:p>
        </p:txBody>
      </p:sp>
    </p:spTree>
    <p:extLst>
      <p:ext uri="{BB962C8B-B14F-4D97-AF65-F5344CB8AC3E}">
        <p14:creationId xmlns:p14="http://schemas.microsoft.com/office/powerpoint/2010/main" val="3227046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A46D2A-61D5-47C1-AC9C-B3A5E0DA4B12}"/>
              </a:ext>
            </a:extLst>
          </p:cNvPr>
          <p:cNvSpPr>
            <a:spLocks noGrp="1"/>
          </p:cNvSpPr>
          <p:nvPr>
            <p:ph type="title"/>
          </p:nvPr>
        </p:nvSpPr>
        <p:spPr/>
        <p:txBody>
          <a:bodyPr>
            <a:normAutofit/>
          </a:bodyPr>
          <a:lstStyle/>
          <a:p>
            <a:pPr algn="ctr"/>
            <a:r>
              <a:rPr lang="zh-TW" altLang="en-US" sz="4400" dirty="0"/>
              <a:t>報告大綱</a:t>
            </a:r>
          </a:p>
        </p:txBody>
      </p:sp>
      <p:sp>
        <p:nvSpPr>
          <p:cNvPr id="3" name="內容版面配置區 2">
            <a:extLst>
              <a:ext uri="{FF2B5EF4-FFF2-40B4-BE49-F238E27FC236}">
                <a16:creationId xmlns:a16="http://schemas.microsoft.com/office/drawing/2014/main" id="{1E36DC5C-A32D-4099-BA83-47D4FE4C523E}"/>
              </a:ext>
            </a:extLst>
          </p:cNvPr>
          <p:cNvSpPr>
            <a:spLocks noGrp="1"/>
          </p:cNvSpPr>
          <p:nvPr>
            <p:ph idx="1"/>
          </p:nvPr>
        </p:nvSpPr>
        <p:spPr/>
        <p:txBody>
          <a:bodyPr>
            <a:normAutofit lnSpcReduction="10000"/>
          </a:bodyPr>
          <a:lstStyle/>
          <a:p>
            <a:pPr>
              <a:lnSpc>
                <a:spcPct val="150000"/>
              </a:lnSpc>
              <a:buFont typeface="+mj-lt"/>
              <a:buAutoNum type="arabicPeriod"/>
            </a:pPr>
            <a:r>
              <a:rPr lang="zh-TW" altLang="en-US" sz="2400" dirty="0">
                <a:latin typeface="宋体" panose="02010600030101010101" pitchFamily="2" charset="-122"/>
                <a:ea typeface="宋体" panose="02010600030101010101" pitchFamily="2" charset="-122"/>
              </a:rPr>
              <a:t>研究動機</a:t>
            </a:r>
            <a:endParaRPr lang="en-US" altLang="zh-TW" sz="2400" dirty="0">
              <a:latin typeface="宋体" panose="02010600030101010101" pitchFamily="2" charset="-122"/>
              <a:ea typeface="宋体" panose="02010600030101010101" pitchFamily="2" charset="-122"/>
            </a:endParaRPr>
          </a:p>
          <a:p>
            <a:pPr>
              <a:lnSpc>
                <a:spcPct val="150000"/>
              </a:lnSpc>
              <a:buFont typeface="+mj-lt"/>
              <a:buAutoNum type="arabicPeriod"/>
            </a:pPr>
            <a:r>
              <a:rPr lang="zh-TW" altLang="en-US" sz="2400" dirty="0">
                <a:latin typeface="宋体" panose="02010600030101010101" pitchFamily="2" charset="-122"/>
                <a:ea typeface="宋体" panose="02010600030101010101" pitchFamily="2" charset="-122"/>
              </a:rPr>
              <a:t>射龍門遊戲介紹</a:t>
            </a:r>
            <a:endParaRPr lang="en-US" altLang="zh-TW" sz="2400" dirty="0">
              <a:latin typeface="宋体" panose="02010600030101010101" pitchFamily="2" charset="-122"/>
              <a:ea typeface="宋体" panose="02010600030101010101" pitchFamily="2" charset="-122"/>
            </a:endParaRPr>
          </a:p>
          <a:p>
            <a:pPr>
              <a:lnSpc>
                <a:spcPct val="150000"/>
              </a:lnSpc>
              <a:buFont typeface="+mj-lt"/>
              <a:buAutoNum type="arabicPeriod"/>
            </a:pPr>
            <a:r>
              <a:rPr lang="zh-TW" altLang="en-US" sz="2400" dirty="0">
                <a:latin typeface="宋体" panose="02010600030101010101" pitchFamily="2" charset="-122"/>
                <a:ea typeface="宋体" panose="02010600030101010101" pitchFamily="2" charset="-122"/>
              </a:rPr>
              <a:t>程式判斷流程</a:t>
            </a:r>
            <a:endParaRPr lang="en-US" altLang="zh-TW" sz="2400" dirty="0">
              <a:latin typeface="宋体" panose="02010600030101010101" pitchFamily="2" charset="-122"/>
              <a:ea typeface="宋体" panose="02010600030101010101" pitchFamily="2" charset="-122"/>
            </a:endParaRPr>
          </a:p>
          <a:p>
            <a:pPr>
              <a:lnSpc>
                <a:spcPct val="150000"/>
              </a:lnSpc>
              <a:buFont typeface="+mj-lt"/>
              <a:buAutoNum type="arabicPeriod"/>
            </a:pPr>
            <a:r>
              <a:rPr lang="zh-TW" altLang="en-US" sz="2400" dirty="0">
                <a:latin typeface="宋体" panose="02010600030101010101" pitchFamily="2" charset="-122"/>
                <a:ea typeface="宋体" panose="02010600030101010101" pitchFamily="2" charset="-122"/>
              </a:rPr>
              <a:t>程式碼</a:t>
            </a:r>
            <a:endParaRPr lang="en-US" altLang="zh-TW" sz="2400" dirty="0">
              <a:latin typeface="宋体" panose="02010600030101010101" pitchFamily="2" charset="-122"/>
              <a:ea typeface="宋体" panose="02010600030101010101" pitchFamily="2" charset="-122"/>
            </a:endParaRPr>
          </a:p>
          <a:p>
            <a:pPr>
              <a:lnSpc>
                <a:spcPct val="150000"/>
              </a:lnSpc>
              <a:buFont typeface="+mj-lt"/>
              <a:buAutoNum type="arabicPeriod"/>
            </a:pPr>
            <a:r>
              <a:rPr lang="zh-TW" altLang="en-US" sz="2400" dirty="0">
                <a:latin typeface="宋体" panose="02010600030101010101" pitchFamily="2" charset="-122"/>
                <a:ea typeface="宋体" panose="02010600030101010101" pitchFamily="2" charset="-122"/>
              </a:rPr>
              <a:t>問題與解決</a:t>
            </a:r>
            <a:endParaRPr lang="en-US" altLang="zh-TW" sz="2400" dirty="0">
              <a:latin typeface="宋体" panose="02010600030101010101" pitchFamily="2" charset="-122"/>
              <a:ea typeface="宋体" panose="02010600030101010101" pitchFamily="2" charset="-122"/>
            </a:endParaRPr>
          </a:p>
          <a:p>
            <a:pPr>
              <a:lnSpc>
                <a:spcPct val="150000"/>
              </a:lnSpc>
              <a:buFont typeface="+mj-lt"/>
              <a:buAutoNum type="arabicPeriod"/>
            </a:pPr>
            <a:r>
              <a:rPr lang="zh-TW" altLang="en-US" sz="2400" dirty="0">
                <a:latin typeface="宋体" panose="02010600030101010101" pitchFamily="2" charset="-122"/>
                <a:ea typeface="宋体" panose="02010600030101010101" pitchFamily="2" charset="-122"/>
              </a:rPr>
              <a:t>未來專題延伸性</a:t>
            </a:r>
            <a:endParaRPr lang="zh-TW" altLang="en-US" dirty="0">
              <a:latin typeface="宋体" panose="02010600030101010101" pitchFamily="2" charset="-122"/>
              <a:ea typeface="宋体" panose="02010600030101010101" pitchFamily="2" charset="-122"/>
            </a:endParaRPr>
          </a:p>
        </p:txBody>
      </p:sp>
      <p:pic>
        <p:nvPicPr>
          <p:cNvPr id="5" name="圖片 4">
            <a:extLst>
              <a:ext uri="{FF2B5EF4-FFF2-40B4-BE49-F238E27FC236}">
                <a16:creationId xmlns:a16="http://schemas.microsoft.com/office/drawing/2014/main" id="{24340A21-9A63-445C-B3AC-93A4FC9C988F}"/>
              </a:ext>
            </a:extLst>
          </p:cNvPr>
          <p:cNvPicPr>
            <a:picLocks noChangeAspect="1"/>
          </p:cNvPicPr>
          <p:nvPr/>
        </p:nvPicPr>
        <p:blipFill>
          <a:blip r:embed="rId2"/>
          <a:stretch>
            <a:fillRect/>
          </a:stretch>
        </p:blipFill>
        <p:spPr>
          <a:xfrm>
            <a:off x="4220780" y="2336758"/>
            <a:ext cx="5405093" cy="3036142"/>
          </a:xfrm>
          <a:prstGeom prst="ellipse">
            <a:avLst/>
          </a:prstGeom>
          <a:ln>
            <a:noFill/>
          </a:ln>
          <a:effectLst>
            <a:softEdge rad="112500"/>
          </a:effectLst>
        </p:spPr>
      </p:pic>
    </p:spTree>
    <p:extLst>
      <p:ext uri="{BB962C8B-B14F-4D97-AF65-F5344CB8AC3E}">
        <p14:creationId xmlns:p14="http://schemas.microsoft.com/office/powerpoint/2010/main" val="3663824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a:t>HOG+SVM</a:t>
            </a:r>
            <a:r>
              <a:rPr lang="zh-TW" altLang="en-US" dirty="0"/>
              <a:t>訓練程式碼及辨識結果</a:t>
            </a: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1603" y="2650363"/>
            <a:ext cx="8897592" cy="3982006"/>
          </a:xfrm>
          <a:prstGeom prst="rect">
            <a:avLst/>
          </a:prstGeom>
        </p:spPr>
      </p:pic>
      <p:sp>
        <p:nvSpPr>
          <p:cNvPr id="6" name="內容版面配置區 5"/>
          <p:cNvSpPr>
            <a:spLocks noGrp="1"/>
          </p:cNvSpPr>
          <p:nvPr>
            <p:ph idx="1"/>
          </p:nvPr>
        </p:nvSpPr>
        <p:spPr/>
        <p:txBody>
          <a:bodyPr/>
          <a:lstStyle/>
          <a:p>
            <a:r>
              <a:rPr lang="en-US" altLang="zh-TW" dirty="0"/>
              <a:t>PCA</a:t>
            </a:r>
            <a:r>
              <a:rPr lang="zh-TW" altLang="en-US" dirty="0"/>
              <a:t>降維，</a:t>
            </a:r>
            <a:r>
              <a:rPr lang="en-US" altLang="zh-TW" dirty="0"/>
              <a:t>SVC</a:t>
            </a:r>
            <a:r>
              <a:rPr lang="zh-TW" altLang="en-US" dirty="0"/>
              <a:t>分類，並存成</a:t>
            </a:r>
            <a:r>
              <a:rPr lang="en-US" altLang="zh-TW" dirty="0" err="1"/>
              <a:t>PCA_SVC_POKER.pkl</a:t>
            </a:r>
            <a:r>
              <a:rPr lang="zh-TW" altLang="en-US" dirty="0"/>
              <a:t>檔</a:t>
            </a:r>
          </a:p>
        </p:txBody>
      </p:sp>
    </p:spTree>
    <p:extLst>
      <p:ext uri="{BB962C8B-B14F-4D97-AF65-F5344CB8AC3E}">
        <p14:creationId xmlns:p14="http://schemas.microsoft.com/office/powerpoint/2010/main" val="2200613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a:extLst>
              <a:ext uri="{FF2B5EF4-FFF2-40B4-BE49-F238E27FC236}">
                <a16:creationId xmlns:a16="http://schemas.microsoft.com/office/drawing/2014/main" id="{632BCB63-5B22-4C54-847C-559A89583CCE}"/>
              </a:ext>
            </a:extLst>
          </p:cNvPr>
          <p:cNvPicPr>
            <a:picLocks noGrp="1" noChangeAspect="1"/>
          </p:cNvPicPr>
          <p:nvPr>
            <p:ph idx="1"/>
          </p:nvPr>
        </p:nvPicPr>
        <p:blipFill>
          <a:blip r:embed="rId2"/>
          <a:stretch>
            <a:fillRect/>
          </a:stretch>
        </p:blipFill>
        <p:spPr>
          <a:xfrm>
            <a:off x="2039889" y="1460125"/>
            <a:ext cx="9341985" cy="4497680"/>
          </a:xfrm>
        </p:spPr>
      </p:pic>
      <p:sp>
        <p:nvSpPr>
          <p:cNvPr id="6" name="文字方塊 5">
            <a:extLst>
              <a:ext uri="{FF2B5EF4-FFF2-40B4-BE49-F238E27FC236}">
                <a16:creationId xmlns:a16="http://schemas.microsoft.com/office/drawing/2014/main" id="{95EF1592-DB27-47B1-9ACF-AB2A2E234D97}"/>
              </a:ext>
            </a:extLst>
          </p:cNvPr>
          <p:cNvSpPr txBox="1"/>
          <p:nvPr/>
        </p:nvSpPr>
        <p:spPr>
          <a:xfrm>
            <a:off x="649705" y="902368"/>
            <a:ext cx="2392001" cy="369332"/>
          </a:xfrm>
          <a:prstGeom prst="rect">
            <a:avLst/>
          </a:prstGeom>
          <a:noFill/>
        </p:spPr>
        <p:txBody>
          <a:bodyPr wrap="none" rtlCol="0">
            <a:spAutoFit/>
          </a:bodyPr>
          <a:lstStyle/>
          <a:p>
            <a:r>
              <a:rPr lang="en-US" altLang="zh-CN" dirty="0" err="1"/>
              <a:t>N_components</a:t>
            </a:r>
            <a:r>
              <a:rPr lang="zh-TW" altLang="en-US" dirty="0"/>
              <a:t>的選擇</a:t>
            </a:r>
            <a:endParaRPr lang="zh-CN" altLang="en-US" dirty="0"/>
          </a:p>
        </p:txBody>
      </p:sp>
      <p:sp>
        <p:nvSpPr>
          <p:cNvPr id="7" name="矩形 6">
            <a:extLst>
              <a:ext uri="{FF2B5EF4-FFF2-40B4-BE49-F238E27FC236}">
                <a16:creationId xmlns:a16="http://schemas.microsoft.com/office/drawing/2014/main" id="{D356E7B4-CC9F-4D32-955D-4B690A1F678A}"/>
              </a:ext>
            </a:extLst>
          </p:cNvPr>
          <p:cNvSpPr/>
          <p:nvPr/>
        </p:nvSpPr>
        <p:spPr>
          <a:xfrm>
            <a:off x="4716380" y="3946358"/>
            <a:ext cx="577516" cy="2767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564D40B2-6B92-4CF6-975F-3F5B9CB53933}"/>
              </a:ext>
            </a:extLst>
          </p:cNvPr>
          <p:cNvSpPr/>
          <p:nvPr/>
        </p:nvSpPr>
        <p:spPr>
          <a:xfrm>
            <a:off x="10178716" y="3946358"/>
            <a:ext cx="1167063" cy="2767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94352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06FF65-6499-4F38-BA9F-52A0543C8EE4}"/>
              </a:ext>
            </a:extLst>
          </p:cNvPr>
          <p:cNvSpPr>
            <a:spLocks noGrp="1"/>
          </p:cNvSpPr>
          <p:nvPr>
            <p:ph type="title"/>
          </p:nvPr>
        </p:nvSpPr>
        <p:spPr/>
        <p:txBody>
          <a:bodyPr/>
          <a:lstStyle/>
          <a:p>
            <a:endParaRPr lang="zh-TW" altLang="en-US" dirty="0"/>
          </a:p>
        </p:txBody>
      </p:sp>
      <p:pic>
        <p:nvPicPr>
          <p:cNvPr id="5" name="內容版面配置區 4">
            <a:extLst>
              <a:ext uri="{FF2B5EF4-FFF2-40B4-BE49-F238E27FC236}">
                <a16:creationId xmlns:a16="http://schemas.microsoft.com/office/drawing/2014/main" id="{83B1CC95-B663-46D4-83F1-6174C0824BC0}"/>
              </a:ext>
            </a:extLst>
          </p:cNvPr>
          <p:cNvPicPr>
            <a:picLocks noGrp="1" noChangeAspect="1"/>
          </p:cNvPicPr>
          <p:nvPr>
            <p:ph idx="1"/>
          </p:nvPr>
        </p:nvPicPr>
        <p:blipFill rotWithShape="1">
          <a:blip r:embed="rId2"/>
          <a:srcRect t="8233" b="7536"/>
          <a:stretch/>
        </p:blipFill>
        <p:spPr>
          <a:xfrm>
            <a:off x="1118484" y="386079"/>
            <a:ext cx="6725036" cy="6136641"/>
          </a:xfrm>
        </p:spPr>
      </p:pic>
    </p:spTree>
    <p:extLst>
      <p:ext uri="{BB962C8B-B14F-4D97-AF65-F5344CB8AC3E}">
        <p14:creationId xmlns:p14="http://schemas.microsoft.com/office/powerpoint/2010/main" val="376317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dirty="0"/>
              <a:t>使用 </a:t>
            </a:r>
            <a:r>
              <a:rPr lang="en-US" altLang="zh-TW" dirty="0" err="1"/>
              <a:t>PCA_SVC_POKER.pkl</a:t>
            </a:r>
            <a:r>
              <a:rPr lang="zh-TW" altLang="en-US" dirty="0"/>
              <a:t> 檔案</a:t>
            </a:r>
          </a:p>
        </p:txBody>
      </p:sp>
      <p:pic>
        <p:nvPicPr>
          <p:cNvPr id="4" name="內容版面配置區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9444" y="4833533"/>
            <a:ext cx="8345065" cy="1219370"/>
          </a:xfrm>
          <a:prstGeom prst="rect">
            <a:avLst/>
          </a:prstGeo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444" y="2602233"/>
            <a:ext cx="3686689" cy="1914792"/>
          </a:xfrm>
          <a:prstGeom prst="rect">
            <a:avLst/>
          </a:prstGeom>
        </p:spPr>
      </p:pic>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240497"/>
            <a:ext cx="3057952" cy="638264"/>
          </a:xfrm>
          <a:prstGeom prst="rect">
            <a:avLst/>
          </a:prstGeom>
        </p:spPr>
      </p:pic>
    </p:spTree>
    <p:extLst>
      <p:ext uri="{BB962C8B-B14F-4D97-AF65-F5344CB8AC3E}">
        <p14:creationId xmlns:p14="http://schemas.microsoft.com/office/powerpoint/2010/main" val="280228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a:t>準確度比較</a:t>
            </a:r>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2761" y="1638162"/>
            <a:ext cx="4660980" cy="4688238"/>
          </a:xfrm>
        </p:spPr>
      </p:pic>
      <p:sp>
        <p:nvSpPr>
          <p:cNvPr id="5" name="爆炸 2 4"/>
          <p:cNvSpPr/>
          <p:nvPr/>
        </p:nvSpPr>
        <p:spPr>
          <a:xfrm>
            <a:off x="605630" y="356254"/>
            <a:ext cx="2671948" cy="1223158"/>
          </a:xfrm>
          <a:prstGeom prst="irregularSeal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dirty="0"/>
              <a:t>第一階段</a:t>
            </a:r>
          </a:p>
        </p:txBody>
      </p:sp>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3767" y="1567531"/>
            <a:ext cx="5010849" cy="4925112"/>
          </a:xfrm>
          <a:prstGeom prst="rect">
            <a:avLst/>
          </a:prstGeom>
        </p:spPr>
      </p:pic>
      <p:sp>
        <p:nvSpPr>
          <p:cNvPr id="7" name="爆炸 2 6"/>
          <p:cNvSpPr/>
          <p:nvPr/>
        </p:nvSpPr>
        <p:spPr>
          <a:xfrm>
            <a:off x="6802598" y="201875"/>
            <a:ext cx="2671948" cy="1223158"/>
          </a:xfrm>
          <a:prstGeom prst="irregularSeal2">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0800000" scaled="1"/>
            <a:tileRect/>
          </a:gradFill>
        </p:spPr>
        <p:style>
          <a:lnRef idx="1">
            <a:schemeClr val="accent6"/>
          </a:lnRef>
          <a:fillRef idx="2">
            <a:schemeClr val="accent6"/>
          </a:fillRef>
          <a:effectRef idx="1">
            <a:schemeClr val="accent6"/>
          </a:effectRef>
          <a:fontRef idx="minor">
            <a:schemeClr val="dk1"/>
          </a:fontRef>
        </p:style>
        <p:txBody>
          <a:bodyPr rtlCol="0" anchor="ctr"/>
          <a:lstStyle/>
          <a:p>
            <a:pPr algn="ctr"/>
            <a:r>
              <a:rPr lang="zh-TW" altLang="en-US" dirty="0"/>
              <a:t>第二階段</a:t>
            </a:r>
          </a:p>
        </p:txBody>
      </p:sp>
      <p:sp>
        <p:nvSpPr>
          <p:cNvPr id="8" name="矩形 7"/>
          <p:cNvSpPr/>
          <p:nvPr/>
        </p:nvSpPr>
        <p:spPr>
          <a:xfrm>
            <a:off x="1662546" y="5970143"/>
            <a:ext cx="534389" cy="2612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6980694" y="6172010"/>
            <a:ext cx="534389" cy="2850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5883496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43B148-55D2-4E3C-A1FD-8ABB6425210F}"/>
              </a:ext>
            </a:extLst>
          </p:cNvPr>
          <p:cNvSpPr>
            <a:spLocks noGrp="1"/>
          </p:cNvSpPr>
          <p:nvPr>
            <p:ph type="title"/>
          </p:nvPr>
        </p:nvSpPr>
        <p:spPr/>
        <p:txBody>
          <a:bodyPr/>
          <a:lstStyle/>
          <a:p>
            <a:endParaRPr lang="zh-CN" altLang="en-US"/>
          </a:p>
        </p:txBody>
      </p:sp>
      <p:pic>
        <p:nvPicPr>
          <p:cNvPr id="5" name="內容版面配置區 4">
            <a:extLst>
              <a:ext uri="{FF2B5EF4-FFF2-40B4-BE49-F238E27FC236}">
                <a16:creationId xmlns:a16="http://schemas.microsoft.com/office/drawing/2014/main" id="{F8C6CD4A-3F38-4D3A-8398-F9D7E420385E}"/>
              </a:ext>
            </a:extLst>
          </p:cNvPr>
          <p:cNvPicPr>
            <a:picLocks noGrp="1" noChangeAspect="1"/>
          </p:cNvPicPr>
          <p:nvPr>
            <p:ph idx="1"/>
          </p:nvPr>
        </p:nvPicPr>
        <p:blipFill>
          <a:blip r:embed="rId2"/>
          <a:stretch>
            <a:fillRect/>
          </a:stretch>
        </p:blipFill>
        <p:spPr>
          <a:xfrm>
            <a:off x="2516455" y="394405"/>
            <a:ext cx="4918425" cy="5853995"/>
          </a:xfrm>
        </p:spPr>
      </p:pic>
      <p:sp>
        <p:nvSpPr>
          <p:cNvPr id="6" name="矩形 5">
            <a:extLst>
              <a:ext uri="{FF2B5EF4-FFF2-40B4-BE49-F238E27FC236}">
                <a16:creationId xmlns:a16="http://schemas.microsoft.com/office/drawing/2014/main" id="{8ABE46A4-FD4A-48C7-8ECD-99AEDC28BAC3}"/>
              </a:ext>
            </a:extLst>
          </p:cNvPr>
          <p:cNvSpPr/>
          <p:nvPr/>
        </p:nvSpPr>
        <p:spPr>
          <a:xfrm>
            <a:off x="4355432" y="5739063"/>
            <a:ext cx="613610" cy="3970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noFill/>
            </a:endParaRPr>
          </a:p>
        </p:txBody>
      </p:sp>
    </p:spTree>
    <p:extLst>
      <p:ext uri="{BB962C8B-B14F-4D97-AF65-F5344CB8AC3E}">
        <p14:creationId xmlns:p14="http://schemas.microsoft.com/office/powerpoint/2010/main" val="2665770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5A6E5D-2F79-404B-9B66-84BBD24D990B}"/>
              </a:ext>
            </a:extLst>
          </p:cNvPr>
          <p:cNvSpPr>
            <a:spLocks noGrp="1"/>
          </p:cNvSpPr>
          <p:nvPr>
            <p:ph type="title"/>
          </p:nvPr>
        </p:nvSpPr>
        <p:spPr/>
        <p:txBody>
          <a:bodyPr/>
          <a:lstStyle/>
          <a:p>
            <a:endParaRPr lang="zh-CN" altLang="en-US"/>
          </a:p>
        </p:txBody>
      </p:sp>
      <p:pic>
        <p:nvPicPr>
          <p:cNvPr id="5" name="內容版面配置區 4">
            <a:extLst>
              <a:ext uri="{FF2B5EF4-FFF2-40B4-BE49-F238E27FC236}">
                <a16:creationId xmlns:a16="http://schemas.microsoft.com/office/drawing/2014/main" id="{D8D21FF0-0ACC-4184-B373-66E22B0E2D6D}"/>
              </a:ext>
            </a:extLst>
          </p:cNvPr>
          <p:cNvPicPr>
            <a:picLocks noGrp="1" noChangeAspect="1"/>
          </p:cNvPicPr>
          <p:nvPr>
            <p:ph idx="1"/>
          </p:nvPr>
        </p:nvPicPr>
        <p:blipFill>
          <a:blip r:embed="rId2"/>
          <a:stretch>
            <a:fillRect/>
          </a:stretch>
        </p:blipFill>
        <p:spPr>
          <a:xfrm>
            <a:off x="2732169" y="1930400"/>
            <a:ext cx="5190132" cy="3323650"/>
          </a:xfrm>
        </p:spPr>
      </p:pic>
    </p:spTree>
    <p:extLst>
      <p:ext uri="{BB962C8B-B14F-4D97-AF65-F5344CB8AC3E}">
        <p14:creationId xmlns:p14="http://schemas.microsoft.com/office/powerpoint/2010/main" val="9972915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56D209-8256-4034-8143-B630B55C3DC7}"/>
              </a:ext>
            </a:extLst>
          </p:cNvPr>
          <p:cNvSpPr>
            <a:spLocks noGrp="1"/>
          </p:cNvSpPr>
          <p:nvPr>
            <p:ph type="title"/>
          </p:nvPr>
        </p:nvSpPr>
        <p:spPr/>
        <p:txBody>
          <a:bodyPr/>
          <a:lstStyle/>
          <a:p>
            <a:pPr algn="ctr"/>
            <a:r>
              <a:rPr lang="zh-TW" altLang="en-US" dirty="0"/>
              <a:t>五、問題與解決</a:t>
            </a:r>
            <a:br>
              <a:rPr lang="en-US" altLang="zh-TW" dirty="0"/>
            </a:br>
            <a:endParaRPr lang="zh-TW" altLang="en-US" dirty="0"/>
          </a:p>
        </p:txBody>
      </p:sp>
      <p:sp>
        <p:nvSpPr>
          <p:cNvPr id="6" name="文字方塊 5"/>
          <p:cNvSpPr txBox="1"/>
          <p:nvPr/>
        </p:nvSpPr>
        <p:spPr>
          <a:xfrm>
            <a:off x="6920495" y="1808660"/>
            <a:ext cx="2264736" cy="1477328"/>
          </a:xfrm>
          <a:prstGeom prst="rect">
            <a:avLst/>
          </a:prstGeom>
          <a:noFill/>
        </p:spPr>
        <p:txBody>
          <a:bodyPr wrap="square" rtlCol="0">
            <a:spAutoFit/>
          </a:bodyPr>
          <a:lstStyle/>
          <a:p>
            <a:r>
              <a:rPr lang="zh-TW" altLang="en-US" dirty="0"/>
              <a:t>問題</a:t>
            </a:r>
            <a:r>
              <a:rPr lang="en-US" altLang="zh-TW" dirty="0"/>
              <a:t>1</a:t>
            </a:r>
            <a:r>
              <a:rPr lang="zh-TW" altLang="en-US" dirty="0"/>
              <a:t>：</a:t>
            </a:r>
            <a:endParaRPr lang="en-US" altLang="zh-TW" dirty="0"/>
          </a:p>
          <a:p>
            <a:r>
              <a:rPr lang="zh-TW" altLang="en-US" dirty="0"/>
              <a:t>辨識出同一張牌的</a:t>
            </a:r>
            <a:r>
              <a:rPr lang="en-US" altLang="zh-TW" dirty="0"/>
              <a:t>frame</a:t>
            </a:r>
            <a:r>
              <a:rPr lang="zh-TW" altLang="en-US" dirty="0"/>
              <a:t>會不只一張，要連續辨識並區分出這是不同張牌</a:t>
            </a:r>
          </a:p>
        </p:txBody>
      </p:sp>
      <p:sp>
        <p:nvSpPr>
          <p:cNvPr id="7" name="文字方塊 6"/>
          <p:cNvSpPr txBox="1"/>
          <p:nvPr/>
        </p:nvSpPr>
        <p:spPr>
          <a:xfrm>
            <a:off x="6879264" y="4139746"/>
            <a:ext cx="3935756" cy="2308324"/>
          </a:xfrm>
          <a:prstGeom prst="rect">
            <a:avLst/>
          </a:prstGeom>
          <a:noFill/>
        </p:spPr>
        <p:txBody>
          <a:bodyPr wrap="square" rtlCol="0">
            <a:spAutoFit/>
          </a:bodyPr>
          <a:lstStyle/>
          <a:p>
            <a:r>
              <a:rPr lang="zh-TW" altLang="en-US" dirty="0"/>
              <a:t>解決：</a:t>
            </a:r>
            <a:endParaRPr lang="en-US" altLang="zh-TW" dirty="0"/>
          </a:p>
          <a:p>
            <a:r>
              <a:rPr lang="zh-TW" altLang="en-US" dirty="0"/>
              <a:t>主程式的迴圈一旦抓到牌就擷取出來進入</a:t>
            </a:r>
            <a:r>
              <a:rPr lang="en-US" altLang="zh-TW" dirty="0" err="1"/>
              <a:t>draw_rectangle_and_get_imgs</a:t>
            </a:r>
            <a:r>
              <a:rPr lang="en-US" altLang="zh-TW" dirty="0"/>
              <a:t>()</a:t>
            </a:r>
            <a:r>
              <a:rPr lang="zh-TW" altLang="en-US" dirty="0"/>
              <a:t>函式，將辨識出來的紙牌在</a:t>
            </a:r>
            <a:r>
              <a:rPr lang="en-US" altLang="zh-TW" dirty="0"/>
              <a:t>frame</a:t>
            </a:r>
            <a:r>
              <a:rPr lang="zh-TW" altLang="en-US" dirty="0"/>
              <a:t>的四個點記錄在</a:t>
            </a:r>
            <a:r>
              <a:rPr lang="en-US" altLang="zh-TW" dirty="0"/>
              <a:t>global</a:t>
            </a:r>
            <a:r>
              <a:rPr lang="zh-TW" altLang="en-US" dirty="0"/>
              <a:t>變數</a:t>
            </a:r>
            <a:r>
              <a:rPr lang="en-US" altLang="zh-TW" dirty="0" err="1"/>
              <a:t>xywh_lst</a:t>
            </a:r>
            <a:r>
              <a:rPr lang="zh-TW" altLang="en-US" dirty="0"/>
              <a:t>中，以便篩選。</a:t>
            </a:r>
            <a:endParaRPr lang="en-US" altLang="zh-TW" dirty="0"/>
          </a:p>
          <a:p>
            <a:endParaRPr lang="en-US" altLang="zh-TW" dirty="0"/>
          </a:p>
          <a:p>
            <a:endParaRPr lang="zh-TW" altLang="en-US" dirty="0"/>
          </a:p>
        </p:txBody>
      </p:sp>
      <p:pic>
        <p:nvPicPr>
          <p:cNvPr id="5" name="圖片 4">
            <a:extLst>
              <a:ext uri="{FF2B5EF4-FFF2-40B4-BE49-F238E27FC236}">
                <a16:creationId xmlns:a16="http://schemas.microsoft.com/office/drawing/2014/main" id="{6B323B8D-FDFC-4341-9B15-14E924E795F1}"/>
              </a:ext>
            </a:extLst>
          </p:cNvPr>
          <p:cNvPicPr>
            <a:picLocks noChangeAspect="1"/>
          </p:cNvPicPr>
          <p:nvPr/>
        </p:nvPicPr>
        <p:blipFill>
          <a:blip r:embed="rId2"/>
          <a:stretch>
            <a:fillRect/>
          </a:stretch>
        </p:blipFill>
        <p:spPr>
          <a:xfrm>
            <a:off x="677334" y="1497526"/>
            <a:ext cx="6154390" cy="4765283"/>
          </a:xfrm>
          <a:prstGeom prst="rect">
            <a:avLst/>
          </a:prstGeom>
        </p:spPr>
      </p:pic>
      <p:sp>
        <p:nvSpPr>
          <p:cNvPr id="9" name="內容版面配置區 8">
            <a:extLst>
              <a:ext uri="{FF2B5EF4-FFF2-40B4-BE49-F238E27FC236}">
                <a16:creationId xmlns:a16="http://schemas.microsoft.com/office/drawing/2014/main" id="{ED6A92C2-DAFB-45F1-A2CD-D82EC497C1B2}"/>
              </a:ext>
            </a:extLst>
          </p:cNvPr>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2669205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圖說文字: 直線 11">
            <a:extLst>
              <a:ext uri="{FF2B5EF4-FFF2-40B4-BE49-F238E27FC236}">
                <a16:creationId xmlns:a16="http://schemas.microsoft.com/office/drawing/2014/main" id="{077F45C8-A300-468D-9CB4-799233069FAA}"/>
              </a:ext>
            </a:extLst>
          </p:cNvPr>
          <p:cNvSpPr/>
          <p:nvPr/>
        </p:nvSpPr>
        <p:spPr>
          <a:xfrm>
            <a:off x="8710001" y="637935"/>
            <a:ext cx="3302493" cy="2357513"/>
          </a:xfrm>
          <a:prstGeom prst="borderCallout1">
            <a:avLst>
              <a:gd name="adj1" fmla="val 54241"/>
              <a:gd name="adj2" fmla="val -160"/>
              <a:gd name="adj3" fmla="val 82227"/>
              <a:gd name="adj4" fmla="val -791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pPr algn="ctr"/>
            <a:r>
              <a:rPr lang="en-US" altLang="zh-TW" dirty="0"/>
              <a:t>5-1</a:t>
            </a:r>
            <a:r>
              <a:rPr lang="zh-TW" altLang="en-US" dirty="0"/>
              <a:t>問題與解決</a:t>
            </a:r>
          </a:p>
        </p:txBody>
      </p:sp>
      <p:sp>
        <p:nvSpPr>
          <p:cNvPr id="3" name="內容版面配置區 2"/>
          <p:cNvSpPr>
            <a:spLocks noGrp="1"/>
          </p:cNvSpPr>
          <p:nvPr>
            <p:ph idx="1"/>
          </p:nvPr>
        </p:nvSpPr>
        <p:spPr>
          <a:xfrm>
            <a:off x="677334" y="1502979"/>
            <a:ext cx="7878087" cy="4538383"/>
          </a:xfrm>
        </p:spPr>
        <p:txBody>
          <a:bodyPr/>
          <a:lstStyle/>
          <a:p>
            <a:r>
              <a:rPr lang="zh-TW" altLang="en-US" dirty="0"/>
              <a:t>問題</a:t>
            </a:r>
            <a:r>
              <a:rPr lang="en-US" altLang="zh-TW" dirty="0"/>
              <a:t>2</a:t>
            </a:r>
            <a:r>
              <a:rPr lang="zh-TW" altLang="en-US" dirty="0"/>
              <a:t>：遊戲進行各階段的行為要與辨識部分切割開來，減少相依性以便測試不同辨識模型的效果。</a:t>
            </a:r>
            <a:endParaRPr lang="en-US" altLang="zh-TW" dirty="0"/>
          </a:p>
          <a:p>
            <a:endParaRPr lang="en-US" altLang="zh-TW" dirty="0"/>
          </a:p>
          <a:p>
            <a:r>
              <a:rPr lang="zh-TW" altLang="en-US" dirty="0"/>
              <a:t>解決：我們將各項功能模組化，流程控制上以</a:t>
            </a:r>
            <a:r>
              <a:rPr lang="en-US" altLang="zh-TW" dirty="0" err="1"/>
              <a:t>Enum</a:t>
            </a:r>
            <a:r>
              <a:rPr lang="zh-TW" altLang="en-US" dirty="0"/>
              <a:t>作為</a:t>
            </a:r>
            <a:r>
              <a:rPr lang="en-US" altLang="zh-TW" dirty="0"/>
              <a:t>flag</a:t>
            </a:r>
            <a:r>
              <a:rPr lang="zh-TW" altLang="en-US" dirty="0"/>
              <a:t>去判斷執行相應行為</a:t>
            </a:r>
          </a:p>
        </p:txBody>
      </p:sp>
      <p:pic>
        <p:nvPicPr>
          <p:cNvPr id="5" name="圖片 4">
            <a:extLst>
              <a:ext uri="{FF2B5EF4-FFF2-40B4-BE49-F238E27FC236}">
                <a16:creationId xmlns:a16="http://schemas.microsoft.com/office/drawing/2014/main" id="{5BC15A3C-4E32-40C7-9E15-6940F0B4D8BF}"/>
              </a:ext>
            </a:extLst>
          </p:cNvPr>
          <p:cNvPicPr>
            <a:picLocks noChangeAspect="1"/>
          </p:cNvPicPr>
          <p:nvPr/>
        </p:nvPicPr>
        <p:blipFill>
          <a:blip r:embed="rId2"/>
          <a:stretch>
            <a:fillRect/>
          </a:stretch>
        </p:blipFill>
        <p:spPr>
          <a:xfrm>
            <a:off x="8919405" y="845874"/>
            <a:ext cx="2898380" cy="1897326"/>
          </a:xfrm>
          <a:prstGeom prst="rect">
            <a:avLst/>
          </a:prstGeom>
        </p:spPr>
      </p:pic>
      <p:pic>
        <p:nvPicPr>
          <p:cNvPr id="7" name="圖片 6">
            <a:extLst>
              <a:ext uri="{FF2B5EF4-FFF2-40B4-BE49-F238E27FC236}">
                <a16:creationId xmlns:a16="http://schemas.microsoft.com/office/drawing/2014/main" id="{542EB01D-7B9B-4FB1-96B9-E154CB501660}"/>
              </a:ext>
            </a:extLst>
          </p:cNvPr>
          <p:cNvPicPr>
            <a:picLocks noChangeAspect="1"/>
          </p:cNvPicPr>
          <p:nvPr/>
        </p:nvPicPr>
        <p:blipFill>
          <a:blip r:embed="rId3"/>
          <a:stretch>
            <a:fillRect/>
          </a:stretch>
        </p:blipFill>
        <p:spPr>
          <a:xfrm>
            <a:off x="313350" y="3239659"/>
            <a:ext cx="11699144" cy="1458272"/>
          </a:xfrm>
          <a:prstGeom prst="rect">
            <a:avLst/>
          </a:prstGeom>
        </p:spPr>
      </p:pic>
      <p:sp>
        <p:nvSpPr>
          <p:cNvPr id="13" name="箭號: 向上 12">
            <a:extLst>
              <a:ext uri="{FF2B5EF4-FFF2-40B4-BE49-F238E27FC236}">
                <a16:creationId xmlns:a16="http://schemas.microsoft.com/office/drawing/2014/main" id="{1B40E97A-DCCB-434A-BD21-0A6E8404A3C3}"/>
              </a:ext>
            </a:extLst>
          </p:cNvPr>
          <p:cNvSpPr/>
          <p:nvPr/>
        </p:nvSpPr>
        <p:spPr>
          <a:xfrm rot="1803274">
            <a:off x="7144217" y="4076893"/>
            <a:ext cx="1367303" cy="1776964"/>
          </a:xfrm>
          <a:prstGeom prst="upArrow">
            <a:avLst>
              <a:gd name="adj1" fmla="val 41871"/>
              <a:gd name="adj2" fmla="val 4618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圖說文字: 向上箭號 9">
            <a:extLst>
              <a:ext uri="{FF2B5EF4-FFF2-40B4-BE49-F238E27FC236}">
                <a16:creationId xmlns:a16="http://schemas.microsoft.com/office/drawing/2014/main" id="{FA1E9539-F74D-4735-93AE-9014A96DD7E5}"/>
              </a:ext>
            </a:extLst>
          </p:cNvPr>
          <p:cNvSpPr/>
          <p:nvPr/>
        </p:nvSpPr>
        <p:spPr>
          <a:xfrm>
            <a:off x="3597635" y="4178124"/>
            <a:ext cx="4256689" cy="2070276"/>
          </a:xfrm>
          <a:prstGeom prst="upArrow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圖片 8">
            <a:extLst>
              <a:ext uri="{FF2B5EF4-FFF2-40B4-BE49-F238E27FC236}">
                <a16:creationId xmlns:a16="http://schemas.microsoft.com/office/drawing/2014/main" id="{F292EC9E-7117-412C-9442-947B86AFE224}"/>
              </a:ext>
            </a:extLst>
          </p:cNvPr>
          <p:cNvPicPr>
            <a:picLocks noChangeAspect="1"/>
          </p:cNvPicPr>
          <p:nvPr/>
        </p:nvPicPr>
        <p:blipFill rotWithShape="1">
          <a:blip r:embed="rId4"/>
          <a:srcRect t="47763"/>
          <a:stretch/>
        </p:blipFill>
        <p:spPr>
          <a:xfrm>
            <a:off x="3906790" y="5232818"/>
            <a:ext cx="3638377" cy="716983"/>
          </a:xfrm>
          <a:prstGeom prst="rect">
            <a:avLst/>
          </a:prstGeom>
        </p:spPr>
      </p:pic>
    </p:spTree>
    <p:extLst>
      <p:ext uri="{BB962C8B-B14F-4D97-AF65-F5344CB8AC3E}">
        <p14:creationId xmlns:p14="http://schemas.microsoft.com/office/powerpoint/2010/main" val="37709721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a:t>5-2</a:t>
            </a:r>
            <a:r>
              <a:rPr lang="zh-TW" altLang="en-US" dirty="0"/>
              <a:t>問題與解決</a:t>
            </a:r>
          </a:p>
        </p:txBody>
      </p:sp>
      <p:sp>
        <p:nvSpPr>
          <p:cNvPr id="3" name="內容版面配置區 2"/>
          <p:cNvSpPr>
            <a:spLocks noGrp="1"/>
          </p:cNvSpPr>
          <p:nvPr>
            <p:ph idx="1"/>
          </p:nvPr>
        </p:nvSpPr>
        <p:spPr/>
        <p:txBody>
          <a:bodyPr/>
          <a:lstStyle/>
          <a:p>
            <a:r>
              <a:rPr lang="zh-TW" altLang="en-US" dirty="0"/>
              <a:t>問題</a:t>
            </a:r>
            <a:r>
              <a:rPr lang="en-US" altLang="zh-TW" dirty="0"/>
              <a:t>3</a:t>
            </a:r>
            <a:r>
              <a:rPr lang="zh-TW" altLang="en-US" dirty="0"/>
              <a:t>：在訓練 </a:t>
            </a:r>
            <a:r>
              <a:rPr lang="en-US" altLang="zh-TW" dirty="0" err="1"/>
              <a:t>PCA_SVC_POKER.pkl</a:t>
            </a:r>
            <a:r>
              <a:rPr lang="zh-TW" altLang="en-US" dirty="0"/>
              <a:t> 檔時，發生記憶體不夠的問題</a:t>
            </a:r>
            <a:endParaRPr lang="en-US" altLang="zh-TW" dirty="0"/>
          </a:p>
          <a:p>
            <a:endParaRPr lang="en-US" altLang="zh-TW" dirty="0"/>
          </a:p>
          <a:p>
            <a:endParaRPr lang="en-US" altLang="zh-TW" dirty="0"/>
          </a:p>
          <a:p>
            <a:r>
              <a:rPr lang="zh-TW" altLang="en-US" dirty="0"/>
              <a:t>解決：轉</a:t>
            </a:r>
            <a:r>
              <a:rPr lang="en-US" altLang="zh-TW" dirty="0"/>
              <a:t>HOG</a:t>
            </a:r>
            <a:r>
              <a:rPr lang="zh-TW" altLang="en-US" dirty="0"/>
              <a:t>時，</a:t>
            </a:r>
            <a:r>
              <a:rPr lang="en-US" altLang="zh-TW" dirty="0" err="1"/>
              <a:t>pixels_per_cell</a:t>
            </a:r>
            <a:r>
              <a:rPr lang="zh-TW" altLang="en-US" dirty="0"/>
              <a:t>參數設得太小</a:t>
            </a:r>
          </a:p>
          <a:p>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506" y="2680942"/>
            <a:ext cx="2741468" cy="1157509"/>
          </a:xfrm>
          <a:prstGeom prst="rect">
            <a:avLst/>
          </a:prstGeo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27" y="4875567"/>
            <a:ext cx="11421134" cy="329944"/>
          </a:xfrm>
          <a:prstGeom prst="rect">
            <a:avLst/>
          </a:prstGeom>
        </p:spPr>
      </p:pic>
    </p:spTree>
    <p:extLst>
      <p:ext uri="{BB962C8B-B14F-4D97-AF65-F5344CB8AC3E}">
        <p14:creationId xmlns:p14="http://schemas.microsoft.com/office/powerpoint/2010/main" val="2092300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C91443-54E5-4D26-8DE3-6ACE34C4A6A4}"/>
              </a:ext>
            </a:extLst>
          </p:cNvPr>
          <p:cNvSpPr>
            <a:spLocks noGrp="1"/>
          </p:cNvSpPr>
          <p:nvPr>
            <p:ph type="title"/>
          </p:nvPr>
        </p:nvSpPr>
        <p:spPr/>
        <p:txBody>
          <a:bodyPr/>
          <a:lstStyle/>
          <a:p>
            <a:pPr algn="ctr"/>
            <a:r>
              <a:rPr lang="zh-TW" altLang="en-US" dirty="0"/>
              <a:t>一、研究動機</a:t>
            </a:r>
          </a:p>
        </p:txBody>
      </p:sp>
      <p:sp>
        <p:nvSpPr>
          <p:cNvPr id="3" name="內容版面配置區 2">
            <a:extLst>
              <a:ext uri="{FF2B5EF4-FFF2-40B4-BE49-F238E27FC236}">
                <a16:creationId xmlns:a16="http://schemas.microsoft.com/office/drawing/2014/main" id="{628EF0E2-5115-42B3-8A16-5DF761EA6989}"/>
              </a:ext>
            </a:extLst>
          </p:cNvPr>
          <p:cNvSpPr>
            <a:spLocks noGrp="1"/>
          </p:cNvSpPr>
          <p:nvPr>
            <p:ph idx="1"/>
          </p:nvPr>
        </p:nvSpPr>
        <p:spPr>
          <a:xfrm>
            <a:off x="464391" y="1484183"/>
            <a:ext cx="5287238" cy="3880773"/>
          </a:xfrm>
        </p:spPr>
        <p:txBody>
          <a:bodyPr>
            <a:normAutofit/>
          </a:bodyPr>
          <a:lstStyle/>
          <a:p>
            <a:pPr algn="just">
              <a:lnSpc>
                <a:spcPct val="150000"/>
              </a:lnSpc>
            </a:pPr>
            <a:r>
              <a:rPr lang="zh-TW" altLang="en-US" sz="2000" dirty="0">
                <a:latin typeface="宋体" panose="02010600030101010101" pitchFamily="2" charset="-122"/>
                <a:ea typeface="宋体" panose="02010600030101010101" pitchFamily="2" charset="-122"/>
              </a:rPr>
              <a:t>在決定研究主題時，我們希望可以做一個遊戲相關的作品。</a:t>
            </a:r>
            <a:endParaRPr lang="en-US" altLang="zh-TW" sz="2000" dirty="0">
              <a:latin typeface="宋体" panose="02010600030101010101" pitchFamily="2" charset="-122"/>
              <a:ea typeface="宋体" panose="02010600030101010101" pitchFamily="2" charset="-122"/>
            </a:endParaRPr>
          </a:p>
          <a:p>
            <a:pPr algn="just">
              <a:lnSpc>
                <a:spcPct val="150000"/>
              </a:lnSpc>
            </a:pPr>
            <a:r>
              <a:rPr lang="zh-TW" altLang="en-US" sz="2000" dirty="0">
                <a:latin typeface="宋体" panose="02010600030101010101" pitchFamily="2" charset="-122"/>
                <a:ea typeface="宋体" panose="02010600030101010101" pitchFamily="2" charset="-122"/>
              </a:rPr>
              <a:t>所以決定作射龍門的遊戲，讓使用者可以與程式互動，程式能夠計算出使用者的勝率，及是否下注？下注的金額為多少？</a:t>
            </a:r>
          </a:p>
        </p:txBody>
      </p:sp>
      <p:pic>
        <p:nvPicPr>
          <p:cNvPr id="5" name="圖片 4">
            <a:extLst>
              <a:ext uri="{FF2B5EF4-FFF2-40B4-BE49-F238E27FC236}">
                <a16:creationId xmlns:a16="http://schemas.microsoft.com/office/drawing/2014/main" id="{CA4523DF-3545-42C2-8997-1A25EB477AC0}"/>
              </a:ext>
            </a:extLst>
          </p:cNvPr>
          <p:cNvPicPr>
            <a:picLocks noChangeAspect="1"/>
          </p:cNvPicPr>
          <p:nvPr/>
        </p:nvPicPr>
        <p:blipFill>
          <a:blip r:embed="rId2"/>
          <a:stretch>
            <a:fillRect/>
          </a:stretch>
        </p:blipFill>
        <p:spPr>
          <a:xfrm>
            <a:off x="8055230" y="3040147"/>
            <a:ext cx="2437543" cy="2437543"/>
          </a:xfrm>
          <a:prstGeom prst="ellipse">
            <a:avLst/>
          </a:prstGeom>
          <a:ln>
            <a:noFill/>
          </a:ln>
          <a:effectLst>
            <a:softEdge rad="112500"/>
          </a:effectLst>
        </p:spPr>
      </p:pic>
    </p:spTree>
    <p:extLst>
      <p:ext uri="{BB962C8B-B14F-4D97-AF65-F5344CB8AC3E}">
        <p14:creationId xmlns:p14="http://schemas.microsoft.com/office/powerpoint/2010/main" val="25037249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AC9F6C-AF0D-43A0-B3EE-5108BDC6989B}"/>
              </a:ext>
            </a:extLst>
          </p:cNvPr>
          <p:cNvSpPr>
            <a:spLocks noGrp="1"/>
          </p:cNvSpPr>
          <p:nvPr>
            <p:ph type="title"/>
          </p:nvPr>
        </p:nvSpPr>
        <p:spPr/>
        <p:txBody>
          <a:bodyPr/>
          <a:lstStyle/>
          <a:p>
            <a:pPr algn="ctr"/>
            <a:r>
              <a:rPr lang="zh-TW" altLang="en-US" dirty="0"/>
              <a:t>六、未來專題延伸性</a:t>
            </a:r>
          </a:p>
        </p:txBody>
      </p:sp>
      <p:sp>
        <p:nvSpPr>
          <p:cNvPr id="3" name="內容版面配置區 2">
            <a:extLst>
              <a:ext uri="{FF2B5EF4-FFF2-40B4-BE49-F238E27FC236}">
                <a16:creationId xmlns:a16="http://schemas.microsoft.com/office/drawing/2014/main" id="{F68B000C-AB28-4848-A59E-7E7706FDC5A4}"/>
              </a:ext>
            </a:extLst>
          </p:cNvPr>
          <p:cNvSpPr>
            <a:spLocks noGrp="1"/>
          </p:cNvSpPr>
          <p:nvPr>
            <p:ph idx="1"/>
          </p:nvPr>
        </p:nvSpPr>
        <p:spPr/>
        <p:txBody>
          <a:bodyPr/>
          <a:lstStyle/>
          <a:p>
            <a:pPr>
              <a:lnSpc>
                <a:spcPct val="150000"/>
              </a:lnSpc>
            </a:pPr>
            <a:r>
              <a:rPr lang="zh-TW" altLang="en-US" dirty="0"/>
              <a:t>未來可以再增加其互動性，將下注的功能也加進去，並幫他計算他已經花多少錢或他贏多少錢之類的。</a:t>
            </a:r>
            <a:endParaRPr lang="en-US" altLang="zh-TW" dirty="0"/>
          </a:p>
          <a:p>
            <a:pPr>
              <a:lnSpc>
                <a:spcPct val="150000"/>
              </a:lnSpc>
            </a:pPr>
            <a:r>
              <a:rPr lang="zh-TW" altLang="en-US" dirty="0"/>
              <a:t>另一個可望發展的進階功能是幫玩家計算他贏的機率，也就是我們幫他算這次補牌補到他想要的牌的機率是多少，然後讓他決定是否要玩。</a:t>
            </a:r>
          </a:p>
        </p:txBody>
      </p:sp>
    </p:spTree>
    <p:extLst>
      <p:ext uri="{BB962C8B-B14F-4D97-AF65-F5344CB8AC3E}">
        <p14:creationId xmlns:p14="http://schemas.microsoft.com/office/powerpoint/2010/main" val="20510184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F97F62-0F13-4F4B-B632-22CF0143E581}"/>
              </a:ext>
            </a:extLst>
          </p:cNvPr>
          <p:cNvSpPr>
            <a:spLocks noGrp="1"/>
          </p:cNvSpPr>
          <p:nvPr>
            <p:ph type="title"/>
          </p:nvPr>
        </p:nvSpPr>
        <p:spPr>
          <a:xfrm>
            <a:off x="828336" y="2291938"/>
            <a:ext cx="8671924" cy="1593097"/>
          </a:xfrm>
        </p:spPr>
        <p:txBody>
          <a:bodyPr>
            <a:normAutofit fontScale="90000"/>
          </a:bodyPr>
          <a:lstStyle/>
          <a:p>
            <a:pPr algn="ctr"/>
            <a:r>
              <a:rPr lang="zh-TW" altLang="en-US" sz="6000" dirty="0"/>
              <a:t>報告結束</a:t>
            </a:r>
            <a:br>
              <a:rPr lang="en-US" altLang="zh-TW" sz="6000" dirty="0"/>
            </a:br>
            <a:r>
              <a:rPr lang="zh-TW" altLang="en-US" sz="6000" dirty="0"/>
              <a:t>謝謝聆聽</a:t>
            </a:r>
          </a:p>
        </p:txBody>
      </p:sp>
    </p:spTree>
    <p:extLst>
      <p:ext uri="{BB962C8B-B14F-4D97-AF65-F5344CB8AC3E}">
        <p14:creationId xmlns:p14="http://schemas.microsoft.com/office/powerpoint/2010/main" val="3323377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099517-A21F-4B0A-B1C1-993DA483A615}"/>
              </a:ext>
            </a:extLst>
          </p:cNvPr>
          <p:cNvSpPr>
            <a:spLocks noGrp="1"/>
          </p:cNvSpPr>
          <p:nvPr>
            <p:ph type="title"/>
          </p:nvPr>
        </p:nvSpPr>
        <p:spPr/>
        <p:txBody>
          <a:bodyPr/>
          <a:lstStyle/>
          <a:p>
            <a:pPr algn="ctr"/>
            <a:r>
              <a:rPr lang="zh-TW" altLang="en-US" dirty="0"/>
              <a:t>二、射龍門遊戲介紹</a:t>
            </a:r>
          </a:p>
        </p:txBody>
      </p:sp>
      <p:sp>
        <p:nvSpPr>
          <p:cNvPr id="3" name="內容版面配置區 2">
            <a:extLst>
              <a:ext uri="{FF2B5EF4-FFF2-40B4-BE49-F238E27FC236}">
                <a16:creationId xmlns:a16="http://schemas.microsoft.com/office/drawing/2014/main" id="{56904B3A-2645-4CE3-8726-75527ACCC087}"/>
              </a:ext>
            </a:extLst>
          </p:cNvPr>
          <p:cNvSpPr>
            <a:spLocks noGrp="1"/>
          </p:cNvSpPr>
          <p:nvPr>
            <p:ph idx="1"/>
          </p:nvPr>
        </p:nvSpPr>
        <p:spPr>
          <a:xfrm>
            <a:off x="677334" y="1697125"/>
            <a:ext cx="8596668" cy="3880773"/>
          </a:xfrm>
        </p:spPr>
        <p:txBody>
          <a:bodyPr>
            <a:normAutofit/>
          </a:bodyPr>
          <a:lstStyle/>
          <a:p>
            <a:pPr algn="just">
              <a:lnSpc>
                <a:spcPct val="150000"/>
              </a:lnSpc>
            </a:pPr>
            <a:r>
              <a:rPr lang="zh-TW" altLang="zh-TW" sz="2400" dirty="0">
                <a:solidFill>
                  <a:schemeClr val="tx1">
                    <a:lumMod val="95000"/>
                    <a:lumOff val="5000"/>
                  </a:schemeClr>
                </a:solidFill>
                <a:latin typeface="宋体" panose="02010600030101010101" pitchFamily="2" charset="-122"/>
                <a:ea typeface="宋体" panose="02010600030101010101" pitchFamily="2" charset="-122"/>
              </a:rPr>
              <a:t>射龍門，是</a:t>
            </a:r>
            <a:r>
              <a:rPr lang="zh-TW" altLang="en-US" sz="2400" dirty="0">
                <a:solidFill>
                  <a:schemeClr val="tx1">
                    <a:lumMod val="95000"/>
                    <a:lumOff val="5000"/>
                  </a:schemeClr>
                </a:solidFill>
                <a:latin typeface="宋体" panose="02010600030101010101" pitchFamily="2" charset="-122"/>
                <a:ea typeface="宋体" panose="02010600030101010101" pitchFamily="2" charset="-122"/>
              </a:rPr>
              <a:t>撲克牌</a:t>
            </a:r>
            <a:r>
              <a:rPr lang="zh-TW" altLang="zh-TW" sz="2400" dirty="0">
                <a:solidFill>
                  <a:schemeClr val="tx1">
                    <a:lumMod val="95000"/>
                    <a:lumOff val="5000"/>
                  </a:schemeClr>
                </a:solidFill>
                <a:latin typeface="宋体" panose="02010600030101010101" pitchFamily="2" charset="-122"/>
                <a:ea typeface="宋体" panose="02010600030101010101" pitchFamily="2" charset="-122"/>
              </a:rPr>
              <a:t>中的一種玩法，玩家先拿到兩張牌，依據第三張牌與前兩張牌的點數關係決定輸贏；若第三牌點數介於前兩張牌點數之間算贏，否則算輸。猶如踢</a:t>
            </a:r>
            <a:r>
              <a:rPr lang="zh-TW" altLang="en-US" sz="2400" dirty="0">
                <a:solidFill>
                  <a:schemeClr val="tx1">
                    <a:lumMod val="95000"/>
                    <a:lumOff val="5000"/>
                  </a:schemeClr>
                </a:solidFill>
                <a:latin typeface="宋体" panose="02010600030101010101" pitchFamily="2" charset="-122"/>
                <a:ea typeface="宋体" panose="02010600030101010101" pitchFamily="2" charset="-122"/>
              </a:rPr>
              <a:t>足球</a:t>
            </a:r>
            <a:r>
              <a:rPr lang="zh-TW" altLang="zh-TW" sz="2400" dirty="0">
                <a:solidFill>
                  <a:schemeClr val="tx1">
                    <a:lumMod val="95000"/>
                    <a:lumOff val="5000"/>
                  </a:schemeClr>
                </a:solidFill>
                <a:latin typeface="宋体" panose="02010600030101010101" pitchFamily="2" charset="-122"/>
                <a:ea typeface="宋体" panose="02010600030101010101" pitchFamily="2" charset="-122"/>
              </a:rPr>
              <a:t>，將「球」踢進</a:t>
            </a:r>
            <a:r>
              <a:rPr lang="zh-TW" altLang="en-US" sz="2400" dirty="0">
                <a:solidFill>
                  <a:schemeClr val="tx1">
                    <a:lumMod val="95000"/>
                    <a:lumOff val="5000"/>
                  </a:schemeClr>
                </a:solidFill>
                <a:latin typeface="宋体" panose="02010600030101010101" pitchFamily="2" charset="-122"/>
                <a:ea typeface="宋体" panose="02010600030101010101" pitchFamily="2" charset="-122"/>
              </a:rPr>
              <a:t>球門</a:t>
            </a:r>
            <a:r>
              <a:rPr lang="zh-TW" altLang="zh-TW" sz="2400" dirty="0">
                <a:solidFill>
                  <a:schemeClr val="tx1">
                    <a:lumMod val="95000"/>
                    <a:lumOff val="5000"/>
                  </a:schemeClr>
                </a:solidFill>
                <a:latin typeface="宋体" panose="02010600030101010101" pitchFamily="2" charset="-122"/>
                <a:ea typeface="宋体" panose="02010600030101010101" pitchFamily="2" charset="-122"/>
              </a:rPr>
              <a:t>（左右兩個門柱之間）算贏，故命名為「射龍門」。</a:t>
            </a:r>
            <a:endParaRPr lang="en-US" altLang="zh-TW" sz="2400" dirty="0">
              <a:solidFill>
                <a:schemeClr val="tx1">
                  <a:lumMod val="95000"/>
                  <a:lumOff val="5000"/>
                </a:schemeClr>
              </a:solidFill>
              <a:latin typeface="宋体" panose="02010600030101010101" pitchFamily="2" charset="-122"/>
              <a:ea typeface="宋体" panose="02010600030101010101" pitchFamily="2" charset="-122"/>
            </a:endParaRPr>
          </a:p>
          <a:p>
            <a:pPr algn="just">
              <a:lnSpc>
                <a:spcPct val="150000"/>
              </a:lnSpc>
            </a:pPr>
            <a:endParaRPr lang="en-US" altLang="zh-TW" sz="2400" dirty="0">
              <a:solidFill>
                <a:schemeClr val="tx1">
                  <a:lumMod val="95000"/>
                  <a:lumOff val="5000"/>
                </a:schemeClr>
              </a:solidFill>
              <a:latin typeface="宋体" panose="02010600030101010101" pitchFamily="2" charset="-122"/>
              <a:ea typeface="宋体" panose="02010600030101010101" pitchFamily="2" charset="-122"/>
            </a:endParaRPr>
          </a:p>
          <a:p>
            <a:pPr algn="just">
              <a:lnSpc>
                <a:spcPct val="150000"/>
              </a:lnSpc>
            </a:pPr>
            <a:r>
              <a:rPr lang="zh-TW" altLang="en-US" sz="2400" dirty="0">
                <a:solidFill>
                  <a:schemeClr val="tx1">
                    <a:lumMod val="95000"/>
                    <a:lumOff val="5000"/>
                  </a:schemeClr>
                </a:solidFill>
                <a:latin typeface="宋体" panose="02010600030101010101" pitchFamily="2" charset="-122"/>
                <a:ea typeface="宋体" panose="02010600030101010101" pitchFamily="2" charset="-122"/>
              </a:rPr>
              <a:t>射龍門不限人數</a:t>
            </a:r>
            <a:r>
              <a:rPr lang="zh-CN" altLang="zh-TW" sz="2400" dirty="0">
                <a:solidFill>
                  <a:schemeClr val="tx1">
                    <a:lumMod val="95000"/>
                    <a:lumOff val="5000"/>
                  </a:schemeClr>
                </a:solidFill>
                <a:latin typeface="宋体" panose="02010600030101010101" pitchFamily="2" charset="-122"/>
                <a:ea typeface="宋体" panose="02010600030101010101" pitchFamily="2" charset="-122"/>
              </a:rPr>
              <a:t>，適</a:t>
            </a:r>
            <a:r>
              <a:rPr lang="zh-TW" altLang="en-US" sz="2400" dirty="0">
                <a:solidFill>
                  <a:schemeClr val="tx1">
                    <a:lumMod val="95000"/>
                    <a:lumOff val="5000"/>
                  </a:schemeClr>
                </a:solidFill>
                <a:latin typeface="宋体" panose="02010600030101010101" pitchFamily="2" charset="-122"/>
                <a:ea typeface="宋体" panose="02010600030101010101" pitchFamily="2" charset="-122"/>
              </a:rPr>
              <a:t>合在</a:t>
            </a:r>
            <a:r>
              <a:rPr lang="zh-CN" altLang="zh-TW" sz="2400" dirty="0">
                <a:solidFill>
                  <a:schemeClr val="tx1">
                    <a:lumMod val="95000"/>
                    <a:lumOff val="5000"/>
                  </a:schemeClr>
                </a:solidFill>
                <a:latin typeface="宋体" panose="02010600030101010101" pitchFamily="2" charset="-122"/>
                <a:ea typeface="宋体" panose="02010600030101010101" pitchFamily="2" charset="-122"/>
              </a:rPr>
              <a:t>過</a:t>
            </a:r>
            <a:r>
              <a:rPr lang="zh-TW" altLang="en-US" sz="2400" dirty="0">
                <a:solidFill>
                  <a:schemeClr val="tx1">
                    <a:lumMod val="95000"/>
                    <a:lumOff val="5000"/>
                  </a:schemeClr>
                </a:solidFill>
                <a:latin typeface="宋体" panose="02010600030101010101" pitchFamily="2" charset="-122"/>
                <a:ea typeface="宋体" panose="02010600030101010101" pitchFamily="2" charset="-122"/>
              </a:rPr>
              <a:t>年期間親屬同樂</a:t>
            </a:r>
            <a:r>
              <a:rPr lang="zh-CN" altLang="zh-TW" sz="2400" dirty="0">
                <a:solidFill>
                  <a:schemeClr val="tx1">
                    <a:lumMod val="95000"/>
                    <a:lumOff val="5000"/>
                  </a:schemeClr>
                </a:solidFill>
                <a:latin typeface="宋体" panose="02010600030101010101" pitchFamily="2" charset="-122"/>
                <a:ea typeface="宋体" panose="02010600030101010101" pitchFamily="2" charset="-122"/>
              </a:rPr>
              <a:t>。</a:t>
            </a:r>
            <a:endParaRPr lang="en-US" altLang="zh-CN" sz="2400" dirty="0">
              <a:solidFill>
                <a:schemeClr val="tx1">
                  <a:lumMod val="95000"/>
                  <a:lumOff val="5000"/>
                </a:schemeClr>
              </a:solidFill>
              <a:latin typeface="宋体" panose="02010600030101010101" pitchFamily="2" charset="-122"/>
              <a:ea typeface="宋体" panose="02010600030101010101" pitchFamily="2" charset="-122"/>
            </a:endParaRPr>
          </a:p>
          <a:p>
            <a:pPr algn="just">
              <a:lnSpc>
                <a:spcPct val="150000"/>
              </a:lnSpc>
            </a:pPr>
            <a:endParaRPr lang="zh-TW" altLang="en-US" sz="2400" dirty="0">
              <a:solidFill>
                <a:schemeClr val="tx1">
                  <a:lumMod val="95000"/>
                  <a:lumOff val="5000"/>
                </a:schemeClr>
              </a:solidFill>
              <a:latin typeface="+mn-ea"/>
            </a:endParaRPr>
          </a:p>
        </p:txBody>
      </p:sp>
    </p:spTree>
    <p:extLst>
      <p:ext uri="{BB962C8B-B14F-4D97-AF65-F5344CB8AC3E}">
        <p14:creationId xmlns:p14="http://schemas.microsoft.com/office/powerpoint/2010/main" val="549319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40380" y="258872"/>
            <a:ext cx="8596668" cy="1320800"/>
          </a:xfrm>
        </p:spPr>
        <p:txBody>
          <a:bodyPr/>
          <a:lstStyle/>
          <a:p>
            <a:pPr algn="ctr"/>
            <a:r>
              <a:rPr lang="en-US" altLang="zh-TW" dirty="0"/>
              <a:t>2-1</a:t>
            </a:r>
            <a:r>
              <a:rPr lang="zh-TW" altLang="en-US" dirty="0"/>
              <a:t>、射龍門遊戲規則</a:t>
            </a:r>
            <a:endParaRPr lang="zh-CN" altLang="en-US" dirty="0"/>
          </a:p>
        </p:txBody>
      </p:sp>
      <p:sp>
        <p:nvSpPr>
          <p:cNvPr id="3" name="內容版面配置區 2"/>
          <p:cNvSpPr>
            <a:spLocks noGrp="1"/>
          </p:cNvSpPr>
          <p:nvPr>
            <p:ph idx="1"/>
          </p:nvPr>
        </p:nvSpPr>
        <p:spPr>
          <a:xfrm>
            <a:off x="126189" y="1089764"/>
            <a:ext cx="4871696" cy="5768236"/>
          </a:xfrm>
        </p:spPr>
        <p:txBody>
          <a:bodyPr>
            <a:normAutofit fontScale="70000" lnSpcReduction="20000"/>
          </a:bodyPr>
          <a:lstStyle/>
          <a:p>
            <a:r>
              <a:rPr lang="zh-TW" altLang="en-US" sz="3400" b="1" dirty="0">
                <a:latin typeface="宋体" panose="02010600030101010101" pitchFamily="2" charset="-122"/>
                <a:ea typeface="宋体" panose="02010600030101010101" pitchFamily="2" charset="-122"/>
              </a:rPr>
              <a:t>射龍門下注規則：</a:t>
            </a:r>
            <a:endParaRPr lang="en-US" altLang="zh-TW" sz="3400" b="1" dirty="0">
              <a:latin typeface="宋体" panose="02010600030101010101" pitchFamily="2" charset="-122"/>
              <a:ea typeface="宋体" panose="02010600030101010101" pitchFamily="2" charset="-122"/>
            </a:endParaRPr>
          </a:p>
          <a:p>
            <a:pPr marL="0" indent="0" algn="just" hangingPunct="0">
              <a:lnSpc>
                <a:spcPct val="170000"/>
              </a:lnSpc>
              <a:buNone/>
            </a:pPr>
            <a:r>
              <a:rPr lang="zh-TW" altLang="en-US" sz="2600" dirty="0">
                <a:latin typeface="宋体" panose="02010600030101010101" pitchFamily="2" charset="-122"/>
                <a:ea typeface="宋体" panose="02010600030101010101" pitchFamily="2" charset="-122"/>
              </a:rPr>
              <a:t>首先玩家議定下注底限（例如籌碼</a:t>
            </a:r>
            <a:r>
              <a:rPr lang="en-US" altLang="zh-TW" sz="2600" dirty="0">
                <a:latin typeface="宋体" panose="02010600030101010101" pitchFamily="2" charset="-122"/>
                <a:ea typeface="宋体" panose="02010600030101010101" pitchFamily="2" charset="-122"/>
              </a:rPr>
              <a:t>100</a:t>
            </a:r>
            <a:r>
              <a:rPr lang="zh-TW" altLang="en-US" sz="2600" dirty="0">
                <a:latin typeface="宋体" panose="02010600030101010101" pitchFamily="2" charset="-122"/>
                <a:ea typeface="宋体" panose="02010600030101010101" pitchFamily="2" charset="-122"/>
              </a:rPr>
              <a:t>分），然後每人拿出該等籌碼置於桌面中央當作彩金。</a:t>
            </a:r>
          </a:p>
          <a:p>
            <a:pPr marL="0" indent="0" algn="just" hangingPunct="0">
              <a:lnSpc>
                <a:spcPct val="170000"/>
              </a:lnSpc>
              <a:buNone/>
            </a:pPr>
            <a:r>
              <a:rPr lang="zh-TW" altLang="en-US" sz="2600" dirty="0">
                <a:latin typeface="宋体" panose="02010600030101010101" pitchFamily="2" charset="-122"/>
                <a:ea typeface="宋体" panose="02010600030101010101" pitchFamily="2" charset="-122"/>
              </a:rPr>
              <a:t>發牌者為每位玩家依序發兩張牌。第一位拿牌者依據桌面中央的彩金及自己兩張牌的點數決定要喊注之金額（僅喊注，並非已經下注），最低為底注</a:t>
            </a:r>
            <a:r>
              <a:rPr lang="en-US" altLang="zh-TW" sz="2600" dirty="0">
                <a:latin typeface="宋体" panose="02010600030101010101" pitchFamily="2" charset="-122"/>
                <a:ea typeface="宋体" panose="02010600030101010101" pitchFamily="2" charset="-122"/>
              </a:rPr>
              <a:t>100</a:t>
            </a:r>
            <a:r>
              <a:rPr lang="zh-TW" altLang="en-US" sz="2600" dirty="0">
                <a:latin typeface="宋体" panose="02010600030101010101" pitchFamily="2" charset="-122"/>
                <a:ea typeface="宋体" panose="02010600030101010101" pitchFamily="2" charset="-122"/>
              </a:rPr>
              <a:t>分，最高為當時桌面中央的彩金總額。發牌者發給他第三張牌，若第三張牌點數介於前兩張牌之間，則該玩家可從彩金中拿取喊注之金額；若在前兩張牌之外，則玩家必須賠一倍喊注金額放入彩金中；若剛好與前兩張牌之一同點（稱為撞柱），則玩家賠二倍喊注金額放入彩金中。</a:t>
            </a:r>
          </a:p>
        </p:txBody>
      </p:sp>
      <p:sp>
        <p:nvSpPr>
          <p:cNvPr id="4" name="文字方塊 3"/>
          <p:cNvSpPr txBox="1"/>
          <p:nvPr/>
        </p:nvSpPr>
        <p:spPr>
          <a:xfrm>
            <a:off x="5238714" y="1239141"/>
            <a:ext cx="5198302" cy="5093702"/>
          </a:xfrm>
          <a:prstGeom prst="rect">
            <a:avLst/>
          </a:prstGeom>
          <a:noFill/>
        </p:spPr>
        <p:txBody>
          <a:bodyPr wrap="square" rtlCol="0">
            <a:spAutoFit/>
          </a:bodyPr>
          <a:lstStyle/>
          <a:p>
            <a:r>
              <a:rPr lang="zh-TW" altLang="en-US" sz="2000" b="1" dirty="0">
                <a:latin typeface="宋体" panose="02010600030101010101" pitchFamily="2" charset="-122"/>
                <a:ea typeface="宋体" panose="02010600030101010101" pitchFamily="2" charset="-122"/>
              </a:rPr>
              <a:t>例如：</a:t>
            </a:r>
            <a:endParaRPr lang="en-US" altLang="zh-TW" sz="2000" b="1" dirty="0">
              <a:latin typeface="宋体" panose="02010600030101010101" pitchFamily="2" charset="-122"/>
              <a:ea typeface="宋体" panose="02010600030101010101" pitchFamily="2" charset="-122"/>
            </a:endParaRPr>
          </a:p>
          <a:p>
            <a:pPr algn="just" hangingPunct="0">
              <a:lnSpc>
                <a:spcPts val="3000"/>
              </a:lnSpc>
              <a:spcBef>
                <a:spcPts val="1200"/>
              </a:spcBef>
            </a:pPr>
            <a:r>
              <a:rPr lang="zh-TW" altLang="en-US" sz="2000" dirty="0">
                <a:latin typeface="宋体" panose="02010600030101010101" pitchFamily="2" charset="-122"/>
                <a:ea typeface="宋体" panose="02010600030101010101" pitchFamily="2" charset="-122"/>
              </a:rPr>
              <a:t>前兩張牌是</a:t>
            </a:r>
            <a:r>
              <a:rPr lang="en-US" altLang="zh-TW" sz="2000" dirty="0">
                <a:latin typeface="宋体" panose="02010600030101010101" pitchFamily="2" charset="-122"/>
                <a:ea typeface="宋体" panose="02010600030101010101" pitchFamily="2" charset="-122"/>
              </a:rPr>
              <a:t>3</a:t>
            </a:r>
            <a:r>
              <a:rPr lang="zh-TW" altLang="en-US" sz="2000" dirty="0">
                <a:latin typeface="宋体" panose="02010600030101010101" pitchFamily="2" charset="-122"/>
                <a:ea typeface="宋体" panose="02010600030101010101" pitchFamily="2" charset="-122"/>
              </a:rPr>
              <a:t>和</a:t>
            </a:r>
            <a:r>
              <a:rPr lang="en-US" altLang="zh-TW" sz="2000" dirty="0">
                <a:latin typeface="宋体" panose="02010600030101010101" pitchFamily="2" charset="-122"/>
                <a:ea typeface="宋体" panose="02010600030101010101" pitchFamily="2" charset="-122"/>
              </a:rPr>
              <a:t>9</a:t>
            </a:r>
            <a:r>
              <a:rPr lang="zh-TW" altLang="en-US" sz="2000" dirty="0">
                <a:latin typeface="宋体" panose="02010600030101010101" pitchFamily="2" charset="-122"/>
                <a:ea typeface="宋体" panose="02010600030101010101" pitchFamily="2" charset="-122"/>
              </a:rPr>
              <a:t>，玩家下注</a:t>
            </a:r>
            <a:r>
              <a:rPr lang="en-US" altLang="zh-TW" sz="2000" dirty="0">
                <a:latin typeface="宋体" panose="02010600030101010101" pitchFamily="2" charset="-122"/>
                <a:ea typeface="宋体" panose="02010600030101010101" pitchFamily="2" charset="-122"/>
              </a:rPr>
              <a:t>200</a:t>
            </a:r>
            <a:r>
              <a:rPr lang="zh-TW" altLang="en-US" sz="2000" dirty="0">
                <a:latin typeface="宋体" panose="02010600030101010101" pitchFamily="2" charset="-122"/>
                <a:ea typeface="宋体" panose="02010600030101010101" pitchFamily="2" charset="-122"/>
              </a:rPr>
              <a:t>分，若第三張開出</a:t>
            </a:r>
            <a:r>
              <a:rPr lang="en-US" altLang="zh-TW" sz="2000" dirty="0">
                <a:latin typeface="宋体" panose="02010600030101010101" pitchFamily="2" charset="-122"/>
                <a:ea typeface="宋体" panose="02010600030101010101" pitchFamily="2" charset="-122"/>
              </a:rPr>
              <a:t>4</a:t>
            </a:r>
            <a:r>
              <a:rPr lang="zh-TW" altLang="en-US" sz="2000" dirty="0">
                <a:latin typeface="宋体" panose="02010600030101010101" pitchFamily="2" charset="-122"/>
                <a:ea typeface="宋体" panose="02010600030101010101" pitchFamily="2" charset="-122"/>
              </a:rPr>
              <a:t>、</a:t>
            </a:r>
            <a:r>
              <a:rPr lang="en-US" altLang="zh-TW" sz="2000" dirty="0">
                <a:latin typeface="宋体" panose="02010600030101010101" pitchFamily="2" charset="-122"/>
                <a:ea typeface="宋体" panose="02010600030101010101" pitchFamily="2" charset="-122"/>
              </a:rPr>
              <a:t>5</a:t>
            </a:r>
            <a:r>
              <a:rPr lang="zh-TW" altLang="en-US" sz="2000" dirty="0">
                <a:latin typeface="宋体" panose="02010600030101010101" pitchFamily="2" charset="-122"/>
                <a:ea typeface="宋体" panose="02010600030101010101" pitchFamily="2" charset="-122"/>
              </a:rPr>
              <a:t>、</a:t>
            </a:r>
            <a:r>
              <a:rPr lang="en-US" altLang="zh-TW" sz="2000" dirty="0">
                <a:latin typeface="宋体" panose="02010600030101010101" pitchFamily="2" charset="-122"/>
                <a:ea typeface="宋体" panose="02010600030101010101" pitchFamily="2" charset="-122"/>
              </a:rPr>
              <a:t>6</a:t>
            </a:r>
            <a:r>
              <a:rPr lang="zh-TW" altLang="en-US" sz="2000" dirty="0">
                <a:latin typeface="宋体" panose="02010600030101010101" pitchFamily="2" charset="-122"/>
                <a:ea typeface="宋体" panose="02010600030101010101" pitchFamily="2" charset="-122"/>
              </a:rPr>
              <a:t>、</a:t>
            </a:r>
            <a:r>
              <a:rPr lang="en-US" altLang="zh-TW" sz="2000" dirty="0">
                <a:latin typeface="宋体" panose="02010600030101010101" pitchFamily="2" charset="-122"/>
                <a:ea typeface="宋体" panose="02010600030101010101" pitchFamily="2" charset="-122"/>
              </a:rPr>
              <a:t>7</a:t>
            </a:r>
            <a:r>
              <a:rPr lang="zh-TW" altLang="en-US" sz="2000" dirty="0">
                <a:latin typeface="宋体" panose="02010600030101010101" pitchFamily="2" charset="-122"/>
                <a:ea typeface="宋体" panose="02010600030101010101" pitchFamily="2" charset="-122"/>
              </a:rPr>
              <a:t>、</a:t>
            </a:r>
            <a:r>
              <a:rPr lang="en-US" altLang="zh-TW" sz="2000" dirty="0">
                <a:latin typeface="宋体" panose="02010600030101010101" pitchFamily="2" charset="-122"/>
                <a:ea typeface="宋体" panose="02010600030101010101" pitchFamily="2" charset="-122"/>
              </a:rPr>
              <a:t>8</a:t>
            </a:r>
            <a:r>
              <a:rPr lang="zh-TW" altLang="en-US" sz="2000" dirty="0">
                <a:latin typeface="宋体" panose="02010600030101010101" pitchFamily="2" charset="-122"/>
                <a:ea typeface="宋体" panose="02010600030101010101" pitchFamily="2" charset="-122"/>
              </a:rPr>
              <a:t>，則該玩家可拿回</a:t>
            </a:r>
            <a:r>
              <a:rPr lang="en-US" altLang="zh-TW" sz="2000" dirty="0">
                <a:latin typeface="宋体" panose="02010600030101010101" pitchFamily="2" charset="-122"/>
                <a:ea typeface="宋体" panose="02010600030101010101" pitchFamily="2" charset="-122"/>
              </a:rPr>
              <a:t>200</a:t>
            </a:r>
            <a:r>
              <a:rPr lang="zh-TW" altLang="en-US" sz="2000" dirty="0">
                <a:latin typeface="宋体" panose="02010600030101010101" pitchFamily="2" charset="-122"/>
                <a:ea typeface="宋体" panose="02010600030101010101" pitchFamily="2" charset="-122"/>
              </a:rPr>
              <a:t>分；若開出</a:t>
            </a:r>
            <a:r>
              <a:rPr lang="en-US" altLang="zh-TW" sz="2000" dirty="0">
                <a:latin typeface="宋体" panose="02010600030101010101" pitchFamily="2" charset="-122"/>
                <a:ea typeface="宋体" panose="02010600030101010101" pitchFamily="2" charset="-122"/>
              </a:rPr>
              <a:t>A</a:t>
            </a:r>
            <a:r>
              <a:rPr lang="zh-TW" altLang="en-US" sz="2000" dirty="0">
                <a:latin typeface="宋体" panose="02010600030101010101" pitchFamily="2" charset="-122"/>
                <a:ea typeface="宋体" panose="02010600030101010101" pitchFamily="2" charset="-122"/>
              </a:rPr>
              <a:t>、</a:t>
            </a:r>
            <a:r>
              <a:rPr lang="en-US" altLang="zh-TW" sz="2000" dirty="0">
                <a:latin typeface="宋体" panose="02010600030101010101" pitchFamily="2" charset="-122"/>
                <a:ea typeface="宋体" panose="02010600030101010101" pitchFamily="2" charset="-122"/>
              </a:rPr>
              <a:t>2</a:t>
            </a:r>
            <a:r>
              <a:rPr lang="zh-TW" altLang="en-US" sz="2000" dirty="0">
                <a:latin typeface="宋体" panose="02010600030101010101" pitchFamily="2" charset="-122"/>
                <a:ea typeface="宋体" panose="02010600030101010101" pitchFamily="2" charset="-122"/>
              </a:rPr>
              <a:t>、</a:t>
            </a:r>
            <a:r>
              <a:rPr lang="en-US" altLang="zh-TW" sz="2000" dirty="0">
                <a:latin typeface="宋体" panose="02010600030101010101" pitchFamily="2" charset="-122"/>
                <a:ea typeface="宋体" panose="02010600030101010101" pitchFamily="2" charset="-122"/>
              </a:rPr>
              <a:t>10</a:t>
            </a:r>
            <a:r>
              <a:rPr lang="zh-TW" altLang="en-US" sz="2000" dirty="0">
                <a:latin typeface="宋体" panose="02010600030101010101" pitchFamily="2" charset="-122"/>
                <a:ea typeface="宋体" panose="02010600030101010101" pitchFamily="2" charset="-122"/>
              </a:rPr>
              <a:t>、</a:t>
            </a:r>
            <a:r>
              <a:rPr lang="en-US" altLang="zh-TW" sz="2000" dirty="0">
                <a:latin typeface="宋体" panose="02010600030101010101" pitchFamily="2" charset="-122"/>
                <a:ea typeface="宋体" panose="02010600030101010101" pitchFamily="2" charset="-122"/>
              </a:rPr>
              <a:t>J</a:t>
            </a:r>
            <a:r>
              <a:rPr lang="zh-TW" altLang="en-US" sz="2000" dirty="0">
                <a:latin typeface="宋体" panose="02010600030101010101" pitchFamily="2" charset="-122"/>
                <a:ea typeface="宋体" panose="02010600030101010101" pitchFamily="2" charset="-122"/>
              </a:rPr>
              <a:t>、</a:t>
            </a:r>
            <a:r>
              <a:rPr lang="en-US" altLang="zh-TW" sz="2000" dirty="0">
                <a:latin typeface="宋体" panose="02010600030101010101" pitchFamily="2" charset="-122"/>
                <a:ea typeface="宋体" panose="02010600030101010101" pitchFamily="2" charset="-122"/>
              </a:rPr>
              <a:t>Q</a:t>
            </a:r>
            <a:r>
              <a:rPr lang="zh-TW" altLang="en-US" sz="2000" dirty="0">
                <a:latin typeface="宋体" panose="02010600030101010101" pitchFamily="2" charset="-122"/>
                <a:ea typeface="宋体" panose="02010600030101010101" pitchFamily="2" charset="-122"/>
              </a:rPr>
              <a:t>、</a:t>
            </a:r>
            <a:r>
              <a:rPr lang="en-US" altLang="zh-TW" sz="2000" dirty="0">
                <a:latin typeface="宋体" panose="02010600030101010101" pitchFamily="2" charset="-122"/>
                <a:ea typeface="宋体" panose="02010600030101010101" pitchFamily="2" charset="-122"/>
              </a:rPr>
              <a:t>K</a:t>
            </a:r>
            <a:r>
              <a:rPr lang="zh-TW" altLang="en-US" sz="2000" dirty="0">
                <a:latin typeface="宋体" panose="02010600030101010101" pitchFamily="2" charset="-122"/>
                <a:ea typeface="宋体" panose="02010600030101010101" pitchFamily="2" charset="-122"/>
              </a:rPr>
              <a:t>，則該玩家必須賠</a:t>
            </a:r>
            <a:r>
              <a:rPr lang="en-US" altLang="zh-TW" sz="2000" dirty="0">
                <a:latin typeface="宋体" panose="02010600030101010101" pitchFamily="2" charset="-122"/>
                <a:ea typeface="宋体" panose="02010600030101010101" pitchFamily="2" charset="-122"/>
              </a:rPr>
              <a:t>200</a:t>
            </a:r>
            <a:r>
              <a:rPr lang="zh-TW" altLang="en-US" sz="2000" dirty="0">
                <a:latin typeface="宋体" panose="02010600030101010101" pitchFamily="2" charset="-122"/>
                <a:ea typeface="宋体" panose="02010600030101010101" pitchFamily="2" charset="-122"/>
              </a:rPr>
              <a:t>分置於桌面中央；若開出</a:t>
            </a:r>
            <a:r>
              <a:rPr lang="en-US" altLang="zh-TW" sz="2000" dirty="0">
                <a:latin typeface="宋体" panose="02010600030101010101" pitchFamily="2" charset="-122"/>
                <a:ea typeface="宋体" panose="02010600030101010101" pitchFamily="2" charset="-122"/>
              </a:rPr>
              <a:t>3</a:t>
            </a:r>
            <a:r>
              <a:rPr lang="zh-TW" altLang="en-US" sz="2000" dirty="0">
                <a:latin typeface="宋体" panose="02010600030101010101" pitchFamily="2" charset="-122"/>
                <a:ea typeface="宋体" panose="02010600030101010101" pitchFamily="2" charset="-122"/>
              </a:rPr>
              <a:t>或</a:t>
            </a:r>
            <a:r>
              <a:rPr lang="en-US" altLang="zh-TW" sz="2000" dirty="0">
                <a:latin typeface="宋体" panose="02010600030101010101" pitchFamily="2" charset="-122"/>
                <a:ea typeface="宋体" panose="02010600030101010101" pitchFamily="2" charset="-122"/>
              </a:rPr>
              <a:t>9</a:t>
            </a:r>
            <a:r>
              <a:rPr lang="zh-TW" altLang="en-US" sz="2000" dirty="0">
                <a:latin typeface="宋体" panose="02010600030101010101" pitchFamily="2" charset="-122"/>
                <a:ea typeface="宋体" panose="02010600030101010101" pitchFamily="2" charset="-122"/>
              </a:rPr>
              <a:t>，則玩家必須賠</a:t>
            </a:r>
            <a:r>
              <a:rPr lang="en-US" altLang="zh-TW" sz="2000" dirty="0">
                <a:latin typeface="宋体" panose="02010600030101010101" pitchFamily="2" charset="-122"/>
                <a:ea typeface="宋体" panose="02010600030101010101" pitchFamily="2" charset="-122"/>
              </a:rPr>
              <a:t>400</a:t>
            </a:r>
            <a:r>
              <a:rPr lang="zh-TW" altLang="en-US" sz="2000" dirty="0">
                <a:latin typeface="宋体" panose="02010600030101010101" pitchFamily="2" charset="-122"/>
                <a:ea typeface="宋体" panose="02010600030101010101" pitchFamily="2" charset="-122"/>
              </a:rPr>
              <a:t>分。</a:t>
            </a:r>
          </a:p>
          <a:p>
            <a:pPr algn="just" hangingPunct="0">
              <a:lnSpc>
                <a:spcPts val="3000"/>
              </a:lnSpc>
              <a:spcBef>
                <a:spcPts val="1200"/>
              </a:spcBef>
            </a:pPr>
            <a:r>
              <a:rPr lang="zh-TW" altLang="en-US" sz="2000" dirty="0">
                <a:latin typeface="宋体" panose="02010600030101010101" pitchFamily="2" charset="-122"/>
                <a:ea typeface="宋体" panose="02010600030101010101" pitchFamily="2" charset="-122"/>
              </a:rPr>
              <a:t>倘若前兩張牌點數相同，玩家應選擇要在該點數之上或下。若猜對第三張牌點數大小，則拿回</a:t>
            </a:r>
            <a:r>
              <a:rPr lang="en-US" altLang="zh-TW" sz="2000" dirty="0">
                <a:latin typeface="宋体" panose="02010600030101010101" pitchFamily="2" charset="-122"/>
                <a:ea typeface="宋体" panose="02010600030101010101" pitchFamily="2" charset="-122"/>
              </a:rPr>
              <a:t>200</a:t>
            </a:r>
            <a:r>
              <a:rPr lang="zh-TW" altLang="en-US" sz="2000" dirty="0">
                <a:latin typeface="宋体" panose="02010600030101010101" pitchFamily="2" charset="-122"/>
                <a:ea typeface="宋体" panose="02010600030101010101" pitchFamily="2" charset="-122"/>
              </a:rPr>
              <a:t>分，否則賠</a:t>
            </a:r>
            <a:r>
              <a:rPr lang="en-US" altLang="zh-TW" sz="2000" dirty="0">
                <a:latin typeface="宋体" panose="02010600030101010101" pitchFamily="2" charset="-122"/>
                <a:ea typeface="宋体" panose="02010600030101010101" pitchFamily="2" charset="-122"/>
              </a:rPr>
              <a:t>200</a:t>
            </a:r>
            <a:r>
              <a:rPr lang="zh-TW" altLang="en-US" sz="2000" dirty="0">
                <a:latin typeface="宋体" panose="02010600030101010101" pitchFamily="2" charset="-122"/>
                <a:ea typeface="宋体" panose="02010600030101010101" pitchFamily="2" charset="-122"/>
              </a:rPr>
              <a:t>分；若第三張牌點數又相同（撞柱），則賠</a:t>
            </a:r>
            <a:r>
              <a:rPr lang="en-US" altLang="zh-TW" sz="2000" dirty="0">
                <a:latin typeface="宋体" panose="02010600030101010101" pitchFamily="2" charset="-122"/>
                <a:ea typeface="宋体" panose="02010600030101010101" pitchFamily="2" charset="-122"/>
              </a:rPr>
              <a:t>400</a:t>
            </a:r>
            <a:r>
              <a:rPr lang="zh-TW" altLang="en-US" sz="2000" dirty="0">
                <a:latin typeface="宋体" panose="02010600030101010101" pitchFamily="2" charset="-122"/>
                <a:ea typeface="宋体" panose="02010600030101010101" pitchFamily="2" charset="-122"/>
              </a:rPr>
              <a:t>分。</a:t>
            </a:r>
          </a:p>
          <a:p>
            <a:pPr algn="just" hangingPunct="0">
              <a:lnSpc>
                <a:spcPts val="3000"/>
              </a:lnSpc>
              <a:spcBef>
                <a:spcPts val="1200"/>
              </a:spcBef>
            </a:pPr>
            <a:r>
              <a:rPr lang="zh-TW" altLang="en-US" sz="2000" dirty="0">
                <a:latin typeface="宋体" panose="02010600030101010101" pitchFamily="2" charset="-122"/>
                <a:ea typeface="宋体" panose="02010600030101010101" pitchFamily="2" charset="-122"/>
              </a:rPr>
              <a:t>接下來由下一位拿牌者下注及開牌，依序玩到彩金清光為止；然後重新玩下一輪。</a:t>
            </a:r>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28394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3DF16B-65E5-4350-960D-BF7B43FEE7C8}"/>
              </a:ext>
            </a:extLst>
          </p:cNvPr>
          <p:cNvSpPr>
            <a:spLocks noGrp="1"/>
          </p:cNvSpPr>
          <p:nvPr>
            <p:ph type="title"/>
          </p:nvPr>
        </p:nvSpPr>
        <p:spPr>
          <a:xfrm>
            <a:off x="705699" y="295857"/>
            <a:ext cx="8596668" cy="1320800"/>
          </a:xfrm>
        </p:spPr>
        <p:txBody>
          <a:bodyPr/>
          <a:lstStyle/>
          <a:p>
            <a:pPr algn="ctr"/>
            <a:r>
              <a:rPr lang="zh-TW" altLang="en-US" dirty="0"/>
              <a:t>三、程式判斷流程</a:t>
            </a:r>
          </a:p>
        </p:txBody>
      </p:sp>
      <p:pic>
        <p:nvPicPr>
          <p:cNvPr id="5" name="內容版面配置區 4">
            <a:extLst>
              <a:ext uri="{FF2B5EF4-FFF2-40B4-BE49-F238E27FC236}">
                <a16:creationId xmlns:a16="http://schemas.microsoft.com/office/drawing/2014/main" id="{B29F2083-A1AD-4B04-8FF4-76ABD24E5482}"/>
              </a:ext>
            </a:extLst>
          </p:cNvPr>
          <p:cNvPicPr>
            <a:picLocks noGrp="1" noChangeAspect="1"/>
          </p:cNvPicPr>
          <p:nvPr>
            <p:ph idx="1"/>
          </p:nvPr>
        </p:nvPicPr>
        <p:blipFill>
          <a:blip r:embed="rId2"/>
          <a:stretch>
            <a:fillRect/>
          </a:stretch>
        </p:blipFill>
        <p:spPr>
          <a:xfrm>
            <a:off x="2684477" y="896745"/>
            <a:ext cx="4639112" cy="5774455"/>
          </a:xfrm>
        </p:spPr>
      </p:pic>
      <p:sp>
        <p:nvSpPr>
          <p:cNvPr id="3" name="矩形 2"/>
          <p:cNvSpPr/>
          <p:nvPr/>
        </p:nvSpPr>
        <p:spPr>
          <a:xfrm>
            <a:off x="5700156" y="2220686"/>
            <a:ext cx="451262" cy="308758"/>
          </a:xfrm>
          <a:prstGeom prst="rect">
            <a:avLst/>
          </a:prstGeom>
          <a:noFill/>
          <a:ln w="57150"/>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solidFill>
                <a:srgbClr val="FF0000"/>
              </a:solidFill>
            </a:endParaRPr>
          </a:p>
        </p:txBody>
      </p:sp>
      <p:sp>
        <p:nvSpPr>
          <p:cNvPr id="4" name="圓角矩形圖說文字 3"/>
          <p:cNvSpPr/>
          <p:nvPr/>
        </p:nvSpPr>
        <p:spPr>
          <a:xfrm>
            <a:off x="6008914" y="724395"/>
            <a:ext cx="3194463" cy="1496291"/>
          </a:xfrm>
          <a:prstGeom prst="wedgeRoundRectCallout">
            <a:avLst>
              <a:gd name="adj1" fmla="val -46112"/>
              <a:gd name="adj2" fmla="val 64087"/>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2000" b="1" dirty="0"/>
              <a:t>第一階段：使用</a:t>
            </a:r>
            <a:r>
              <a:rPr lang="en-US" altLang="zh-TW" sz="2000" b="1" dirty="0"/>
              <a:t>HOG</a:t>
            </a:r>
            <a:r>
              <a:rPr lang="zh-TW" altLang="en-US" sz="2000" b="1" dirty="0"/>
              <a:t>訓練</a:t>
            </a:r>
          </a:p>
        </p:txBody>
      </p:sp>
      <p:sp>
        <p:nvSpPr>
          <p:cNvPr id="6" name="圓角矩形圖說文字 5"/>
          <p:cNvSpPr/>
          <p:nvPr/>
        </p:nvSpPr>
        <p:spPr>
          <a:xfrm>
            <a:off x="5925787" y="724395"/>
            <a:ext cx="3194463" cy="1496291"/>
          </a:xfrm>
          <a:prstGeom prst="wedgeRoundRectCallout">
            <a:avLst>
              <a:gd name="adj1" fmla="val -46112"/>
              <a:gd name="adj2" fmla="val 64087"/>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2000" b="1" dirty="0"/>
              <a:t>第二階段：使用</a:t>
            </a:r>
            <a:r>
              <a:rPr lang="en-US" altLang="zh-TW" sz="2000" b="1" dirty="0"/>
              <a:t>PCA</a:t>
            </a:r>
            <a:r>
              <a:rPr lang="zh-TW" altLang="en-US" sz="2000" b="1" dirty="0"/>
              <a:t>降維，再用</a:t>
            </a:r>
            <a:r>
              <a:rPr lang="en-US" altLang="zh-TW" sz="2000" b="1" dirty="0"/>
              <a:t>SVM</a:t>
            </a:r>
            <a:r>
              <a:rPr lang="zh-TW" altLang="en-US" sz="2000" b="1" dirty="0"/>
              <a:t>的</a:t>
            </a:r>
            <a:r>
              <a:rPr lang="en-US" altLang="zh-TW" sz="2000" b="1" dirty="0"/>
              <a:t>SVC</a:t>
            </a:r>
            <a:r>
              <a:rPr lang="zh-TW" altLang="en-US" sz="2000" b="1" dirty="0"/>
              <a:t>分類</a:t>
            </a:r>
          </a:p>
        </p:txBody>
      </p:sp>
    </p:spTree>
    <p:extLst>
      <p:ext uri="{BB962C8B-B14F-4D97-AF65-F5344CB8AC3E}">
        <p14:creationId xmlns:p14="http://schemas.microsoft.com/office/powerpoint/2010/main" val="1996481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grpId="1" nodeType="clickEffect">
                                  <p:stCondLst>
                                    <p:cond delay="0"/>
                                  </p:stCondLst>
                                  <p:childTnLst>
                                    <p:animEffect transition="out" filter="wipe(down)">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4" grpId="1"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901030-8167-4699-98C5-F751D28C2598}"/>
              </a:ext>
            </a:extLst>
          </p:cNvPr>
          <p:cNvSpPr>
            <a:spLocks noGrp="1"/>
          </p:cNvSpPr>
          <p:nvPr>
            <p:ph type="title"/>
          </p:nvPr>
        </p:nvSpPr>
        <p:spPr>
          <a:xfrm>
            <a:off x="539548" y="346554"/>
            <a:ext cx="8596668" cy="1320800"/>
          </a:xfrm>
        </p:spPr>
        <p:txBody>
          <a:bodyPr/>
          <a:lstStyle/>
          <a:p>
            <a:pPr algn="ctr"/>
            <a:r>
              <a:rPr lang="zh-TW" altLang="en-US" dirty="0"/>
              <a:t>四、程式碼</a:t>
            </a:r>
          </a:p>
        </p:txBody>
      </p:sp>
      <p:sp>
        <p:nvSpPr>
          <p:cNvPr id="6" name="雲朵形圖說文字 5"/>
          <p:cNvSpPr/>
          <p:nvPr/>
        </p:nvSpPr>
        <p:spPr>
          <a:xfrm>
            <a:off x="5991951" y="1815352"/>
            <a:ext cx="4918219" cy="2248648"/>
          </a:xfrm>
          <a:prstGeom prst="cloudCallou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TW" altLang="en-US" sz="2000" b="1" dirty="0">
                <a:solidFill>
                  <a:schemeClr val="accent5">
                    <a:lumMod val="75000"/>
                  </a:schemeClr>
                </a:solidFill>
              </a:rPr>
              <a:t>我們的程式採用多執行緒</a:t>
            </a:r>
          </a:p>
          <a:p>
            <a:pPr algn="ctr"/>
            <a:endParaRPr lang="zh-TW" altLang="en-US" dirty="0"/>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293" y="1270000"/>
            <a:ext cx="5815658" cy="5588000"/>
          </a:xfrm>
        </p:spPr>
      </p:pic>
      <p:grpSp>
        <p:nvGrpSpPr>
          <p:cNvPr id="10" name="群組 9"/>
          <p:cNvGrpSpPr/>
          <p:nvPr/>
        </p:nvGrpSpPr>
        <p:grpSpPr>
          <a:xfrm>
            <a:off x="4702629" y="3491345"/>
            <a:ext cx="5949537" cy="3194463"/>
            <a:chOff x="4702629" y="3491345"/>
            <a:chExt cx="5949537" cy="3194463"/>
          </a:xfrm>
        </p:grpSpPr>
        <p:sp>
          <p:nvSpPr>
            <p:cNvPr id="4" name="橢圓形圖說文字 3"/>
            <p:cNvSpPr/>
            <p:nvPr/>
          </p:nvSpPr>
          <p:spPr>
            <a:xfrm>
              <a:off x="4702629" y="3491345"/>
              <a:ext cx="5949537" cy="3194463"/>
            </a:xfrm>
            <a:prstGeom prst="wedgeEllipseCallout">
              <a:avLst>
                <a:gd name="adj1" fmla="val -88365"/>
                <a:gd name="adj2" fmla="val -54926"/>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dirty="0"/>
            </a:p>
          </p:txBody>
        </p:sp>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2177" y="4463680"/>
              <a:ext cx="3686689" cy="191479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文字方塊 8"/>
            <p:cNvSpPr txBox="1"/>
            <p:nvPr/>
          </p:nvSpPr>
          <p:spPr>
            <a:xfrm>
              <a:off x="6555179" y="3744839"/>
              <a:ext cx="2081019" cy="923330"/>
            </a:xfrm>
            <a:prstGeom prst="rect">
              <a:avLst/>
            </a:prstGeom>
            <a:noFill/>
          </p:spPr>
          <p:txBody>
            <a:bodyPr wrap="none" rtlCol="0">
              <a:spAutoFit/>
            </a:bodyPr>
            <a:lstStyle/>
            <a:p>
              <a:r>
                <a:rPr lang="zh-TW" altLang="en-US" b="1" dirty="0">
                  <a:solidFill>
                    <a:schemeClr val="accent4">
                      <a:lumMod val="75000"/>
                    </a:schemeClr>
                  </a:solidFill>
                </a:rPr>
                <a:t>第二階段：</a:t>
              </a:r>
              <a:endParaRPr lang="en-US" altLang="zh-TW" b="1" dirty="0">
                <a:solidFill>
                  <a:schemeClr val="accent4">
                    <a:lumMod val="75000"/>
                  </a:schemeClr>
                </a:solidFill>
              </a:endParaRPr>
            </a:p>
            <a:p>
              <a:r>
                <a:rPr lang="zh-TW" altLang="en-US" b="1" dirty="0">
                  <a:solidFill>
                    <a:schemeClr val="accent4">
                      <a:lumMod val="75000"/>
                    </a:schemeClr>
                  </a:solidFill>
                </a:rPr>
                <a:t>更換辨識的</a:t>
              </a:r>
              <a:r>
                <a:rPr lang="en-US" altLang="zh-TW" b="1" dirty="0">
                  <a:solidFill>
                    <a:schemeClr val="accent4">
                      <a:lumMod val="75000"/>
                    </a:schemeClr>
                  </a:solidFill>
                </a:rPr>
                <a:t>MODEL</a:t>
              </a:r>
            </a:p>
            <a:p>
              <a:endParaRPr lang="zh-TW" altLang="en-US" b="1" dirty="0">
                <a:solidFill>
                  <a:schemeClr val="accent4">
                    <a:lumMod val="75000"/>
                  </a:schemeClr>
                </a:solidFill>
              </a:endParaRPr>
            </a:p>
          </p:txBody>
        </p:sp>
      </p:grpSp>
    </p:spTree>
    <p:extLst>
      <p:ext uri="{BB962C8B-B14F-4D97-AF65-F5344CB8AC3E}">
        <p14:creationId xmlns:p14="http://schemas.microsoft.com/office/powerpoint/2010/main" val="705906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52282" y="459288"/>
            <a:ext cx="8596668" cy="1320800"/>
          </a:xfrm>
        </p:spPr>
        <p:txBody>
          <a:bodyPr/>
          <a:lstStyle/>
          <a:p>
            <a:pPr algn="ctr"/>
            <a:r>
              <a:rPr lang="en-US" altLang="zh-TW" dirty="0"/>
              <a:t>4-1</a:t>
            </a:r>
            <a:r>
              <a:rPr lang="zh-TW" altLang="en-US" dirty="0"/>
              <a:t>、程式碼</a:t>
            </a:r>
            <a:endParaRPr lang="zh-CN" altLang="en-US" dirty="0"/>
          </a:p>
        </p:txBody>
      </p:sp>
      <p:pic>
        <p:nvPicPr>
          <p:cNvPr id="6" name="內容版面配置區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9916" y="1565755"/>
            <a:ext cx="4392604" cy="5075620"/>
          </a:xfr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5970" y="459288"/>
            <a:ext cx="5045960" cy="6169068"/>
          </a:xfrm>
          <a:prstGeom prst="rect">
            <a:avLst/>
          </a:prstGeom>
        </p:spPr>
      </p:pic>
      <p:sp>
        <p:nvSpPr>
          <p:cNvPr id="8" name="雲朵形圖說文字 7"/>
          <p:cNvSpPr/>
          <p:nvPr/>
        </p:nvSpPr>
        <p:spPr>
          <a:xfrm>
            <a:off x="2626218" y="1341678"/>
            <a:ext cx="2517732" cy="1335413"/>
          </a:xfrm>
          <a:prstGeom prst="cloudCallou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rtlCol="0" anchor="ctr"/>
          <a:lstStyle/>
          <a:p>
            <a:pPr algn="ctr"/>
            <a:r>
              <a:rPr lang="zh-TW" altLang="en-US" b="1" dirty="0">
                <a:solidFill>
                  <a:srgbClr val="0070C0"/>
                </a:solidFill>
              </a:rPr>
              <a:t>流程訊息提示</a:t>
            </a:r>
            <a:endParaRPr lang="zh-CN" altLang="en-US" b="1" dirty="0">
              <a:solidFill>
                <a:srgbClr val="0070C0"/>
              </a:solidFill>
            </a:endParaRPr>
          </a:p>
        </p:txBody>
      </p:sp>
      <p:sp>
        <p:nvSpPr>
          <p:cNvPr id="9" name="雲朵形圖說文字 8"/>
          <p:cNvSpPr/>
          <p:nvPr/>
        </p:nvSpPr>
        <p:spPr>
          <a:xfrm>
            <a:off x="4455072" y="3218739"/>
            <a:ext cx="2796139" cy="1440493"/>
          </a:xfrm>
          <a:prstGeom prst="cloudCallout">
            <a:avLst>
              <a:gd name="adj1" fmla="val 37090"/>
              <a:gd name="adj2" fmla="val 5815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b="1" dirty="0">
                <a:solidFill>
                  <a:schemeClr val="accent5">
                    <a:lumMod val="50000"/>
                  </a:schemeClr>
                </a:solidFill>
              </a:rPr>
              <a:t>確保影像已填充</a:t>
            </a:r>
            <a:endParaRPr lang="zh-CN" altLang="en-US" b="1" dirty="0">
              <a:solidFill>
                <a:schemeClr val="accent5">
                  <a:lumMod val="50000"/>
                </a:schemeClr>
              </a:solidFill>
            </a:endParaRPr>
          </a:p>
        </p:txBody>
      </p:sp>
    </p:spTree>
    <p:extLst>
      <p:ext uri="{BB962C8B-B14F-4D97-AF65-F5344CB8AC3E}">
        <p14:creationId xmlns:p14="http://schemas.microsoft.com/office/powerpoint/2010/main" val="3981449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CN" altLang="en-US"/>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540" y="1613006"/>
            <a:ext cx="8368255" cy="4975937"/>
          </a:xfrm>
          <a:prstGeom prst="rect">
            <a:avLst/>
          </a:prstGeom>
        </p:spPr>
      </p:pic>
      <p:sp>
        <p:nvSpPr>
          <p:cNvPr id="7" name="內容版面配置區 6"/>
          <p:cNvSpPr>
            <a:spLocks noGrp="1"/>
          </p:cNvSpPr>
          <p:nvPr>
            <p:ph idx="1"/>
          </p:nvPr>
        </p:nvSpPr>
        <p:spPr/>
        <p:txBody>
          <a:bodyPr/>
          <a:lstStyle/>
          <a:p>
            <a:endParaRPr lang="zh-CN" altLang="en-US" dirty="0"/>
          </a:p>
        </p:txBody>
      </p:sp>
      <p:sp>
        <p:nvSpPr>
          <p:cNvPr id="8" name="雲朵形圖說文字 7"/>
          <p:cNvSpPr/>
          <p:nvPr/>
        </p:nvSpPr>
        <p:spPr>
          <a:xfrm>
            <a:off x="6160168" y="379411"/>
            <a:ext cx="3332748" cy="1550989"/>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抓牌</a:t>
            </a:r>
            <a:r>
              <a:rPr lang="en-US" altLang="zh-TW" dirty="0"/>
              <a:t>(</a:t>
            </a:r>
            <a:r>
              <a:rPr lang="zh-TW" altLang="en-US" dirty="0"/>
              <a:t>抓</a:t>
            </a:r>
            <a:r>
              <a:rPr lang="en-US" altLang="zh-TW" dirty="0"/>
              <a:t>2</a:t>
            </a:r>
            <a:r>
              <a:rPr lang="zh-TW" altLang="en-US" dirty="0"/>
              <a:t>張</a:t>
            </a:r>
            <a:r>
              <a:rPr lang="en-US" altLang="zh-TW" dirty="0"/>
              <a:t>)</a:t>
            </a:r>
            <a:endParaRPr lang="zh-CN" altLang="en-US" dirty="0"/>
          </a:p>
        </p:txBody>
      </p:sp>
    </p:spTree>
    <p:extLst>
      <p:ext uri="{BB962C8B-B14F-4D97-AF65-F5344CB8AC3E}">
        <p14:creationId xmlns:p14="http://schemas.microsoft.com/office/powerpoint/2010/main" val="4080440439"/>
      </p:ext>
    </p:extLst>
  </p:cSld>
  <p:clrMapOvr>
    <a:masterClrMapping/>
  </p:clrMapOvr>
</p:sld>
</file>

<file path=ppt/theme/theme1.xml><?xml version="1.0" encoding="utf-8"?>
<a:theme xmlns:a="http://schemas.openxmlformats.org/drawingml/2006/main" name="多面向">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751</TotalTime>
  <Words>1326</Words>
  <Application>Microsoft Office PowerPoint</Application>
  <PresentationFormat>寬螢幕</PresentationFormat>
  <Paragraphs>100</Paragraphs>
  <Slides>31</Slides>
  <Notes>1</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31</vt:i4>
      </vt:variant>
    </vt:vector>
  </HeadingPairs>
  <TitlesOfParts>
    <vt:vector size="39" baseType="lpstr">
      <vt:lpstr>等线</vt:lpstr>
      <vt:lpstr>宋体</vt:lpstr>
      <vt:lpstr>微軟正黑體</vt:lpstr>
      <vt:lpstr>Arial</vt:lpstr>
      <vt:lpstr>Trebuchet MS</vt:lpstr>
      <vt:lpstr>Wingdings</vt:lpstr>
      <vt:lpstr>Wingdings 3</vt:lpstr>
      <vt:lpstr>多面向</vt:lpstr>
      <vt:lpstr>射龍門卡牌遊戲辨識</vt:lpstr>
      <vt:lpstr>報告大綱</vt:lpstr>
      <vt:lpstr>一、研究動機</vt:lpstr>
      <vt:lpstr>二、射龍門遊戲介紹</vt:lpstr>
      <vt:lpstr>2-1、射龍門遊戲規則</vt:lpstr>
      <vt:lpstr>三、程式判斷流程</vt:lpstr>
      <vt:lpstr>四、程式碼</vt:lpstr>
      <vt:lpstr>4-1、程式碼</vt:lpstr>
      <vt:lpstr>PowerPoint 簡報</vt:lpstr>
      <vt:lpstr>PowerPoint 簡報</vt:lpstr>
      <vt:lpstr>PowerPoint 簡報</vt:lpstr>
      <vt:lpstr>PowerPoint 簡報</vt:lpstr>
      <vt:lpstr>PowerPoint 簡報</vt:lpstr>
      <vt:lpstr>4-2、辨識方法</vt:lpstr>
      <vt:lpstr>dlib訓練程式碼及辨識結果</vt:lpstr>
      <vt:lpstr>4-2、辨識方法</vt:lpstr>
      <vt:lpstr>使用HOG辨識撲克牌的數字 </vt:lpstr>
      <vt:lpstr> HOG訓練程式碼及辨識結果</vt:lpstr>
      <vt:lpstr>使用HOG+SVM辨識撲克牌的數字</vt:lpstr>
      <vt:lpstr>HOG+SVM訓練程式碼及辨識結果</vt:lpstr>
      <vt:lpstr>PowerPoint 簡報</vt:lpstr>
      <vt:lpstr>PowerPoint 簡報</vt:lpstr>
      <vt:lpstr>PowerPoint 簡報</vt:lpstr>
      <vt:lpstr>準確度比較</vt:lpstr>
      <vt:lpstr>PowerPoint 簡報</vt:lpstr>
      <vt:lpstr>PowerPoint 簡報</vt:lpstr>
      <vt:lpstr>五、問題與解決 </vt:lpstr>
      <vt:lpstr>5-1問題與解決</vt:lpstr>
      <vt:lpstr>5-2問題與解決</vt:lpstr>
      <vt:lpstr>六、未來專題延伸性</vt:lpstr>
      <vt:lpstr>報告結束 謝謝聆聽</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射龍門卡牌遊戲辨識</dc:title>
  <dc:creator>Home</dc:creator>
  <cp:lastModifiedBy>Tilda Su</cp:lastModifiedBy>
  <cp:revision>86</cp:revision>
  <dcterms:created xsi:type="dcterms:W3CDTF">2019-10-27T16:46:40Z</dcterms:created>
  <dcterms:modified xsi:type="dcterms:W3CDTF">2019-11-22T12:16:07Z</dcterms:modified>
</cp:coreProperties>
</file>