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8" r:id="rId10"/>
    <p:sldId id="263" r:id="rId11"/>
    <p:sldId id="264" r:id="rId12"/>
    <p:sldId id="280" r:id="rId13"/>
    <p:sldId id="265" r:id="rId14"/>
    <p:sldId id="266" r:id="rId15"/>
    <p:sldId id="287" r:id="rId16"/>
    <p:sldId id="288" r:id="rId17"/>
    <p:sldId id="268" r:id="rId18"/>
    <p:sldId id="281" r:id="rId19"/>
    <p:sldId id="269" r:id="rId20"/>
    <p:sldId id="270" r:id="rId21"/>
    <p:sldId id="285" r:id="rId22"/>
    <p:sldId id="286" r:id="rId23"/>
    <p:sldId id="267" r:id="rId24"/>
    <p:sldId id="279" r:id="rId25"/>
    <p:sldId id="271" r:id="rId26"/>
    <p:sldId id="282" r:id="rId27"/>
    <p:sldId id="283" r:id="rId28"/>
    <p:sldId id="284" r:id="rId29"/>
    <p:sldId id="290" r:id="rId30"/>
    <p:sldId id="273" r:id="rId31"/>
    <p:sldId id="274" r:id="rId32"/>
    <p:sldId id="275" r:id="rId33"/>
    <p:sldId id="289" r:id="rId34"/>
    <p:sldId id="27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-7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853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536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113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661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12304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261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220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16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5012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4686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0136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591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8277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48880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71911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28460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6407611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96287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6236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934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705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843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3394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442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3124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413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941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9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1E1EE5C-F43F-43DE-9373-B376E4CF1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8536" y="863695"/>
            <a:ext cx="3831932" cy="3779995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資料分析</a:t>
            </a: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r>
              <a:rPr lang="zh-TW" altLang="en-US" dirty="0">
                <a:solidFill>
                  <a:schemeClr val="tx1"/>
                </a:solidFill>
              </a:rPr>
              <a:t>第一次報告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80C7ED4C-0710-409F-BF1A-B6069806D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8536" y="3825380"/>
            <a:ext cx="3831932" cy="1147054"/>
          </a:xfrm>
        </p:spPr>
        <p:txBody>
          <a:bodyPr anchor="t">
            <a:normAutofit/>
          </a:bodyPr>
          <a:lstStyle/>
          <a:p>
            <a:r>
              <a:rPr lang="zh-TW" altLang="en-US" sz="2400" dirty="0"/>
              <a:t>樂活新北之老年福利分析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F2028AC-D2DD-4688-A0C8-7D464B575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2" r="5741" b="-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9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11C08EE-A39A-40DD-A58B-0AEFE8AD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3-1</a:t>
            </a:r>
            <a:r>
              <a:rPr lang="zh-TW" altLang="en-US" dirty="0"/>
              <a:t> 新北市公共托老中心</a:t>
            </a:r>
            <a:r>
              <a:rPr lang="en-US" altLang="zh-TW" dirty="0"/>
              <a:t>(</a:t>
            </a:r>
            <a:r>
              <a:rPr lang="zh-TW" altLang="en-US" dirty="0"/>
              <a:t>含日照中心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xmlns="" id="{A299305B-DA5C-4261-B594-9AA4B351E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99" y="1569849"/>
            <a:ext cx="7053400" cy="4612290"/>
          </a:xfrm>
        </p:spPr>
      </p:pic>
      <p:sp>
        <p:nvSpPr>
          <p:cNvPr id="3" name="橢圓形圖說文字 2"/>
          <p:cNvSpPr/>
          <p:nvPr/>
        </p:nvSpPr>
        <p:spPr>
          <a:xfrm>
            <a:off x="4479233" y="1205948"/>
            <a:ext cx="2941983" cy="1739082"/>
          </a:xfrm>
          <a:prstGeom prst="wedgeEllipseCallou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g</a:t>
            </a:r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r>
              <a:rPr lang="zh-TW" altLang="en-US" b="1" dirty="0" smtClean="0">
                <a:solidFill>
                  <a:srgbClr val="FF0000"/>
                </a:solidFill>
              </a:rPr>
              <a:t>、</a:t>
            </a:r>
            <a:r>
              <a:rPr lang="en-US" altLang="zh-TW" b="1" dirty="0" smtClean="0">
                <a:solidFill>
                  <a:srgbClr val="FF0000"/>
                </a:solidFill>
              </a:rPr>
              <a:t>g4</a:t>
            </a:r>
            <a:r>
              <a:rPr lang="zh-TW" altLang="en-US" b="1" dirty="0" smtClean="0">
                <a:solidFill>
                  <a:srgbClr val="FF0000"/>
                </a:solidFill>
              </a:rPr>
              <a:t>組的行政區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該數值</a:t>
            </a:r>
            <a:r>
              <a:rPr lang="zh-TW" altLang="en-US" b="1" dirty="0" smtClean="0">
                <a:solidFill>
                  <a:srgbClr val="FF0000"/>
                </a:solidFill>
              </a:rPr>
              <a:t>大於</a:t>
            </a:r>
            <a:r>
              <a:rPr lang="zh-TW" altLang="en-US" b="1" dirty="0">
                <a:solidFill>
                  <a:srgbClr val="FF0000"/>
                </a:solidFill>
              </a:rPr>
              <a:t>中位數</a:t>
            </a:r>
          </a:p>
        </p:txBody>
      </p:sp>
    </p:spTree>
    <p:extLst>
      <p:ext uri="{BB962C8B-B14F-4D97-AF65-F5344CB8AC3E}">
        <p14:creationId xmlns:p14="http://schemas.microsoft.com/office/powerpoint/2010/main" val="64431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69" y="1628183"/>
            <a:ext cx="5430071" cy="424557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20" y="2082189"/>
            <a:ext cx="5566068" cy="3670378"/>
          </a:xfrm>
          <a:prstGeom prst="rect">
            <a:avLst/>
          </a:prstGeom>
        </p:spPr>
      </p:pic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3-1-1</a:t>
            </a:r>
            <a:r>
              <a:rPr lang="zh-TW" altLang="en-US" dirty="0" smtClean="0"/>
              <a:t> 新</a:t>
            </a:r>
            <a:r>
              <a:rPr lang="zh-TW" altLang="en-US" dirty="0"/>
              <a:t>北市公共托老中心</a:t>
            </a:r>
            <a:r>
              <a:rPr lang="en-US" altLang="zh-TW" dirty="0"/>
              <a:t>(</a:t>
            </a:r>
            <a:r>
              <a:rPr lang="zh-TW" altLang="en-US" dirty="0"/>
              <a:t>含日照中心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橢圓形圖說文字 1"/>
          <p:cNvSpPr/>
          <p:nvPr/>
        </p:nvSpPr>
        <p:spPr>
          <a:xfrm flipH="1">
            <a:off x="5128591" y="954157"/>
            <a:ext cx="2305879" cy="2027582"/>
          </a:xfrm>
          <a:prstGeom prst="wedgeEllipseCallout">
            <a:avLst>
              <a:gd name="adj1" fmla="val -75431"/>
              <a:gd name="adj2" fmla="val 54657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0800000" scaled="1"/>
            <a:tileRect/>
          </a:gra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6350">
                  <a:solidFill>
                    <a:srgbClr val="C00000"/>
                  </a:solidFill>
                </a:ln>
                <a:solidFill>
                  <a:srgbClr val="7030A0"/>
                </a:solidFill>
              </a:rPr>
              <a:t>g</a:t>
            </a:r>
            <a:r>
              <a:rPr lang="en-US" altLang="zh-TW" dirty="0" smtClean="0">
                <a:ln w="6350">
                  <a:solidFill>
                    <a:srgbClr val="C00000"/>
                  </a:solidFill>
                </a:ln>
                <a:solidFill>
                  <a:srgbClr val="7030A0"/>
                </a:solidFill>
              </a:rPr>
              <a:t>1</a:t>
            </a:r>
            <a:r>
              <a:rPr lang="zh-TW" altLang="en-US" dirty="0" smtClean="0">
                <a:ln w="6350">
                  <a:solidFill>
                    <a:srgbClr val="C00000"/>
                  </a:solidFill>
                </a:ln>
                <a:solidFill>
                  <a:srgbClr val="7030A0"/>
                </a:solidFill>
              </a:rPr>
              <a:t>、</a:t>
            </a:r>
            <a:r>
              <a:rPr lang="en-US" altLang="zh-TW" dirty="0" smtClean="0">
                <a:ln w="6350">
                  <a:solidFill>
                    <a:srgbClr val="C00000"/>
                  </a:solidFill>
                </a:ln>
                <a:solidFill>
                  <a:srgbClr val="7030A0"/>
                </a:solidFill>
              </a:rPr>
              <a:t>g2</a:t>
            </a:r>
            <a:r>
              <a:rPr lang="zh-TW" altLang="en-US" dirty="0" smtClean="0">
                <a:ln w="6350">
                  <a:solidFill>
                    <a:srgbClr val="C00000"/>
                  </a:solidFill>
                </a:ln>
                <a:solidFill>
                  <a:srgbClr val="7030A0"/>
                </a:solidFill>
              </a:rPr>
              <a:t>出現極端集中情形</a:t>
            </a:r>
            <a:endParaRPr lang="zh-TW" altLang="en-US" dirty="0">
              <a:ln w="6350">
                <a:solidFill>
                  <a:srgbClr val="C00000"/>
                </a:solidFill>
              </a:ln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F32F94A-CC05-43A5-B93D-AD11A54C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369" y="172278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3-1-2</a:t>
            </a:r>
            <a:r>
              <a:rPr lang="zh-TW" altLang="en-US" dirty="0" smtClean="0"/>
              <a:t> 新</a:t>
            </a:r>
            <a:r>
              <a:rPr lang="zh-TW" altLang="en-US" dirty="0"/>
              <a:t>北市公共托老中心</a:t>
            </a:r>
            <a:r>
              <a:rPr lang="en-US" altLang="zh-TW" dirty="0"/>
              <a:t>(</a:t>
            </a:r>
            <a:r>
              <a:rPr lang="zh-TW" altLang="en-US" dirty="0"/>
              <a:t>含日照中心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12" y="995334"/>
            <a:ext cx="7723360" cy="5462244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70783" y="5618922"/>
            <a:ext cx="914400" cy="954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600451" y="5618922"/>
            <a:ext cx="914400" cy="954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06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7E84928-9C9C-453D-A645-4B5A7FEE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25" y="716096"/>
            <a:ext cx="8268634" cy="5834283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7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66" y="441337"/>
            <a:ext cx="8566368" cy="6130564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橢圓形圖說文字 3"/>
          <p:cNvSpPr/>
          <p:nvPr/>
        </p:nvSpPr>
        <p:spPr>
          <a:xfrm>
            <a:off x="6904383" y="927652"/>
            <a:ext cx="3538330" cy="1484244"/>
          </a:xfrm>
          <a:prstGeom prst="wedgeEllipseCallou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7030A0"/>
                </a:solidFill>
              </a:rPr>
              <a:t>從數值可</a:t>
            </a:r>
            <a:r>
              <a:rPr lang="zh-TW" altLang="en-US" b="1" dirty="0">
                <a:solidFill>
                  <a:srgbClr val="7030A0"/>
                </a:solidFill>
              </a:rPr>
              <a:t>看出</a:t>
            </a:r>
            <a:r>
              <a:rPr lang="zh-TW" altLang="en-US" b="1" dirty="0" smtClean="0">
                <a:solidFill>
                  <a:srgbClr val="7030A0"/>
                </a:solidFill>
              </a:rPr>
              <a:t>嚴重</a:t>
            </a:r>
            <a:endParaRPr lang="en-US" altLang="zh-TW" b="1" dirty="0" smtClean="0">
              <a:solidFill>
                <a:srgbClr val="7030A0"/>
              </a:solidFill>
            </a:endParaRPr>
          </a:p>
          <a:p>
            <a:pPr algn="ctr"/>
            <a:r>
              <a:rPr lang="zh-TW" altLang="en-US" b="1" dirty="0" smtClean="0">
                <a:solidFill>
                  <a:srgbClr val="7030A0"/>
                </a:solidFill>
              </a:rPr>
              <a:t>供不應求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8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87" y="550844"/>
            <a:ext cx="8792006" cy="5986939"/>
          </a:xfrm>
        </p:spPr>
      </p:pic>
      <p:sp>
        <p:nvSpPr>
          <p:cNvPr id="3" name="流程圖: 循序存取儲存裝置 2"/>
          <p:cNvSpPr/>
          <p:nvPr/>
        </p:nvSpPr>
        <p:spPr>
          <a:xfrm rot="10800000" flipV="1">
            <a:off x="8812695" y="967409"/>
            <a:ext cx="2822713" cy="2080591"/>
          </a:xfrm>
          <a:prstGeom prst="flowChartMagneticTap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該組中和成為極度供不應求的行政區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15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413AB0D-C5A1-4F7A-B350-459BC60C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3-2</a:t>
            </a:r>
            <a:r>
              <a:rPr lang="zh-TW" altLang="en-US" dirty="0"/>
              <a:t> 新北市樂活友善供餐點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xmlns="" id="{9030A6EE-F6B0-4DFD-81BA-105364D16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210" y="1551717"/>
            <a:ext cx="7100872" cy="4651071"/>
          </a:xfrm>
        </p:spPr>
      </p:pic>
      <p:sp>
        <p:nvSpPr>
          <p:cNvPr id="3" name="橢圓形圖說文字 2"/>
          <p:cNvSpPr/>
          <p:nvPr/>
        </p:nvSpPr>
        <p:spPr>
          <a:xfrm>
            <a:off x="6957391" y="1696279"/>
            <a:ext cx="3432313" cy="1205948"/>
          </a:xfrm>
          <a:prstGeom prst="wedgeEllipseCallout">
            <a:avLst>
              <a:gd name="adj1" fmla="val -31258"/>
              <a:gd name="adj2" fmla="val 100595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002060"/>
                </a:solidFill>
              </a:rPr>
              <a:t>除了三峽、坪林、八里，其他都是</a:t>
            </a:r>
            <a:r>
              <a:rPr lang="en-US" altLang="zh-TW" dirty="0" smtClean="0">
                <a:solidFill>
                  <a:srgbClr val="002060"/>
                </a:solidFill>
              </a:rPr>
              <a:t>g3</a:t>
            </a:r>
            <a:r>
              <a:rPr lang="zh-TW" altLang="en-US" dirty="0" smtClean="0">
                <a:solidFill>
                  <a:srgbClr val="002060"/>
                </a:solidFill>
              </a:rPr>
              <a:t>、</a:t>
            </a:r>
            <a:r>
              <a:rPr lang="en-US" altLang="zh-TW" dirty="0" smtClean="0">
                <a:solidFill>
                  <a:srgbClr val="002060"/>
                </a:solidFill>
              </a:rPr>
              <a:t>g4</a:t>
            </a:r>
            <a:r>
              <a:rPr lang="zh-TW" altLang="en-US" dirty="0" smtClean="0">
                <a:solidFill>
                  <a:srgbClr val="002060"/>
                </a:solidFill>
              </a:rPr>
              <a:t>組</a:t>
            </a:r>
            <a:endParaRPr lang="zh-TW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19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3-2-1</a:t>
            </a:r>
            <a:r>
              <a:rPr lang="zh-TW" altLang="en-US" dirty="0" smtClean="0"/>
              <a:t> </a:t>
            </a:r>
            <a:r>
              <a:rPr lang="zh-TW" altLang="en-US" dirty="0"/>
              <a:t>新北市樂活友善供餐點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8" y="1760078"/>
            <a:ext cx="4712774" cy="4052223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95" y="2052244"/>
            <a:ext cx="4788991" cy="3467890"/>
          </a:xfrm>
        </p:spPr>
      </p:pic>
      <p:sp>
        <p:nvSpPr>
          <p:cNvPr id="4" name="流程圖: 循序存取儲存裝置 3"/>
          <p:cNvSpPr/>
          <p:nvPr/>
        </p:nvSpPr>
        <p:spPr>
          <a:xfrm rot="10800000" flipV="1">
            <a:off x="5234606" y="1298713"/>
            <a:ext cx="2941984" cy="1884858"/>
          </a:xfrm>
          <a:prstGeom prst="flowChartMagneticTap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注意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g4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的離群值，和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g4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的一枝獨秀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38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3BFBAEA-4D87-4818-A147-68DDE651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159026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3-2-2</a:t>
            </a:r>
            <a:r>
              <a:rPr lang="zh-TW" altLang="en-US" dirty="0" smtClean="0"/>
              <a:t> 新</a:t>
            </a:r>
            <a:r>
              <a:rPr lang="zh-TW" altLang="en-US" dirty="0"/>
              <a:t>北市樂活友善供餐點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57" y="881348"/>
            <a:ext cx="8459444" cy="5875369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流程圖: 循序存取儲存裝置 5"/>
          <p:cNvSpPr/>
          <p:nvPr/>
        </p:nvSpPr>
        <p:spPr>
          <a:xfrm rot="10800000" flipV="1">
            <a:off x="8892206" y="119269"/>
            <a:ext cx="2941984" cy="1884858"/>
          </a:xfrm>
          <a:prstGeom prst="flowChartMagneticTap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整體平均分配，應供給人數也比較可行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77009" y="1166191"/>
            <a:ext cx="1577008" cy="715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744818" y="1166191"/>
            <a:ext cx="1577008" cy="7156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33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F3B2D47-B641-4506-8401-CF7E1B28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74" y="363556"/>
            <a:ext cx="9112863" cy="6329191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62005" y="3339548"/>
            <a:ext cx="2173612" cy="503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91897" y="3293168"/>
            <a:ext cx="2173612" cy="5035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93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422A993-5934-4559-A272-663B1285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600" dirty="0"/>
              <a:t>報告大綱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94661AD-7583-4E54-B852-DEAE6A96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研究動機</a:t>
            </a:r>
            <a:endParaRPr lang="en-US" altLang="zh-TW" sz="3200" dirty="0"/>
          </a:p>
          <a:p>
            <a:r>
              <a:rPr lang="en-US" altLang="zh-TW" sz="3200" dirty="0"/>
              <a:t>CSV </a:t>
            </a:r>
            <a:r>
              <a:rPr lang="zh-TW" altLang="en-US" sz="3200" dirty="0"/>
              <a:t>資料分析</a:t>
            </a:r>
            <a:endParaRPr lang="en-US" altLang="zh-TW" sz="3200" dirty="0"/>
          </a:p>
          <a:p>
            <a:r>
              <a:rPr lang="en-US" altLang="zh-TW" sz="3200" dirty="0"/>
              <a:t>JSON &amp; XML</a:t>
            </a:r>
            <a:r>
              <a:rPr lang="zh-TW" altLang="en-US" sz="3200" dirty="0"/>
              <a:t> 資料分析</a:t>
            </a:r>
            <a:endParaRPr lang="en-US" altLang="zh-TW" sz="3200" dirty="0"/>
          </a:p>
          <a:p>
            <a:r>
              <a:rPr lang="zh-TW" altLang="en-US" sz="3200" dirty="0"/>
              <a:t>問題與解決</a:t>
            </a:r>
            <a:endParaRPr lang="en-US" altLang="zh-TW" sz="32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640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05" y="365665"/>
            <a:ext cx="8904518" cy="618448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38470" y="3551583"/>
            <a:ext cx="1497495" cy="3975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5711687" y="3551583"/>
            <a:ext cx="3525078" cy="490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流程圖: 循序存取儲存裝置 6"/>
          <p:cNvSpPr/>
          <p:nvPr/>
        </p:nvSpPr>
        <p:spPr>
          <a:xfrm flipH="1">
            <a:off x="8428383" y="967409"/>
            <a:ext cx="2875721" cy="1868556"/>
          </a:xfrm>
          <a:prstGeom prst="flowChartMagneticTap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FF0000"/>
                </a:solidFill>
              </a:rPr>
              <a:t>本組仍然供不應求，問題在供應點太少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5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7" y="415909"/>
            <a:ext cx="9049903" cy="5923573"/>
          </a:xfrm>
        </p:spPr>
      </p:pic>
      <p:sp>
        <p:nvSpPr>
          <p:cNvPr id="3" name="矩形 2"/>
          <p:cNvSpPr/>
          <p:nvPr/>
        </p:nvSpPr>
        <p:spPr>
          <a:xfrm>
            <a:off x="1563757" y="834887"/>
            <a:ext cx="768626" cy="516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循序存取儲存裝置 3"/>
          <p:cNvSpPr/>
          <p:nvPr/>
        </p:nvSpPr>
        <p:spPr>
          <a:xfrm flipH="1">
            <a:off x="8454887" y="2491409"/>
            <a:ext cx="3525078" cy="2239617"/>
          </a:xfrm>
          <a:prstGeom prst="flowChartMagneticTap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7030A0"/>
                </a:solidFill>
              </a:rPr>
              <a:t>永和區雖然是極端離群值，但對照應供人數會發現它是較符合該區老年人口需求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4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895F317-66A5-4AD1-B54B-D003C722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3-3</a:t>
            </a:r>
            <a:r>
              <a:rPr lang="zh-TW" altLang="en-US" dirty="0"/>
              <a:t> 新北市銀髮俱樂部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xmlns="" id="{44CF2971-2729-43F3-A812-D71C2C08A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368" y="1495602"/>
            <a:ext cx="7573634" cy="4994024"/>
          </a:xfrm>
        </p:spPr>
      </p:pic>
      <p:sp>
        <p:nvSpPr>
          <p:cNvPr id="3" name="橢圓形圖說文字 2"/>
          <p:cNvSpPr/>
          <p:nvPr/>
        </p:nvSpPr>
        <p:spPr>
          <a:xfrm>
            <a:off x="6891130" y="980661"/>
            <a:ext cx="3816627" cy="2040835"/>
          </a:xfrm>
          <a:prstGeom prst="wedgeEllipse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rgbClr val="7030A0"/>
                </a:solidFill>
              </a:rPr>
              <a:t>除了三峽、瑞芳、八里，其他都是</a:t>
            </a:r>
            <a:r>
              <a:rPr lang="en-US" altLang="zh-TW" b="1" dirty="0" smtClean="0">
                <a:solidFill>
                  <a:srgbClr val="7030A0"/>
                </a:solidFill>
              </a:rPr>
              <a:t>g3</a:t>
            </a:r>
            <a:r>
              <a:rPr lang="zh-TW" altLang="en-US" b="1" dirty="0" smtClean="0">
                <a:solidFill>
                  <a:srgbClr val="7030A0"/>
                </a:solidFill>
              </a:rPr>
              <a:t>、</a:t>
            </a:r>
            <a:r>
              <a:rPr lang="en-US" altLang="zh-TW" b="1" dirty="0" smtClean="0">
                <a:solidFill>
                  <a:srgbClr val="7030A0"/>
                </a:solidFill>
              </a:rPr>
              <a:t>g4</a:t>
            </a:r>
          </a:p>
          <a:p>
            <a:pPr algn="ctr"/>
            <a:r>
              <a:rPr lang="zh-TW" altLang="en-US" b="1" dirty="0">
                <a:solidFill>
                  <a:srgbClr val="7030A0"/>
                </a:solidFill>
              </a:rPr>
              <a:t>且</a:t>
            </a:r>
            <a:r>
              <a:rPr lang="en-US" altLang="zh-TW" b="1" dirty="0">
                <a:solidFill>
                  <a:srgbClr val="7030A0"/>
                </a:solidFill>
              </a:rPr>
              <a:t>g4</a:t>
            </a:r>
            <a:r>
              <a:rPr lang="zh-TW" altLang="en-US" b="1" dirty="0">
                <a:solidFill>
                  <a:srgbClr val="7030A0"/>
                </a:solidFill>
              </a:rPr>
              <a:t>全組都超過中位數</a:t>
            </a:r>
          </a:p>
        </p:txBody>
      </p:sp>
    </p:spTree>
    <p:extLst>
      <p:ext uri="{BB962C8B-B14F-4D97-AF65-F5344CB8AC3E}">
        <p14:creationId xmlns:p14="http://schemas.microsoft.com/office/powerpoint/2010/main" val="306019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9CF73FE-B421-41EB-A74B-F57C730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3-3-1 </a:t>
            </a:r>
            <a:r>
              <a:rPr lang="zh-TW" altLang="en-US" dirty="0"/>
              <a:t>新北市銀髮俱樂部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2" y="1641514"/>
            <a:ext cx="5148880" cy="4427204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717" y="1874300"/>
            <a:ext cx="5369244" cy="3961631"/>
          </a:xfrm>
        </p:spPr>
      </p:pic>
      <p:sp>
        <p:nvSpPr>
          <p:cNvPr id="3" name="橢圓形圖說文字 2"/>
          <p:cNvSpPr/>
          <p:nvPr/>
        </p:nvSpPr>
        <p:spPr>
          <a:xfrm>
            <a:off x="3988904" y="212036"/>
            <a:ext cx="8203096" cy="3763616"/>
          </a:xfrm>
          <a:prstGeom prst="wedgeEllipseCallout">
            <a:avLst>
              <a:gd name="adj1" fmla="val -33983"/>
              <a:gd name="adj2" fmla="val 5203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rgbClr val="002060"/>
                </a:solidFill>
              </a:rPr>
              <a:t>呈階梯狀遞增，可能與銀髮俱樂部性質屬於休閒娛樂、健康、益智的娛樂性質有關係，所以</a:t>
            </a:r>
            <a:r>
              <a:rPr lang="zh-TW" altLang="en-US" sz="2400" b="1" dirty="0" smtClean="0">
                <a:solidFill>
                  <a:srgbClr val="FF0000"/>
                </a:solidFill>
              </a:rPr>
              <a:t>都市化程度高的組，</a:t>
            </a:r>
            <a:endParaRPr lang="en-US" altLang="zh-TW" sz="2400" b="1" dirty="0" smtClean="0">
              <a:solidFill>
                <a:srgbClr val="FF0000"/>
              </a:solidFill>
            </a:endParaRPr>
          </a:p>
          <a:p>
            <a:pPr algn="ctr"/>
            <a:r>
              <a:rPr lang="zh-TW" altLang="en-US" sz="2400" b="1" dirty="0" smtClean="0">
                <a:solidFill>
                  <a:srgbClr val="FF0000"/>
                </a:solidFill>
              </a:rPr>
              <a:t>設立也多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5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C74B4A4-3FE7-40E4-958C-7133A9BD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4" y="225287"/>
            <a:ext cx="8596668" cy="1320800"/>
          </a:xfrm>
        </p:spPr>
        <p:txBody>
          <a:bodyPr/>
          <a:lstStyle/>
          <a:p>
            <a:pPr algn="ctr"/>
            <a:r>
              <a:rPr lang="en-US" altLang="zh-TW" dirty="0" smtClean="0"/>
              <a:t>3-3-2</a:t>
            </a:r>
            <a:r>
              <a:rPr lang="zh-TW" altLang="en-US" dirty="0" smtClean="0"/>
              <a:t>新</a:t>
            </a:r>
            <a:r>
              <a:rPr lang="zh-TW" altLang="en-US" dirty="0"/>
              <a:t>北市銀髮俱樂部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46" y="827099"/>
            <a:ext cx="8407974" cy="5932600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35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63" y="195682"/>
            <a:ext cx="9329118" cy="6497065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89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31" y="462707"/>
            <a:ext cx="8428954" cy="6120213"/>
          </a:xfrm>
          <a:prstGeom prst="rect">
            <a:avLst/>
          </a:prstGeom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6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66" y="550842"/>
            <a:ext cx="8778493" cy="60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0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8639" y="291548"/>
            <a:ext cx="8596668" cy="861391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 smtClean="0"/>
              <a:t>結 論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7089" y="1219201"/>
            <a:ext cx="9844894" cy="514021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TW" altLang="en-US" dirty="0" smtClean="0"/>
              <a:t>普遍新北市的此三項硬體都供不應求</a:t>
            </a:r>
            <a:endParaRPr lang="en-US" altLang="zh-TW" sz="900" dirty="0" smtClean="0"/>
          </a:p>
          <a:p>
            <a:pPr>
              <a:lnSpc>
                <a:spcPct val="170000"/>
              </a:lnSpc>
            </a:pPr>
            <a:r>
              <a:rPr lang="zh-TW" altLang="en-US" dirty="0"/>
              <a:t>但可以</a:t>
            </a:r>
            <a:r>
              <a:rPr lang="zh-TW" altLang="en-US" dirty="0" smtClean="0"/>
              <a:t>發現公共托老中心最不足，銀髮俱樂部是相對供需較平衡的</a:t>
            </a:r>
            <a:endParaRPr lang="en-US" altLang="zh-TW" dirty="0" smtClean="0"/>
          </a:p>
          <a:p>
            <a:pPr>
              <a:lnSpc>
                <a:spcPct val="170000"/>
              </a:lnSpc>
            </a:pPr>
            <a:r>
              <a:rPr lang="en-US" altLang="zh-TW" dirty="0" smtClean="0"/>
              <a:t>g3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g4</a:t>
            </a:r>
            <a:r>
              <a:rPr lang="zh-TW" altLang="en-US" dirty="0" smtClean="0"/>
              <a:t>雖然在供應上高於中位數線，但是因為老年人口</a:t>
            </a:r>
            <a:r>
              <a:rPr lang="zh-TW" altLang="en-US" dirty="0"/>
              <a:t>數</a:t>
            </a:r>
            <a:r>
              <a:rPr lang="zh-TW" altLang="en-US" dirty="0" smtClean="0"/>
              <a:t>大，所以相較於</a:t>
            </a:r>
            <a:r>
              <a:rPr lang="en-US" altLang="zh-TW" dirty="0" smtClean="0"/>
              <a:t>g1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g2</a:t>
            </a:r>
            <a:r>
              <a:rPr lang="zh-TW" altLang="en-US" dirty="0" smtClean="0"/>
              <a:t>而言，</a:t>
            </a:r>
            <a:r>
              <a:rPr lang="en-US" altLang="zh-TW" dirty="0" smtClean="0"/>
              <a:t>g1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g2</a:t>
            </a:r>
            <a:r>
              <a:rPr lang="zh-TW" altLang="en-US" dirty="0" smtClean="0"/>
              <a:t>雖供應不多，但供不應求的問題較沒有前者嚴重。</a:t>
            </a:r>
            <a:endParaRPr lang="en-US" altLang="zh-TW" dirty="0" smtClean="0"/>
          </a:p>
          <a:p>
            <a:pPr>
              <a:lnSpc>
                <a:spcPct val="170000"/>
              </a:lnSpc>
            </a:pPr>
            <a:endParaRPr lang="en-US" altLang="zh-TW" dirty="0"/>
          </a:p>
          <a:p>
            <a:pPr>
              <a:lnSpc>
                <a:spcPct val="170000"/>
              </a:lnSpc>
            </a:pPr>
            <a:r>
              <a:rPr lang="zh-TW" altLang="en-US" dirty="0" smtClean="0"/>
              <a:t>延伸：</a:t>
            </a:r>
            <a:endParaRPr lang="en-US" altLang="zh-TW" dirty="0" smtClean="0"/>
          </a:p>
          <a:p>
            <a:pPr lvl="1">
              <a:lnSpc>
                <a:spcPct val="170000"/>
              </a:lnSpc>
              <a:buFont typeface="+mj-lt"/>
              <a:buAutoNum type="arabicPeriod"/>
            </a:pPr>
            <a:r>
              <a:rPr lang="zh-TW" altLang="en-US" dirty="0" smtClean="0"/>
              <a:t>如果可以找到每個點的</a:t>
            </a:r>
            <a:r>
              <a:rPr lang="zh-TW" altLang="en-US" dirty="0"/>
              <a:t>可能</a:t>
            </a:r>
            <a:r>
              <a:rPr lang="zh-TW" altLang="en-US" dirty="0" smtClean="0"/>
              <a:t>服務範圍的老年人口數，可能較能夠反映實際的供需狀況，也才能夠依一地需求去調整設立的數目。</a:t>
            </a:r>
            <a:endParaRPr lang="en-US" altLang="zh-TW" dirty="0" smtClean="0"/>
          </a:p>
          <a:p>
            <a:pPr lvl="1">
              <a:lnSpc>
                <a:spcPct val="170000"/>
              </a:lnSpc>
              <a:buFont typeface="+mj-lt"/>
              <a:buAutoNum type="arabicPeriod"/>
            </a:pPr>
            <a:r>
              <a:rPr lang="zh-TW" altLang="en-US" dirty="0"/>
              <a:t>或者可以找到關於各個點的實際運作資訊，如</a:t>
            </a:r>
            <a:r>
              <a:rPr lang="zh-TW" altLang="en-US" dirty="0" smtClean="0"/>
              <a:t>：每日使用人數，與前項搭配，可能會更完善研究。</a:t>
            </a:r>
            <a:endParaRPr lang="en-US" altLang="zh-TW" dirty="0" smtClean="0"/>
          </a:p>
          <a:p>
            <a:pPr>
              <a:lnSpc>
                <a:spcPct val="170000"/>
              </a:lnSpc>
            </a:pP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074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C7F6700-1AE7-45CF-A978-8D8285CF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問題與解決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473A5858-9B42-4EB7-8EDD-CB6E0BB97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8" y="2807310"/>
            <a:ext cx="6392167" cy="249589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0C6E5E83-06F3-4CCD-93F5-9243990E3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002" y="2228787"/>
            <a:ext cx="3800000" cy="34761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4896E003-89C2-413A-B3C7-A04722168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366" y="609600"/>
            <a:ext cx="4314286" cy="589523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C3F02A7C-A429-4B5D-9243-023E74484AA8}"/>
              </a:ext>
            </a:extLst>
          </p:cNvPr>
          <p:cNvSpPr txBox="1"/>
          <p:nvPr/>
        </p:nvSpPr>
        <p:spPr>
          <a:xfrm>
            <a:off x="677334" y="1930400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問題</a:t>
            </a:r>
            <a:r>
              <a:rPr lang="en-US" altLang="zh-TW" sz="2000" dirty="0"/>
              <a:t>1</a:t>
            </a:r>
            <a:r>
              <a:rPr lang="zh-TW" altLang="en-US" sz="2000" dirty="0"/>
              <a:t>：地址格式不一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419399BF-7997-4399-8E7D-BC814C66A1DF}"/>
              </a:ext>
            </a:extLst>
          </p:cNvPr>
          <p:cNvSpPr txBox="1"/>
          <p:nvPr/>
        </p:nvSpPr>
        <p:spPr>
          <a:xfrm>
            <a:off x="677334" y="2330510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解決：修改檔案</a:t>
            </a:r>
          </a:p>
        </p:txBody>
      </p:sp>
    </p:spTree>
    <p:extLst>
      <p:ext uri="{BB962C8B-B14F-4D97-AF65-F5344CB8AC3E}">
        <p14:creationId xmlns:p14="http://schemas.microsoft.com/office/powerpoint/2010/main" val="37306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696F70E-6A69-40BC-908A-6D77EB5E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400" dirty="0"/>
              <a:t>一、研究動機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B08E4AE2-C691-4A94-ABE5-5B42A648C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30400"/>
            <a:ext cx="4778587" cy="46227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TW" altLang="en-US" dirty="0"/>
              <a:t>內政部於 </a:t>
            </a:r>
            <a:r>
              <a:rPr lang="en-US" altLang="zh-TW" dirty="0"/>
              <a:t>2018/4/10 </a:t>
            </a:r>
            <a:r>
              <a:rPr lang="zh-TW" altLang="en-US" dirty="0"/>
              <a:t>透過網站新聞稿向世界宣告：臺灣向超高齡社會前進中。臺灣六十五歲以上老年人口佔總人口比率在 </a:t>
            </a:r>
            <a:r>
              <a:rPr lang="en-US" altLang="zh-TW" dirty="0"/>
              <a:t>2018 </a:t>
            </a:r>
            <a:r>
              <a:rPr lang="zh-TW" altLang="en-US" dirty="0"/>
              <a:t>三月底達到 </a:t>
            </a:r>
            <a:r>
              <a:rPr lang="en-US" altLang="zh-TW" dirty="0"/>
              <a:t>14.05%</a:t>
            </a:r>
            <a:r>
              <a:rPr lang="zh-TW" altLang="en-US" dirty="0"/>
              <a:t>，達到世界衛生組織定義的「高齡社會」；也就是說，每 </a:t>
            </a:r>
            <a:r>
              <a:rPr lang="en-US" altLang="zh-TW" dirty="0"/>
              <a:t>7 </a:t>
            </a:r>
            <a:r>
              <a:rPr lang="zh-TW" altLang="en-US" dirty="0"/>
              <a:t>人中便有 </a:t>
            </a:r>
            <a:r>
              <a:rPr lang="en-US" altLang="zh-TW" dirty="0"/>
              <a:t>1 </a:t>
            </a:r>
            <a:r>
              <a:rPr lang="zh-TW" altLang="en-US" dirty="0"/>
              <a:t>人是老人，確認人口高齡化在臺已是不爭事實，讓長期照顧議題變得更加刻不容緩。所以想從自己所居住的縣市開始，分析老年人口在新北市所佔的比例，及目前有那些銀髮族的福利</a:t>
            </a:r>
            <a:r>
              <a:rPr lang="en-US" altLang="zh-TW" dirty="0"/>
              <a:t>(</a:t>
            </a:r>
            <a:r>
              <a:rPr lang="zh-TW" altLang="en-US" dirty="0"/>
              <a:t>從硬體面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B5471040-5C18-449C-8188-CAF02333E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10" y="2113280"/>
            <a:ext cx="5688357" cy="38665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11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2606EB31-FDF4-48E8-A66F-D19697A2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B080C83B-5849-4EAA-B525-6E5AF98BC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766" y="2976563"/>
            <a:ext cx="5510320" cy="388143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37118A74-0421-4636-9A6E-94064B403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4" y="1388334"/>
            <a:ext cx="7373379" cy="13527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D68D68BB-5C58-428A-B2BB-80A278BCF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56" y="3783442"/>
            <a:ext cx="5038095" cy="202857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3270E494-4925-4605-A745-5036614F0D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91" y="1388334"/>
            <a:ext cx="6438095" cy="505714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1AB96669-0C4A-4FF3-80B3-26CBADE8E933}"/>
              </a:ext>
            </a:extLst>
          </p:cNvPr>
          <p:cNvSpPr txBox="1"/>
          <p:nvPr/>
        </p:nvSpPr>
        <p:spPr>
          <a:xfrm>
            <a:off x="225504" y="730167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問題</a:t>
            </a:r>
            <a:r>
              <a:rPr lang="en-US" altLang="zh-TW" sz="2000" dirty="0"/>
              <a:t>2</a:t>
            </a:r>
            <a:r>
              <a:rPr lang="zh-TW" altLang="en-US" sz="2000" dirty="0"/>
              <a:t>：</a:t>
            </a:r>
            <a:r>
              <a:rPr lang="en-US" altLang="zh-TW" sz="2000" dirty="0" err="1"/>
              <a:t>DataFrame</a:t>
            </a:r>
            <a:r>
              <a:rPr lang="zh-TW" altLang="en-US" sz="2000" dirty="0"/>
              <a:t>合併問題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DB062E3E-7A0F-4837-96F2-C80368CB7BB0}"/>
              </a:ext>
            </a:extLst>
          </p:cNvPr>
          <p:cNvSpPr txBox="1"/>
          <p:nvPr/>
        </p:nvSpPr>
        <p:spPr>
          <a:xfrm>
            <a:off x="225504" y="3182437"/>
            <a:ext cx="2888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解決：使用</a:t>
            </a:r>
            <a:r>
              <a:rPr lang="en-US" altLang="zh-TW" sz="2000" dirty="0"/>
              <a:t>merge()</a:t>
            </a:r>
            <a:r>
              <a:rPr lang="zh-TW" altLang="en-US" sz="2000" dirty="0"/>
              <a:t>函式</a:t>
            </a:r>
          </a:p>
        </p:txBody>
      </p:sp>
    </p:spTree>
    <p:extLst>
      <p:ext uri="{BB962C8B-B14F-4D97-AF65-F5344CB8AC3E}">
        <p14:creationId xmlns:p14="http://schemas.microsoft.com/office/powerpoint/2010/main" val="295416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6682B95-6C1E-44D1-B777-F4C086B4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93BDBFAE-6A8F-4DF7-A3DD-C871CF0EF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56" y="2350795"/>
            <a:ext cx="4785792" cy="426535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3A4E91D6-56AC-495F-AF3E-3DA1A1C30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44" y="2350795"/>
            <a:ext cx="4811315" cy="4265351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xmlns="" id="{4D68B82E-5E84-45BC-A86A-6011FA54A955}"/>
              </a:ext>
            </a:extLst>
          </p:cNvPr>
          <p:cNvSpPr txBox="1"/>
          <p:nvPr/>
        </p:nvSpPr>
        <p:spPr>
          <a:xfrm>
            <a:off x="407623" y="869890"/>
            <a:ext cx="456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問題</a:t>
            </a:r>
            <a:r>
              <a:rPr lang="en-US" altLang="zh-TW" sz="2000" dirty="0"/>
              <a:t>3</a:t>
            </a:r>
            <a:r>
              <a:rPr lang="zh-TW" altLang="en-US" sz="2000" dirty="0"/>
              <a:t>：使用</a:t>
            </a:r>
            <a:r>
              <a:rPr lang="en-US" altLang="zh-TW" sz="2000" dirty="0"/>
              <a:t>Pandas</a:t>
            </a:r>
            <a:r>
              <a:rPr lang="zh-TW" altLang="en-US" sz="2000" dirty="0"/>
              <a:t>作圖，</a:t>
            </a:r>
            <a:r>
              <a:rPr lang="en-US" altLang="zh-TW" sz="2000" dirty="0"/>
              <a:t>x</a:t>
            </a:r>
            <a:r>
              <a:rPr lang="zh-TW" altLang="en-US" sz="2000" dirty="0"/>
              <a:t>軸刻度躺倒</a:t>
            </a:r>
            <a:endParaRPr lang="en-US" altLang="zh-TW" sz="2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3DAC6186-F676-417A-ABF8-7E7EAD013677}"/>
              </a:ext>
            </a:extLst>
          </p:cNvPr>
          <p:cNvSpPr txBox="1"/>
          <p:nvPr/>
        </p:nvSpPr>
        <p:spPr>
          <a:xfrm>
            <a:off x="407623" y="1495335"/>
            <a:ext cx="516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解決：在</a:t>
            </a:r>
            <a:r>
              <a:rPr lang="en-US" altLang="zh-TW" dirty="0" err="1"/>
              <a:t>pd.plot</a:t>
            </a:r>
            <a:r>
              <a:rPr lang="en-US" altLang="zh-TW" dirty="0"/>
              <a:t>(kind=‘bar’)</a:t>
            </a:r>
            <a:r>
              <a:rPr lang="zh-TW" altLang="en-US" dirty="0"/>
              <a:t>裡增加 </a:t>
            </a:r>
            <a:r>
              <a:rPr lang="en-US" altLang="zh-TW" dirty="0"/>
              <a:t>rot=0</a:t>
            </a:r>
            <a:r>
              <a:rPr lang="zh-TW" altLang="en-US" dirty="0"/>
              <a:t> 的參數</a:t>
            </a:r>
          </a:p>
        </p:txBody>
      </p:sp>
    </p:spTree>
    <p:extLst>
      <p:ext uri="{BB962C8B-B14F-4D97-AF65-F5344CB8AC3E}">
        <p14:creationId xmlns:p14="http://schemas.microsoft.com/office/powerpoint/2010/main" val="17894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7625" y="683047"/>
            <a:ext cx="306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問題</a:t>
            </a:r>
            <a:r>
              <a:rPr lang="en-US" altLang="zh-TW" sz="2400" dirty="0" smtClean="0"/>
              <a:t>4</a:t>
            </a:r>
            <a:r>
              <a:rPr lang="zh-TW" altLang="en-US" sz="2400" dirty="0" smtClean="0"/>
              <a:t>：取</a:t>
            </a:r>
            <a:r>
              <a:rPr lang="en-US" altLang="zh-TW" sz="2400" dirty="0" smtClean="0"/>
              <a:t>log</a:t>
            </a:r>
            <a:r>
              <a:rPr lang="zh-TW" altLang="en-US" sz="2400" dirty="0" smtClean="0"/>
              <a:t>問題</a:t>
            </a:r>
            <a:endParaRPr lang="zh-TW" altLang="en-US" sz="24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2308326"/>
            <a:ext cx="5677693" cy="743054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1555087"/>
            <a:ext cx="7695239" cy="40952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484743" y="3426766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解決方法：</a:t>
            </a:r>
            <a:r>
              <a:rPr lang="en-US" altLang="zh-TW" sz="2400" dirty="0" smtClean="0"/>
              <a:t>math.log()</a:t>
            </a:r>
            <a:endParaRPr lang="zh-TW" altLang="en-US" sz="24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3" y="4369619"/>
            <a:ext cx="9719485" cy="51542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79" y="1555087"/>
            <a:ext cx="5895238" cy="5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E3348CF-6922-454C-A306-4C15368D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29" y="1272692"/>
            <a:ext cx="8596668" cy="1826581"/>
          </a:xfrm>
        </p:spPr>
        <p:txBody>
          <a:bodyPr>
            <a:normAutofit/>
          </a:bodyPr>
          <a:lstStyle/>
          <a:p>
            <a:pPr algn="ctr"/>
            <a:r>
              <a:rPr lang="zh-TW" altLang="en-US" sz="6600" dirty="0"/>
              <a:t>簡報結束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67015B84-A935-4B4A-8CC5-86F2306F9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08" y="3546947"/>
            <a:ext cx="8596668" cy="8604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/>
              <a:t>謝謝聆聽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88" y="3150823"/>
            <a:ext cx="3263121" cy="32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024A6D44-6A38-4F12-B4B7-78AD1696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二、</a:t>
            </a:r>
            <a:r>
              <a:rPr lang="en-US" altLang="zh-TW" dirty="0"/>
              <a:t>CSV</a:t>
            </a:r>
            <a:r>
              <a:rPr lang="zh-TW" altLang="en-US" dirty="0"/>
              <a:t>資料分析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3A7A4A34-6C73-45FA-80CC-4BEBC716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分析資料來源：新北市政府民政局人口計算機</a:t>
            </a:r>
            <a:endParaRPr lang="en-US" altLang="zh-TW" sz="2400" dirty="0"/>
          </a:p>
          <a:p>
            <a:r>
              <a:rPr lang="zh-TW" altLang="en-US" sz="2400" dirty="0"/>
              <a:t>分析資料名稱：</a:t>
            </a:r>
            <a:endParaRPr lang="en-US" altLang="zh-TW" sz="2400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2000" dirty="0"/>
              <a:t>新北市人口統計</a:t>
            </a:r>
            <a:r>
              <a:rPr lang="en-US" altLang="zh-TW" sz="2000" dirty="0"/>
              <a:t>(108</a:t>
            </a:r>
            <a:r>
              <a:rPr lang="zh-TW" altLang="en-US" sz="2000" dirty="0"/>
              <a:t>年</a:t>
            </a:r>
            <a:r>
              <a:rPr lang="en-US" altLang="zh-TW" sz="2000" dirty="0"/>
              <a:t>7</a:t>
            </a:r>
            <a:r>
              <a:rPr lang="zh-TW" altLang="en-US" sz="2000" dirty="0"/>
              <a:t>月</a:t>
            </a:r>
            <a:r>
              <a:rPr lang="en-US" altLang="zh-TW" sz="2000" dirty="0"/>
              <a:t>)</a:t>
            </a:r>
            <a:r>
              <a:rPr lang="zh-TW" altLang="en-US" sz="2000" dirty="0"/>
              <a:t>列表</a:t>
            </a:r>
            <a:endParaRPr lang="en-US" altLang="zh-TW" sz="2000" dirty="0"/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2000" dirty="0"/>
              <a:t>各區人口統計</a:t>
            </a:r>
            <a:r>
              <a:rPr lang="en-US" altLang="zh-TW" sz="2000" dirty="0"/>
              <a:t>(108</a:t>
            </a:r>
            <a:r>
              <a:rPr lang="zh-TW" altLang="en-US" sz="2000" dirty="0"/>
              <a:t>年</a:t>
            </a:r>
            <a:r>
              <a:rPr lang="en-US" altLang="zh-TW" sz="2000" dirty="0"/>
              <a:t>7</a:t>
            </a:r>
            <a:r>
              <a:rPr lang="zh-TW" altLang="en-US" sz="2000" dirty="0"/>
              <a:t>月</a:t>
            </a:r>
            <a:r>
              <a:rPr lang="en-US" altLang="zh-TW" sz="2000" dirty="0"/>
              <a:t>)</a:t>
            </a:r>
            <a:r>
              <a:rPr lang="zh-TW" altLang="en-US" sz="2000" dirty="0"/>
              <a:t>列表</a:t>
            </a:r>
            <a:endParaRPr lang="en-US" altLang="zh-TW" sz="2000" dirty="0"/>
          </a:p>
          <a:p>
            <a:pPr marL="1200150" lvl="2" indent="-342900">
              <a:buFont typeface="Wingdings" panose="05000000000000000000" pitchFamily="2" charset="2"/>
              <a:buChar char="ü"/>
            </a:pPr>
            <a:r>
              <a:rPr lang="zh-TW" altLang="en-US" sz="1800" dirty="0"/>
              <a:t>共</a:t>
            </a:r>
            <a:r>
              <a:rPr lang="en-US" altLang="zh-TW" sz="1800" dirty="0"/>
              <a:t>29</a:t>
            </a:r>
            <a:r>
              <a:rPr lang="zh-TW" altLang="en-US" sz="1800" dirty="0"/>
              <a:t>個行政區</a:t>
            </a:r>
            <a:endParaRPr lang="en-US" altLang="zh-TW" sz="1800" dirty="0"/>
          </a:p>
          <a:p>
            <a:pPr marL="1200150" lvl="2" indent="-342900">
              <a:buFont typeface="Wingdings" panose="05000000000000000000" pitchFamily="2" charset="2"/>
              <a:buChar char="ü"/>
            </a:pPr>
            <a:r>
              <a:rPr lang="zh-TW" altLang="en-US" sz="1800" dirty="0"/>
              <a:t>計算每一區</a:t>
            </a:r>
            <a:r>
              <a:rPr lang="en-US" altLang="zh-TW" sz="1800" dirty="0"/>
              <a:t>65</a:t>
            </a:r>
            <a:r>
              <a:rPr lang="zh-TW" altLang="en-US" sz="1800" dirty="0"/>
              <a:t>歲以上的人口</a:t>
            </a:r>
            <a:r>
              <a:rPr lang="zh-TW" altLang="en-US" sz="1800" dirty="0" smtClean="0"/>
              <a:t>數</a:t>
            </a:r>
            <a:endParaRPr lang="en-US" altLang="zh-TW" sz="1800" dirty="0"/>
          </a:p>
          <a:p>
            <a:pPr marL="1200150" lvl="2" indent="-342900">
              <a:buFont typeface="Wingdings" panose="05000000000000000000" pitchFamily="2" charset="2"/>
              <a:buChar char="ü"/>
            </a:pPr>
            <a:r>
              <a:rPr lang="zh-TW" altLang="en-US" sz="1800" dirty="0" smtClean="0"/>
              <a:t>新北市各行政區面積列表</a:t>
            </a:r>
            <a:endParaRPr lang="en-US" altLang="zh-TW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F96C88A1-ACF2-4828-81AD-4AAAF70A6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07" y="1578231"/>
            <a:ext cx="6657143" cy="322857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366481B9-FE98-4ADB-85A9-8DD35950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584610"/>
            <a:ext cx="5400000" cy="29047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29" y="846430"/>
            <a:ext cx="1400000" cy="5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3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0F0BB91-165F-4908-A584-12F6095D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2-1 CSV</a:t>
            </a:r>
            <a:r>
              <a:rPr lang="zh-TW" altLang="en-US" dirty="0"/>
              <a:t>資料分析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xmlns="" id="{4861570D-D6B0-4B96-9D76-AF7F73E13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100" y="2366963"/>
            <a:ext cx="5880008" cy="388143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39AB422D-79E6-436F-A34D-3DD7ED6B7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25" y="2188584"/>
            <a:ext cx="4956007" cy="455048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CB603FC7-406B-4ED6-80B7-735C8AAE38DE}"/>
              </a:ext>
            </a:extLst>
          </p:cNvPr>
          <p:cNvSpPr txBox="1"/>
          <p:nvPr/>
        </p:nvSpPr>
        <p:spPr>
          <a:xfrm>
            <a:off x="297025" y="1440278"/>
            <a:ext cx="4693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新北市的老年人口佔總人口約</a:t>
            </a:r>
            <a:r>
              <a:rPr lang="en-US" altLang="zh-TW" sz="2400" dirty="0"/>
              <a:t>14%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3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6549514-49D9-4597-89A9-F15FEA81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2-2	CSV</a:t>
            </a:r>
            <a:r>
              <a:rPr lang="zh-TW" altLang="en-US" dirty="0"/>
              <a:t>資料分析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dirty="0" smtClean="0"/>
                  <a:t>Step1</a:t>
                </a:r>
                <a:r>
                  <a:rPr lang="zh-TW" altLang="en-US" dirty="0" smtClean="0"/>
                  <a:t>、利用資料取出</a:t>
                </a:r>
                <a:r>
                  <a:rPr lang="zh-TW" altLang="en-US" b="1" dirty="0"/>
                  <a:t>老年人口</a:t>
                </a:r>
                <a:r>
                  <a:rPr lang="zh-TW" altLang="en-US" dirty="0"/>
                  <a:t>和</a:t>
                </a:r>
                <a:r>
                  <a:rPr lang="zh-TW" altLang="en-US" b="1" dirty="0"/>
                  <a:t>總人口數</a:t>
                </a:r>
                <a:r>
                  <a:rPr lang="zh-TW" altLang="en-US" dirty="0"/>
                  <a:t>的</a:t>
                </a:r>
                <a:r>
                  <a:rPr lang="zh-TW" altLang="en-US" dirty="0" smtClean="0"/>
                  <a:t>欄位，再</a:t>
                </a:r>
                <a:r>
                  <a:rPr lang="zh-TW" altLang="en-US" dirty="0"/>
                  <a:t>算出</a:t>
                </a:r>
                <a:r>
                  <a:rPr lang="zh-TW" altLang="en-US" b="1" dirty="0"/>
                  <a:t>老年人口</a:t>
                </a:r>
                <a:r>
                  <a:rPr lang="zh-TW" altLang="en-US" b="1" dirty="0" smtClean="0"/>
                  <a:t>比率：</a:t>
                </a:r>
                <a:endParaRPr lang="en-US" altLang="zh-TW" dirty="0"/>
              </a:p>
              <a:p>
                <a:pPr marL="685800" lvl="1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zh-TW" altLang="en-US" dirty="0"/>
                  <a:t>老年人口比率</a:t>
                </a:r>
                <a:r>
                  <a:rPr lang="en-US" altLang="zh-TW" dirty="0"/>
                  <a:t>(%)=(</a:t>
                </a:r>
                <a:r>
                  <a:rPr lang="zh-TW" altLang="en-US" dirty="0"/>
                  <a:t>該區老年人口數</a:t>
                </a:r>
                <a:r>
                  <a:rPr lang="en-US" altLang="zh-TW" dirty="0"/>
                  <a:t>/</a:t>
                </a:r>
                <a:r>
                  <a:rPr lang="zh-TW" altLang="en-US" dirty="0"/>
                  <a:t>該區總人口數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*</a:t>
                </a:r>
                <a:r>
                  <a:rPr lang="en-US" altLang="zh-TW" dirty="0"/>
                  <a:t>100</a:t>
                </a:r>
                <a:r>
                  <a:rPr lang="en-US" altLang="zh-TW" dirty="0" smtClean="0"/>
                  <a:t>%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dirty="0" smtClean="0"/>
                  <a:t>Step2</a:t>
                </a:r>
                <a:r>
                  <a:rPr lang="zh-TW" altLang="en-US" dirty="0" smtClean="0"/>
                  <a:t>、從資料中取出</a:t>
                </a:r>
                <a:r>
                  <a:rPr lang="zh-TW" altLang="en-US" b="1" dirty="0" smtClean="0"/>
                  <a:t>面積</a:t>
                </a:r>
                <a:r>
                  <a:rPr lang="en-US" altLang="zh-TW" b="1" dirty="0"/>
                  <a:t>(</a:t>
                </a:r>
                <a:r>
                  <a:rPr lang="en-US" altLang="zh-TW" b="1" dirty="0" smtClean="0"/>
                  <a:t>Km²)</a:t>
                </a:r>
                <a:r>
                  <a:rPr lang="zh-TW" altLang="en-US" dirty="0" smtClean="0"/>
                  <a:t>欄位，再</a:t>
                </a:r>
                <a:r>
                  <a:rPr lang="zh-TW" altLang="en-US" dirty="0"/>
                  <a:t>利用</a:t>
                </a:r>
                <a:r>
                  <a:rPr lang="zh-TW" altLang="en-US" b="1" dirty="0"/>
                  <a:t>總人口數</a:t>
                </a:r>
                <a:r>
                  <a:rPr lang="zh-TW" altLang="en-US" dirty="0"/>
                  <a:t>及</a:t>
                </a:r>
                <a:r>
                  <a:rPr lang="zh-TW" altLang="en-US" b="1" dirty="0"/>
                  <a:t>面積</a:t>
                </a:r>
                <a:r>
                  <a:rPr lang="zh-TW" altLang="en-US" dirty="0"/>
                  <a:t>算出</a:t>
                </a:r>
                <a:r>
                  <a:rPr lang="zh-TW" altLang="en-US" b="1" dirty="0" smtClean="0"/>
                  <a:t>人口密度：</a:t>
                </a:r>
                <a:endParaRPr lang="en-US" altLang="zh-TW" b="1" dirty="0" smtClean="0"/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zh-TW" altLang="en-US" dirty="0"/>
                  <a:t>人口密度</a:t>
                </a:r>
                <a:r>
                  <a:rPr lang="en-US" altLang="zh-TW" dirty="0"/>
                  <a:t>=</a:t>
                </a:r>
                <a:r>
                  <a:rPr lang="zh-TW" altLang="en-US" dirty="0"/>
                  <a:t>總人口</a:t>
                </a:r>
                <a:r>
                  <a:rPr lang="zh-TW" altLang="en-US" dirty="0" smtClean="0"/>
                  <a:t>數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人</a:t>
                </a:r>
                <a:r>
                  <a:rPr lang="en-US" altLang="zh-TW" dirty="0" smtClean="0"/>
                  <a:t>)/</a:t>
                </a:r>
                <a:r>
                  <a:rPr lang="zh-TW" altLang="en-US" dirty="0"/>
                  <a:t>面積</a:t>
                </a:r>
                <a:r>
                  <a:rPr lang="en-US" altLang="zh-TW" dirty="0"/>
                  <a:t>(Km²) </a:t>
                </a:r>
                <a:endParaRPr lang="en-US" altLang="zh-TW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TW" dirty="0" smtClean="0"/>
                  <a:t>Step3</a:t>
                </a:r>
                <a:r>
                  <a:rPr lang="zh-TW" altLang="en-US" dirty="0" smtClean="0"/>
                  <a:t>、利用</a:t>
                </a:r>
                <a:r>
                  <a:rPr lang="zh-TW" altLang="en-US" b="1" dirty="0" smtClean="0"/>
                  <a:t>人口密度</a:t>
                </a:r>
                <a:r>
                  <a:rPr lang="zh-TW" altLang="en-US" dirty="0" smtClean="0"/>
                  <a:t>取自然對數得到</a:t>
                </a:r>
                <a:r>
                  <a:rPr lang="zh-TW" altLang="en-US" b="1" dirty="0" smtClean="0"/>
                  <a:t>都市化程度：</a:t>
                </a:r>
                <a:endParaRPr lang="en-US" altLang="zh-TW" b="1" dirty="0" smtClean="0"/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1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  <m:r>
                          <a:rPr lang="zh-TW" altLang="en-US" i="1">
                            <a:latin typeface="Cambria Math"/>
                          </a:rPr>
                          <m:t>人口密度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TW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020" y="1383112"/>
            <a:ext cx="8333334" cy="51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530" y="839541"/>
            <a:ext cx="66675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1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986AEE3-E8CA-4F75-B4B8-6DCE64AB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2-3 CSV</a:t>
            </a:r>
            <a:r>
              <a:rPr lang="zh-TW" altLang="en-US" dirty="0"/>
              <a:t>資料分析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xmlns="" id="{6551A18C-7C08-4482-A7C2-015FB77B3060}"/>
              </a:ext>
            </a:extLst>
          </p:cNvPr>
          <p:cNvSpPr txBox="1"/>
          <p:nvPr/>
        </p:nvSpPr>
        <p:spPr>
          <a:xfrm>
            <a:off x="421350" y="1264366"/>
            <a:ext cx="632369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 smtClean="0"/>
              <a:t>依照泡泡圖結果分成</a:t>
            </a:r>
            <a:r>
              <a:rPr lang="zh-TW" altLang="en-US" sz="2000" dirty="0"/>
              <a:t>四組：</a:t>
            </a:r>
            <a:endParaRPr lang="en-US" altLang="zh-TW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/>
              <a:t>g1</a:t>
            </a:r>
            <a:r>
              <a:rPr lang="zh-TW" altLang="en-US" sz="2000" dirty="0" smtClean="0"/>
              <a:t>：平</a:t>
            </a:r>
            <a:r>
              <a:rPr lang="zh-TW" altLang="en-US" sz="2000" dirty="0"/>
              <a:t>溪</a:t>
            </a:r>
            <a:r>
              <a:rPr lang="zh-TW" altLang="en-US" sz="2000" dirty="0" smtClean="0"/>
              <a:t>區、雙溪區、坪林區、</a:t>
            </a:r>
            <a:endParaRPr lang="en-US" altLang="zh-TW" sz="2000" dirty="0" smtClean="0"/>
          </a:p>
          <a:p>
            <a:pPr lvl="2">
              <a:lnSpc>
                <a:spcPct val="150000"/>
              </a:lnSpc>
            </a:pPr>
            <a:r>
              <a:rPr lang="zh-TW" altLang="en-US" sz="2000" dirty="0" smtClean="0"/>
              <a:t>貢寮區、石碇區、烏來區</a:t>
            </a:r>
            <a:endParaRPr lang="en-US" altLang="zh-TW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sz="11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smtClean="0"/>
              <a:t>g2</a:t>
            </a:r>
            <a:r>
              <a:rPr lang="zh-TW" altLang="en-US" sz="2000" dirty="0" smtClean="0"/>
              <a:t>：三芝區、石門區、三峽區、金山區、</a:t>
            </a:r>
            <a:endParaRPr lang="en-US" altLang="zh-TW" sz="2000" dirty="0" smtClean="0"/>
          </a:p>
          <a:p>
            <a:pPr lvl="2">
              <a:lnSpc>
                <a:spcPct val="150000"/>
              </a:lnSpc>
            </a:pPr>
            <a:r>
              <a:rPr lang="zh-TW" altLang="en-US" sz="2000" dirty="0" smtClean="0"/>
              <a:t>萬里區、八里區、瑞芳區</a:t>
            </a:r>
            <a:endParaRPr lang="en-US" altLang="zh-TW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sz="11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smtClean="0"/>
              <a:t>g3</a:t>
            </a:r>
            <a:r>
              <a:rPr lang="zh-TW" altLang="en-US" sz="2000" dirty="0" smtClean="0"/>
              <a:t>：淡水區、深坑區、汐止區、鶯歌區、新店區、</a:t>
            </a:r>
            <a:endParaRPr lang="en-US" altLang="zh-TW" sz="2000" dirty="0"/>
          </a:p>
          <a:p>
            <a:pPr lvl="2">
              <a:lnSpc>
                <a:spcPct val="150000"/>
              </a:lnSpc>
            </a:pPr>
            <a:r>
              <a:rPr lang="zh-TW" altLang="en-US" sz="2000" dirty="0" smtClean="0"/>
              <a:t>五股區、林口區、泰山區、樹林區、土城區</a:t>
            </a:r>
            <a:endParaRPr lang="en-US" altLang="zh-TW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TW" sz="11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dirty="0" smtClean="0"/>
              <a:t>g4</a:t>
            </a:r>
            <a:r>
              <a:rPr lang="zh-TW" altLang="en-US" sz="2000" dirty="0" smtClean="0"/>
              <a:t>：板橋區、中和區、三重區、</a:t>
            </a:r>
            <a:endParaRPr lang="en-US" altLang="zh-TW" sz="2000" dirty="0" smtClean="0"/>
          </a:p>
          <a:p>
            <a:pPr lvl="2">
              <a:lnSpc>
                <a:spcPct val="150000"/>
              </a:lnSpc>
            </a:pPr>
            <a:r>
              <a:rPr lang="zh-TW" altLang="en-US" sz="2000" dirty="0" smtClean="0"/>
              <a:t>新莊區、蘆洲區、永和區</a:t>
            </a:r>
            <a:endParaRPr lang="en-US" altLang="zh-TW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491657" y="1559859"/>
            <a:ext cx="517000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000" dirty="0"/>
              <a:t>(</a:t>
            </a:r>
            <a:r>
              <a:rPr lang="zh-TW" altLang="en-US" sz="2000" dirty="0"/>
              <a:t>該組老年人口數</a:t>
            </a:r>
            <a:r>
              <a:rPr lang="en-US" altLang="zh-TW" sz="2000" dirty="0"/>
              <a:t>/</a:t>
            </a:r>
            <a:r>
              <a:rPr lang="zh-TW" altLang="en-US" sz="2000" dirty="0"/>
              <a:t>新北市總老年人口數</a:t>
            </a:r>
            <a:r>
              <a:rPr lang="en-US" altLang="zh-TW" sz="2000" dirty="0"/>
              <a:t>)100%</a:t>
            </a:r>
            <a:endParaRPr lang="zh-TW" altLang="en-US" sz="2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045" y="2266400"/>
            <a:ext cx="4734531" cy="4359520"/>
          </a:xfrm>
        </p:spPr>
      </p:pic>
    </p:spTree>
    <p:extLst>
      <p:ext uri="{BB962C8B-B14F-4D97-AF65-F5344CB8AC3E}">
        <p14:creationId xmlns:p14="http://schemas.microsoft.com/office/powerpoint/2010/main" val="7351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2DDD49A-4C14-4289-9F5E-05B29C6A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756" y="422313"/>
            <a:ext cx="8596668" cy="1320800"/>
          </a:xfrm>
        </p:spPr>
        <p:txBody>
          <a:bodyPr/>
          <a:lstStyle/>
          <a:p>
            <a:pPr algn="ctr"/>
            <a:r>
              <a:rPr lang="zh-TW" altLang="en-US" dirty="0"/>
              <a:t>小     結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34C0A43-D33A-4612-8823-E9F396E26A7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6845" y="1213137"/>
            <a:ext cx="10107651" cy="539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 dirty="0"/>
              <a:t>結果</a:t>
            </a:r>
            <a:r>
              <a:rPr lang="zh-TW" altLang="en-US" sz="2400" b="1" dirty="0" smtClean="0"/>
              <a:t>：</a:t>
            </a:r>
            <a:endParaRPr lang="en-US" altLang="zh-TW" sz="2400" b="1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200" dirty="0" smtClean="0"/>
              <a:t>該</a:t>
            </a:r>
            <a:r>
              <a:rPr lang="zh-TW" altLang="en-US" sz="2200" dirty="0"/>
              <a:t>區老年人口比率最高的組</a:t>
            </a:r>
            <a:r>
              <a:rPr lang="en-US" altLang="zh-TW" sz="2200" dirty="0"/>
              <a:t>(</a:t>
            </a:r>
            <a:r>
              <a:rPr lang="zh-TW" altLang="en-US" sz="2200" dirty="0"/>
              <a:t>如</a:t>
            </a:r>
            <a:r>
              <a:rPr lang="en-US" altLang="zh-TW" sz="2200" dirty="0"/>
              <a:t>:g1)</a:t>
            </a:r>
            <a:r>
              <a:rPr lang="zh-TW" altLang="en-US" sz="2200" dirty="0"/>
              <a:t>，卻不是老年人口中佔比最高的</a:t>
            </a:r>
            <a:r>
              <a:rPr lang="zh-TW" altLang="en-US" sz="2200" dirty="0" smtClean="0"/>
              <a:t>組</a:t>
            </a:r>
            <a:endParaRPr lang="en-US" altLang="zh-TW" sz="22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200" dirty="0"/>
              <a:t>新北市的都市化程度有顯著落差，單就 </a:t>
            </a:r>
            <a:r>
              <a:rPr lang="en-US" altLang="zh-TW" sz="2200" dirty="0"/>
              <a:t>g3</a:t>
            </a:r>
            <a:r>
              <a:rPr lang="zh-TW" altLang="en-US" sz="2200" dirty="0"/>
              <a:t>、</a:t>
            </a:r>
            <a:r>
              <a:rPr lang="en-US" altLang="zh-TW" sz="2200" dirty="0"/>
              <a:t>g4</a:t>
            </a:r>
            <a:r>
              <a:rPr lang="zh-TW" altLang="en-US" sz="2200" dirty="0"/>
              <a:t> 組比較，</a:t>
            </a:r>
            <a:r>
              <a:rPr lang="en-US" altLang="zh-TW" sz="2200" dirty="0"/>
              <a:t>g3</a:t>
            </a:r>
            <a:r>
              <a:rPr lang="zh-TW" altLang="en-US" sz="2200" dirty="0"/>
              <a:t> 有</a:t>
            </a:r>
            <a:r>
              <a:rPr lang="en-US" altLang="zh-TW" sz="2200" dirty="0"/>
              <a:t>10</a:t>
            </a:r>
            <a:r>
              <a:rPr lang="zh-TW" altLang="en-US" sz="2200" dirty="0"/>
              <a:t>個行政區，</a:t>
            </a:r>
            <a:r>
              <a:rPr lang="en-US" altLang="zh-TW" sz="2200" dirty="0"/>
              <a:t>g4</a:t>
            </a:r>
            <a:r>
              <a:rPr lang="zh-TW" altLang="en-US" sz="2200" dirty="0"/>
              <a:t> 有</a:t>
            </a:r>
            <a:r>
              <a:rPr lang="en-US" altLang="zh-TW" sz="2200" dirty="0"/>
              <a:t>6</a:t>
            </a:r>
            <a:r>
              <a:rPr lang="zh-TW" altLang="en-US" sz="2200" dirty="0"/>
              <a:t>個行政區，在老年人口佔比方面 </a:t>
            </a:r>
            <a:r>
              <a:rPr lang="en-US" altLang="zh-TW" sz="2200" dirty="0"/>
              <a:t>g3</a:t>
            </a:r>
            <a:r>
              <a:rPr lang="zh-TW" altLang="en-US" sz="2200" dirty="0"/>
              <a:t> 仍比 </a:t>
            </a:r>
            <a:r>
              <a:rPr lang="en-US" altLang="zh-TW" sz="2200" dirty="0"/>
              <a:t>g4</a:t>
            </a:r>
            <a:r>
              <a:rPr lang="zh-TW" altLang="en-US" sz="2200" dirty="0"/>
              <a:t> 少 </a:t>
            </a:r>
            <a:r>
              <a:rPr lang="en-US" altLang="zh-TW" sz="2200" dirty="0"/>
              <a:t>20.18</a:t>
            </a:r>
            <a:r>
              <a:rPr lang="en-US" altLang="zh-TW" sz="2200" dirty="0" smtClean="0"/>
              <a:t>%</a:t>
            </a:r>
            <a:endParaRPr lang="en-US" altLang="zh-TW" sz="2800" dirty="0"/>
          </a:p>
          <a:p>
            <a:pPr>
              <a:lnSpc>
                <a:spcPct val="150000"/>
              </a:lnSpc>
            </a:pPr>
            <a:r>
              <a:rPr lang="zh-TW" altLang="en-US" sz="2400" b="1" dirty="0"/>
              <a:t>可能原因：</a:t>
            </a:r>
            <a:endParaRPr lang="en-US" altLang="zh-TW" sz="2400" b="1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200" dirty="0"/>
              <a:t>在</a:t>
            </a:r>
            <a:r>
              <a:rPr lang="zh-TW" altLang="en-US" sz="2200" dirty="0" smtClean="0"/>
              <a:t>將都市化程度納入考量後，各組的老年人口佔比剛好與其都市化程度相關，都市化程度愈高，老年人口佔比愈大</a:t>
            </a:r>
            <a:r>
              <a:rPr lang="en-US" altLang="zh-TW" sz="2200" dirty="0" smtClean="0"/>
              <a:t>(</a:t>
            </a:r>
            <a:r>
              <a:rPr lang="zh-TW" altLang="en-US" sz="2200" dirty="0" smtClean="0"/>
              <a:t>不排除與筆者所選擇的都市化指標相關</a:t>
            </a:r>
            <a:r>
              <a:rPr lang="en-US" altLang="zh-TW" sz="2200" dirty="0" smtClean="0"/>
              <a:t>)</a:t>
            </a:r>
            <a:r>
              <a:rPr lang="zh-TW" altLang="en-US" sz="2200" dirty="0" smtClean="0"/>
              <a:t>。</a:t>
            </a:r>
            <a:endParaRPr lang="en-US" altLang="zh-TW" sz="22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200" dirty="0" smtClean="0"/>
              <a:t>可能與地理環境相關，平原人口集中，山地人口稀疏</a:t>
            </a:r>
            <a:endParaRPr lang="en-US" altLang="zh-TW" sz="22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05" y="105686"/>
            <a:ext cx="6400801" cy="6653162"/>
          </a:xfrm>
          <a:prstGeom prst="rect">
            <a:avLst/>
          </a:prstGeom>
        </p:spPr>
      </p:pic>
      <p:pic>
        <p:nvPicPr>
          <p:cNvPr id="6" name="內容版面配置區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252" y="2090130"/>
            <a:ext cx="4734531" cy="43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0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F46C56C-639F-4117-90F1-76F085B0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三、</a:t>
            </a:r>
            <a:r>
              <a:rPr lang="en-US" altLang="zh-TW" dirty="0"/>
              <a:t>JSON &amp; XML</a:t>
            </a:r>
            <a:r>
              <a:rPr lang="zh-TW" altLang="en-US" dirty="0"/>
              <a:t> 資料分析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A4093B32-076E-4D96-8824-7C170EF0F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資料來源：政府資料開放平台</a:t>
            </a:r>
            <a:endParaRPr lang="en-US" altLang="zh-TW" dirty="0"/>
          </a:p>
          <a:p>
            <a:r>
              <a:rPr lang="en-US" altLang="zh-TW" dirty="0"/>
              <a:t>JSON </a:t>
            </a:r>
            <a:r>
              <a:rPr lang="zh-TW" altLang="en-US" dirty="0"/>
              <a:t>資料名稱：新北市樂活友善供餐點、新北市公共托老中心</a:t>
            </a:r>
            <a:r>
              <a:rPr lang="en-US" altLang="zh-TW" dirty="0"/>
              <a:t>(</a:t>
            </a:r>
            <a:r>
              <a:rPr lang="zh-TW" altLang="en-US" dirty="0"/>
              <a:t>含日照中心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XML </a:t>
            </a:r>
            <a:r>
              <a:rPr lang="zh-TW" altLang="en-US" dirty="0"/>
              <a:t>資料名稱：新北市銀髮俱樂部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xmlns="" id="{01A6965F-B480-45D8-93EA-591E72798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36" y="609600"/>
            <a:ext cx="3580952" cy="59809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A5A8ABA6-ABB7-4894-A175-658AA8C1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98" y="1420009"/>
            <a:ext cx="3467003" cy="51705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917CBAC1-DF8E-47B0-94A1-14E9CB3D7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19256"/>
            <a:ext cx="5857143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7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916</TotalTime>
  <Words>1020</Words>
  <Application>Microsoft Office PowerPoint</Application>
  <PresentationFormat>自訂</PresentationFormat>
  <Paragraphs>94</Paragraphs>
  <Slides>33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33</vt:i4>
      </vt:variant>
    </vt:vector>
  </HeadingPairs>
  <TitlesOfParts>
    <vt:vector size="35" baseType="lpstr">
      <vt:lpstr>HDOfficeLightV0</vt:lpstr>
      <vt:lpstr>多面向</vt:lpstr>
      <vt:lpstr>資料分析 第一次報告</vt:lpstr>
      <vt:lpstr>報告大綱</vt:lpstr>
      <vt:lpstr>一、研究動機</vt:lpstr>
      <vt:lpstr>二、CSV資料分析</vt:lpstr>
      <vt:lpstr>2-1 CSV資料分析</vt:lpstr>
      <vt:lpstr>2-2 CSV資料分析</vt:lpstr>
      <vt:lpstr>2-3 CSV資料分析</vt:lpstr>
      <vt:lpstr>小     結</vt:lpstr>
      <vt:lpstr>三、JSON &amp; XML 資料分析</vt:lpstr>
      <vt:lpstr>3-1 新北市公共托老中心(含日照中心)</vt:lpstr>
      <vt:lpstr>3-1-1 新北市公共托老中心(含日照中心)</vt:lpstr>
      <vt:lpstr>3-1-2 新北市公共托老中心(含日照中心)</vt:lpstr>
      <vt:lpstr>PowerPoint 簡報</vt:lpstr>
      <vt:lpstr>PowerPoint 簡報</vt:lpstr>
      <vt:lpstr>PowerPoint 簡報</vt:lpstr>
      <vt:lpstr>3-2 新北市樂活友善供餐點</vt:lpstr>
      <vt:lpstr>3-2-1 新北市樂活友善供餐點</vt:lpstr>
      <vt:lpstr>3-2-2 新北市樂活友善供餐點</vt:lpstr>
      <vt:lpstr>PowerPoint 簡報</vt:lpstr>
      <vt:lpstr>PowerPoint 簡報</vt:lpstr>
      <vt:lpstr>PowerPoint 簡報</vt:lpstr>
      <vt:lpstr>3-3 新北市銀髮俱樂部</vt:lpstr>
      <vt:lpstr>3-3-1 新北市銀髮俱樂部</vt:lpstr>
      <vt:lpstr>3-3-2新北市銀髮俱樂部</vt:lpstr>
      <vt:lpstr>PowerPoint 簡報</vt:lpstr>
      <vt:lpstr>PowerPoint 簡報</vt:lpstr>
      <vt:lpstr>PowerPoint 簡報</vt:lpstr>
      <vt:lpstr>結 論</vt:lpstr>
      <vt:lpstr>問題與解決</vt:lpstr>
      <vt:lpstr>PowerPoint 簡報</vt:lpstr>
      <vt:lpstr>PowerPoint 簡報</vt:lpstr>
      <vt:lpstr>PowerPoint 簡報</vt:lpstr>
      <vt:lpstr>簡報結束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資料分析 第一次報告</dc:title>
  <dc:creator>ASUS</dc:creator>
  <cp:lastModifiedBy>ASUS</cp:lastModifiedBy>
  <cp:revision>86</cp:revision>
  <dcterms:created xsi:type="dcterms:W3CDTF">2019-08-23T08:43:09Z</dcterms:created>
  <dcterms:modified xsi:type="dcterms:W3CDTF">2019-08-29T04:21:37Z</dcterms:modified>
</cp:coreProperties>
</file>