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61" r:id="rId6"/>
    <p:sldId id="258" r:id="rId7"/>
    <p:sldId id="273" r:id="rId8"/>
    <p:sldId id="272" r:id="rId9"/>
    <p:sldId id="274" r:id="rId10"/>
    <p:sldId id="262" r:id="rId11"/>
    <p:sldId id="267" r:id="rId12"/>
    <p:sldId id="263" r:id="rId13"/>
    <p:sldId id="264" r:id="rId14"/>
    <p:sldId id="269" r:id="rId15"/>
    <p:sldId id="270" r:id="rId16"/>
    <p:sldId id="265" r:id="rId17"/>
    <p:sldId id="27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A69"/>
    <a:srgbClr val="073351"/>
    <a:srgbClr val="311345"/>
    <a:srgbClr val="273A53"/>
    <a:srgbClr val="8E0000"/>
    <a:srgbClr val="BC8F00"/>
    <a:srgbClr val="918E16"/>
    <a:srgbClr val="B6B6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F809F-5454-4E08-B718-2C70AB03A779}"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8E943F11-D0F4-49A6-8EEC-5A7CCCBF62F6}" type="pres">
      <dgm:prSet presAssocID="{243F809F-5454-4E08-B718-2C70AB03A779}" presName="linearFlow" presStyleCnt="0">
        <dgm:presLayoutVars>
          <dgm:dir/>
          <dgm:animLvl val="lvl"/>
          <dgm:resizeHandles val="exact"/>
        </dgm:presLayoutVars>
      </dgm:prSet>
      <dgm:spPr/>
      <dgm:t>
        <a:bodyPr/>
        <a:lstStyle/>
        <a:p>
          <a:endParaRPr lang="en-US"/>
        </a:p>
      </dgm:t>
    </dgm:pt>
  </dgm:ptLst>
  <dgm:cxnLst>
    <dgm:cxn modelId="{71710BD1-687B-45E9-990D-6EDA7CF5FFDD}" type="presOf" srcId="{243F809F-5454-4E08-B718-2C70AB03A779}" destId="{8E943F11-D0F4-49A6-8EEC-5A7CCCBF62F6}" srcOrd="0"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9A1EE-0C2B-480A-8BC8-3DD53830114F}" type="datetimeFigureOut">
              <a:rPr lang="en-GB" smtClean="0"/>
              <a:t>25/07/2020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E4C90-B045-4C3D-A2DE-7C077162CAD9}" type="slidenum">
              <a:rPr lang="en-GB" smtClean="0"/>
              <a:t>‹#›</a:t>
            </a:fld>
            <a:endParaRPr lang="en-GB"/>
          </a:p>
        </p:txBody>
      </p:sp>
    </p:spTree>
    <p:extLst>
      <p:ext uri="{BB962C8B-B14F-4D97-AF65-F5344CB8AC3E}">
        <p14:creationId xmlns:p14="http://schemas.microsoft.com/office/powerpoint/2010/main" val="198194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7/25/2020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1780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30" y="112294"/>
            <a:ext cx="1915351" cy="1601367"/>
          </a:xfrm>
          <a:prstGeom prst="rect">
            <a:avLst/>
          </a:prstGeom>
        </p:spPr>
      </p:pic>
      <p:sp>
        <p:nvSpPr>
          <p:cNvPr id="6" name="TextBox 5"/>
          <p:cNvSpPr txBox="1"/>
          <p:nvPr/>
        </p:nvSpPr>
        <p:spPr>
          <a:xfrm>
            <a:off x="2518611" y="399786"/>
            <a:ext cx="9496926" cy="1015663"/>
          </a:xfrm>
          <a:prstGeom prst="rect">
            <a:avLst/>
          </a:prstGeom>
          <a:noFill/>
        </p:spPr>
        <p:txBody>
          <a:bodyPr wrap="square" rtlCol="0">
            <a:spAutoFit/>
          </a:bodyPr>
          <a:lstStyle/>
          <a:p>
            <a:r>
              <a:rPr lang="en-GB" sz="2800" smtClean="0">
                <a:latin typeface="Times New Roman" panose="02020603050405020304" pitchFamily="18" charset="0"/>
                <a:cs typeface="Times New Roman" panose="02020603050405020304" pitchFamily="18" charset="0"/>
              </a:rPr>
              <a:t>ĐẠI HỌC CÔNG NGHỆ THÔNG TIN VÀ TRUYỂN THÔNG</a:t>
            </a:r>
          </a:p>
          <a:p>
            <a:pPr algn="ctr"/>
            <a:r>
              <a:rPr lang="en-GB" sz="3200" smtClean="0">
                <a:latin typeface="Times New Roman" panose="02020603050405020304" pitchFamily="18" charset="0"/>
                <a:cs typeface="Times New Roman" panose="02020603050405020304" pitchFamily="18" charset="0"/>
              </a:rPr>
              <a:t>KHOA CÔNG NGHỆ THÔNG TIN</a:t>
            </a:r>
            <a:endParaRPr lang="en-GB" sz="3200">
              <a:latin typeface="Times New Roman" panose="02020603050405020304" pitchFamily="18" charset="0"/>
              <a:cs typeface="Times New Roman" panose="02020603050405020304" pitchFamily="18" charset="0"/>
            </a:endParaRPr>
          </a:p>
        </p:txBody>
      </p:sp>
      <p:sp>
        <p:nvSpPr>
          <p:cNvPr id="7" name="TextBox 6"/>
          <p:cNvSpPr txBox="1"/>
          <p:nvPr/>
        </p:nvSpPr>
        <p:spPr>
          <a:xfrm>
            <a:off x="2679032" y="2180460"/>
            <a:ext cx="7257436" cy="707886"/>
          </a:xfrm>
          <a:prstGeom prst="rect">
            <a:avLst/>
          </a:prstGeom>
          <a:noFill/>
        </p:spPr>
        <p:txBody>
          <a:bodyPr wrap="none" rtlCol="0">
            <a:spAutoFit/>
          </a:bodyPr>
          <a:lstStyle/>
          <a:p>
            <a:r>
              <a:rPr lang="en-GB" sz="4000" b="1" smtClean="0">
                <a:solidFill>
                  <a:schemeClr val="tx1">
                    <a:lumMod val="95000"/>
                    <a:lumOff val="5000"/>
                  </a:schemeClr>
                </a:solidFill>
                <a:latin typeface="Times New Roman" panose="02020603050405020304" pitchFamily="18" charset="0"/>
                <a:cs typeface="Times New Roman" panose="02020603050405020304" pitchFamily="18" charset="0"/>
              </a:rPr>
              <a:t>BÁO CÁO THỰC TẬP CƠ SỞ</a:t>
            </a:r>
            <a:endParaRPr lang="en-GB" sz="40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401051" y="3141720"/>
            <a:ext cx="11389895" cy="1156279"/>
          </a:xfrm>
          <a:prstGeom prst="rect">
            <a:avLst/>
          </a:prstGeom>
        </p:spPr>
        <p:txBody>
          <a:bodyPr wrap="square">
            <a:spAutoFit/>
          </a:bodyPr>
          <a:lstStyle/>
          <a:p>
            <a:pPr indent="450215" algn="ctr">
              <a:lnSpc>
                <a:spcPct val="130000"/>
              </a:lnSpc>
              <a:spcBef>
                <a:spcPts val="1440"/>
              </a:spcBef>
              <a:spcAft>
                <a:spcPts val="1440"/>
              </a:spcAft>
            </a:pPr>
            <a:r>
              <a:rPr lang="en-US" sz="2800" b="1" smtClean="0">
                <a:solidFill>
                  <a:srgbClr val="00B0F0"/>
                </a:solidFill>
                <a:latin typeface="Times New Roman" panose="02020603050405020304" pitchFamily="18" charset="0"/>
                <a:ea typeface="Times New Roman" panose="02020603050405020304" pitchFamily="18" charset="0"/>
              </a:rPr>
              <a:t>ĐỀ TÀI: ỨNG DỤNG MÔ HÌNH MVC TRONG PHP XÂY DỰNG GIAO DIỆN WEBSITE QUẢN LÝ BÁN HÀNG</a:t>
            </a:r>
            <a:endParaRPr lang="en-GB" sz="1600">
              <a:solidFill>
                <a:srgbClr val="00B0F0"/>
              </a:solidFill>
              <a:effectLst/>
              <a:latin typeface="Arial" panose="020B0604020202020204" pitchFamily="34" charset="0"/>
              <a:ea typeface="Times New Roman" panose="02020603050405020304" pitchFamily="18" charset="0"/>
            </a:endParaRPr>
          </a:p>
        </p:txBody>
      </p:sp>
      <p:sp>
        <p:nvSpPr>
          <p:cNvPr id="9" name="Rectangle 8"/>
          <p:cNvSpPr/>
          <p:nvPr/>
        </p:nvSpPr>
        <p:spPr>
          <a:xfrm>
            <a:off x="5662863" y="4551373"/>
            <a:ext cx="6529137" cy="1200329"/>
          </a:xfrm>
          <a:prstGeom prst="rect">
            <a:avLst/>
          </a:prstGeom>
        </p:spPr>
        <p:txBody>
          <a:bodyPr wrap="square">
            <a:spAutoFit/>
          </a:bodyPr>
          <a:lstStyle/>
          <a:p>
            <a:pPr indent="450215" algn="just">
              <a:lnSpc>
                <a:spcPct val="150000"/>
              </a:lnSpc>
            </a:pPr>
            <a:r>
              <a:rPr lang="en-US" sz="2400" b="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SINH VIÊN:   NGUYỄN THỊ LY</a:t>
            </a:r>
            <a:endParaRPr lang="en-GB" sz="140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pPr>
            <a:r>
              <a:rPr lang="en-US" sz="2400" b="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GVHD: ThS NGUYỄN HỒNG TÂN</a:t>
            </a:r>
            <a:endParaRPr lang="en-GB" sz="140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87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12858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PHÂN TÍCH THIẾT KẾ HỆ THỐNG</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363855" y="1571625"/>
            <a:ext cx="5732145" cy="4474981"/>
          </a:xfrm>
          <a:prstGeom prst="rect">
            <a:avLst/>
          </a:prstGeom>
        </p:spPr>
      </p:pic>
      <p:pic>
        <p:nvPicPr>
          <p:cNvPr id="4" name="Picture 3"/>
          <p:cNvPicPr/>
          <p:nvPr/>
        </p:nvPicPr>
        <p:blipFill>
          <a:blip r:embed="rId3"/>
          <a:stretch>
            <a:fillRect/>
          </a:stretch>
        </p:blipFill>
        <p:spPr>
          <a:xfrm>
            <a:off x="6338887" y="1571625"/>
            <a:ext cx="5732145" cy="4389255"/>
          </a:xfrm>
          <a:prstGeom prst="rect">
            <a:avLst/>
          </a:prstGeom>
        </p:spPr>
      </p:pic>
      <p:sp>
        <p:nvSpPr>
          <p:cNvPr id="2" name="TextBox 1"/>
          <p:cNvSpPr txBox="1"/>
          <p:nvPr/>
        </p:nvSpPr>
        <p:spPr>
          <a:xfrm>
            <a:off x="2170983" y="6159008"/>
            <a:ext cx="2117887" cy="523220"/>
          </a:xfrm>
          <a:prstGeom prst="rect">
            <a:avLst/>
          </a:prstGeom>
          <a:noFill/>
        </p:spPr>
        <p:txBody>
          <a:bodyPr wrap="none" rtlCol="0">
            <a:spAutoFit/>
          </a:bodyPr>
          <a:lstStyle/>
          <a:p>
            <a:r>
              <a:rPr lang="en-GB" sz="2800" smtClean="0">
                <a:latin typeface="Times New Roman" panose="02020603050405020304" pitchFamily="18" charset="0"/>
                <a:cs typeface="Times New Roman" panose="02020603050405020304" pitchFamily="18" charset="0"/>
              </a:rPr>
              <a:t>UC tổng quát</a:t>
            </a:r>
            <a:endParaRPr lang="en-GB" sz="2800">
              <a:latin typeface="Times New Roman" panose="02020603050405020304" pitchFamily="18" charset="0"/>
              <a:cs typeface="Times New Roman" panose="02020603050405020304" pitchFamily="18" charset="0"/>
            </a:endParaRPr>
          </a:p>
        </p:txBody>
      </p:sp>
      <p:sp>
        <p:nvSpPr>
          <p:cNvPr id="7" name="TextBox 6"/>
          <p:cNvSpPr txBox="1"/>
          <p:nvPr/>
        </p:nvSpPr>
        <p:spPr>
          <a:xfrm>
            <a:off x="8285476" y="6089546"/>
            <a:ext cx="1838965" cy="523220"/>
          </a:xfrm>
          <a:prstGeom prst="rect">
            <a:avLst/>
          </a:prstGeom>
          <a:noFill/>
        </p:spPr>
        <p:txBody>
          <a:bodyPr wrap="none" rtlCol="0">
            <a:spAutoFit/>
          </a:bodyPr>
          <a:lstStyle/>
          <a:p>
            <a:r>
              <a:rPr lang="en-GB" sz="2800" smtClean="0">
                <a:latin typeface="Times New Roman" panose="02020603050405020304" pitchFamily="18" charset="0"/>
                <a:cs typeface="Times New Roman" panose="02020603050405020304" pitchFamily="18" charset="0"/>
              </a:rPr>
              <a:t>UC phân rã</a:t>
            </a:r>
            <a:endParaRPr lang="en-GB"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9802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2430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PHÂN TÍCH THIẾT KẾ HỆ THỐNG</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512853" y="1614488"/>
            <a:ext cx="7169059" cy="4838563"/>
          </a:xfrm>
          <a:prstGeom prst="rect">
            <a:avLst/>
          </a:prstGeom>
        </p:spPr>
      </p:pic>
      <p:sp>
        <p:nvSpPr>
          <p:cNvPr id="2" name="TextBox 1"/>
          <p:cNvSpPr txBox="1"/>
          <p:nvPr/>
        </p:nvSpPr>
        <p:spPr>
          <a:xfrm>
            <a:off x="8556171" y="3252651"/>
            <a:ext cx="3174275" cy="1323439"/>
          </a:xfrm>
          <a:prstGeom prst="rect">
            <a:avLst/>
          </a:prstGeom>
          <a:noFill/>
        </p:spPr>
        <p:txBody>
          <a:bodyPr wrap="square" rtlCol="0">
            <a:spAutoFit/>
          </a:bodyPr>
          <a:lstStyle/>
          <a:p>
            <a:r>
              <a:rPr lang="en-GB" sz="4000" smtClean="0">
                <a:latin typeface="Times New Roman" panose="02020603050405020304" pitchFamily="18" charset="0"/>
                <a:cs typeface="Times New Roman" panose="02020603050405020304" pitchFamily="18" charset="0"/>
              </a:rPr>
              <a:t>Biểu đồ lớp phân tích</a:t>
            </a:r>
            <a:endParaRPr lang="en-GB"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2489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772652" y="2374231"/>
            <a:ext cx="8646695" cy="4176964"/>
          </a:xfrm>
          <a:prstGeom prst="rect">
            <a:avLst/>
          </a:prstGeom>
        </p:spPr>
      </p:pic>
      <p:sp>
        <p:nvSpPr>
          <p:cNvPr id="10" name="TextBox 9"/>
          <p:cNvSpPr txBox="1"/>
          <p:nvPr/>
        </p:nvSpPr>
        <p:spPr>
          <a:xfrm>
            <a:off x="492686" y="1654114"/>
            <a:ext cx="2559932"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1. Trang đăng nhập</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3391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2406043"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2</a:t>
            </a:r>
            <a:r>
              <a:rPr lang="en-GB" sz="2400" smtClean="0">
                <a:latin typeface="Times New Roman" panose="02020603050405020304" pitchFamily="18" charset="0"/>
                <a:cs typeface="Times New Roman" panose="02020603050405020304" pitchFamily="18" charset="0"/>
              </a:rPr>
              <a:t>. Trang bán hàng</a:t>
            </a:r>
            <a:endParaRPr lang="en-GB"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96415" y="2374230"/>
            <a:ext cx="10399170" cy="4138865"/>
          </a:xfrm>
          <a:prstGeom prst="rect">
            <a:avLst/>
          </a:prstGeom>
        </p:spPr>
      </p:pic>
    </p:spTree>
    <p:extLst>
      <p:ext uri="{BB962C8B-B14F-4D97-AF65-F5344CB8AC3E}">
        <p14:creationId xmlns:p14="http://schemas.microsoft.com/office/powerpoint/2010/main" val="326819839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3447995"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3</a:t>
            </a:r>
            <a:r>
              <a:rPr lang="en-GB" sz="2400" smtClean="0">
                <a:latin typeface="Times New Roman" panose="02020603050405020304" pitchFamily="18" charset="0"/>
                <a:cs typeface="Times New Roman" panose="02020603050405020304" pitchFamily="18" charset="0"/>
              </a:rPr>
              <a:t>. Trang quản lý sản phẩm</a:t>
            </a:r>
            <a:endParaRPr lang="en-GB" sz="24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92686" y="2151758"/>
            <a:ext cx="11150710" cy="4483770"/>
          </a:xfrm>
          <a:prstGeom prst="rect">
            <a:avLst/>
          </a:prstGeom>
        </p:spPr>
      </p:pic>
    </p:spTree>
    <p:extLst>
      <p:ext uri="{BB962C8B-B14F-4D97-AF65-F5344CB8AC3E}">
        <p14:creationId xmlns:p14="http://schemas.microsoft.com/office/powerpoint/2010/main" val="402368442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323479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4. Trang quản nhập hàng</a:t>
            </a:r>
            <a:endParaRPr lang="en-GB"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66917" y="2220686"/>
            <a:ext cx="11562670" cy="4410407"/>
          </a:xfrm>
          <a:prstGeom prst="rect">
            <a:avLst/>
          </a:prstGeom>
        </p:spPr>
      </p:pic>
    </p:spTree>
    <p:extLst>
      <p:ext uri="{BB962C8B-B14F-4D97-AF65-F5344CB8AC3E}">
        <p14:creationId xmlns:p14="http://schemas.microsoft.com/office/powerpoint/2010/main" val="360379362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9956" y="2374230"/>
            <a:ext cx="11012655" cy="4074696"/>
          </a:xfrm>
          <a:prstGeom prst="rect">
            <a:avLst/>
          </a:prstGeom>
        </p:spPr>
      </p:pic>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2354747"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5</a:t>
            </a:r>
            <a:r>
              <a:rPr lang="en-GB" sz="2400" smtClean="0">
                <a:latin typeface="Times New Roman" panose="02020603050405020304" pitchFamily="18" charset="0"/>
                <a:cs typeface="Times New Roman" panose="02020603050405020304" pitchFamily="18" charset="0"/>
              </a:rPr>
              <a:t>. Trang thống kê</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9607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 32"/>
          <p:cNvGraphicFramePr/>
          <p:nvPr>
            <p:extLst>
              <p:ext uri="{D42A27DB-BD31-4B8C-83A1-F6EECF244321}">
                <p14:modId xmlns:p14="http://schemas.microsoft.com/office/powerpoint/2010/main" val="1649822574"/>
              </p:ext>
            </p:extLst>
          </p:nvPr>
        </p:nvGraphicFramePr>
        <p:xfrm>
          <a:off x="6361612" y="1867988"/>
          <a:ext cx="53893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3" name="Round Same Side Corner Rectangle 112"/>
          <p:cNvSpPr/>
          <p:nvPr/>
        </p:nvSpPr>
        <p:spPr>
          <a:xfrm rot="5400000">
            <a:off x="10410602" y="887778"/>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ound Same Side Corner Rectangle 115"/>
          <p:cNvSpPr/>
          <p:nvPr/>
        </p:nvSpPr>
        <p:spPr>
          <a:xfrm rot="5400000">
            <a:off x="10410602" y="2664822"/>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 Same Side Corner Rectangle 118"/>
          <p:cNvSpPr/>
          <p:nvPr/>
        </p:nvSpPr>
        <p:spPr>
          <a:xfrm rot="5400000">
            <a:off x="10410601" y="4441866"/>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reeform 128"/>
          <p:cNvSpPr/>
          <p:nvPr/>
        </p:nvSpPr>
        <p:spPr>
          <a:xfrm>
            <a:off x="2782388" y="4127863"/>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30" name="Rectangle 129"/>
          <p:cNvSpPr/>
          <p:nvPr/>
        </p:nvSpPr>
        <p:spPr>
          <a:xfrm>
            <a:off x="5043083" y="4127864"/>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TextBox 130"/>
          <p:cNvSpPr txBox="1"/>
          <p:nvPr/>
        </p:nvSpPr>
        <p:spPr>
          <a:xfrm>
            <a:off x="2853415" y="5208605"/>
            <a:ext cx="2162772"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ĐỊNH HƯỚNG</a:t>
            </a:r>
            <a:endParaRPr lang="en-GB" sz="2400">
              <a:latin typeface="Times New Roman" panose="02020603050405020304" pitchFamily="18" charset="0"/>
              <a:cs typeface="Times New Roman" panose="02020603050405020304" pitchFamily="18" charset="0"/>
            </a:endParaRPr>
          </a:p>
        </p:txBody>
      </p:sp>
      <p:cxnSp>
        <p:nvCxnSpPr>
          <p:cNvPr id="159" name="Straight Connector 158"/>
          <p:cNvCxnSpPr/>
          <p:nvPr/>
        </p:nvCxnSpPr>
        <p:spPr>
          <a:xfrm flipH="1">
            <a:off x="5087213" y="1514474"/>
            <a:ext cx="42864" cy="2613388"/>
          </a:xfrm>
          <a:prstGeom prst="line">
            <a:avLst/>
          </a:prstGeom>
          <a:ln w="190500">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2782389" y="2350819"/>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1" name="Rectangle 160"/>
          <p:cNvSpPr/>
          <p:nvPr/>
        </p:nvSpPr>
        <p:spPr>
          <a:xfrm>
            <a:off x="5043084" y="2350820"/>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TextBox 161"/>
          <p:cNvSpPr txBox="1"/>
          <p:nvPr/>
        </p:nvSpPr>
        <p:spPr>
          <a:xfrm>
            <a:off x="3161993" y="3530154"/>
            <a:ext cx="154561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HẠN CHẾ</a:t>
            </a:r>
            <a:endParaRPr lang="en-GB" sz="2400">
              <a:latin typeface="Times New Roman" panose="02020603050405020304" pitchFamily="18" charset="0"/>
              <a:cs typeface="Times New Roman" panose="02020603050405020304" pitchFamily="18" charset="0"/>
            </a:endParaRPr>
          </a:p>
        </p:txBody>
      </p:sp>
      <p:sp>
        <p:nvSpPr>
          <p:cNvPr id="163" name="Freeform 162"/>
          <p:cNvSpPr/>
          <p:nvPr/>
        </p:nvSpPr>
        <p:spPr>
          <a:xfrm>
            <a:off x="2782389" y="573775"/>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4" name="TextBox 163"/>
          <p:cNvSpPr txBox="1"/>
          <p:nvPr/>
        </p:nvSpPr>
        <p:spPr>
          <a:xfrm>
            <a:off x="3151535" y="1722907"/>
            <a:ext cx="1522404"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KẾT QUẢ</a:t>
            </a:r>
            <a:endParaRPr lang="en-GB" sz="2400">
              <a:latin typeface="Times New Roman" panose="02020603050405020304" pitchFamily="18" charset="0"/>
              <a:cs typeface="Times New Roman" panose="02020603050405020304" pitchFamily="18" charset="0"/>
            </a:endParaRPr>
          </a:p>
        </p:txBody>
      </p:sp>
      <p:sp>
        <p:nvSpPr>
          <p:cNvPr id="165" name="Rectangle 164"/>
          <p:cNvSpPr/>
          <p:nvPr/>
        </p:nvSpPr>
        <p:spPr>
          <a:xfrm>
            <a:off x="5043084" y="573776"/>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5174206" y="852325"/>
            <a:ext cx="6027612" cy="1015663"/>
          </a:xfrm>
          <a:prstGeom prst="rect">
            <a:avLst/>
          </a:prstGeom>
          <a:noFill/>
        </p:spPr>
        <p:txBody>
          <a:bodyPr wrap="none" rtlCol="0">
            <a:spAutoFit/>
          </a:bodyPr>
          <a:lstStyle/>
          <a:p>
            <a:pPr marL="285750" indent="-285750">
              <a:buFont typeface="Wingdings" panose="05000000000000000000" pitchFamily="2" charset="2"/>
              <a:buChar char="ü"/>
            </a:pPr>
            <a:r>
              <a:rPr lang="en-GB" sz="2000" smtClean="0">
                <a:latin typeface="Times New Roman" panose="02020603050405020304" pitchFamily="18" charset="0"/>
                <a:cs typeface="Times New Roman" panose="02020603050405020304" pitchFamily="18" charset="0"/>
              </a:rPr>
              <a:t>Hoàn thành tất cả các mục tiêu đề ra</a:t>
            </a:r>
          </a:p>
          <a:p>
            <a:pPr marL="285750" indent="-285750">
              <a:buFont typeface="Wingdings" panose="05000000000000000000" pitchFamily="2" charset="2"/>
              <a:buChar char="ü"/>
            </a:pPr>
            <a:r>
              <a:rPr lang="en-GB" sz="2000" smtClean="0">
                <a:latin typeface="Times New Roman" panose="02020603050405020304" pitchFamily="18" charset="0"/>
                <a:cs typeface="Times New Roman" panose="02020603050405020304" pitchFamily="18" charset="0"/>
              </a:rPr>
              <a:t>Giao diện dễ sử dụng, thân thiện với người dùng</a:t>
            </a:r>
          </a:p>
          <a:p>
            <a:pPr marL="285750" indent="-285750">
              <a:buFont typeface="Wingdings" panose="05000000000000000000" pitchFamily="2" charset="2"/>
              <a:buChar char="ü"/>
            </a:pPr>
            <a:r>
              <a:rPr lang="en-US" sz="2000">
                <a:latin typeface="Times New Roman" panose="02020603050405020304" pitchFamily="18" charset="0"/>
                <a:ea typeface="Calibri" panose="020F0502020204030204" pitchFamily="34" charset="0"/>
                <a:cs typeface="Times New Roman" panose="02020603050405020304" pitchFamily="18" charset="0"/>
              </a:rPr>
              <a:t>Cơ sở dữ liệu được xây dựng thành công trên </a:t>
            </a:r>
            <a:r>
              <a:rPr lang="en-US" sz="2000" smtClean="0">
                <a:latin typeface="Times New Roman" panose="02020603050405020304" pitchFamily="18" charset="0"/>
                <a:ea typeface="Calibri" panose="020F0502020204030204" pitchFamily="34" charset="0"/>
                <a:cs typeface="Times New Roman" panose="02020603050405020304" pitchFamily="18" charset="0"/>
              </a:rPr>
              <a:t>MySQL</a:t>
            </a:r>
            <a:endParaRPr lang="en-GB" sz="2000" smtClean="0"/>
          </a:p>
        </p:txBody>
      </p:sp>
      <p:sp>
        <p:nvSpPr>
          <p:cNvPr id="17" name="TextBox 16"/>
          <p:cNvSpPr txBox="1"/>
          <p:nvPr/>
        </p:nvSpPr>
        <p:spPr>
          <a:xfrm>
            <a:off x="5312762" y="2624013"/>
            <a:ext cx="6176691" cy="1015663"/>
          </a:xfrm>
          <a:prstGeom prst="rect">
            <a:avLst/>
          </a:prstGeom>
          <a:noFill/>
        </p:spPr>
        <p:txBody>
          <a:bodyPr wrap="non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rPr>
              <a:t>Chưa bắt được hết các lỗi của hệ thống</a:t>
            </a:r>
            <a:endParaRPr lang="en-GB" sz="20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cs typeface="Times New Roman" panose="02020603050405020304" pitchFamily="18" charset="0"/>
              </a:rPr>
              <a:t>Chỉ đáp ứng những yêu cầu cơ bản của website quản trị</a:t>
            </a:r>
          </a:p>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Thuật toán và dữ liệu chưa tối ưu</a:t>
            </a:r>
            <a:endParaRPr lang="en-GB" sz="2000" smtClean="0"/>
          </a:p>
        </p:txBody>
      </p:sp>
      <p:sp>
        <p:nvSpPr>
          <p:cNvPr id="18" name="TextBox 17"/>
          <p:cNvSpPr txBox="1"/>
          <p:nvPr/>
        </p:nvSpPr>
        <p:spPr>
          <a:xfrm>
            <a:off x="5174206" y="4545123"/>
            <a:ext cx="5905784" cy="707886"/>
          </a:xfrm>
          <a:prstGeom prst="rect">
            <a:avLst/>
          </a:prstGeom>
          <a:noFill/>
        </p:spPr>
        <p:txBody>
          <a:bodyPr wrap="non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rPr>
              <a:t>Tiếp tục phát triển để có thể ứng dụng vào thực tế</a:t>
            </a:r>
            <a:endParaRPr lang="en-GB" sz="20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cs typeface="Times New Roman" panose="02020603050405020304" pitchFamily="18" charset="0"/>
              </a:rPr>
              <a:t>Có giá trị cạnh tranh với các website quản trị hiện tại</a:t>
            </a:r>
          </a:p>
        </p:txBody>
      </p:sp>
      <p:sp>
        <p:nvSpPr>
          <p:cNvPr id="20" name="Rounded Rectangle 19"/>
          <p:cNvSpPr/>
          <p:nvPr/>
        </p:nvSpPr>
        <p:spPr>
          <a:xfrm>
            <a:off x="302472" y="2534079"/>
            <a:ext cx="2125842" cy="2181726"/>
          </a:xfrm>
          <a:prstGeom prst="roundRect">
            <a:avLst/>
          </a:prstGeom>
          <a:solidFill>
            <a:schemeClr val="tx2">
              <a:lumMod val="75000"/>
            </a:schemeClr>
          </a:solidFill>
          <a:ln/>
        </p:spPr>
        <p:style>
          <a:lnRef idx="1">
            <a:schemeClr val="dk1"/>
          </a:lnRef>
          <a:fillRef idx="1003">
            <a:schemeClr val="dk1"/>
          </a:fillRef>
          <a:effectRef idx="2">
            <a:schemeClr val="dk1"/>
          </a:effectRef>
          <a:fontRef idx="minor">
            <a:schemeClr val="lt1"/>
          </a:fontRef>
        </p:style>
        <p:txBody>
          <a:bodyPr rtlCol="0" anchor="ctr"/>
          <a:lstStyle/>
          <a:p>
            <a:pPr algn="ctr"/>
            <a:r>
              <a:rPr lang="en-GB" sz="4400" smtClean="0">
                <a:latin typeface="Times New Roman" panose="02020603050405020304" pitchFamily="18" charset="0"/>
                <a:cs typeface="Times New Roman" panose="02020603050405020304" pitchFamily="18" charset="0"/>
              </a:rPr>
              <a:t>KẾT LUẬN</a:t>
            </a:r>
            <a:endParaRPr lang="en-GB"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8572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circle(in)">
                                      <p:cBhvr>
                                        <p:cTn id="17" dur="1000"/>
                                        <p:tgtEl>
                                          <p:spTgt spid="11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6"/>
                                        </p:tgtEl>
                                        <p:attrNameLst>
                                          <p:attrName>style.visibility</p:attrName>
                                        </p:attrNameLst>
                                      </p:cBhvr>
                                      <p:to>
                                        <p:strVal val="visible"/>
                                      </p:to>
                                    </p:set>
                                    <p:animEffect transition="in" filter="circle(in)">
                                      <p:cBhvr>
                                        <p:cTn id="20" dur="1000"/>
                                        <p:tgtEl>
                                          <p:spTgt spid="11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circle(in)">
                                      <p:cBhvr>
                                        <p:cTn id="23" dur="1000"/>
                                        <p:tgtEl>
                                          <p:spTgt spid="11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circle(in)">
                                      <p:cBhvr>
                                        <p:cTn id="26" dur="1000"/>
                                        <p:tgtEl>
                                          <p:spTgt spid="129"/>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circle(in)">
                                      <p:cBhvr>
                                        <p:cTn id="29" dur="1000"/>
                                        <p:tgtEl>
                                          <p:spTgt spid="13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circle(in)">
                                      <p:cBhvr>
                                        <p:cTn id="32" dur="1000"/>
                                        <p:tgtEl>
                                          <p:spTgt spid="131"/>
                                        </p:tgtEl>
                                      </p:cBhvr>
                                    </p:animEffect>
                                  </p:childTnLst>
                                </p:cTn>
                              </p:par>
                              <p:par>
                                <p:cTn id="33" presetID="6" presetClass="entr" presetSubtype="16"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circle(in)">
                                      <p:cBhvr>
                                        <p:cTn id="35" dur="1000"/>
                                        <p:tgtEl>
                                          <p:spTgt spid="159"/>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circle(in)">
                                      <p:cBhvr>
                                        <p:cTn id="38" dur="1000"/>
                                        <p:tgtEl>
                                          <p:spTgt spid="160"/>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circle(in)">
                                      <p:cBhvr>
                                        <p:cTn id="41" dur="1000"/>
                                        <p:tgtEl>
                                          <p:spTgt spid="16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62"/>
                                        </p:tgtEl>
                                        <p:attrNameLst>
                                          <p:attrName>style.visibility</p:attrName>
                                        </p:attrNameLst>
                                      </p:cBhvr>
                                      <p:to>
                                        <p:strVal val="visible"/>
                                      </p:to>
                                    </p:set>
                                    <p:animEffect transition="in" filter="circle(in)">
                                      <p:cBhvr>
                                        <p:cTn id="44" dur="1000"/>
                                        <p:tgtEl>
                                          <p:spTgt spid="16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63"/>
                                        </p:tgtEl>
                                        <p:attrNameLst>
                                          <p:attrName>style.visibility</p:attrName>
                                        </p:attrNameLst>
                                      </p:cBhvr>
                                      <p:to>
                                        <p:strVal val="visible"/>
                                      </p:to>
                                    </p:set>
                                    <p:animEffect transition="in" filter="circle(in)">
                                      <p:cBhvr>
                                        <p:cTn id="47" dur="1000"/>
                                        <p:tgtEl>
                                          <p:spTgt spid="16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64"/>
                                        </p:tgtEl>
                                        <p:attrNameLst>
                                          <p:attrName>style.visibility</p:attrName>
                                        </p:attrNameLst>
                                      </p:cBhvr>
                                      <p:to>
                                        <p:strVal val="visible"/>
                                      </p:to>
                                    </p:set>
                                    <p:animEffect transition="in" filter="circle(in)">
                                      <p:cBhvr>
                                        <p:cTn id="50" dur="1000"/>
                                        <p:tgtEl>
                                          <p:spTgt spid="16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65"/>
                                        </p:tgtEl>
                                        <p:attrNameLst>
                                          <p:attrName>style.visibility</p:attrName>
                                        </p:attrNameLst>
                                      </p:cBhvr>
                                      <p:to>
                                        <p:strVal val="visible"/>
                                      </p:to>
                                    </p:set>
                                    <p:animEffect transition="in" filter="circle(in)">
                                      <p:cBhvr>
                                        <p:cTn id="53" dur="1000"/>
                                        <p:tgtEl>
                                          <p:spTgt spid="165"/>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circle(in)">
                                      <p:cBhvr>
                                        <p:cTn id="56" dur="1000"/>
                                        <p:tgtEl>
                                          <p:spTgt spid="2"/>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circle(in)">
                                      <p:cBhvr>
                                        <p:cTn id="59" dur="1000"/>
                                        <p:tgtEl>
                                          <p:spTgt spid="17"/>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circle(in)">
                                      <p:cBhvr>
                                        <p:cTn id="6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P spid="113" grpId="0" animBg="1"/>
      <p:bldP spid="116" grpId="0" animBg="1"/>
      <p:bldP spid="119" grpId="0" animBg="1"/>
      <p:bldP spid="129" grpId="0" animBg="1"/>
      <p:bldP spid="130" grpId="0" animBg="1"/>
      <p:bldP spid="131" grpId="0"/>
      <p:bldP spid="160" grpId="0" animBg="1"/>
      <p:bldP spid="161" grpId="0" animBg="1"/>
      <p:bldP spid="162" grpId="0"/>
      <p:bldP spid="163" grpId="0" animBg="1"/>
      <p:bldP spid="164" grpId="0"/>
      <p:bldP spid="165" grpId="0" animBg="1"/>
      <p:bldP spid="2" grpId="0"/>
      <p:bldP spid="17" grpId="0"/>
      <p:bldP spid="18"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806481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6793831" y="1686861"/>
            <a:ext cx="1309940" cy="1409264"/>
          </a:xfrm>
          <a:custGeom>
            <a:avLst/>
            <a:gdLst>
              <a:gd name="connsiteX0" fmla="*/ 52920 w 1309940"/>
              <a:gd name="connsiteY0" fmla="*/ 0 h 1409264"/>
              <a:gd name="connsiteX1" fmla="*/ 194520 w 1309940"/>
              <a:gd name="connsiteY1" fmla="*/ 52428 h 1409264"/>
              <a:gd name="connsiteX2" fmla="*/ 1270093 w 1309940"/>
              <a:gd name="connsiteY2" fmla="*/ 1252496 h 1409264"/>
              <a:gd name="connsiteX3" fmla="*/ 1309940 w 1309940"/>
              <a:gd name="connsiteY3" fmla="*/ 1409264 h 1409264"/>
              <a:gd name="connsiteX4" fmla="*/ 251332 w 1309940"/>
              <a:gd name="connsiteY4" fmla="*/ 1409264 h 1409264"/>
              <a:gd name="connsiteX5" fmla="*/ 0 w 1309940"/>
              <a:gd name="connsiteY5" fmla="*/ 1157932 h 1409264"/>
              <a:gd name="connsiteX6" fmla="*/ 0 w 1309940"/>
              <a:gd name="connsiteY6" fmla="*/ 152637 h 1409264"/>
              <a:gd name="connsiteX7" fmla="*/ 42924 w 1309940"/>
              <a:gd name="connsiteY7" fmla="*/ 12115 h 1409264"/>
              <a:gd name="connsiteX8" fmla="*/ 52920 w 1309940"/>
              <a:gd name="connsiteY8" fmla="*/ 0 h 140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9940" h="1409264">
                <a:moveTo>
                  <a:pt x="52920" y="0"/>
                </a:moveTo>
                <a:lnTo>
                  <a:pt x="194520" y="52428"/>
                </a:lnTo>
                <a:cubicBezTo>
                  <a:pt x="706240" y="271378"/>
                  <a:pt x="1103464" y="710550"/>
                  <a:pt x="1270093" y="1252496"/>
                </a:cubicBezTo>
                <a:lnTo>
                  <a:pt x="1309940" y="1409264"/>
                </a:lnTo>
                <a:lnTo>
                  <a:pt x="251332" y="1409264"/>
                </a:lnTo>
                <a:cubicBezTo>
                  <a:pt x="112525" y="1409264"/>
                  <a:pt x="0" y="1296739"/>
                  <a:pt x="0" y="1157932"/>
                </a:cubicBezTo>
                <a:lnTo>
                  <a:pt x="0" y="152637"/>
                </a:lnTo>
                <a:cubicBezTo>
                  <a:pt x="0" y="100584"/>
                  <a:pt x="15824" y="52228"/>
                  <a:pt x="42924" y="12115"/>
                </a:cubicBezTo>
                <a:lnTo>
                  <a:pt x="52920" y="0"/>
                </a:ln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25"/>
          <p:cNvSpPr/>
          <p:nvPr/>
        </p:nvSpPr>
        <p:spPr>
          <a:xfrm>
            <a:off x="4393029" y="1708064"/>
            <a:ext cx="1237750" cy="1388063"/>
          </a:xfrm>
          <a:custGeom>
            <a:avLst/>
            <a:gdLst>
              <a:gd name="connsiteX0" fmla="*/ 1199758 w 1237750"/>
              <a:gd name="connsiteY0" fmla="*/ 0 h 1388063"/>
              <a:gd name="connsiteX1" fmla="*/ 1217999 w 1237750"/>
              <a:gd name="connsiteY1" fmla="*/ 33606 h 1388063"/>
              <a:gd name="connsiteX2" fmla="*/ 1237750 w 1237750"/>
              <a:gd name="connsiteY2" fmla="*/ 131436 h 1388063"/>
              <a:gd name="connsiteX3" fmla="*/ 1237750 w 1237750"/>
              <a:gd name="connsiteY3" fmla="*/ 1136731 h 1388063"/>
              <a:gd name="connsiteX4" fmla="*/ 986418 w 1237750"/>
              <a:gd name="connsiteY4" fmla="*/ 1388063 h 1388063"/>
              <a:gd name="connsiteX5" fmla="*/ 0 w 1237750"/>
              <a:gd name="connsiteY5" fmla="*/ 1388063 h 1388063"/>
              <a:gd name="connsiteX6" fmla="*/ 39847 w 1237750"/>
              <a:gd name="connsiteY6" fmla="*/ 1231294 h 1388063"/>
              <a:gd name="connsiteX7" fmla="*/ 1115420 w 1237750"/>
              <a:gd name="connsiteY7" fmla="*/ 31226 h 1388063"/>
              <a:gd name="connsiteX8" fmla="*/ 1199758 w 1237750"/>
              <a:gd name="connsiteY8" fmla="*/ 0 h 138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750" h="1388063">
                <a:moveTo>
                  <a:pt x="1199758" y="0"/>
                </a:moveTo>
                <a:lnTo>
                  <a:pt x="1217999" y="33606"/>
                </a:lnTo>
                <a:cubicBezTo>
                  <a:pt x="1230717" y="63675"/>
                  <a:pt x="1237750" y="96734"/>
                  <a:pt x="1237750" y="131436"/>
                </a:cubicBezTo>
                <a:lnTo>
                  <a:pt x="1237750" y="1136731"/>
                </a:lnTo>
                <a:cubicBezTo>
                  <a:pt x="1237750" y="1275538"/>
                  <a:pt x="1125225" y="1388063"/>
                  <a:pt x="986418" y="1388063"/>
                </a:cubicBezTo>
                <a:lnTo>
                  <a:pt x="0" y="1388063"/>
                </a:lnTo>
                <a:lnTo>
                  <a:pt x="39847" y="1231294"/>
                </a:lnTo>
                <a:cubicBezTo>
                  <a:pt x="206476" y="689348"/>
                  <a:pt x="603701" y="250176"/>
                  <a:pt x="1115420" y="31226"/>
                </a:cubicBezTo>
                <a:lnTo>
                  <a:pt x="1199758" y="0"/>
                </a:lnTo>
                <a:close/>
              </a:path>
            </a:pathLst>
          </a:cu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24"/>
          <p:cNvSpPr/>
          <p:nvPr/>
        </p:nvSpPr>
        <p:spPr>
          <a:xfrm>
            <a:off x="6793831" y="3938335"/>
            <a:ext cx="1306882" cy="1400047"/>
          </a:xfrm>
          <a:custGeom>
            <a:avLst/>
            <a:gdLst>
              <a:gd name="connsiteX0" fmla="*/ 251332 w 1306882"/>
              <a:gd name="connsiteY0" fmla="*/ 0 h 1400047"/>
              <a:gd name="connsiteX1" fmla="*/ 1306882 w 1306882"/>
              <a:gd name="connsiteY1" fmla="*/ 0 h 1400047"/>
              <a:gd name="connsiteX2" fmla="*/ 1270093 w 1306882"/>
              <a:gd name="connsiteY2" fmla="*/ 144735 h 1400047"/>
              <a:gd name="connsiteX3" fmla="*/ 194520 w 1306882"/>
              <a:gd name="connsiteY3" fmla="*/ 1344804 h 1400047"/>
              <a:gd name="connsiteX4" fmla="*/ 45315 w 1306882"/>
              <a:gd name="connsiteY4" fmla="*/ 1400047 h 1400047"/>
              <a:gd name="connsiteX5" fmla="*/ 42924 w 1306882"/>
              <a:gd name="connsiteY5" fmla="*/ 1397149 h 1400047"/>
              <a:gd name="connsiteX6" fmla="*/ 0 w 1306882"/>
              <a:gd name="connsiteY6" fmla="*/ 1256627 h 1400047"/>
              <a:gd name="connsiteX7" fmla="*/ 0 w 1306882"/>
              <a:gd name="connsiteY7" fmla="*/ 251332 h 1400047"/>
              <a:gd name="connsiteX8" fmla="*/ 251332 w 1306882"/>
              <a:gd name="connsiteY8" fmla="*/ 0 h 140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6882" h="1400047">
                <a:moveTo>
                  <a:pt x="251332" y="0"/>
                </a:moveTo>
                <a:lnTo>
                  <a:pt x="1306882" y="0"/>
                </a:lnTo>
                <a:lnTo>
                  <a:pt x="1270093" y="144735"/>
                </a:lnTo>
                <a:cubicBezTo>
                  <a:pt x="1103464" y="686682"/>
                  <a:pt x="706240" y="1125853"/>
                  <a:pt x="194520" y="1344804"/>
                </a:cubicBezTo>
                <a:lnTo>
                  <a:pt x="45315" y="1400047"/>
                </a:lnTo>
                <a:lnTo>
                  <a:pt x="42924" y="1397149"/>
                </a:lnTo>
                <a:cubicBezTo>
                  <a:pt x="15824" y="1357037"/>
                  <a:pt x="0" y="1308680"/>
                  <a:pt x="0" y="1256627"/>
                </a:cubicBezTo>
                <a:lnTo>
                  <a:pt x="0" y="251332"/>
                </a:lnTo>
                <a:cubicBezTo>
                  <a:pt x="0" y="112525"/>
                  <a:pt x="112525" y="0"/>
                  <a:pt x="251332" y="0"/>
                </a:cubicBezTo>
                <a:close/>
              </a:path>
            </a:pathLst>
          </a:custGeom>
          <a:solidFill>
            <a:srgbClr val="918E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p:cNvSpPr/>
          <p:nvPr/>
        </p:nvSpPr>
        <p:spPr>
          <a:xfrm>
            <a:off x="4396089" y="3938336"/>
            <a:ext cx="1234691" cy="1378043"/>
          </a:xfrm>
          <a:custGeom>
            <a:avLst/>
            <a:gdLst>
              <a:gd name="connsiteX0" fmla="*/ 0 w 1234691"/>
              <a:gd name="connsiteY0" fmla="*/ 0 h 1378043"/>
              <a:gd name="connsiteX1" fmla="*/ 983359 w 1234691"/>
              <a:gd name="connsiteY1" fmla="*/ 0 h 1378043"/>
              <a:gd name="connsiteX2" fmla="*/ 1234691 w 1234691"/>
              <a:gd name="connsiteY2" fmla="*/ 251332 h 1378043"/>
              <a:gd name="connsiteX3" fmla="*/ 1234691 w 1234691"/>
              <a:gd name="connsiteY3" fmla="*/ 1256627 h 1378043"/>
              <a:gd name="connsiteX4" fmla="*/ 1214940 w 1234691"/>
              <a:gd name="connsiteY4" fmla="*/ 1354457 h 1378043"/>
              <a:gd name="connsiteX5" fmla="*/ 1202138 w 1234691"/>
              <a:gd name="connsiteY5" fmla="*/ 1378043 h 1378043"/>
              <a:gd name="connsiteX6" fmla="*/ 1112361 w 1234691"/>
              <a:gd name="connsiteY6" fmla="*/ 1344803 h 1378043"/>
              <a:gd name="connsiteX7" fmla="*/ 36788 w 1234691"/>
              <a:gd name="connsiteY7" fmla="*/ 144734 h 1378043"/>
              <a:gd name="connsiteX8" fmla="*/ 0 w 1234691"/>
              <a:gd name="connsiteY8" fmla="*/ 0 h 137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91" h="1378043">
                <a:moveTo>
                  <a:pt x="0" y="0"/>
                </a:moveTo>
                <a:lnTo>
                  <a:pt x="983359" y="0"/>
                </a:lnTo>
                <a:cubicBezTo>
                  <a:pt x="1122166" y="0"/>
                  <a:pt x="1234691" y="112525"/>
                  <a:pt x="1234691" y="251332"/>
                </a:cubicBezTo>
                <a:lnTo>
                  <a:pt x="1234691" y="1256627"/>
                </a:lnTo>
                <a:cubicBezTo>
                  <a:pt x="1234691" y="1291329"/>
                  <a:pt x="1227658" y="1324388"/>
                  <a:pt x="1214940" y="1354457"/>
                </a:cubicBezTo>
                <a:lnTo>
                  <a:pt x="1202138" y="1378043"/>
                </a:lnTo>
                <a:lnTo>
                  <a:pt x="1112361" y="1344803"/>
                </a:lnTo>
                <a:cubicBezTo>
                  <a:pt x="600642" y="1125852"/>
                  <a:pt x="203417" y="686681"/>
                  <a:pt x="36788" y="144734"/>
                </a:cubicBezTo>
                <a:lnTo>
                  <a:pt x="0" y="0"/>
                </a:lnTo>
                <a:close/>
              </a:path>
            </a:pathLst>
          </a:cu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21"/>
          <p:cNvSpPr/>
          <p:nvPr/>
        </p:nvSpPr>
        <p:spPr>
          <a:xfrm>
            <a:off x="6846751" y="1588167"/>
            <a:ext cx="4663459" cy="1507959"/>
          </a:xfrm>
          <a:custGeom>
            <a:avLst/>
            <a:gdLst>
              <a:gd name="connsiteX0" fmla="*/ 198412 w 4663459"/>
              <a:gd name="connsiteY0" fmla="*/ 0 h 1507959"/>
              <a:gd name="connsiteX1" fmla="*/ 4412127 w 4663459"/>
              <a:gd name="connsiteY1" fmla="*/ 0 h 1507959"/>
              <a:gd name="connsiteX2" fmla="*/ 4663459 w 4663459"/>
              <a:gd name="connsiteY2" fmla="*/ 251332 h 1507959"/>
              <a:gd name="connsiteX3" fmla="*/ 4663459 w 4663459"/>
              <a:gd name="connsiteY3" fmla="*/ 1256627 h 1507959"/>
              <a:gd name="connsiteX4" fmla="*/ 4412127 w 4663459"/>
              <a:gd name="connsiteY4" fmla="*/ 1507959 h 1507959"/>
              <a:gd name="connsiteX5" fmla="*/ 1257020 w 4663459"/>
              <a:gd name="connsiteY5" fmla="*/ 1507959 h 1507959"/>
              <a:gd name="connsiteX6" fmla="*/ 1217173 w 4663459"/>
              <a:gd name="connsiteY6" fmla="*/ 1351191 h 1507959"/>
              <a:gd name="connsiteX7" fmla="*/ 141600 w 4663459"/>
              <a:gd name="connsiteY7" fmla="*/ 151123 h 1507959"/>
              <a:gd name="connsiteX8" fmla="*/ 0 w 4663459"/>
              <a:gd name="connsiteY8" fmla="*/ 98695 h 1507959"/>
              <a:gd name="connsiteX9" fmla="*/ 20693 w 4663459"/>
              <a:gd name="connsiteY9" fmla="*/ 73613 h 1507959"/>
              <a:gd name="connsiteX10" fmla="*/ 198412 w 4663459"/>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3459" h="1507959">
                <a:moveTo>
                  <a:pt x="198412" y="0"/>
                </a:moveTo>
                <a:lnTo>
                  <a:pt x="4412127" y="0"/>
                </a:lnTo>
                <a:cubicBezTo>
                  <a:pt x="4550934" y="0"/>
                  <a:pt x="4663459" y="112525"/>
                  <a:pt x="4663459" y="251332"/>
                </a:cubicBezTo>
                <a:lnTo>
                  <a:pt x="4663459" y="1256627"/>
                </a:lnTo>
                <a:cubicBezTo>
                  <a:pt x="4663459" y="1395434"/>
                  <a:pt x="4550934" y="1507959"/>
                  <a:pt x="4412127" y="1507959"/>
                </a:cubicBezTo>
                <a:lnTo>
                  <a:pt x="1257020" y="1507959"/>
                </a:lnTo>
                <a:lnTo>
                  <a:pt x="1217173" y="1351191"/>
                </a:lnTo>
                <a:cubicBezTo>
                  <a:pt x="1050544" y="809245"/>
                  <a:pt x="653320" y="370073"/>
                  <a:pt x="141600" y="151123"/>
                </a:cubicBezTo>
                <a:lnTo>
                  <a:pt x="0" y="98695"/>
                </a:lnTo>
                <a:lnTo>
                  <a:pt x="20693" y="73613"/>
                </a:lnTo>
                <a:cubicBezTo>
                  <a:pt x="66176" y="28131"/>
                  <a:pt x="129009" y="0"/>
                  <a:pt x="19841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914400" y="1588168"/>
            <a:ext cx="4678387" cy="1507959"/>
          </a:xfrm>
          <a:custGeom>
            <a:avLst/>
            <a:gdLst>
              <a:gd name="connsiteX0" fmla="*/ 251332 w 4678387"/>
              <a:gd name="connsiteY0" fmla="*/ 0 h 1507959"/>
              <a:gd name="connsiteX1" fmla="*/ 4465047 w 4678387"/>
              <a:gd name="connsiteY1" fmla="*/ 0 h 1507959"/>
              <a:gd name="connsiteX2" fmla="*/ 4673455 w 4678387"/>
              <a:gd name="connsiteY2" fmla="*/ 110810 h 1507959"/>
              <a:gd name="connsiteX3" fmla="*/ 4678387 w 4678387"/>
              <a:gd name="connsiteY3" fmla="*/ 119896 h 1507959"/>
              <a:gd name="connsiteX4" fmla="*/ 4594049 w 4678387"/>
              <a:gd name="connsiteY4" fmla="*/ 151122 h 1507959"/>
              <a:gd name="connsiteX5" fmla="*/ 3518476 w 4678387"/>
              <a:gd name="connsiteY5" fmla="*/ 1351190 h 1507959"/>
              <a:gd name="connsiteX6" fmla="*/ 3478629 w 4678387"/>
              <a:gd name="connsiteY6" fmla="*/ 1507959 h 1507959"/>
              <a:gd name="connsiteX7" fmla="*/ 251332 w 4678387"/>
              <a:gd name="connsiteY7" fmla="*/ 1507959 h 1507959"/>
              <a:gd name="connsiteX8" fmla="*/ 0 w 4678387"/>
              <a:gd name="connsiteY8" fmla="*/ 1256627 h 1507959"/>
              <a:gd name="connsiteX9" fmla="*/ 0 w 4678387"/>
              <a:gd name="connsiteY9" fmla="*/ 251332 h 1507959"/>
              <a:gd name="connsiteX10" fmla="*/ 251332 w 4678387"/>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8387" h="1507959">
                <a:moveTo>
                  <a:pt x="251332" y="0"/>
                </a:moveTo>
                <a:lnTo>
                  <a:pt x="4465047" y="0"/>
                </a:lnTo>
                <a:cubicBezTo>
                  <a:pt x="4551802" y="0"/>
                  <a:pt x="4628290" y="43955"/>
                  <a:pt x="4673455" y="110810"/>
                </a:cubicBezTo>
                <a:lnTo>
                  <a:pt x="4678387" y="119896"/>
                </a:lnTo>
                <a:lnTo>
                  <a:pt x="4594049" y="151122"/>
                </a:lnTo>
                <a:cubicBezTo>
                  <a:pt x="4082330" y="370072"/>
                  <a:pt x="3685105" y="809244"/>
                  <a:pt x="3518476" y="1351190"/>
                </a:cubicBezTo>
                <a:lnTo>
                  <a:pt x="3478629" y="1507959"/>
                </a:lnTo>
                <a:lnTo>
                  <a:pt x="251332" y="1507959"/>
                </a:lnTo>
                <a:cubicBezTo>
                  <a:pt x="112525" y="1507959"/>
                  <a:pt x="0" y="1395434"/>
                  <a:pt x="0" y="1256627"/>
                </a:cubicBezTo>
                <a:lnTo>
                  <a:pt x="0" y="251332"/>
                </a:lnTo>
                <a:cubicBezTo>
                  <a:pt x="0" y="112525"/>
                  <a:pt x="112525" y="0"/>
                  <a:pt x="25133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19"/>
          <p:cNvSpPr/>
          <p:nvPr/>
        </p:nvSpPr>
        <p:spPr>
          <a:xfrm>
            <a:off x="6839146" y="3938335"/>
            <a:ext cx="4671064" cy="1507959"/>
          </a:xfrm>
          <a:custGeom>
            <a:avLst/>
            <a:gdLst>
              <a:gd name="connsiteX0" fmla="*/ 1261567 w 4671064"/>
              <a:gd name="connsiteY0" fmla="*/ 0 h 1507959"/>
              <a:gd name="connsiteX1" fmla="*/ 4419732 w 4671064"/>
              <a:gd name="connsiteY1" fmla="*/ 0 h 1507959"/>
              <a:gd name="connsiteX2" fmla="*/ 4671064 w 4671064"/>
              <a:gd name="connsiteY2" fmla="*/ 251332 h 1507959"/>
              <a:gd name="connsiteX3" fmla="*/ 4671064 w 4671064"/>
              <a:gd name="connsiteY3" fmla="*/ 1256627 h 1507959"/>
              <a:gd name="connsiteX4" fmla="*/ 4419732 w 4671064"/>
              <a:gd name="connsiteY4" fmla="*/ 1507959 h 1507959"/>
              <a:gd name="connsiteX5" fmla="*/ 206017 w 4671064"/>
              <a:gd name="connsiteY5" fmla="*/ 1507959 h 1507959"/>
              <a:gd name="connsiteX6" fmla="*/ 28298 w 4671064"/>
              <a:gd name="connsiteY6" fmla="*/ 1434346 h 1507959"/>
              <a:gd name="connsiteX7" fmla="*/ 0 w 4671064"/>
              <a:gd name="connsiteY7" fmla="*/ 1400047 h 1507959"/>
              <a:gd name="connsiteX8" fmla="*/ 149205 w 4671064"/>
              <a:gd name="connsiteY8" fmla="*/ 1344804 h 1507959"/>
              <a:gd name="connsiteX9" fmla="*/ 1224778 w 4671064"/>
              <a:gd name="connsiteY9" fmla="*/ 144735 h 1507959"/>
              <a:gd name="connsiteX10" fmla="*/ 1261567 w 4671064"/>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1064" h="1507959">
                <a:moveTo>
                  <a:pt x="1261567" y="0"/>
                </a:moveTo>
                <a:lnTo>
                  <a:pt x="4419732" y="0"/>
                </a:lnTo>
                <a:cubicBezTo>
                  <a:pt x="4558539" y="0"/>
                  <a:pt x="4671064" y="112525"/>
                  <a:pt x="4671064" y="251332"/>
                </a:cubicBezTo>
                <a:lnTo>
                  <a:pt x="4671064" y="1256627"/>
                </a:lnTo>
                <a:cubicBezTo>
                  <a:pt x="4671064" y="1395434"/>
                  <a:pt x="4558539" y="1507959"/>
                  <a:pt x="4419732" y="1507959"/>
                </a:cubicBezTo>
                <a:lnTo>
                  <a:pt x="206017" y="1507959"/>
                </a:lnTo>
                <a:cubicBezTo>
                  <a:pt x="136614" y="1507959"/>
                  <a:pt x="73781" y="1479828"/>
                  <a:pt x="28298" y="1434346"/>
                </a:cubicBezTo>
                <a:lnTo>
                  <a:pt x="0" y="1400047"/>
                </a:lnTo>
                <a:lnTo>
                  <a:pt x="149205" y="1344804"/>
                </a:lnTo>
                <a:cubicBezTo>
                  <a:pt x="660925" y="1125853"/>
                  <a:pt x="1058149" y="686682"/>
                  <a:pt x="1224778" y="144735"/>
                </a:cubicBezTo>
                <a:lnTo>
                  <a:pt x="1261567" y="0"/>
                </a:ln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18"/>
          <p:cNvSpPr/>
          <p:nvPr/>
        </p:nvSpPr>
        <p:spPr>
          <a:xfrm>
            <a:off x="914400" y="3938336"/>
            <a:ext cx="4683826" cy="1507959"/>
          </a:xfrm>
          <a:custGeom>
            <a:avLst/>
            <a:gdLst>
              <a:gd name="connsiteX0" fmla="*/ 251332 w 4683826"/>
              <a:gd name="connsiteY0" fmla="*/ 0 h 1507959"/>
              <a:gd name="connsiteX1" fmla="*/ 3481688 w 4683826"/>
              <a:gd name="connsiteY1" fmla="*/ 0 h 1507959"/>
              <a:gd name="connsiteX2" fmla="*/ 3518476 w 4683826"/>
              <a:gd name="connsiteY2" fmla="*/ 144734 h 1507959"/>
              <a:gd name="connsiteX3" fmla="*/ 4594049 w 4683826"/>
              <a:gd name="connsiteY3" fmla="*/ 1344803 h 1507959"/>
              <a:gd name="connsiteX4" fmla="*/ 4683826 w 4683826"/>
              <a:gd name="connsiteY4" fmla="*/ 1378043 h 1507959"/>
              <a:gd name="connsiteX5" fmla="*/ 4673455 w 4683826"/>
              <a:gd name="connsiteY5" fmla="*/ 1397149 h 1507959"/>
              <a:gd name="connsiteX6" fmla="*/ 4465047 w 4683826"/>
              <a:gd name="connsiteY6" fmla="*/ 1507959 h 1507959"/>
              <a:gd name="connsiteX7" fmla="*/ 251332 w 4683826"/>
              <a:gd name="connsiteY7" fmla="*/ 1507959 h 1507959"/>
              <a:gd name="connsiteX8" fmla="*/ 0 w 4683826"/>
              <a:gd name="connsiteY8" fmla="*/ 1256627 h 1507959"/>
              <a:gd name="connsiteX9" fmla="*/ 0 w 4683826"/>
              <a:gd name="connsiteY9" fmla="*/ 251332 h 1507959"/>
              <a:gd name="connsiteX10" fmla="*/ 251332 w 4683826"/>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83826" h="1507959">
                <a:moveTo>
                  <a:pt x="251332" y="0"/>
                </a:moveTo>
                <a:lnTo>
                  <a:pt x="3481688" y="0"/>
                </a:lnTo>
                <a:lnTo>
                  <a:pt x="3518476" y="144734"/>
                </a:lnTo>
                <a:cubicBezTo>
                  <a:pt x="3685105" y="686681"/>
                  <a:pt x="4082330" y="1125852"/>
                  <a:pt x="4594049" y="1344803"/>
                </a:cubicBezTo>
                <a:lnTo>
                  <a:pt x="4683826" y="1378043"/>
                </a:lnTo>
                <a:lnTo>
                  <a:pt x="4673455" y="1397149"/>
                </a:lnTo>
                <a:cubicBezTo>
                  <a:pt x="4628290" y="1464004"/>
                  <a:pt x="4551802" y="1507959"/>
                  <a:pt x="4465047" y="1507959"/>
                </a:cubicBezTo>
                <a:lnTo>
                  <a:pt x="251332" y="1507959"/>
                </a:lnTo>
                <a:cubicBezTo>
                  <a:pt x="112525" y="1507959"/>
                  <a:pt x="0" y="1395434"/>
                  <a:pt x="0" y="1256627"/>
                </a:cubicBezTo>
                <a:lnTo>
                  <a:pt x="0" y="251332"/>
                </a:lnTo>
                <a:cubicBezTo>
                  <a:pt x="0" y="112525"/>
                  <a:pt x="112525" y="0"/>
                  <a:pt x="25133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4999614" y="2191589"/>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1</a:t>
            </a:r>
            <a:endParaRPr lang="en-GB" sz="4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7001995" y="2191589"/>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2</a:t>
            </a:r>
            <a:endParaRPr lang="en-GB" sz="4000" b="1">
              <a:latin typeface="Times New Roman" panose="02020603050405020304" pitchFamily="18" charset="0"/>
              <a:cs typeface="Times New Roman" panose="02020603050405020304" pitchFamily="18" charset="0"/>
            </a:endParaRPr>
          </a:p>
        </p:txBody>
      </p:sp>
      <p:sp>
        <p:nvSpPr>
          <p:cNvPr id="31" name="TextBox 30"/>
          <p:cNvSpPr txBox="1"/>
          <p:nvPr/>
        </p:nvSpPr>
        <p:spPr>
          <a:xfrm>
            <a:off x="4999614" y="4140704"/>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3</a:t>
            </a:r>
            <a:endParaRPr lang="en-GB" sz="4000" b="1">
              <a:latin typeface="Times New Roman" panose="02020603050405020304" pitchFamily="18" charset="0"/>
              <a:cs typeface="Times New Roman" panose="02020603050405020304" pitchFamily="18" charset="0"/>
            </a:endParaRPr>
          </a:p>
        </p:txBody>
      </p:sp>
      <p:sp>
        <p:nvSpPr>
          <p:cNvPr id="32" name="TextBox 31"/>
          <p:cNvSpPr txBox="1"/>
          <p:nvPr/>
        </p:nvSpPr>
        <p:spPr>
          <a:xfrm>
            <a:off x="7001995" y="4140704"/>
            <a:ext cx="441146" cy="707886"/>
          </a:xfrm>
          <a:prstGeom prst="rect">
            <a:avLst/>
          </a:prstGeom>
          <a:noFill/>
        </p:spPr>
        <p:txBody>
          <a:bodyPr wrap="none" rtlCol="0">
            <a:spAutoFit/>
          </a:bodyPr>
          <a:lstStyle/>
          <a:p>
            <a:r>
              <a:rPr lang="en-GB" sz="4000" b="1">
                <a:latin typeface="Times New Roman" panose="02020603050405020304" pitchFamily="18" charset="0"/>
                <a:cs typeface="Times New Roman" panose="02020603050405020304" pitchFamily="18" charset="0"/>
              </a:rPr>
              <a:t>4</a:t>
            </a:r>
          </a:p>
        </p:txBody>
      </p:sp>
      <p:sp>
        <p:nvSpPr>
          <p:cNvPr id="33" name="TextBox 32"/>
          <p:cNvSpPr txBox="1"/>
          <p:nvPr/>
        </p:nvSpPr>
        <p:spPr>
          <a:xfrm>
            <a:off x="1864877" y="2111313"/>
            <a:ext cx="2008883"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TỔNG QUAN</a:t>
            </a:r>
            <a:endParaRPr lang="en-GB" sz="2400">
              <a:latin typeface="Times New Roman" panose="02020603050405020304" pitchFamily="18" charset="0"/>
              <a:cs typeface="Times New Roman" panose="02020603050405020304" pitchFamily="18" charset="0"/>
            </a:endParaRPr>
          </a:p>
        </p:txBody>
      </p:sp>
      <p:sp>
        <p:nvSpPr>
          <p:cNvPr id="34" name="TextBox 33"/>
          <p:cNvSpPr txBox="1"/>
          <p:nvPr/>
        </p:nvSpPr>
        <p:spPr>
          <a:xfrm>
            <a:off x="7936697" y="1946522"/>
            <a:ext cx="3332259" cy="830997"/>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PHÂN TÍCH THIẾT KẾ </a:t>
            </a:r>
          </a:p>
          <a:p>
            <a:pPr algn="ctr"/>
            <a:r>
              <a:rPr lang="en-GB" sz="2400" smtClean="0">
                <a:latin typeface="Times New Roman" panose="02020603050405020304" pitchFamily="18" charset="0"/>
                <a:cs typeface="Times New Roman" panose="02020603050405020304" pitchFamily="18" charset="0"/>
              </a:rPr>
              <a:t>HỆ THỐNG</a:t>
            </a:r>
          </a:p>
        </p:txBody>
      </p:sp>
      <p:sp>
        <p:nvSpPr>
          <p:cNvPr id="35" name="TextBox 34"/>
          <p:cNvSpPr txBox="1"/>
          <p:nvPr/>
        </p:nvSpPr>
        <p:spPr>
          <a:xfrm>
            <a:off x="2069076" y="4461481"/>
            <a:ext cx="109196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DEMO</a:t>
            </a:r>
            <a:endParaRPr lang="en-GB" sz="2400">
              <a:latin typeface="Times New Roman" panose="02020603050405020304" pitchFamily="18" charset="0"/>
              <a:cs typeface="Times New Roman" panose="02020603050405020304" pitchFamily="18" charset="0"/>
            </a:endParaRPr>
          </a:p>
        </p:txBody>
      </p:sp>
      <p:sp>
        <p:nvSpPr>
          <p:cNvPr id="36" name="TextBox 35"/>
          <p:cNvSpPr txBox="1"/>
          <p:nvPr/>
        </p:nvSpPr>
        <p:spPr>
          <a:xfrm>
            <a:off x="8319700" y="4407525"/>
            <a:ext cx="1709955"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KẾT LUẬN</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2107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000"/>
                                        <p:tgtEl>
                                          <p:spTgt spid="34"/>
                                        </p:tgtEl>
                                      </p:cBhvr>
                                    </p:animEffect>
                                    <p:anim calcmode="lin" valueType="num">
                                      <p:cBhvr>
                                        <p:cTn id="45" dur="1000" fill="hold"/>
                                        <p:tgtEl>
                                          <p:spTgt spid="34"/>
                                        </p:tgtEl>
                                        <p:attrNameLst>
                                          <p:attrName>ppt_x</p:attrName>
                                        </p:attrNameLst>
                                      </p:cBhvr>
                                      <p:tavLst>
                                        <p:tav tm="0">
                                          <p:val>
                                            <p:strVal val="#ppt_x"/>
                                          </p:val>
                                        </p:tav>
                                        <p:tav tm="100000">
                                          <p:val>
                                            <p:strVal val="#ppt_x"/>
                                          </p:val>
                                        </p:tav>
                                      </p:tavLst>
                                    </p:anim>
                                    <p:anim calcmode="lin" valueType="num">
                                      <p:cBhvr>
                                        <p:cTn id="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1000"/>
                                        <p:tgtEl>
                                          <p:spTgt spid="36"/>
                                        </p:tgtEl>
                                      </p:cBhvr>
                                    </p:animEffect>
                                    <p:anim calcmode="lin" valueType="num">
                                      <p:cBhvr>
                                        <p:cTn id="79" dur="1000" fill="hold"/>
                                        <p:tgtEl>
                                          <p:spTgt spid="36"/>
                                        </p:tgtEl>
                                        <p:attrNameLst>
                                          <p:attrName>ppt_x</p:attrName>
                                        </p:attrNameLst>
                                      </p:cBhvr>
                                      <p:tavLst>
                                        <p:tav tm="0">
                                          <p:val>
                                            <p:strVal val="#ppt_x"/>
                                          </p:val>
                                        </p:tav>
                                        <p:tav tm="100000">
                                          <p:val>
                                            <p:strVal val="#ppt_x"/>
                                          </p:val>
                                        </p:tav>
                                      </p:tavLst>
                                    </p:anim>
                                    <p:anim calcmode="lin" valueType="num">
                                      <p:cBhvr>
                                        <p:cTn id="80" dur="1000" fill="hold"/>
                                        <p:tgtEl>
                                          <p:spTgt spid="3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24" grpId="0" animBg="1"/>
      <p:bldP spid="22" grpId="0" animBg="1"/>
      <p:bldP spid="21" grpId="0" animBg="1"/>
      <p:bldP spid="20" grpId="0" animBg="1"/>
      <p:bldP spid="19" grpId="0" animBg="1"/>
      <p:bldP spid="28" grpId="0"/>
      <p:bldP spid="30" grpId="0"/>
      <p:bldP spid="31" grpId="0"/>
      <p:bldP spid="32" grpId="0"/>
      <p:bldP spid="33" grpId="0"/>
      <p:bldP spid="34"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6362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TỔNG QUAN</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962526" y="2598821"/>
            <a:ext cx="2213810" cy="2775284"/>
          </a:xfrm>
          <a:prstGeom prst="roundRect">
            <a:avLst/>
          </a:pr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GIỚI</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THIỆU</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a:off x="8975556" y="2598821"/>
            <a:ext cx="2213810" cy="2775284"/>
          </a:xfrm>
          <a:prstGeom prst="roundRect">
            <a:avLst/>
          </a:prstGeom>
          <a:solidFill>
            <a:srgbClr val="918E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NGÔN </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NGỮ</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5" name="Rounded Rectangle 24"/>
          <p:cNvSpPr/>
          <p:nvPr/>
        </p:nvSpPr>
        <p:spPr>
          <a:xfrm>
            <a:off x="6304546" y="2598821"/>
            <a:ext cx="2213810" cy="2775284"/>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GIẢI </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PHÁP</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Rounded Rectangle 25"/>
          <p:cNvSpPr/>
          <p:nvPr/>
        </p:nvSpPr>
        <p:spPr>
          <a:xfrm>
            <a:off x="3633536" y="2598821"/>
            <a:ext cx="2213810" cy="277528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THỰC TRẠNG</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379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ircle(in)">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ircle(in)">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2409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GIỚI THIỆU</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6187434" y="1674584"/>
            <a:ext cx="4859383" cy="4859382"/>
          </a:xfrm>
          <a:prstGeom prst="roundRect">
            <a:avLst>
              <a:gd name="adj" fmla="val 11291"/>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 Same Side Corner Rectangle 3"/>
          <p:cNvSpPr/>
          <p:nvPr/>
        </p:nvSpPr>
        <p:spPr>
          <a:xfrm rot="10800000">
            <a:off x="6187434" y="1690692"/>
            <a:ext cx="4859383" cy="1058094"/>
          </a:xfrm>
          <a:prstGeom prst="round2SameRect">
            <a:avLst>
              <a:gd name="adj1" fmla="val 50000"/>
              <a:gd name="adj2" fmla="val 0"/>
            </a:avLst>
          </a:prstGeom>
          <a:solidFill>
            <a:srgbClr val="BC8F0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775057" y="1711236"/>
            <a:ext cx="4859383" cy="4859382"/>
          </a:xfrm>
          <a:prstGeom prst="roundRect">
            <a:avLst>
              <a:gd name="adj" fmla="val 11291"/>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 Same Side Corner Rectangle 8"/>
          <p:cNvSpPr/>
          <p:nvPr/>
        </p:nvSpPr>
        <p:spPr>
          <a:xfrm rot="10800000">
            <a:off x="775057" y="1687739"/>
            <a:ext cx="4859383" cy="1058092"/>
          </a:xfrm>
          <a:prstGeom prst="round2SameRect">
            <a:avLst>
              <a:gd name="adj1" fmla="val 50000"/>
              <a:gd name="adj2" fmla="val 0"/>
            </a:avLst>
          </a:prstGeom>
          <a:solidFill>
            <a:srgbClr val="8E000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450375" y="1746683"/>
            <a:ext cx="1508746" cy="707886"/>
          </a:xfrm>
          <a:prstGeom prst="rect">
            <a:avLst/>
          </a:prstGeom>
          <a:noFill/>
        </p:spPr>
        <p:txBody>
          <a:bodyPr wrap="none" rtlCol="0">
            <a:spAutoFit/>
          </a:bodyPr>
          <a:lstStyle/>
          <a:p>
            <a:r>
              <a:rPr lang="en-GB" sz="4000" smtClean="0">
                <a:solidFill>
                  <a:schemeClr val="bg1">
                    <a:lumMod val="95000"/>
                  </a:schemeClr>
                </a:solidFill>
                <a:latin typeface="Times New Roman" panose="02020603050405020304" pitchFamily="18" charset="0"/>
                <a:cs typeface="Times New Roman" panose="02020603050405020304" pitchFamily="18" charset="0"/>
              </a:rPr>
              <a:t>Lý Do</a:t>
            </a:r>
            <a:endParaRPr lang="en-GB" sz="4000">
              <a:solidFill>
                <a:schemeClr val="bg1">
                  <a:lumMod val="9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7534167" y="1861754"/>
            <a:ext cx="2165914" cy="707886"/>
          </a:xfrm>
          <a:prstGeom prst="rect">
            <a:avLst/>
          </a:prstGeom>
          <a:noFill/>
        </p:spPr>
        <p:txBody>
          <a:bodyPr wrap="none" rtlCol="0">
            <a:spAutoFit/>
          </a:bodyPr>
          <a:lstStyle/>
          <a:p>
            <a:r>
              <a:rPr lang="en-GB" sz="4000" smtClean="0">
                <a:solidFill>
                  <a:schemeClr val="bg1">
                    <a:lumMod val="95000"/>
                  </a:schemeClr>
                </a:solidFill>
                <a:latin typeface="Times New Roman" panose="02020603050405020304" pitchFamily="18" charset="0"/>
                <a:cs typeface="Times New Roman" panose="02020603050405020304" pitchFamily="18" charset="0"/>
              </a:rPr>
              <a:t>Mục Tiêu</a:t>
            </a:r>
            <a:endParaRPr lang="en-GB" sz="4000">
              <a:solidFill>
                <a:schemeClr val="bg1">
                  <a:lumMod val="95000"/>
                </a:schemeClr>
              </a:solidFill>
              <a:latin typeface="Times New Roman" panose="02020603050405020304" pitchFamily="18" charset="0"/>
              <a:cs typeface="Times New Roman" panose="02020603050405020304" pitchFamily="18" charset="0"/>
            </a:endParaRPr>
          </a:p>
        </p:txBody>
      </p:sp>
      <p:sp>
        <p:nvSpPr>
          <p:cNvPr id="13" name="Oval 12"/>
          <p:cNvSpPr/>
          <p:nvPr/>
        </p:nvSpPr>
        <p:spPr>
          <a:xfrm>
            <a:off x="2950022" y="2526347"/>
            <a:ext cx="509451" cy="418011"/>
          </a:xfrm>
          <a:prstGeom prst="ellipse">
            <a:avLst/>
          </a:prstGeom>
          <a:solidFill>
            <a:schemeClr val="bg1">
              <a:lumMod val="6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362398" y="2511152"/>
            <a:ext cx="509451" cy="418011"/>
          </a:xfrm>
          <a:prstGeom prst="ellipse">
            <a:avLst/>
          </a:prstGeom>
          <a:solidFill>
            <a:schemeClr val="bg1">
              <a:lumMod val="6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923942" y="3192600"/>
            <a:ext cx="4561609" cy="2539157"/>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Sự phát triển của công nghệ thông tin</a:t>
            </a:r>
          </a:p>
          <a:p>
            <a:pPr marL="285750" indent="-285750">
              <a:spcBef>
                <a:spcPts val="300"/>
              </a:spcBef>
              <a:spcAft>
                <a:spcPts val="300"/>
              </a:spcAft>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Nhu cầu trong thực tế </a:t>
            </a:r>
            <a:r>
              <a:rPr lang="en-GB" sz="2400" smtClean="0">
                <a:latin typeface="Times New Roman" panose="02020603050405020304" pitchFamily="18" charset="0"/>
                <a:cs typeface="Times New Roman" panose="02020603050405020304" pitchFamily="18" charset="0"/>
              </a:rPr>
              <a:t>cao</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Kiểm soát mọi hoạt động dễ dàng </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Dễ dàng sử dụng</a:t>
            </a:r>
          </a:p>
        </p:txBody>
      </p:sp>
      <p:sp>
        <p:nvSpPr>
          <p:cNvPr id="18" name="TextBox 17"/>
          <p:cNvSpPr txBox="1"/>
          <p:nvPr/>
        </p:nvSpPr>
        <p:spPr>
          <a:xfrm>
            <a:off x="6336318" y="3112029"/>
            <a:ext cx="4561609" cy="3277820"/>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Hiểu cách hoạt động mô hình </a:t>
            </a:r>
            <a:r>
              <a:rPr lang="en-US" sz="2400" smtClean="0">
                <a:latin typeface="Times New Roman" panose="02020603050405020304" pitchFamily="18" charset="0"/>
                <a:cs typeface="Times New Roman" panose="02020603050405020304" pitchFamily="18" charset="0"/>
              </a:rPr>
              <a:t>PHP MVC</a:t>
            </a:r>
          </a:p>
          <a:p>
            <a:pPr marL="285750" indent="-285750">
              <a:spcBef>
                <a:spcPts val="300"/>
              </a:spcBef>
              <a:spcAft>
                <a:spcPts val="300"/>
              </a:spcAf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Xây dựng thành công website quản trị</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Phần mềm đáp ứng các yêu cầu cơ bản về website quản trị</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Phần mềm phục vụ cho mục đích nghiên cứu</a:t>
            </a:r>
          </a:p>
        </p:txBody>
      </p:sp>
    </p:spTree>
    <p:extLst>
      <p:ext uri="{BB962C8B-B14F-4D97-AF65-F5344CB8AC3E}">
        <p14:creationId xmlns:p14="http://schemas.microsoft.com/office/powerpoint/2010/main" val="22001880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circle(in)">
                                      <p:cBhvr>
                                        <p:cTn id="5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8" grpId="0" animBg="1"/>
      <p:bldP spid="9" grpId="0" animBg="1"/>
      <p:bldP spid="10" grpId="0"/>
      <p:bldP spid="11" grpId="0"/>
      <p:bldP spid="13" grpId="0" animBg="1"/>
      <p:bldP spid="14" grpId="0" animBg="1"/>
      <p:bldP spid="15"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rgbClr val="314A6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289395" y="1135211"/>
            <a:ext cx="1271310" cy="1200329"/>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Thực</a:t>
            </a:r>
          </a:p>
          <a:p>
            <a:r>
              <a:rPr lang="en-GB" sz="3600" smtClean="0">
                <a:solidFill>
                  <a:schemeClr val="bg1">
                    <a:lumMod val="95000"/>
                  </a:schemeClr>
                </a:solidFill>
                <a:latin typeface="Times New Roman" panose="02020603050405020304" pitchFamily="18" charset="0"/>
                <a:cs typeface="Times New Roman" panose="02020603050405020304" pitchFamily="18" charset="0"/>
              </a:rPr>
              <a:t>Trạng</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289395" y="4003920"/>
            <a:ext cx="1107996" cy="1200329"/>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Giải</a:t>
            </a:r>
          </a:p>
          <a:p>
            <a:r>
              <a:rPr lang="en-GB" sz="3600" smtClean="0">
                <a:solidFill>
                  <a:schemeClr val="bg1">
                    <a:lumMod val="95000"/>
                  </a:schemeClr>
                </a:solidFill>
                <a:latin typeface="Times New Roman" panose="02020603050405020304" pitchFamily="18" charset="0"/>
                <a:cs typeface="Times New Roman" panose="02020603050405020304" pitchFamily="18" charset="0"/>
              </a:rPr>
              <a:t>Pháp</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21768" y="721895"/>
            <a:ext cx="7908758" cy="1569660"/>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Đa phần các cửa hàng đều lưu trữu dữ liệu bằng giấy</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Nhập xuất hàng tốn nhiều thời gian</a:t>
            </a:r>
          </a:p>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Thống kê không thuận tiện</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Dễ mất dữ liệu</a:t>
            </a:r>
            <a:endParaRPr lang="en-GB" sz="2400">
              <a:latin typeface="Times New Roman" panose="02020603050405020304" pitchFamily="18" charset="0"/>
              <a:cs typeface="Times New Roman" panose="02020603050405020304" pitchFamily="18" charset="0"/>
            </a:endParaRPr>
          </a:p>
        </p:txBody>
      </p:sp>
      <p:sp>
        <p:nvSpPr>
          <p:cNvPr id="17" name="TextBox 16"/>
          <p:cNvSpPr txBox="1"/>
          <p:nvPr/>
        </p:nvSpPr>
        <p:spPr>
          <a:xfrm>
            <a:off x="3737812" y="3513222"/>
            <a:ext cx="7908758" cy="1200329"/>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Xây dựng website quản lý bán hàng</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Thuận tiện cho việc quản lý</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Thống kê nhanh chóng và chính xác</a:t>
            </a:r>
          </a:p>
        </p:txBody>
      </p:sp>
    </p:spTree>
    <p:extLst>
      <p:ext uri="{BB962C8B-B14F-4D97-AF65-F5344CB8AC3E}">
        <p14:creationId xmlns:p14="http://schemas.microsoft.com/office/powerpoint/2010/main" val="19765870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0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10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0" name="Oval 9"/>
          <p:cNvSpPr/>
          <p:nvPr/>
        </p:nvSpPr>
        <p:spPr>
          <a:xfrm>
            <a:off x="2261937" y="288757"/>
            <a:ext cx="3272589" cy="3015916"/>
          </a:xfrm>
          <a:prstGeom prst="ellipse">
            <a:avLst/>
          </a:pr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HTML</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Oval 11"/>
          <p:cNvSpPr/>
          <p:nvPr/>
        </p:nvSpPr>
        <p:spPr>
          <a:xfrm>
            <a:off x="6537156" y="3569368"/>
            <a:ext cx="3272589" cy="3015916"/>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PHP</a:t>
            </a:r>
          </a:p>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MVC</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Oval 12"/>
          <p:cNvSpPr/>
          <p:nvPr/>
        </p:nvSpPr>
        <p:spPr>
          <a:xfrm>
            <a:off x="2261937" y="3569368"/>
            <a:ext cx="3272589" cy="301591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Javascript</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Oval 14"/>
          <p:cNvSpPr/>
          <p:nvPr/>
        </p:nvSpPr>
        <p:spPr>
          <a:xfrm>
            <a:off x="6537156" y="288757"/>
            <a:ext cx="3272589" cy="301591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CSS</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5" name="Oval 24"/>
          <p:cNvSpPr/>
          <p:nvPr/>
        </p:nvSpPr>
        <p:spPr>
          <a:xfrm>
            <a:off x="4399546" y="1929063"/>
            <a:ext cx="3272589" cy="3015916"/>
          </a:xfrm>
          <a:prstGeom prst="ellipse">
            <a:avLst/>
          </a:prstGeom>
          <a:solidFill>
            <a:srgbClr val="BC8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Ngôn Ngữ</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608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chemeClr val="accent3">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chemeClr val="accent4">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178692" y="1489592"/>
            <a:ext cx="1492716"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HTML</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422348" y="4280919"/>
            <a:ext cx="1005403"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CSS</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37812" y="1027928"/>
            <a:ext cx="7908758" cy="1569660"/>
          </a:xfrm>
          <a:prstGeom prst="rect">
            <a:avLst/>
          </a:prstGeom>
          <a:noFill/>
        </p:spPr>
        <p:txBody>
          <a:bodyPr wrap="square" rtlCol="0">
            <a:spAutoFit/>
          </a:bodyPr>
          <a:lstStyle/>
          <a:p>
            <a:pPr marL="285750" lvl="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HTML là chữ viết tắt của cụm từ Hyper Text Markup Language (Ngôn ngữ đánh dấu siêu văn bản) </a:t>
            </a:r>
            <a:endParaRPr lang="en-GB" sz="240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Đ</a:t>
            </a:r>
            <a:r>
              <a:rPr lang="vi-VN" sz="2400" smtClean="0">
                <a:latin typeface="Times New Roman" panose="02020603050405020304" pitchFamily="18" charset="0"/>
                <a:cs typeface="Times New Roman" panose="02020603050405020304" pitchFamily="18" charset="0"/>
              </a:rPr>
              <a:t>ược </a:t>
            </a:r>
            <a:r>
              <a:rPr lang="vi-VN" sz="2400">
                <a:latin typeface="Times New Roman" panose="02020603050405020304" pitchFamily="18" charset="0"/>
                <a:cs typeface="Times New Roman" panose="02020603050405020304" pitchFamily="18" charset="0"/>
              </a:rPr>
              <a:t>sử dụng để tạo một trang web</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Đánh </a:t>
            </a:r>
            <a:r>
              <a:rPr lang="en-GB" sz="2400">
                <a:latin typeface="Times New Roman" panose="02020603050405020304" pitchFamily="18" charset="0"/>
                <a:cs typeface="Times New Roman" panose="02020603050405020304" pitchFamily="18" charset="0"/>
              </a:rPr>
              <a:t>dấu một tài liệu text bằng các thẻ (tag)</a:t>
            </a:r>
          </a:p>
        </p:txBody>
      </p:sp>
      <p:sp>
        <p:nvSpPr>
          <p:cNvPr id="17" name="TextBox 16"/>
          <p:cNvSpPr txBox="1"/>
          <p:nvPr/>
        </p:nvSpPr>
        <p:spPr>
          <a:xfrm>
            <a:off x="3737812" y="3513222"/>
            <a:ext cx="7908758" cy="2677656"/>
          </a:xfrm>
          <a:prstGeom prst="rect">
            <a:avLst/>
          </a:prstGeom>
          <a:noFill/>
        </p:spPr>
        <p:txBody>
          <a:bodyPr wrap="square" rtlCol="0">
            <a:spAutoFit/>
          </a:bodyPr>
          <a:lstStyle/>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CSS (Cascading Style Sheets</a:t>
            </a:r>
            <a:r>
              <a:rPr lang="en-GB" sz="240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Đ</a:t>
            </a:r>
            <a:r>
              <a:rPr lang="vi-VN" sz="2400" smtClean="0">
                <a:latin typeface="Times New Roman" panose="02020603050405020304" pitchFamily="18" charset="0"/>
                <a:cs typeface="Times New Roman" panose="02020603050405020304" pitchFamily="18" charset="0"/>
              </a:rPr>
              <a:t>ược </a:t>
            </a:r>
            <a:r>
              <a:rPr lang="vi-VN" sz="2400">
                <a:latin typeface="Times New Roman" panose="02020603050405020304" pitchFamily="18" charset="0"/>
                <a:cs typeface="Times New Roman" panose="02020603050405020304" pitchFamily="18" charset="0"/>
              </a:rPr>
              <a:t>dùng để miêu tả cách trình bày các tài liệu viết bằng ngôn ngữ HTML và </a:t>
            </a:r>
            <a:r>
              <a:rPr lang="vi-VN" sz="2400" smtClean="0">
                <a:latin typeface="Times New Roman" panose="02020603050405020304" pitchFamily="18" charset="0"/>
                <a:cs typeface="Times New Roman" panose="02020603050405020304" pitchFamily="18" charset="0"/>
              </a:rPr>
              <a:t>XHTML</a:t>
            </a:r>
            <a:r>
              <a:rPr lang="en-GB" sz="240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Hạn chế tối thiểu việc làm rối mã </a:t>
            </a:r>
            <a:r>
              <a:rPr lang="en-GB" sz="2400" smtClean="0">
                <a:latin typeface="Times New Roman" panose="02020603050405020304" pitchFamily="18" charset="0"/>
                <a:cs typeface="Times New Roman" panose="02020603050405020304" pitchFamily="18" charset="0"/>
              </a:rPr>
              <a:t>HTML</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Tạo ra các kiểu dáng có thể áp dụng cho nhiều trang Web, giúp tránh phải lặp lại việc định dạng cho các trang Web giống nhau.</a:t>
            </a:r>
            <a:endParaRPr lang="en-GB"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1498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chemeClr val="accent5">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rgbClr val="3113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909387" y="1489592"/>
            <a:ext cx="2031325" cy="646331"/>
          </a:xfrm>
          <a:prstGeom prst="rect">
            <a:avLst/>
          </a:prstGeom>
          <a:noFill/>
        </p:spPr>
        <p:txBody>
          <a:bodyPr wrap="none" rtlCol="0">
            <a:spAutoFit/>
          </a:bodyPr>
          <a:lstStyle/>
          <a:p>
            <a:pPr algn="ctr"/>
            <a:r>
              <a:rPr lang="en-GB" sz="3600">
                <a:solidFill>
                  <a:schemeClr val="bg1">
                    <a:lumMod val="95000"/>
                  </a:schemeClr>
                </a:solidFill>
                <a:latin typeface="Times New Roman" panose="02020603050405020304" pitchFamily="18" charset="0"/>
                <a:cs typeface="Times New Roman" panose="02020603050405020304" pitchFamily="18" charset="0"/>
              </a:rPr>
              <a:t>Javascript</a:t>
            </a:r>
          </a:p>
        </p:txBody>
      </p:sp>
      <p:sp>
        <p:nvSpPr>
          <p:cNvPr id="15" name="TextBox 14"/>
          <p:cNvSpPr txBox="1"/>
          <p:nvPr/>
        </p:nvSpPr>
        <p:spPr>
          <a:xfrm>
            <a:off x="1409523" y="4280919"/>
            <a:ext cx="1031051"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PHP</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21768" y="721895"/>
            <a:ext cx="7908758" cy="2308324"/>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L</a:t>
            </a:r>
            <a:r>
              <a:rPr lang="vi-VN" sz="2400" smtClean="0">
                <a:latin typeface="Times New Roman" panose="02020603050405020304" pitchFamily="18" charset="0"/>
                <a:cs typeface="Times New Roman" panose="02020603050405020304" pitchFamily="18" charset="0"/>
              </a:rPr>
              <a:t>à </a:t>
            </a:r>
            <a:r>
              <a:rPr lang="vi-VN" sz="2400">
                <a:latin typeface="Times New Roman" panose="02020603050405020304" pitchFamily="18" charset="0"/>
                <a:cs typeface="Times New Roman" panose="02020603050405020304" pitchFamily="18" charset="0"/>
              </a:rPr>
              <a:t>một ngôn ngữ lập trình thông dịch được phát </a:t>
            </a:r>
            <a:r>
              <a:rPr lang="vi-VN" sz="2400" smtClean="0">
                <a:latin typeface="Times New Roman" panose="02020603050405020304" pitchFamily="18" charset="0"/>
                <a:cs typeface="Times New Roman" panose="02020603050405020304" pitchFamily="18" charset="0"/>
              </a:rPr>
              <a:t>triển</a:t>
            </a:r>
            <a:r>
              <a:rPr lang="en-GB" sz="2400" smtClean="0">
                <a:latin typeface="Times New Roman" panose="02020603050405020304" pitchFamily="18" charset="0"/>
                <a:cs typeface="Times New Roman" panose="02020603050405020304" pitchFamily="18" charset="0"/>
              </a:rPr>
              <a:t> theo lập trình hướng đối tượng</a:t>
            </a: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JavaScript có cú pháp tương tự C</a:t>
            </a:r>
            <a:r>
              <a:rPr lang="en-GB" sz="2400">
                <a:latin typeface="Times New Roman" panose="02020603050405020304" pitchFamily="18" charset="0"/>
                <a:cs typeface="Times New Roman" panose="02020603050405020304" pitchFamily="18" charset="0"/>
              </a:rPr>
              <a:t>	</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JavaScript được dùng để thực hiện một số tác vụ không thể thực hiện được với chỉ HTML như kiểm tra thông tin nhập vào, tự động thay đổi hình ảnh,..</a:t>
            </a:r>
            <a:endParaRPr lang="en-GB" sz="240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3721768" y="3619233"/>
            <a:ext cx="7908758" cy="2308324"/>
          </a:xfrm>
          <a:prstGeom prst="rect">
            <a:avLst/>
          </a:prstGeom>
          <a:noFill/>
        </p:spPr>
        <p:txBody>
          <a:bodyPr wrap="square" rtlCol="0">
            <a:spAutoFit/>
          </a:bodyPr>
          <a:lstStyle/>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PHP: Hypertext Preprocessor</a:t>
            </a:r>
            <a:r>
              <a:rPr lang="vi-VN" sz="2400" smtClean="0">
                <a:latin typeface="Times New Roman" panose="02020603050405020304" pitchFamily="18" charset="0"/>
                <a:cs typeface="Times New Roman" panose="02020603050405020304" pitchFamily="18" charset="0"/>
              </a:rPr>
              <a:t>, là </a:t>
            </a:r>
            <a:r>
              <a:rPr lang="vi-VN" sz="2400">
                <a:latin typeface="Times New Roman" panose="02020603050405020304" pitchFamily="18" charset="0"/>
                <a:cs typeface="Times New Roman" panose="02020603050405020304" pitchFamily="18" charset="0"/>
              </a:rPr>
              <a:t>một ngôn ngữ lập trình kịch bản hay một loại mã lệnh </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C</a:t>
            </a:r>
            <a:r>
              <a:rPr lang="vi-VN" sz="2400" smtClean="0">
                <a:latin typeface="Times New Roman" panose="02020603050405020304" pitchFamily="18" charset="0"/>
                <a:cs typeface="Times New Roman" panose="02020603050405020304" pitchFamily="18" charset="0"/>
              </a:rPr>
              <a:t>hủ </a:t>
            </a:r>
            <a:r>
              <a:rPr lang="vi-VN" sz="2400">
                <a:latin typeface="Times New Roman" panose="02020603050405020304" pitchFamily="18" charset="0"/>
                <a:cs typeface="Times New Roman" panose="02020603050405020304" pitchFamily="18" charset="0"/>
              </a:rPr>
              <a:t>yếu được dùng để phát triển các ứng dụng viết cho máy chủ, mã nguồn mở, dùng cho mục đích tổng </a:t>
            </a:r>
            <a:r>
              <a:rPr lang="vi-VN" sz="2400" smtClean="0">
                <a:latin typeface="Times New Roman" panose="02020603050405020304" pitchFamily="18" charset="0"/>
                <a:cs typeface="Times New Roman" panose="02020603050405020304" pitchFamily="18" charset="0"/>
              </a:rPr>
              <a:t>quát</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Nó rất thích hợp với web và có thể dễ dàng nhúng vào trang HTML</a:t>
            </a:r>
            <a:endParaRPr lang="en-GB"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5773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PHP MVC</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13" y="1395664"/>
            <a:ext cx="5725885" cy="5462336"/>
          </a:xfrm>
          <a:prstGeom prst="rect">
            <a:avLst/>
          </a:prstGeom>
        </p:spPr>
      </p:pic>
      <p:sp>
        <p:nvSpPr>
          <p:cNvPr id="8" name="TextBox 7"/>
          <p:cNvSpPr txBox="1"/>
          <p:nvPr/>
        </p:nvSpPr>
        <p:spPr>
          <a:xfrm>
            <a:off x="170741" y="1502688"/>
            <a:ext cx="6124631" cy="5355312"/>
          </a:xfrm>
          <a:prstGeom prst="rect">
            <a:avLst/>
          </a:prstGeom>
          <a:noFill/>
        </p:spPr>
        <p:txBody>
          <a:bodyPr wrap="square" rtlCol="0">
            <a:spAutoFit/>
          </a:bodyPr>
          <a:lstStyle/>
          <a:p>
            <a:pPr marL="285750" indent="-285750">
              <a:buFont typeface="Wingdings" panose="05000000000000000000" pitchFamily="2" charset="2"/>
              <a:buChar char="Ø"/>
            </a:pPr>
            <a:r>
              <a:rPr lang="en-GB" sz="1900">
                <a:latin typeface="Times New Roman" panose="02020603050405020304" pitchFamily="18" charset="0"/>
                <a:cs typeface="Times New Roman" panose="02020603050405020304" pitchFamily="18" charset="0"/>
              </a:rPr>
              <a:t>MVC là chữ viết tắt của </a:t>
            </a:r>
            <a:r>
              <a:rPr lang="en-GB" sz="1900" b="1">
                <a:latin typeface="Times New Roman" panose="02020603050405020304" pitchFamily="18" charset="0"/>
                <a:cs typeface="Times New Roman" panose="02020603050405020304" pitchFamily="18" charset="0"/>
              </a:rPr>
              <a:t>M</a:t>
            </a:r>
            <a:r>
              <a:rPr lang="en-GB" sz="1900">
                <a:latin typeface="Times New Roman" panose="02020603050405020304" pitchFamily="18" charset="0"/>
                <a:cs typeface="Times New Roman" panose="02020603050405020304" pitchFamily="18" charset="0"/>
              </a:rPr>
              <a:t>odel - </a:t>
            </a:r>
            <a:r>
              <a:rPr lang="en-GB" sz="1900" b="1">
                <a:latin typeface="Times New Roman" panose="02020603050405020304" pitchFamily="18" charset="0"/>
                <a:cs typeface="Times New Roman" panose="02020603050405020304" pitchFamily="18" charset="0"/>
              </a:rPr>
              <a:t>V</a:t>
            </a:r>
            <a:r>
              <a:rPr lang="en-GB" sz="1900">
                <a:latin typeface="Times New Roman" panose="02020603050405020304" pitchFamily="18" charset="0"/>
                <a:cs typeface="Times New Roman" panose="02020603050405020304" pitchFamily="18" charset="0"/>
              </a:rPr>
              <a:t>iew - </a:t>
            </a:r>
            <a:r>
              <a:rPr lang="en-GB" sz="1900" b="1" smtClean="0">
                <a:latin typeface="Times New Roman" panose="02020603050405020304" pitchFamily="18" charset="0"/>
                <a:cs typeface="Times New Roman" panose="02020603050405020304" pitchFamily="18" charset="0"/>
              </a:rPr>
              <a:t>C</a:t>
            </a:r>
            <a:r>
              <a:rPr lang="en-GB" sz="1900" smtClean="0">
                <a:latin typeface="Times New Roman" panose="02020603050405020304" pitchFamily="18" charset="0"/>
                <a:cs typeface="Times New Roman" panose="02020603050405020304" pitchFamily="18" charset="0"/>
              </a:rPr>
              <a:t>ontroller</a:t>
            </a:r>
          </a:p>
          <a:p>
            <a:pPr marL="742950" lvl="1" indent="-285750">
              <a:buFont typeface="Wingdings" panose="05000000000000000000" pitchFamily="2" charset="2"/>
              <a:buChar char="ü"/>
            </a:pPr>
            <a:r>
              <a:rPr lang="vi-VN" sz="1900" b="1">
                <a:latin typeface="Times New Roman" panose="02020603050405020304" pitchFamily="18" charset="0"/>
                <a:cs typeface="Times New Roman" panose="02020603050405020304" pitchFamily="18" charset="0"/>
              </a:rPr>
              <a:t>Model</a:t>
            </a:r>
            <a:r>
              <a:rPr lang="vi-VN" sz="1900">
                <a:latin typeface="Times New Roman" panose="02020603050405020304" pitchFamily="18" charset="0"/>
                <a:cs typeface="Times New Roman" panose="02020603050405020304" pitchFamily="18" charset="0"/>
              </a:rPr>
              <a:t>: có nhiệm vụ thao tác với cơ sở dữ </a:t>
            </a:r>
            <a:r>
              <a:rPr lang="vi-VN" sz="1900" smtClean="0">
                <a:latin typeface="Times New Roman" panose="02020603050405020304" pitchFamily="18" charset="0"/>
                <a:cs typeface="Times New Roman" panose="02020603050405020304" pitchFamily="18" charset="0"/>
              </a:rPr>
              <a:t>liệu</a:t>
            </a:r>
            <a:endParaRPr lang="en-GB" sz="190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GB" sz="1900" smtClean="0">
                <a:latin typeface="Times New Roman" panose="02020603050405020304" pitchFamily="18" charset="0"/>
                <a:cs typeface="Times New Roman" panose="02020603050405020304" pitchFamily="18" charset="0"/>
              </a:rPr>
              <a:t> </a:t>
            </a:r>
            <a:r>
              <a:rPr lang="en-GB" sz="1900" b="1">
                <a:latin typeface="Times New Roman" panose="02020603050405020304" pitchFamily="18" charset="0"/>
                <a:cs typeface="Times New Roman" panose="02020603050405020304" pitchFamily="18" charset="0"/>
              </a:rPr>
              <a:t>View</a:t>
            </a:r>
            <a:r>
              <a:rPr lang="en-GB" sz="1900">
                <a:latin typeface="Times New Roman" panose="02020603050405020304" pitchFamily="18" charset="0"/>
                <a:cs typeface="Times New Roman" panose="02020603050405020304" pitchFamily="18" charset="0"/>
              </a:rPr>
              <a:t>: có nhiệm vụ tiếp nhận dữ liệu </a:t>
            </a:r>
            <a:r>
              <a:rPr lang="en-GB" sz="1900" smtClean="0">
                <a:latin typeface="Times New Roman" panose="02020603050405020304" pitchFamily="18" charset="0"/>
                <a:cs typeface="Times New Roman" panose="02020603050405020304" pitchFamily="18" charset="0"/>
              </a:rPr>
              <a:t>từ </a:t>
            </a:r>
            <a:r>
              <a:rPr lang="en-GB" sz="1900" b="1" smtClean="0">
                <a:latin typeface="Times New Roman" panose="02020603050405020304" pitchFamily="18" charset="0"/>
                <a:cs typeface="Times New Roman" panose="02020603050405020304" pitchFamily="18" charset="0"/>
              </a:rPr>
              <a:t>Model</a:t>
            </a:r>
            <a:r>
              <a:rPr lang="en-GB" sz="1900" smtClean="0">
                <a:latin typeface="Times New Roman" panose="02020603050405020304" pitchFamily="18" charset="0"/>
                <a:cs typeface="Times New Roman" panose="02020603050405020304" pitchFamily="18" charset="0"/>
              </a:rPr>
              <a:t> </a:t>
            </a:r>
            <a:r>
              <a:rPr lang="en-GB" sz="1900">
                <a:latin typeface="Times New Roman" panose="02020603050405020304" pitchFamily="18" charset="0"/>
                <a:cs typeface="Times New Roman" panose="02020603050405020304" pitchFamily="18" charset="0"/>
              </a:rPr>
              <a:t>và hiển thị nội dung sang các đoạn mã </a:t>
            </a:r>
            <a:r>
              <a:rPr lang="en-GB" sz="1900" smtClean="0">
                <a:latin typeface="Times New Roman" panose="02020603050405020304" pitchFamily="18" charset="0"/>
                <a:cs typeface="Times New Roman" panose="02020603050405020304" pitchFamily="18" charset="0"/>
              </a:rPr>
              <a:t>HTML (Giao diện)</a:t>
            </a:r>
          </a:p>
          <a:p>
            <a:pPr marL="742950" lvl="1" indent="-285750">
              <a:buFont typeface="Wingdings" panose="05000000000000000000" pitchFamily="2" charset="2"/>
              <a:buChar char="ü"/>
            </a:pPr>
            <a:r>
              <a:rPr lang="en-GB" sz="1900" b="1">
                <a:latin typeface="Times New Roman" panose="02020603050405020304" pitchFamily="18" charset="0"/>
                <a:cs typeface="Times New Roman" panose="02020603050405020304" pitchFamily="18" charset="0"/>
              </a:rPr>
              <a:t>Controller</a:t>
            </a:r>
            <a:r>
              <a:rPr lang="en-GB" sz="1900">
                <a:latin typeface="Times New Roman" panose="02020603050405020304" pitchFamily="18" charset="0"/>
                <a:cs typeface="Times New Roman" panose="02020603050405020304" pitchFamily="18" charset="0"/>
              </a:rPr>
              <a:t>: đóng vài trò trung gian </a:t>
            </a:r>
            <a:r>
              <a:rPr lang="en-GB" sz="1900" smtClean="0">
                <a:latin typeface="Times New Roman" panose="02020603050405020304" pitchFamily="18" charset="0"/>
                <a:cs typeface="Times New Roman" panose="02020603050405020304" pitchFamily="18" charset="0"/>
              </a:rPr>
              <a:t>giữa </a:t>
            </a:r>
            <a:r>
              <a:rPr lang="vi-VN" sz="1900" b="1" smtClean="0">
                <a:latin typeface="Times New Roman" panose="02020603050405020304" pitchFamily="18" charset="0"/>
                <a:cs typeface="Times New Roman" panose="02020603050405020304" pitchFamily="18" charset="0"/>
              </a:rPr>
              <a:t>Model</a:t>
            </a:r>
            <a:r>
              <a:rPr lang="en-GB" sz="1900" b="1" smtClean="0">
                <a:latin typeface="Times New Roman" panose="02020603050405020304" pitchFamily="18" charset="0"/>
                <a:cs typeface="Times New Roman" panose="02020603050405020304" pitchFamily="18" charset="0"/>
              </a:rPr>
              <a:t> </a:t>
            </a:r>
            <a:r>
              <a:rPr lang="en-GB" sz="1900" smtClean="0">
                <a:latin typeface="Times New Roman" panose="02020603050405020304" pitchFamily="18" charset="0"/>
                <a:cs typeface="Times New Roman" panose="02020603050405020304" pitchFamily="18" charset="0"/>
              </a:rPr>
              <a:t>và</a:t>
            </a:r>
            <a:r>
              <a:rPr lang="en-GB" sz="1900" b="1" smtClean="0">
                <a:latin typeface="Times New Roman" panose="02020603050405020304" pitchFamily="18" charset="0"/>
                <a:cs typeface="Times New Roman" panose="02020603050405020304" pitchFamily="18" charset="0"/>
              </a:rPr>
              <a:t> View </a:t>
            </a:r>
            <a:endParaRPr lang="en-GB" sz="19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Các Framework PHP chủ yếu xây dựng từ mô hình MVC</a:t>
            </a: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Ưu điểm :</a:t>
            </a:r>
          </a:p>
          <a:p>
            <a:pPr marL="742950" lvl="1" indent="-285750">
              <a:buFont typeface="Wingdings" panose="05000000000000000000" pitchFamily="2" charset="2"/>
              <a:buChar char="ü"/>
            </a:pPr>
            <a:r>
              <a:rPr lang="en-GB" sz="1900">
                <a:latin typeface="Times New Roman" panose="02020603050405020304" pitchFamily="18" charset="0"/>
                <a:cs typeface="Times New Roman" panose="02020603050405020304" pitchFamily="18" charset="0"/>
              </a:rPr>
              <a:t>Hệ thống phân ra từng phần nên dễ </a:t>
            </a:r>
            <a:r>
              <a:rPr lang="en-GB" sz="1900" smtClean="0">
                <a:latin typeface="Times New Roman" panose="02020603050405020304" pitchFamily="18" charset="0"/>
                <a:cs typeface="Times New Roman" panose="02020603050405020304" pitchFamily="18" charset="0"/>
              </a:rPr>
              <a:t>dàng </a:t>
            </a:r>
            <a:r>
              <a:rPr lang="en-GB" sz="1900">
                <a:latin typeface="Times New Roman" panose="02020603050405020304" pitchFamily="18" charset="0"/>
                <a:cs typeface="Times New Roman" panose="02020603050405020304" pitchFamily="18" charset="0"/>
              </a:rPr>
              <a:t>phát triển</a:t>
            </a: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Chia thành nhiều modun nhỏ nên nhiều người có thể làm chung dự án</a:t>
            </a:r>
            <a:endParaRPr lang="en-GB" sz="19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Vấn đề bảo trì cũng tương đối </a:t>
            </a:r>
            <a:r>
              <a:rPr lang="en-GB" sz="1900" smtClean="0">
                <a:latin typeface="Times New Roman" panose="02020603050405020304" pitchFamily="18" charset="0"/>
                <a:cs typeface="Times New Roman" panose="02020603050405020304" pitchFamily="18" charset="0"/>
              </a:rPr>
              <a:t>đơn giản</a:t>
            </a:r>
            <a:r>
              <a:rPr lang="vi-VN" sz="1900" smtClean="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dễ nâng cấp</a:t>
            </a:r>
            <a:endParaRPr lang="en-GB" sz="19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GB" sz="1900">
                <a:latin typeface="Times New Roman" panose="02020603050405020304" pitchFamily="18" charset="0"/>
                <a:cs typeface="Times New Roman" panose="02020603050405020304" pitchFamily="18" charset="0"/>
              </a:rPr>
              <a:t>Dễ dàng </a:t>
            </a:r>
            <a:r>
              <a:rPr lang="en-GB" sz="1900" smtClean="0">
                <a:latin typeface="Times New Roman" panose="02020603050405020304" pitchFamily="18" charset="0"/>
                <a:cs typeface="Times New Roman" panose="02020603050405020304" pitchFamily="18" charset="0"/>
              </a:rPr>
              <a:t>sửa lỗi</a:t>
            </a:r>
            <a:r>
              <a:rPr lang="en-GB" sz="1900" smtClean="0">
                <a:latin typeface="Times New Roman" panose="02020603050405020304" pitchFamily="18" charset="0"/>
                <a:cs typeface="Times New Roman" panose="02020603050405020304" pitchFamily="18" charset="0"/>
              </a:rPr>
              <a:t> </a:t>
            </a:r>
            <a:r>
              <a:rPr lang="en-GB" sz="1900">
                <a:latin typeface="Times New Roman" panose="02020603050405020304" pitchFamily="18" charset="0"/>
                <a:cs typeface="Times New Roman" panose="02020603050405020304" pitchFamily="18" charset="0"/>
              </a:rPr>
              <a:t>trong quá trình xây </a:t>
            </a:r>
            <a:r>
              <a:rPr lang="en-GB" sz="1900" smtClean="0">
                <a:latin typeface="Times New Roman" panose="02020603050405020304" pitchFamily="18" charset="0"/>
                <a:cs typeface="Times New Roman" panose="02020603050405020304" pitchFamily="18" charset="0"/>
              </a:rPr>
              <a:t>dựng</a:t>
            </a: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Nhược điểm :</a:t>
            </a: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Hệ thống sẽ chạy chậm hơn PHP </a:t>
            </a:r>
            <a:r>
              <a:rPr lang="vi-VN" sz="1900" smtClean="0">
                <a:latin typeface="Times New Roman" panose="02020603050405020304" pitchFamily="18" charset="0"/>
                <a:cs typeface="Times New Roman" panose="02020603050405020304" pitchFamily="18" charset="0"/>
              </a:rPr>
              <a:t>thuần</a:t>
            </a:r>
            <a:endParaRPr lang="en-GB" sz="190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Xây dựng cầu kì và mất thời gian để xây dựng thư </a:t>
            </a:r>
            <a:r>
              <a:rPr lang="vi-VN" sz="1900" smtClean="0">
                <a:latin typeface="Times New Roman" panose="02020603050405020304" pitchFamily="18" charset="0"/>
                <a:cs typeface="Times New Roman" panose="02020603050405020304" pitchFamily="18" charset="0"/>
              </a:rPr>
              <a:t>cấu </a:t>
            </a:r>
            <a:r>
              <a:rPr lang="vi-VN" sz="1900">
                <a:latin typeface="Times New Roman" panose="02020603050405020304" pitchFamily="18" charset="0"/>
                <a:cs typeface="Times New Roman" panose="02020603050405020304" pitchFamily="18" charset="0"/>
              </a:rPr>
              <a:t>trúc</a:t>
            </a:r>
            <a:endParaRPr lang="en-GB"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2863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arn(inVertical)">
                                      <p:cBhvr>
                                        <p:cTn id="13" dur="500"/>
                                        <p:tgtEl>
                                          <p:spTgt spid="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arn(inVertical)">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arn(inVertical)">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arn(inVertical)">
                                      <p:cBhvr>
                                        <p:cTn id="26" dur="500"/>
                                        <p:tgtEl>
                                          <p:spTgt spid="8">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500"/>
                                        <p:tgtEl>
                                          <p:spTgt spid="8">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arn(inVertical)">
                                      <p:cBhvr>
                                        <p:cTn id="32" dur="500"/>
                                        <p:tgtEl>
                                          <p:spTgt spid="8">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barn(inVertical)">
                                      <p:cBhvr>
                                        <p:cTn id="35" dur="500"/>
                                        <p:tgtEl>
                                          <p:spTgt spid="8">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barn(inVertical)">
                                      <p:cBhvr>
                                        <p:cTn id="38" dur="500"/>
                                        <p:tgtEl>
                                          <p:spTgt spid="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barn(inVertical)">
                                      <p:cBhvr>
                                        <p:cTn id="43" dur="500"/>
                                        <p:tgtEl>
                                          <p:spTgt spid="8">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8">
                                            <p:txEl>
                                              <p:pRg st="11" end="11"/>
                                            </p:txEl>
                                          </p:spTgt>
                                        </p:tgtEl>
                                        <p:attrNameLst>
                                          <p:attrName>style.visibility</p:attrName>
                                        </p:attrNameLst>
                                      </p:cBhvr>
                                      <p:to>
                                        <p:strVal val="visible"/>
                                      </p:to>
                                    </p:set>
                                    <p:animEffect transition="in" filter="barn(inVertical)">
                                      <p:cBhvr>
                                        <p:cTn id="46" dur="500"/>
                                        <p:tgtEl>
                                          <p:spTgt spid="8">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8">
                                            <p:txEl>
                                              <p:pRg st="12" end="12"/>
                                            </p:txEl>
                                          </p:spTgt>
                                        </p:tgtEl>
                                        <p:attrNameLst>
                                          <p:attrName>style.visibility</p:attrName>
                                        </p:attrNameLst>
                                      </p:cBhvr>
                                      <p:to>
                                        <p:strVal val="visible"/>
                                      </p:to>
                                    </p:set>
                                    <p:animEffect transition="in" filter="barn(inVertical)">
                                      <p:cBhvr>
                                        <p:cTn id="49"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711</TotalTime>
  <Words>562</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SIEU THI SO 4G</dc:creator>
  <cp:lastModifiedBy>SIEU THI SO 4G</cp:lastModifiedBy>
  <cp:revision>51</cp:revision>
  <dcterms:created xsi:type="dcterms:W3CDTF">2020-07-23T03:40:45Z</dcterms:created>
  <dcterms:modified xsi:type="dcterms:W3CDTF">2020-07-25T09:35:54Z</dcterms:modified>
</cp:coreProperties>
</file>