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57" r:id="rId3"/>
    <p:sldId id="259" r:id="rId4"/>
    <p:sldId id="260" r:id="rId5"/>
    <p:sldId id="261" r:id="rId6"/>
    <p:sldId id="258" r:id="rId7"/>
    <p:sldId id="273" r:id="rId8"/>
    <p:sldId id="272" r:id="rId9"/>
    <p:sldId id="274" r:id="rId10"/>
    <p:sldId id="262" r:id="rId11"/>
    <p:sldId id="267" r:id="rId12"/>
    <p:sldId id="263" r:id="rId13"/>
    <p:sldId id="264" r:id="rId14"/>
    <p:sldId id="269" r:id="rId15"/>
    <p:sldId id="270" r:id="rId16"/>
    <p:sldId id="265" r:id="rId17"/>
    <p:sldId id="271"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4A69"/>
    <a:srgbClr val="073351"/>
    <a:srgbClr val="311345"/>
    <a:srgbClr val="273A53"/>
    <a:srgbClr val="8E0000"/>
    <a:srgbClr val="BC8F00"/>
    <a:srgbClr val="918E16"/>
    <a:srgbClr val="B6B6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73" d="100"/>
          <a:sy n="73"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3F809F-5454-4E08-B718-2C70AB03A779}" type="doc">
      <dgm:prSet loTypeId="urn:microsoft.com/office/officeart/2005/8/layout/chevron2" loCatId="process" qsTypeId="urn:microsoft.com/office/officeart/2005/8/quickstyle/simple1" qsCatId="simple" csTypeId="urn:microsoft.com/office/officeart/2005/8/colors/accent1_2" csCatId="accent1"/>
      <dgm:spPr/>
      <dgm:t>
        <a:bodyPr/>
        <a:lstStyle/>
        <a:p>
          <a:endParaRPr lang="en-US"/>
        </a:p>
      </dgm:t>
    </dgm:pt>
    <dgm:pt modelId="{8E943F11-D0F4-49A6-8EEC-5A7CCCBF62F6}" type="pres">
      <dgm:prSet presAssocID="{243F809F-5454-4E08-B718-2C70AB03A779}" presName="linearFlow" presStyleCnt="0">
        <dgm:presLayoutVars>
          <dgm:dir/>
          <dgm:animLvl val="lvl"/>
          <dgm:resizeHandles val="exact"/>
        </dgm:presLayoutVars>
      </dgm:prSet>
      <dgm:spPr/>
      <dgm:t>
        <a:bodyPr/>
        <a:lstStyle/>
        <a:p>
          <a:endParaRPr lang="en-US"/>
        </a:p>
      </dgm:t>
    </dgm:pt>
  </dgm:ptLst>
  <dgm:cxnLst>
    <dgm:cxn modelId="{71710BD1-687B-45E9-990D-6EDA7CF5FFDD}" type="presOf" srcId="{243F809F-5454-4E08-B718-2C70AB03A779}" destId="{8E943F11-D0F4-49A6-8EEC-5A7CCCBF62F6}" srcOrd="0"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89A1EE-0C2B-480A-8BC8-3DD53830114F}" type="datetimeFigureOut">
              <a:rPr lang="en-GB" smtClean="0"/>
              <a:t>06/10/2021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4E4C90-B045-4C3D-A2DE-7C077162CAD9}" type="slidenum">
              <a:rPr lang="en-GB" smtClean="0"/>
              <a:t>‹#›</a:t>
            </a:fld>
            <a:endParaRPr lang="en-GB"/>
          </a:p>
        </p:txBody>
      </p:sp>
    </p:spTree>
    <p:extLst>
      <p:ext uri="{BB962C8B-B14F-4D97-AF65-F5344CB8AC3E}">
        <p14:creationId xmlns:p14="http://schemas.microsoft.com/office/powerpoint/2010/main" val="1981942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6/10/2021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6/10/2021</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0"/>
            <a:ext cx="12192001" cy="17806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630" y="112294"/>
            <a:ext cx="1915351" cy="1601367"/>
          </a:xfrm>
          <a:prstGeom prst="rect">
            <a:avLst/>
          </a:prstGeom>
        </p:spPr>
      </p:pic>
      <p:sp>
        <p:nvSpPr>
          <p:cNvPr id="6" name="TextBox 5"/>
          <p:cNvSpPr txBox="1"/>
          <p:nvPr/>
        </p:nvSpPr>
        <p:spPr>
          <a:xfrm>
            <a:off x="2518611" y="399786"/>
            <a:ext cx="9496926" cy="1015663"/>
          </a:xfrm>
          <a:prstGeom prst="rect">
            <a:avLst/>
          </a:prstGeom>
          <a:noFill/>
        </p:spPr>
        <p:txBody>
          <a:bodyPr wrap="square" rtlCol="0">
            <a:spAutoFit/>
          </a:bodyPr>
          <a:lstStyle/>
          <a:p>
            <a:r>
              <a:rPr lang="en-GB" sz="2800" smtClean="0">
                <a:latin typeface="Times New Roman" panose="02020603050405020304" pitchFamily="18" charset="0"/>
                <a:cs typeface="Times New Roman" panose="02020603050405020304" pitchFamily="18" charset="0"/>
              </a:rPr>
              <a:t>ĐẠI HỌC CÔNG NGHỆ THÔNG TIN VÀ TRUYỂN THÔNG</a:t>
            </a:r>
          </a:p>
          <a:p>
            <a:pPr algn="ctr"/>
            <a:r>
              <a:rPr lang="en-GB" sz="3200" smtClean="0">
                <a:latin typeface="Times New Roman" panose="02020603050405020304" pitchFamily="18" charset="0"/>
                <a:cs typeface="Times New Roman" panose="02020603050405020304" pitchFamily="18" charset="0"/>
              </a:rPr>
              <a:t>KHOA CÔNG NGHỆ THÔNG TIN</a:t>
            </a:r>
            <a:endParaRPr lang="en-GB" sz="3200">
              <a:latin typeface="Times New Roman" panose="02020603050405020304" pitchFamily="18" charset="0"/>
              <a:cs typeface="Times New Roman" panose="02020603050405020304" pitchFamily="18" charset="0"/>
            </a:endParaRPr>
          </a:p>
        </p:txBody>
      </p:sp>
      <p:sp>
        <p:nvSpPr>
          <p:cNvPr id="7" name="TextBox 6"/>
          <p:cNvSpPr txBox="1"/>
          <p:nvPr/>
        </p:nvSpPr>
        <p:spPr>
          <a:xfrm>
            <a:off x="4814237" y="2104194"/>
            <a:ext cx="2563522" cy="707886"/>
          </a:xfrm>
          <a:prstGeom prst="rect">
            <a:avLst/>
          </a:prstGeom>
          <a:noFill/>
        </p:spPr>
        <p:txBody>
          <a:bodyPr wrap="none" rtlCol="0">
            <a:spAutoFit/>
          </a:bodyPr>
          <a:lstStyle/>
          <a:p>
            <a:pPr algn="ctr"/>
            <a:r>
              <a:rPr lang="en-GB" sz="4000" b="1" dirty="0" smtClean="0">
                <a:solidFill>
                  <a:schemeClr val="tx1">
                    <a:lumMod val="95000"/>
                    <a:lumOff val="5000"/>
                  </a:schemeClr>
                </a:solidFill>
                <a:latin typeface="Times New Roman" panose="02020603050405020304" pitchFamily="18" charset="0"/>
                <a:cs typeface="Times New Roman" panose="02020603050405020304" pitchFamily="18" charset="0"/>
              </a:rPr>
              <a:t>BÁO </a:t>
            </a:r>
            <a:r>
              <a:rPr lang="en-GB" sz="4000" b="1" dirty="0" smtClean="0">
                <a:solidFill>
                  <a:schemeClr val="tx1">
                    <a:lumMod val="95000"/>
                    <a:lumOff val="5000"/>
                  </a:schemeClr>
                </a:solidFill>
                <a:latin typeface="Times New Roman" panose="02020603050405020304" pitchFamily="18" charset="0"/>
                <a:cs typeface="Times New Roman" panose="02020603050405020304" pitchFamily="18" charset="0"/>
              </a:rPr>
              <a:t>CÁO</a:t>
            </a:r>
            <a:endParaRPr lang="en-GB" sz="40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8" name="Rectangle 7"/>
          <p:cNvSpPr/>
          <p:nvPr/>
        </p:nvSpPr>
        <p:spPr>
          <a:xfrm>
            <a:off x="401051" y="3141720"/>
            <a:ext cx="11389895" cy="1156279"/>
          </a:xfrm>
          <a:prstGeom prst="rect">
            <a:avLst/>
          </a:prstGeom>
        </p:spPr>
        <p:txBody>
          <a:bodyPr wrap="square">
            <a:spAutoFit/>
          </a:bodyPr>
          <a:lstStyle/>
          <a:p>
            <a:pPr indent="450215" algn="ctr">
              <a:lnSpc>
                <a:spcPct val="130000"/>
              </a:lnSpc>
              <a:spcBef>
                <a:spcPts val="1440"/>
              </a:spcBef>
              <a:spcAft>
                <a:spcPts val="1440"/>
              </a:spcAft>
            </a:pPr>
            <a:r>
              <a:rPr lang="en-US" sz="2800" b="1" smtClean="0">
                <a:solidFill>
                  <a:srgbClr val="00B0F0"/>
                </a:solidFill>
                <a:latin typeface="Times New Roman" panose="02020603050405020304" pitchFamily="18" charset="0"/>
                <a:ea typeface="Times New Roman" panose="02020603050405020304" pitchFamily="18" charset="0"/>
              </a:rPr>
              <a:t>ĐỀ TÀI: ỨNG DỤNG MÔ HÌNH MVC TRONG PHP XÂY DỰNG GIAO DIỆN WEBSITE QUẢN LÝ BÁN HÀNG</a:t>
            </a:r>
            <a:endParaRPr lang="en-GB" sz="1600">
              <a:solidFill>
                <a:srgbClr val="00B0F0"/>
              </a:solidFill>
              <a:effectLst/>
              <a:latin typeface="Arial" panose="020B0604020202020204" pitchFamily="34" charset="0"/>
              <a:ea typeface="Times New Roman" panose="02020603050405020304" pitchFamily="18" charset="0"/>
            </a:endParaRPr>
          </a:p>
        </p:txBody>
      </p:sp>
      <p:sp>
        <p:nvSpPr>
          <p:cNvPr id="9" name="Rectangle 8"/>
          <p:cNvSpPr/>
          <p:nvPr/>
        </p:nvSpPr>
        <p:spPr>
          <a:xfrm>
            <a:off x="5662863" y="4551373"/>
            <a:ext cx="6529137" cy="1200329"/>
          </a:xfrm>
          <a:prstGeom prst="rect">
            <a:avLst/>
          </a:prstGeom>
        </p:spPr>
        <p:txBody>
          <a:bodyPr wrap="square">
            <a:spAutoFit/>
          </a:bodyPr>
          <a:lstStyle/>
          <a:p>
            <a:pPr indent="450215" algn="just">
              <a:lnSpc>
                <a:spcPct val="150000"/>
              </a:lnSpc>
            </a:pPr>
            <a:r>
              <a:rPr lang="en-US" sz="2400" b="1" dirty="0" smtClean="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SINH VIÊN:   NGUYỄN THỊ LY</a:t>
            </a:r>
            <a:endParaRPr lang="en-GB" sz="1400" dirty="0" smtClean="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indent="450215" algn="just">
              <a:lnSpc>
                <a:spcPct val="150000"/>
              </a:lnSpc>
            </a:pPr>
            <a:r>
              <a:rPr lang="en-US" sz="2400" b="1" dirty="0" smtClean="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GVHD: </a:t>
            </a:r>
            <a:r>
              <a:rPr lang="en-US" sz="2400" b="1" dirty="0" err="1" smtClean="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ThS</a:t>
            </a:r>
            <a:r>
              <a:rPr lang="en-US" sz="2400" b="1" dirty="0" smtClean="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err="1" smtClean="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Đỗ</a:t>
            </a:r>
            <a:r>
              <a:rPr lang="en-US" sz="2400" b="1" dirty="0" smtClean="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err="1" smtClean="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Thị</a:t>
            </a:r>
            <a:r>
              <a:rPr lang="en-US" sz="2400" b="1" dirty="0" smtClean="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 Loan</a:t>
            </a:r>
            <a:endParaRPr lang="en-GB" sz="1400"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68776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
            <a:ext cx="12192000" cy="128587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smtClean="0">
                <a:solidFill>
                  <a:schemeClr val="bg1">
                    <a:lumMod val="85000"/>
                  </a:schemeClr>
                </a:solidFill>
                <a:latin typeface="Times New Roman" panose="02020603050405020304" pitchFamily="18" charset="0"/>
                <a:cs typeface="Times New Roman" panose="02020603050405020304" pitchFamily="18" charset="0"/>
              </a:rPr>
              <a:t>PHÂN TÍCH THIẾT KẾ HỆ THỐNG</a:t>
            </a:r>
            <a:endParaRPr lang="en-GB" sz="4000">
              <a:solidFill>
                <a:schemeClr val="bg1">
                  <a:lumMod val="85000"/>
                </a:schemeClr>
              </a:solidFill>
              <a:latin typeface="Times New Roman" panose="02020603050405020304" pitchFamily="18" charset="0"/>
              <a:cs typeface="Times New Roman" panose="02020603050405020304" pitchFamily="18" charset="0"/>
            </a:endParaRPr>
          </a:p>
        </p:txBody>
      </p:sp>
      <p:pic>
        <p:nvPicPr>
          <p:cNvPr id="3" name="Picture 2"/>
          <p:cNvPicPr/>
          <p:nvPr/>
        </p:nvPicPr>
        <p:blipFill>
          <a:blip r:embed="rId2"/>
          <a:stretch>
            <a:fillRect/>
          </a:stretch>
        </p:blipFill>
        <p:spPr>
          <a:xfrm>
            <a:off x="363855" y="1571625"/>
            <a:ext cx="5732145" cy="4474981"/>
          </a:xfrm>
          <a:prstGeom prst="rect">
            <a:avLst/>
          </a:prstGeom>
        </p:spPr>
      </p:pic>
      <p:pic>
        <p:nvPicPr>
          <p:cNvPr id="4" name="Picture 3"/>
          <p:cNvPicPr/>
          <p:nvPr/>
        </p:nvPicPr>
        <p:blipFill>
          <a:blip r:embed="rId3"/>
          <a:stretch>
            <a:fillRect/>
          </a:stretch>
        </p:blipFill>
        <p:spPr>
          <a:xfrm>
            <a:off x="6338887" y="1571625"/>
            <a:ext cx="5732145" cy="4389255"/>
          </a:xfrm>
          <a:prstGeom prst="rect">
            <a:avLst/>
          </a:prstGeom>
        </p:spPr>
      </p:pic>
      <p:sp>
        <p:nvSpPr>
          <p:cNvPr id="2" name="TextBox 1"/>
          <p:cNvSpPr txBox="1"/>
          <p:nvPr/>
        </p:nvSpPr>
        <p:spPr>
          <a:xfrm>
            <a:off x="2170983" y="6159008"/>
            <a:ext cx="2117887" cy="523220"/>
          </a:xfrm>
          <a:prstGeom prst="rect">
            <a:avLst/>
          </a:prstGeom>
          <a:noFill/>
        </p:spPr>
        <p:txBody>
          <a:bodyPr wrap="none" rtlCol="0">
            <a:spAutoFit/>
          </a:bodyPr>
          <a:lstStyle/>
          <a:p>
            <a:r>
              <a:rPr lang="en-GB" sz="2800" smtClean="0">
                <a:latin typeface="Times New Roman" panose="02020603050405020304" pitchFamily="18" charset="0"/>
                <a:cs typeface="Times New Roman" panose="02020603050405020304" pitchFamily="18" charset="0"/>
              </a:rPr>
              <a:t>UC tổng quát</a:t>
            </a:r>
            <a:endParaRPr lang="en-GB" sz="2800">
              <a:latin typeface="Times New Roman" panose="02020603050405020304" pitchFamily="18" charset="0"/>
              <a:cs typeface="Times New Roman" panose="02020603050405020304" pitchFamily="18" charset="0"/>
            </a:endParaRPr>
          </a:p>
        </p:txBody>
      </p:sp>
      <p:sp>
        <p:nvSpPr>
          <p:cNvPr id="7" name="TextBox 6"/>
          <p:cNvSpPr txBox="1"/>
          <p:nvPr/>
        </p:nvSpPr>
        <p:spPr>
          <a:xfrm>
            <a:off x="8285476" y="6089546"/>
            <a:ext cx="1838965" cy="523220"/>
          </a:xfrm>
          <a:prstGeom prst="rect">
            <a:avLst/>
          </a:prstGeom>
          <a:noFill/>
        </p:spPr>
        <p:txBody>
          <a:bodyPr wrap="none" rtlCol="0">
            <a:spAutoFit/>
          </a:bodyPr>
          <a:lstStyle/>
          <a:p>
            <a:r>
              <a:rPr lang="en-GB" sz="2800" smtClean="0">
                <a:latin typeface="Times New Roman" panose="02020603050405020304" pitchFamily="18" charset="0"/>
                <a:cs typeface="Times New Roman" panose="02020603050405020304" pitchFamily="18" charset="0"/>
              </a:rPr>
              <a:t>UC phân rã</a:t>
            </a:r>
            <a:endParaRPr lang="en-GB"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098020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arn(inVertical)">
                                      <p:cBhvr>
                                        <p:cTn id="15" dur="500"/>
                                        <p:tgtEl>
                                          <p:spTgt spid="4"/>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arn(inVertical)">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124301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smtClean="0">
                <a:solidFill>
                  <a:schemeClr val="bg1">
                    <a:lumMod val="85000"/>
                  </a:schemeClr>
                </a:solidFill>
                <a:latin typeface="Times New Roman" panose="02020603050405020304" pitchFamily="18" charset="0"/>
                <a:cs typeface="Times New Roman" panose="02020603050405020304" pitchFamily="18" charset="0"/>
              </a:rPr>
              <a:t>PHÂN TÍCH THIẾT KẾ HỆ THỐNG</a:t>
            </a:r>
            <a:endParaRPr lang="en-GB" sz="4000">
              <a:solidFill>
                <a:schemeClr val="bg1">
                  <a:lumMod val="85000"/>
                </a:schemeClr>
              </a:solidFill>
              <a:latin typeface="Times New Roman" panose="02020603050405020304" pitchFamily="18" charset="0"/>
              <a:cs typeface="Times New Roman" panose="02020603050405020304" pitchFamily="18" charset="0"/>
            </a:endParaRPr>
          </a:p>
        </p:txBody>
      </p:sp>
      <p:pic>
        <p:nvPicPr>
          <p:cNvPr id="3" name="Picture 2"/>
          <p:cNvPicPr/>
          <p:nvPr/>
        </p:nvPicPr>
        <p:blipFill>
          <a:blip r:embed="rId2"/>
          <a:stretch>
            <a:fillRect/>
          </a:stretch>
        </p:blipFill>
        <p:spPr>
          <a:xfrm>
            <a:off x="512853" y="1614488"/>
            <a:ext cx="7169059" cy="4838563"/>
          </a:xfrm>
          <a:prstGeom prst="rect">
            <a:avLst/>
          </a:prstGeom>
        </p:spPr>
      </p:pic>
      <p:sp>
        <p:nvSpPr>
          <p:cNvPr id="2" name="TextBox 1"/>
          <p:cNvSpPr txBox="1"/>
          <p:nvPr/>
        </p:nvSpPr>
        <p:spPr>
          <a:xfrm>
            <a:off x="8556171" y="3252651"/>
            <a:ext cx="3174275" cy="1323439"/>
          </a:xfrm>
          <a:prstGeom prst="rect">
            <a:avLst/>
          </a:prstGeom>
          <a:noFill/>
        </p:spPr>
        <p:txBody>
          <a:bodyPr wrap="square" rtlCol="0">
            <a:spAutoFit/>
          </a:bodyPr>
          <a:lstStyle/>
          <a:p>
            <a:r>
              <a:rPr lang="en-GB" sz="4000" dirty="0" err="1" smtClean="0">
                <a:latin typeface="Times New Roman" panose="02020603050405020304" pitchFamily="18" charset="0"/>
                <a:cs typeface="Times New Roman" panose="02020603050405020304" pitchFamily="18" charset="0"/>
              </a:rPr>
              <a:t>Biểu</a:t>
            </a:r>
            <a:r>
              <a:rPr lang="en-GB" sz="4000" dirty="0" smtClean="0">
                <a:latin typeface="Times New Roman" panose="02020603050405020304" pitchFamily="18" charset="0"/>
                <a:cs typeface="Times New Roman" panose="02020603050405020304" pitchFamily="18" charset="0"/>
              </a:rPr>
              <a:t> </a:t>
            </a:r>
            <a:r>
              <a:rPr lang="en-GB" sz="4000" dirty="0" err="1" smtClean="0">
                <a:latin typeface="Times New Roman" panose="02020603050405020304" pitchFamily="18" charset="0"/>
                <a:cs typeface="Times New Roman" panose="02020603050405020304" pitchFamily="18" charset="0"/>
              </a:rPr>
              <a:t>đồ</a:t>
            </a:r>
            <a:r>
              <a:rPr lang="en-GB" sz="4000" dirty="0" smtClean="0">
                <a:latin typeface="Times New Roman" panose="02020603050405020304" pitchFamily="18" charset="0"/>
                <a:cs typeface="Times New Roman" panose="02020603050405020304" pitchFamily="18" charset="0"/>
              </a:rPr>
              <a:t> </a:t>
            </a:r>
            <a:r>
              <a:rPr lang="en-GB" sz="4000" dirty="0" err="1" smtClean="0">
                <a:latin typeface="Times New Roman" panose="02020603050405020304" pitchFamily="18" charset="0"/>
                <a:cs typeface="Times New Roman" panose="02020603050405020304" pitchFamily="18" charset="0"/>
              </a:rPr>
              <a:t>lớp</a:t>
            </a:r>
            <a:r>
              <a:rPr lang="en-GB" sz="4000" dirty="0" smtClean="0">
                <a:latin typeface="Times New Roman" panose="02020603050405020304" pitchFamily="18" charset="0"/>
                <a:cs typeface="Times New Roman" panose="02020603050405020304" pitchFamily="18" charset="0"/>
              </a:rPr>
              <a:t> </a:t>
            </a:r>
            <a:r>
              <a:rPr lang="en-GB" sz="4000" dirty="0" smtClean="0">
                <a:latin typeface="Times New Roman" panose="02020603050405020304" pitchFamily="18" charset="0"/>
                <a:cs typeface="Times New Roman" panose="02020603050405020304" pitchFamily="18" charset="0"/>
              </a:rPr>
              <a:t>chi </a:t>
            </a:r>
            <a:r>
              <a:rPr lang="en-GB" sz="4000" dirty="0" err="1" smtClean="0">
                <a:latin typeface="Times New Roman" panose="02020603050405020304" pitchFamily="18" charset="0"/>
                <a:cs typeface="Times New Roman" panose="02020603050405020304" pitchFamily="18" charset="0"/>
              </a:rPr>
              <a:t>tiết</a:t>
            </a:r>
            <a:endParaRPr lang="en-GB"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024896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13956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smtClean="0">
                <a:solidFill>
                  <a:schemeClr val="bg1">
                    <a:lumMod val="85000"/>
                  </a:schemeClr>
                </a:solidFill>
                <a:latin typeface="Times New Roman" panose="02020603050405020304" pitchFamily="18" charset="0"/>
                <a:cs typeface="Times New Roman" panose="02020603050405020304" pitchFamily="18" charset="0"/>
              </a:rPr>
              <a:t>DEMO</a:t>
            </a:r>
            <a:endParaRPr lang="en-GB" sz="4000">
              <a:solidFill>
                <a:schemeClr val="bg1">
                  <a:lumMod val="85000"/>
                </a:schemeClr>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1772652" y="2374231"/>
            <a:ext cx="8646695" cy="4176964"/>
          </a:xfrm>
          <a:prstGeom prst="rect">
            <a:avLst/>
          </a:prstGeom>
        </p:spPr>
      </p:pic>
      <p:sp>
        <p:nvSpPr>
          <p:cNvPr id="10" name="TextBox 9"/>
          <p:cNvSpPr txBox="1"/>
          <p:nvPr/>
        </p:nvSpPr>
        <p:spPr>
          <a:xfrm>
            <a:off x="492686" y="1654114"/>
            <a:ext cx="2559932" cy="461665"/>
          </a:xfrm>
          <a:prstGeom prst="rect">
            <a:avLst/>
          </a:prstGeom>
          <a:noFill/>
        </p:spPr>
        <p:txBody>
          <a:bodyPr wrap="none" rtlCol="0">
            <a:spAutoFit/>
          </a:bodyPr>
          <a:lstStyle/>
          <a:p>
            <a:r>
              <a:rPr lang="en-GB" sz="2400" smtClean="0">
                <a:latin typeface="Times New Roman" panose="02020603050405020304" pitchFamily="18" charset="0"/>
                <a:cs typeface="Times New Roman" panose="02020603050405020304" pitchFamily="18" charset="0"/>
              </a:rPr>
              <a:t>1. Trang đăng nhập</a:t>
            </a:r>
            <a:endParaRPr lang="en-GB"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233911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956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smtClean="0">
                <a:solidFill>
                  <a:schemeClr val="bg1">
                    <a:lumMod val="85000"/>
                  </a:schemeClr>
                </a:solidFill>
                <a:latin typeface="Times New Roman" panose="02020603050405020304" pitchFamily="18" charset="0"/>
                <a:cs typeface="Times New Roman" panose="02020603050405020304" pitchFamily="18" charset="0"/>
              </a:rPr>
              <a:t>DEMO</a:t>
            </a:r>
            <a:endParaRPr lang="en-GB" sz="4000">
              <a:solidFill>
                <a:schemeClr val="bg1">
                  <a:lumMod val="85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492686" y="1654114"/>
            <a:ext cx="2406043" cy="461665"/>
          </a:xfrm>
          <a:prstGeom prst="rect">
            <a:avLst/>
          </a:prstGeom>
          <a:noFill/>
        </p:spPr>
        <p:txBody>
          <a:bodyPr wrap="none" rtlCol="0">
            <a:spAutoFit/>
          </a:bodyPr>
          <a:lstStyle/>
          <a:p>
            <a:r>
              <a:rPr lang="en-GB" sz="2400">
                <a:latin typeface="Times New Roman" panose="02020603050405020304" pitchFamily="18" charset="0"/>
                <a:cs typeface="Times New Roman" panose="02020603050405020304" pitchFamily="18" charset="0"/>
              </a:rPr>
              <a:t>2</a:t>
            </a:r>
            <a:r>
              <a:rPr lang="en-GB" sz="2400" smtClean="0">
                <a:latin typeface="Times New Roman" panose="02020603050405020304" pitchFamily="18" charset="0"/>
                <a:cs typeface="Times New Roman" panose="02020603050405020304" pitchFamily="18" charset="0"/>
              </a:rPr>
              <a:t>. Trang bán hàng</a:t>
            </a:r>
            <a:endParaRPr lang="en-GB" sz="2400">
              <a:latin typeface="Times New Roman" panose="02020603050405020304" pitchFamily="18" charset="0"/>
              <a:cs typeface="Times New Roman" panose="02020603050405020304" pitchFamily="18" charset="0"/>
            </a:endParaRPr>
          </a:p>
        </p:txBody>
      </p:sp>
      <p:pic>
        <p:nvPicPr>
          <p:cNvPr id="5" name="Picture 4"/>
          <p:cNvPicPr/>
          <p:nvPr/>
        </p:nvPicPr>
        <p:blipFill>
          <a:blip r:embed="rId2"/>
          <a:stretch>
            <a:fillRect/>
          </a:stretch>
        </p:blipFill>
        <p:spPr>
          <a:xfrm>
            <a:off x="888273" y="2224087"/>
            <a:ext cx="10829109" cy="4255090"/>
          </a:xfrm>
          <a:prstGeom prst="rect">
            <a:avLst/>
          </a:prstGeom>
        </p:spPr>
      </p:pic>
    </p:spTree>
    <p:extLst>
      <p:ext uri="{BB962C8B-B14F-4D97-AF65-F5344CB8AC3E}">
        <p14:creationId xmlns:p14="http://schemas.microsoft.com/office/powerpoint/2010/main" val="3268198398"/>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13956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smtClean="0">
                <a:solidFill>
                  <a:schemeClr val="bg1">
                    <a:lumMod val="85000"/>
                  </a:schemeClr>
                </a:solidFill>
                <a:latin typeface="Times New Roman" panose="02020603050405020304" pitchFamily="18" charset="0"/>
                <a:cs typeface="Times New Roman" panose="02020603050405020304" pitchFamily="18" charset="0"/>
              </a:rPr>
              <a:t>DEMO</a:t>
            </a:r>
            <a:endParaRPr lang="en-GB" sz="4000">
              <a:solidFill>
                <a:schemeClr val="bg1">
                  <a:lumMod val="85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492686" y="1654114"/>
            <a:ext cx="3447995" cy="461665"/>
          </a:xfrm>
          <a:prstGeom prst="rect">
            <a:avLst/>
          </a:prstGeom>
          <a:noFill/>
        </p:spPr>
        <p:txBody>
          <a:bodyPr wrap="none" rtlCol="0">
            <a:spAutoFit/>
          </a:bodyPr>
          <a:lstStyle/>
          <a:p>
            <a:r>
              <a:rPr lang="en-GB" sz="2400">
                <a:latin typeface="Times New Roman" panose="02020603050405020304" pitchFamily="18" charset="0"/>
                <a:cs typeface="Times New Roman" panose="02020603050405020304" pitchFamily="18" charset="0"/>
              </a:rPr>
              <a:t>3</a:t>
            </a:r>
            <a:r>
              <a:rPr lang="en-GB" sz="2400" smtClean="0">
                <a:latin typeface="Times New Roman" panose="02020603050405020304" pitchFamily="18" charset="0"/>
                <a:cs typeface="Times New Roman" panose="02020603050405020304" pitchFamily="18" charset="0"/>
              </a:rPr>
              <a:t>. Trang quản lý sản phẩm</a:t>
            </a:r>
            <a:endParaRPr lang="en-GB" sz="2400">
              <a:latin typeface="Times New Roman" panose="02020603050405020304" pitchFamily="18" charset="0"/>
              <a:cs typeface="Times New Roman" panose="02020603050405020304" pitchFamily="18" charset="0"/>
            </a:endParaRPr>
          </a:p>
        </p:txBody>
      </p:sp>
      <p:pic>
        <p:nvPicPr>
          <p:cNvPr id="8" name="Picture 7"/>
          <p:cNvPicPr/>
          <p:nvPr/>
        </p:nvPicPr>
        <p:blipFill>
          <a:blip r:embed="rId2"/>
          <a:stretch>
            <a:fillRect/>
          </a:stretch>
        </p:blipFill>
        <p:spPr>
          <a:xfrm>
            <a:off x="927463" y="2214153"/>
            <a:ext cx="10881360" cy="4330337"/>
          </a:xfrm>
          <a:prstGeom prst="rect">
            <a:avLst/>
          </a:prstGeom>
        </p:spPr>
      </p:pic>
    </p:spTree>
    <p:extLst>
      <p:ext uri="{BB962C8B-B14F-4D97-AF65-F5344CB8AC3E}">
        <p14:creationId xmlns:p14="http://schemas.microsoft.com/office/powerpoint/2010/main" val="4023684423"/>
      </p:ext>
    </p:extLst>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13956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smtClean="0">
                <a:solidFill>
                  <a:schemeClr val="bg1">
                    <a:lumMod val="85000"/>
                  </a:schemeClr>
                </a:solidFill>
                <a:latin typeface="Times New Roman" panose="02020603050405020304" pitchFamily="18" charset="0"/>
                <a:cs typeface="Times New Roman" panose="02020603050405020304" pitchFamily="18" charset="0"/>
              </a:rPr>
              <a:t>DEMO</a:t>
            </a:r>
            <a:endParaRPr lang="en-GB" sz="4000">
              <a:solidFill>
                <a:schemeClr val="bg1">
                  <a:lumMod val="85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492686" y="1654114"/>
            <a:ext cx="3234796" cy="461665"/>
          </a:xfrm>
          <a:prstGeom prst="rect">
            <a:avLst/>
          </a:prstGeom>
          <a:noFill/>
        </p:spPr>
        <p:txBody>
          <a:bodyPr wrap="none" rtlCol="0">
            <a:spAutoFit/>
          </a:bodyPr>
          <a:lstStyle/>
          <a:p>
            <a:r>
              <a:rPr lang="en-GB" sz="2400" smtClean="0">
                <a:latin typeface="Times New Roman" panose="02020603050405020304" pitchFamily="18" charset="0"/>
                <a:cs typeface="Times New Roman" panose="02020603050405020304" pitchFamily="18" charset="0"/>
              </a:rPr>
              <a:t>4. Trang quản nhập hàng</a:t>
            </a:r>
            <a:endParaRPr lang="en-GB" sz="2400">
              <a:latin typeface="Times New Roman" panose="02020603050405020304" pitchFamily="18" charset="0"/>
              <a:cs typeface="Times New Roman" panose="02020603050405020304" pitchFamily="18" charset="0"/>
            </a:endParaRPr>
          </a:p>
        </p:txBody>
      </p:sp>
      <p:pic>
        <p:nvPicPr>
          <p:cNvPr id="7" name="Picture 6"/>
          <p:cNvPicPr/>
          <p:nvPr/>
        </p:nvPicPr>
        <p:blipFill>
          <a:blip r:embed="rId2"/>
          <a:stretch>
            <a:fillRect/>
          </a:stretch>
        </p:blipFill>
        <p:spPr>
          <a:xfrm>
            <a:off x="587829" y="2164079"/>
            <a:ext cx="11181805" cy="4380412"/>
          </a:xfrm>
          <a:prstGeom prst="rect">
            <a:avLst/>
          </a:prstGeom>
        </p:spPr>
      </p:pic>
    </p:spTree>
    <p:extLst>
      <p:ext uri="{BB962C8B-B14F-4D97-AF65-F5344CB8AC3E}">
        <p14:creationId xmlns:p14="http://schemas.microsoft.com/office/powerpoint/2010/main" val="3603793626"/>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13956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smtClean="0">
                <a:solidFill>
                  <a:schemeClr val="bg1">
                    <a:lumMod val="85000"/>
                  </a:schemeClr>
                </a:solidFill>
                <a:latin typeface="Times New Roman" panose="02020603050405020304" pitchFamily="18" charset="0"/>
                <a:cs typeface="Times New Roman" panose="02020603050405020304" pitchFamily="18" charset="0"/>
              </a:rPr>
              <a:t>DEMO</a:t>
            </a:r>
            <a:endParaRPr lang="en-GB" sz="4000">
              <a:solidFill>
                <a:schemeClr val="bg1">
                  <a:lumMod val="85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492686" y="1654114"/>
            <a:ext cx="2354747" cy="461665"/>
          </a:xfrm>
          <a:prstGeom prst="rect">
            <a:avLst/>
          </a:prstGeom>
          <a:noFill/>
        </p:spPr>
        <p:txBody>
          <a:bodyPr wrap="none" rtlCol="0">
            <a:spAutoFit/>
          </a:bodyPr>
          <a:lstStyle/>
          <a:p>
            <a:r>
              <a:rPr lang="en-GB" sz="2400">
                <a:latin typeface="Times New Roman" panose="02020603050405020304" pitchFamily="18" charset="0"/>
                <a:cs typeface="Times New Roman" panose="02020603050405020304" pitchFamily="18" charset="0"/>
              </a:rPr>
              <a:t>5</a:t>
            </a:r>
            <a:r>
              <a:rPr lang="en-GB" sz="2400" smtClean="0">
                <a:latin typeface="Times New Roman" panose="02020603050405020304" pitchFamily="18" charset="0"/>
                <a:cs typeface="Times New Roman" panose="02020603050405020304" pitchFamily="18" charset="0"/>
              </a:rPr>
              <a:t>. Trang thống kê</a:t>
            </a:r>
            <a:endParaRPr lang="en-GB" sz="2400">
              <a:latin typeface="Times New Roman" panose="02020603050405020304" pitchFamily="18" charset="0"/>
              <a:cs typeface="Times New Roman" panose="02020603050405020304" pitchFamily="18" charset="0"/>
            </a:endParaRPr>
          </a:p>
        </p:txBody>
      </p:sp>
      <p:pic>
        <p:nvPicPr>
          <p:cNvPr id="7" name="Picture 6"/>
          <p:cNvPicPr/>
          <p:nvPr/>
        </p:nvPicPr>
        <p:blipFill>
          <a:blip r:embed="rId2"/>
          <a:stretch>
            <a:fillRect/>
          </a:stretch>
        </p:blipFill>
        <p:spPr>
          <a:xfrm>
            <a:off x="492686" y="2160587"/>
            <a:ext cx="11211634" cy="4423093"/>
          </a:xfrm>
          <a:prstGeom prst="rect">
            <a:avLst/>
          </a:prstGeom>
        </p:spPr>
      </p:pic>
    </p:spTree>
    <p:extLst>
      <p:ext uri="{BB962C8B-B14F-4D97-AF65-F5344CB8AC3E}">
        <p14:creationId xmlns:p14="http://schemas.microsoft.com/office/powerpoint/2010/main" val="2257960772"/>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 name="Diagram 32"/>
          <p:cNvGraphicFramePr/>
          <p:nvPr>
            <p:extLst>
              <p:ext uri="{D42A27DB-BD31-4B8C-83A1-F6EECF244321}">
                <p14:modId xmlns:p14="http://schemas.microsoft.com/office/powerpoint/2010/main" val="1649822574"/>
              </p:ext>
            </p:extLst>
          </p:nvPr>
        </p:nvGraphicFramePr>
        <p:xfrm>
          <a:off x="6361612" y="1867988"/>
          <a:ext cx="538930" cy="3693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3" name="Round Same Side Corner Rectangle 112"/>
          <p:cNvSpPr/>
          <p:nvPr/>
        </p:nvSpPr>
        <p:spPr>
          <a:xfrm rot="5400000">
            <a:off x="10410602" y="887778"/>
            <a:ext cx="1542407" cy="914400"/>
          </a:xfrm>
          <a:prstGeom prst="round2Same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Round Same Side Corner Rectangle 115"/>
          <p:cNvSpPr/>
          <p:nvPr/>
        </p:nvSpPr>
        <p:spPr>
          <a:xfrm rot="5400000">
            <a:off x="10410602" y="2664822"/>
            <a:ext cx="1542407" cy="914400"/>
          </a:xfrm>
          <a:prstGeom prst="round2Same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Round Same Side Corner Rectangle 118"/>
          <p:cNvSpPr/>
          <p:nvPr/>
        </p:nvSpPr>
        <p:spPr>
          <a:xfrm rot="5400000">
            <a:off x="10410601" y="4441866"/>
            <a:ext cx="1542407" cy="914400"/>
          </a:xfrm>
          <a:prstGeom prst="round2Same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9" name="Freeform 128"/>
          <p:cNvSpPr/>
          <p:nvPr/>
        </p:nvSpPr>
        <p:spPr>
          <a:xfrm>
            <a:off x="2782388" y="4127863"/>
            <a:ext cx="2260695" cy="2548247"/>
          </a:xfrm>
          <a:custGeom>
            <a:avLst/>
            <a:gdLst>
              <a:gd name="connsiteX0" fmla="*/ 1580606 w 1580606"/>
              <a:gd name="connsiteY0" fmla="*/ 0 h 1593668"/>
              <a:gd name="connsiteX1" fmla="*/ 1580606 w 1580606"/>
              <a:gd name="connsiteY1" fmla="*/ 963193 h 1593668"/>
              <a:gd name="connsiteX2" fmla="*/ 809083 w 1580606"/>
              <a:gd name="connsiteY2" fmla="*/ 1593668 h 1593668"/>
              <a:gd name="connsiteX3" fmla="*/ 771523 w 1580606"/>
              <a:gd name="connsiteY3" fmla="*/ 1593668 h 1593668"/>
              <a:gd name="connsiteX4" fmla="*/ 1 w 1580606"/>
              <a:gd name="connsiteY4" fmla="*/ 963194 h 1593668"/>
              <a:gd name="connsiteX5" fmla="*/ 1 w 1580606"/>
              <a:gd name="connsiteY5" fmla="*/ 1 h 1593668"/>
              <a:gd name="connsiteX6" fmla="*/ 803359 w 1580606"/>
              <a:gd name="connsiteY6" fmla="*/ 630475 h 1593668"/>
              <a:gd name="connsiteX7" fmla="*/ 0 w 1580606"/>
              <a:gd name="connsiteY7" fmla="*/ 0 h 1593668"/>
              <a:gd name="connsiteX8" fmla="*/ 1 w 1580606"/>
              <a:gd name="connsiteY8" fmla="*/ 0 h 1593668"/>
              <a:gd name="connsiteX9" fmla="*/ 1 w 1580606"/>
              <a:gd name="connsiteY9" fmla="*/ 1 h 1593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80606" h="1593668">
                <a:moveTo>
                  <a:pt x="1580606" y="0"/>
                </a:moveTo>
                <a:lnTo>
                  <a:pt x="1580606" y="963193"/>
                </a:lnTo>
                <a:lnTo>
                  <a:pt x="809083" y="1593668"/>
                </a:lnTo>
                <a:lnTo>
                  <a:pt x="771523" y="1593668"/>
                </a:lnTo>
                <a:lnTo>
                  <a:pt x="1" y="963194"/>
                </a:lnTo>
                <a:lnTo>
                  <a:pt x="1" y="1"/>
                </a:lnTo>
                <a:lnTo>
                  <a:pt x="803359" y="630475"/>
                </a:lnTo>
                <a:close/>
                <a:moveTo>
                  <a:pt x="0" y="0"/>
                </a:moveTo>
                <a:lnTo>
                  <a:pt x="1" y="0"/>
                </a:lnTo>
                <a:lnTo>
                  <a:pt x="1" y="1"/>
                </a:lnTo>
                <a:close/>
              </a:path>
            </a:pathLst>
          </a:cu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p>
        </p:txBody>
      </p:sp>
      <p:sp>
        <p:nvSpPr>
          <p:cNvPr id="130" name="Rectangle 129"/>
          <p:cNvSpPr/>
          <p:nvPr/>
        </p:nvSpPr>
        <p:spPr>
          <a:xfrm>
            <a:off x="5043083" y="4127864"/>
            <a:ext cx="5681522" cy="154240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1" name="TextBox 130"/>
          <p:cNvSpPr txBox="1"/>
          <p:nvPr/>
        </p:nvSpPr>
        <p:spPr>
          <a:xfrm>
            <a:off x="2853415" y="5208605"/>
            <a:ext cx="2162772" cy="461665"/>
          </a:xfrm>
          <a:prstGeom prst="rect">
            <a:avLst/>
          </a:prstGeom>
          <a:noFill/>
        </p:spPr>
        <p:txBody>
          <a:bodyPr wrap="none" rtlCol="0">
            <a:spAutoFit/>
          </a:bodyPr>
          <a:lstStyle/>
          <a:p>
            <a:r>
              <a:rPr lang="en-GB" sz="2400" smtClean="0">
                <a:latin typeface="Times New Roman" panose="02020603050405020304" pitchFamily="18" charset="0"/>
                <a:cs typeface="Times New Roman" panose="02020603050405020304" pitchFamily="18" charset="0"/>
              </a:rPr>
              <a:t>ĐỊNH HƯỚNG</a:t>
            </a:r>
            <a:endParaRPr lang="en-GB" sz="2400">
              <a:latin typeface="Times New Roman" panose="02020603050405020304" pitchFamily="18" charset="0"/>
              <a:cs typeface="Times New Roman" panose="02020603050405020304" pitchFamily="18" charset="0"/>
            </a:endParaRPr>
          </a:p>
        </p:txBody>
      </p:sp>
      <p:cxnSp>
        <p:nvCxnSpPr>
          <p:cNvPr id="159" name="Straight Connector 158"/>
          <p:cNvCxnSpPr/>
          <p:nvPr/>
        </p:nvCxnSpPr>
        <p:spPr>
          <a:xfrm flipH="1">
            <a:off x="5087213" y="1514474"/>
            <a:ext cx="42864" cy="2613388"/>
          </a:xfrm>
          <a:prstGeom prst="line">
            <a:avLst/>
          </a:prstGeom>
          <a:ln w="190500">
            <a:solidFill>
              <a:srgbClr val="FFC000"/>
            </a:solidFill>
            <a:prstDash val="solid"/>
          </a:ln>
        </p:spPr>
        <p:style>
          <a:lnRef idx="1">
            <a:schemeClr val="accent1"/>
          </a:lnRef>
          <a:fillRef idx="0">
            <a:schemeClr val="accent1"/>
          </a:fillRef>
          <a:effectRef idx="0">
            <a:schemeClr val="accent1"/>
          </a:effectRef>
          <a:fontRef idx="minor">
            <a:schemeClr val="tx1"/>
          </a:fontRef>
        </p:style>
      </p:cxnSp>
      <p:sp>
        <p:nvSpPr>
          <p:cNvPr id="160" name="Freeform 159"/>
          <p:cNvSpPr/>
          <p:nvPr/>
        </p:nvSpPr>
        <p:spPr>
          <a:xfrm>
            <a:off x="2782389" y="2350819"/>
            <a:ext cx="2260695" cy="2548247"/>
          </a:xfrm>
          <a:custGeom>
            <a:avLst/>
            <a:gdLst>
              <a:gd name="connsiteX0" fmla="*/ 1580606 w 1580606"/>
              <a:gd name="connsiteY0" fmla="*/ 0 h 1593668"/>
              <a:gd name="connsiteX1" fmla="*/ 1580606 w 1580606"/>
              <a:gd name="connsiteY1" fmla="*/ 963193 h 1593668"/>
              <a:gd name="connsiteX2" fmla="*/ 809083 w 1580606"/>
              <a:gd name="connsiteY2" fmla="*/ 1593668 h 1593668"/>
              <a:gd name="connsiteX3" fmla="*/ 771523 w 1580606"/>
              <a:gd name="connsiteY3" fmla="*/ 1593668 h 1593668"/>
              <a:gd name="connsiteX4" fmla="*/ 1 w 1580606"/>
              <a:gd name="connsiteY4" fmla="*/ 963194 h 1593668"/>
              <a:gd name="connsiteX5" fmla="*/ 1 w 1580606"/>
              <a:gd name="connsiteY5" fmla="*/ 1 h 1593668"/>
              <a:gd name="connsiteX6" fmla="*/ 803359 w 1580606"/>
              <a:gd name="connsiteY6" fmla="*/ 630475 h 1593668"/>
              <a:gd name="connsiteX7" fmla="*/ 0 w 1580606"/>
              <a:gd name="connsiteY7" fmla="*/ 0 h 1593668"/>
              <a:gd name="connsiteX8" fmla="*/ 1 w 1580606"/>
              <a:gd name="connsiteY8" fmla="*/ 0 h 1593668"/>
              <a:gd name="connsiteX9" fmla="*/ 1 w 1580606"/>
              <a:gd name="connsiteY9" fmla="*/ 1 h 1593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80606" h="1593668">
                <a:moveTo>
                  <a:pt x="1580606" y="0"/>
                </a:moveTo>
                <a:lnTo>
                  <a:pt x="1580606" y="963193"/>
                </a:lnTo>
                <a:lnTo>
                  <a:pt x="809083" y="1593668"/>
                </a:lnTo>
                <a:lnTo>
                  <a:pt x="771523" y="1593668"/>
                </a:lnTo>
                <a:lnTo>
                  <a:pt x="1" y="963194"/>
                </a:lnTo>
                <a:lnTo>
                  <a:pt x="1" y="1"/>
                </a:lnTo>
                <a:lnTo>
                  <a:pt x="803359" y="630475"/>
                </a:lnTo>
                <a:close/>
                <a:moveTo>
                  <a:pt x="0" y="0"/>
                </a:moveTo>
                <a:lnTo>
                  <a:pt x="1" y="0"/>
                </a:lnTo>
                <a:lnTo>
                  <a:pt x="1" y="1"/>
                </a:lnTo>
                <a:close/>
              </a:path>
            </a:pathLst>
          </a:cu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p>
        </p:txBody>
      </p:sp>
      <p:sp>
        <p:nvSpPr>
          <p:cNvPr id="161" name="Rectangle 160"/>
          <p:cNvSpPr/>
          <p:nvPr/>
        </p:nvSpPr>
        <p:spPr>
          <a:xfrm>
            <a:off x="5043084" y="2350820"/>
            <a:ext cx="5681522" cy="154240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2" name="TextBox 161"/>
          <p:cNvSpPr txBox="1"/>
          <p:nvPr/>
        </p:nvSpPr>
        <p:spPr>
          <a:xfrm>
            <a:off x="3161993" y="3530154"/>
            <a:ext cx="1545616" cy="461665"/>
          </a:xfrm>
          <a:prstGeom prst="rect">
            <a:avLst/>
          </a:prstGeom>
          <a:noFill/>
        </p:spPr>
        <p:txBody>
          <a:bodyPr wrap="none" rtlCol="0">
            <a:spAutoFit/>
          </a:bodyPr>
          <a:lstStyle/>
          <a:p>
            <a:r>
              <a:rPr lang="en-GB" sz="2400" smtClean="0">
                <a:latin typeface="Times New Roman" panose="02020603050405020304" pitchFamily="18" charset="0"/>
                <a:cs typeface="Times New Roman" panose="02020603050405020304" pitchFamily="18" charset="0"/>
              </a:rPr>
              <a:t>HẠN CHẾ</a:t>
            </a:r>
            <a:endParaRPr lang="en-GB" sz="2400">
              <a:latin typeface="Times New Roman" panose="02020603050405020304" pitchFamily="18" charset="0"/>
              <a:cs typeface="Times New Roman" panose="02020603050405020304" pitchFamily="18" charset="0"/>
            </a:endParaRPr>
          </a:p>
        </p:txBody>
      </p:sp>
      <p:sp>
        <p:nvSpPr>
          <p:cNvPr id="163" name="Freeform 162"/>
          <p:cNvSpPr/>
          <p:nvPr/>
        </p:nvSpPr>
        <p:spPr>
          <a:xfrm>
            <a:off x="2782389" y="573775"/>
            <a:ext cx="2260695" cy="2548247"/>
          </a:xfrm>
          <a:custGeom>
            <a:avLst/>
            <a:gdLst>
              <a:gd name="connsiteX0" fmla="*/ 1580606 w 1580606"/>
              <a:gd name="connsiteY0" fmla="*/ 0 h 1593668"/>
              <a:gd name="connsiteX1" fmla="*/ 1580606 w 1580606"/>
              <a:gd name="connsiteY1" fmla="*/ 963193 h 1593668"/>
              <a:gd name="connsiteX2" fmla="*/ 809083 w 1580606"/>
              <a:gd name="connsiteY2" fmla="*/ 1593668 h 1593668"/>
              <a:gd name="connsiteX3" fmla="*/ 771523 w 1580606"/>
              <a:gd name="connsiteY3" fmla="*/ 1593668 h 1593668"/>
              <a:gd name="connsiteX4" fmla="*/ 1 w 1580606"/>
              <a:gd name="connsiteY4" fmla="*/ 963194 h 1593668"/>
              <a:gd name="connsiteX5" fmla="*/ 1 w 1580606"/>
              <a:gd name="connsiteY5" fmla="*/ 1 h 1593668"/>
              <a:gd name="connsiteX6" fmla="*/ 803359 w 1580606"/>
              <a:gd name="connsiteY6" fmla="*/ 630475 h 1593668"/>
              <a:gd name="connsiteX7" fmla="*/ 0 w 1580606"/>
              <a:gd name="connsiteY7" fmla="*/ 0 h 1593668"/>
              <a:gd name="connsiteX8" fmla="*/ 1 w 1580606"/>
              <a:gd name="connsiteY8" fmla="*/ 0 h 1593668"/>
              <a:gd name="connsiteX9" fmla="*/ 1 w 1580606"/>
              <a:gd name="connsiteY9" fmla="*/ 1 h 1593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80606" h="1593668">
                <a:moveTo>
                  <a:pt x="1580606" y="0"/>
                </a:moveTo>
                <a:lnTo>
                  <a:pt x="1580606" y="963193"/>
                </a:lnTo>
                <a:lnTo>
                  <a:pt x="809083" y="1593668"/>
                </a:lnTo>
                <a:lnTo>
                  <a:pt x="771523" y="1593668"/>
                </a:lnTo>
                <a:lnTo>
                  <a:pt x="1" y="963194"/>
                </a:lnTo>
                <a:lnTo>
                  <a:pt x="1" y="1"/>
                </a:lnTo>
                <a:lnTo>
                  <a:pt x="803359" y="630475"/>
                </a:lnTo>
                <a:close/>
                <a:moveTo>
                  <a:pt x="0" y="0"/>
                </a:moveTo>
                <a:lnTo>
                  <a:pt x="1" y="0"/>
                </a:lnTo>
                <a:lnTo>
                  <a:pt x="1" y="1"/>
                </a:lnTo>
                <a:close/>
              </a:path>
            </a:pathLst>
          </a:custGeom>
          <a:solidFill>
            <a:srgbClr val="8E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p>
        </p:txBody>
      </p:sp>
      <p:sp>
        <p:nvSpPr>
          <p:cNvPr id="164" name="TextBox 163"/>
          <p:cNvSpPr txBox="1"/>
          <p:nvPr/>
        </p:nvSpPr>
        <p:spPr>
          <a:xfrm>
            <a:off x="3151535" y="1722907"/>
            <a:ext cx="1522404" cy="461665"/>
          </a:xfrm>
          <a:prstGeom prst="rect">
            <a:avLst/>
          </a:prstGeom>
          <a:noFill/>
        </p:spPr>
        <p:txBody>
          <a:bodyPr wrap="none" rtlCol="0">
            <a:spAutoFit/>
          </a:bodyPr>
          <a:lstStyle/>
          <a:p>
            <a:r>
              <a:rPr lang="en-GB" sz="2400" smtClean="0">
                <a:latin typeface="Times New Roman" panose="02020603050405020304" pitchFamily="18" charset="0"/>
                <a:cs typeface="Times New Roman" panose="02020603050405020304" pitchFamily="18" charset="0"/>
              </a:rPr>
              <a:t>KẾT QUẢ</a:t>
            </a:r>
            <a:endParaRPr lang="en-GB" sz="2400">
              <a:latin typeface="Times New Roman" panose="02020603050405020304" pitchFamily="18" charset="0"/>
              <a:cs typeface="Times New Roman" panose="02020603050405020304" pitchFamily="18" charset="0"/>
            </a:endParaRPr>
          </a:p>
        </p:txBody>
      </p:sp>
      <p:sp>
        <p:nvSpPr>
          <p:cNvPr id="165" name="Rectangle 164"/>
          <p:cNvSpPr/>
          <p:nvPr/>
        </p:nvSpPr>
        <p:spPr>
          <a:xfrm>
            <a:off x="5043084" y="573776"/>
            <a:ext cx="5681522" cy="154240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p:cNvSpPr txBox="1"/>
          <p:nvPr/>
        </p:nvSpPr>
        <p:spPr>
          <a:xfrm>
            <a:off x="5174206" y="852325"/>
            <a:ext cx="6027612" cy="1015663"/>
          </a:xfrm>
          <a:prstGeom prst="rect">
            <a:avLst/>
          </a:prstGeom>
          <a:noFill/>
        </p:spPr>
        <p:txBody>
          <a:bodyPr wrap="none" rtlCol="0">
            <a:spAutoFit/>
          </a:bodyPr>
          <a:lstStyle/>
          <a:p>
            <a:pPr marL="285750" indent="-285750">
              <a:buFont typeface="Wingdings" panose="05000000000000000000" pitchFamily="2" charset="2"/>
              <a:buChar char="ü"/>
            </a:pPr>
            <a:r>
              <a:rPr lang="en-GB" sz="2000" smtClean="0">
                <a:latin typeface="Times New Roman" panose="02020603050405020304" pitchFamily="18" charset="0"/>
                <a:cs typeface="Times New Roman" panose="02020603050405020304" pitchFamily="18" charset="0"/>
              </a:rPr>
              <a:t>Hoàn thành tất cả các mục tiêu đề ra</a:t>
            </a:r>
          </a:p>
          <a:p>
            <a:pPr marL="285750" indent="-285750">
              <a:buFont typeface="Wingdings" panose="05000000000000000000" pitchFamily="2" charset="2"/>
              <a:buChar char="ü"/>
            </a:pPr>
            <a:r>
              <a:rPr lang="en-GB" sz="2000" smtClean="0">
                <a:latin typeface="Times New Roman" panose="02020603050405020304" pitchFamily="18" charset="0"/>
                <a:cs typeface="Times New Roman" panose="02020603050405020304" pitchFamily="18" charset="0"/>
              </a:rPr>
              <a:t>Giao diện dễ sử dụng, thân thiện với người dùng</a:t>
            </a:r>
          </a:p>
          <a:p>
            <a:pPr marL="285750" indent="-285750">
              <a:buFont typeface="Wingdings" panose="05000000000000000000" pitchFamily="2" charset="2"/>
              <a:buChar char="ü"/>
            </a:pPr>
            <a:r>
              <a:rPr lang="en-US" sz="2000">
                <a:latin typeface="Times New Roman" panose="02020603050405020304" pitchFamily="18" charset="0"/>
                <a:ea typeface="Calibri" panose="020F0502020204030204" pitchFamily="34" charset="0"/>
                <a:cs typeface="Times New Roman" panose="02020603050405020304" pitchFamily="18" charset="0"/>
              </a:rPr>
              <a:t>Cơ sở dữ liệu được xây dựng thành công trên </a:t>
            </a:r>
            <a:r>
              <a:rPr lang="en-US" sz="2000" smtClean="0">
                <a:latin typeface="Times New Roman" panose="02020603050405020304" pitchFamily="18" charset="0"/>
                <a:ea typeface="Calibri" panose="020F0502020204030204" pitchFamily="34" charset="0"/>
                <a:cs typeface="Times New Roman" panose="02020603050405020304" pitchFamily="18" charset="0"/>
              </a:rPr>
              <a:t>MySQL</a:t>
            </a:r>
            <a:endParaRPr lang="en-GB" sz="2000" smtClean="0"/>
          </a:p>
        </p:txBody>
      </p:sp>
      <p:sp>
        <p:nvSpPr>
          <p:cNvPr id="17" name="TextBox 16"/>
          <p:cNvSpPr txBox="1"/>
          <p:nvPr/>
        </p:nvSpPr>
        <p:spPr>
          <a:xfrm>
            <a:off x="5312762" y="2624013"/>
            <a:ext cx="6176691" cy="1015663"/>
          </a:xfrm>
          <a:prstGeom prst="rect">
            <a:avLst/>
          </a:prstGeom>
          <a:noFill/>
        </p:spPr>
        <p:txBody>
          <a:bodyPr wrap="none" rtlCol="0">
            <a:spAutoFit/>
          </a:bodyPr>
          <a:lstStyle/>
          <a:p>
            <a:pPr marL="285750" indent="-285750">
              <a:buFont typeface="Wingdings" panose="05000000000000000000" pitchFamily="2" charset="2"/>
              <a:buChar char="ü"/>
            </a:pPr>
            <a:r>
              <a:rPr lang="en-US" sz="2000" smtClean="0">
                <a:latin typeface="Times New Roman" panose="02020603050405020304" pitchFamily="18" charset="0"/>
                <a:ea typeface="Calibri" panose="020F0502020204030204" pitchFamily="34" charset="0"/>
              </a:rPr>
              <a:t>Chưa bắt được hết các lỗi của hệ thống</a:t>
            </a:r>
            <a:endParaRPr lang="en-GB" sz="200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sz="2000" smtClean="0">
                <a:latin typeface="Times New Roman" panose="02020603050405020304" pitchFamily="18" charset="0"/>
                <a:ea typeface="Calibri" panose="020F0502020204030204" pitchFamily="34" charset="0"/>
                <a:cs typeface="Times New Roman" panose="02020603050405020304" pitchFamily="18" charset="0"/>
              </a:rPr>
              <a:t>Chỉ đáp ứng những yêu cầu cơ bản của website quản trị</a:t>
            </a:r>
          </a:p>
          <a:p>
            <a:pPr marL="285750" indent="-285750">
              <a:buFont typeface="Wingdings" panose="05000000000000000000" pitchFamily="2" charset="2"/>
              <a:buChar char="ü"/>
            </a:pPr>
            <a:r>
              <a:rPr lang="en-US" sz="2000" smtClean="0">
                <a:latin typeface="Times New Roman" panose="02020603050405020304" pitchFamily="18" charset="0"/>
                <a:cs typeface="Times New Roman" panose="02020603050405020304" pitchFamily="18" charset="0"/>
              </a:rPr>
              <a:t>Thuật toán và dữ liệu chưa tối ưu</a:t>
            </a:r>
            <a:endParaRPr lang="en-GB" sz="2000" smtClean="0"/>
          </a:p>
        </p:txBody>
      </p:sp>
      <p:sp>
        <p:nvSpPr>
          <p:cNvPr id="18" name="TextBox 17"/>
          <p:cNvSpPr txBox="1"/>
          <p:nvPr/>
        </p:nvSpPr>
        <p:spPr>
          <a:xfrm>
            <a:off x="5174206" y="4545123"/>
            <a:ext cx="5905784" cy="707886"/>
          </a:xfrm>
          <a:prstGeom prst="rect">
            <a:avLst/>
          </a:prstGeom>
          <a:noFill/>
        </p:spPr>
        <p:txBody>
          <a:bodyPr wrap="none" rtlCol="0">
            <a:spAutoFit/>
          </a:bodyPr>
          <a:lstStyle/>
          <a:p>
            <a:pPr marL="285750" indent="-285750">
              <a:buFont typeface="Wingdings" panose="05000000000000000000" pitchFamily="2" charset="2"/>
              <a:buChar char="ü"/>
            </a:pPr>
            <a:r>
              <a:rPr lang="en-US" sz="2000" smtClean="0">
                <a:latin typeface="Times New Roman" panose="02020603050405020304" pitchFamily="18" charset="0"/>
                <a:ea typeface="Calibri" panose="020F0502020204030204" pitchFamily="34" charset="0"/>
              </a:rPr>
              <a:t>Tiếp tục phát triển để có thể ứng dụng vào thực tế</a:t>
            </a:r>
            <a:endParaRPr lang="en-GB" sz="200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sz="2000" smtClean="0">
                <a:latin typeface="Times New Roman" panose="02020603050405020304" pitchFamily="18" charset="0"/>
                <a:ea typeface="Calibri" panose="020F0502020204030204" pitchFamily="34" charset="0"/>
                <a:cs typeface="Times New Roman" panose="02020603050405020304" pitchFamily="18" charset="0"/>
              </a:rPr>
              <a:t>Có giá trị cạnh tranh với các website quản trị hiện tại</a:t>
            </a:r>
          </a:p>
        </p:txBody>
      </p:sp>
      <p:sp>
        <p:nvSpPr>
          <p:cNvPr id="20" name="Rounded Rectangle 19"/>
          <p:cNvSpPr/>
          <p:nvPr/>
        </p:nvSpPr>
        <p:spPr>
          <a:xfrm>
            <a:off x="302472" y="2534079"/>
            <a:ext cx="2125842" cy="2181726"/>
          </a:xfrm>
          <a:prstGeom prst="roundRect">
            <a:avLst/>
          </a:prstGeom>
          <a:solidFill>
            <a:schemeClr val="tx2">
              <a:lumMod val="75000"/>
            </a:schemeClr>
          </a:solidFill>
          <a:ln/>
        </p:spPr>
        <p:style>
          <a:lnRef idx="1">
            <a:schemeClr val="dk1"/>
          </a:lnRef>
          <a:fillRef idx="1003">
            <a:schemeClr val="dk1"/>
          </a:fillRef>
          <a:effectRef idx="2">
            <a:schemeClr val="dk1"/>
          </a:effectRef>
          <a:fontRef idx="minor">
            <a:schemeClr val="lt1"/>
          </a:fontRef>
        </p:style>
        <p:txBody>
          <a:bodyPr rtlCol="0" anchor="ctr"/>
          <a:lstStyle/>
          <a:p>
            <a:pPr algn="ctr"/>
            <a:r>
              <a:rPr lang="en-GB" sz="4400" smtClean="0">
                <a:latin typeface="Times New Roman" panose="02020603050405020304" pitchFamily="18" charset="0"/>
                <a:cs typeface="Times New Roman" panose="02020603050405020304" pitchFamily="18" charset="0"/>
              </a:rPr>
              <a:t>KẾT LUẬN</a:t>
            </a:r>
            <a:endParaRPr lang="en-GB" sz="4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885727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circle(in)">
                                      <p:cBhvr>
                                        <p:cTn id="14" dur="1000"/>
                                        <p:tgtEl>
                                          <p:spTgt spid="33"/>
                                        </p:tgtEl>
                                      </p:cBhvr>
                                    </p:animEffect>
                                  </p:childTnLst>
                                </p:cTn>
                              </p:par>
                              <p:par>
                                <p:cTn id="15" presetID="6" presetClass="entr" presetSubtype="16" fill="hold" grpId="0" nodeType="withEffect">
                                  <p:stCondLst>
                                    <p:cond delay="0"/>
                                  </p:stCondLst>
                                  <p:childTnLst>
                                    <p:set>
                                      <p:cBhvr>
                                        <p:cTn id="16" dur="1" fill="hold">
                                          <p:stCondLst>
                                            <p:cond delay="0"/>
                                          </p:stCondLst>
                                        </p:cTn>
                                        <p:tgtEl>
                                          <p:spTgt spid="113"/>
                                        </p:tgtEl>
                                        <p:attrNameLst>
                                          <p:attrName>style.visibility</p:attrName>
                                        </p:attrNameLst>
                                      </p:cBhvr>
                                      <p:to>
                                        <p:strVal val="visible"/>
                                      </p:to>
                                    </p:set>
                                    <p:animEffect transition="in" filter="circle(in)">
                                      <p:cBhvr>
                                        <p:cTn id="17" dur="1000"/>
                                        <p:tgtEl>
                                          <p:spTgt spid="113"/>
                                        </p:tgtEl>
                                      </p:cBhvr>
                                    </p:animEffect>
                                  </p:childTnLst>
                                </p:cTn>
                              </p:par>
                              <p:par>
                                <p:cTn id="18" presetID="6" presetClass="entr" presetSubtype="16" fill="hold" grpId="0" nodeType="withEffect">
                                  <p:stCondLst>
                                    <p:cond delay="0"/>
                                  </p:stCondLst>
                                  <p:childTnLst>
                                    <p:set>
                                      <p:cBhvr>
                                        <p:cTn id="19" dur="1" fill="hold">
                                          <p:stCondLst>
                                            <p:cond delay="0"/>
                                          </p:stCondLst>
                                        </p:cTn>
                                        <p:tgtEl>
                                          <p:spTgt spid="116"/>
                                        </p:tgtEl>
                                        <p:attrNameLst>
                                          <p:attrName>style.visibility</p:attrName>
                                        </p:attrNameLst>
                                      </p:cBhvr>
                                      <p:to>
                                        <p:strVal val="visible"/>
                                      </p:to>
                                    </p:set>
                                    <p:animEffect transition="in" filter="circle(in)">
                                      <p:cBhvr>
                                        <p:cTn id="20" dur="1000"/>
                                        <p:tgtEl>
                                          <p:spTgt spid="116"/>
                                        </p:tgtEl>
                                      </p:cBhvr>
                                    </p:animEffect>
                                  </p:childTnLst>
                                </p:cTn>
                              </p:par>
                              <p:par>
                                <p:cTn id="21" presetID="6" presetClass="entr" presetSubtype="16" fill="hold" grpId="0" nodeType="withEffect">
                                  <p:stCondLst>
                                    <p:cond delay="0"/>
                                  </p:stCondLst>
                                  <p:childTnLst>
                                    <p:set>
                                      <p:cBhvr>
                                        <p:cTn id="22" dur="1" fill="hold">
                                          <p:stCondLst>
                                            <p:cond delay="0"/>
                                          </p:stCondLst>
                                        </p:cTn>
                                        <p:tgtEl>
                                          <p:spTgt spid="119"/>
                                        </p:tgtEl>
                                        <p:attrNameLst>
                                          <p:attrName>style.visibility</p:attrName>
                                        </p:attrNameLst>
                                      </p:cBhvr>
                                      <p:to>
                                        <p:strVal val="visible"/>
                                      </p:to>
                                    </p:set>
                                    <p:animEffect transition="in" filter="circle(in)">
                                      <p:cBhvr>
                                        <p:cTn id="23" dur="1000"/>
                                        <p:tgtEl>
                                          <p:spTgt spid="119"/>
                                        </p:tgtEl>
                                      </p:cBhvr>
                                    </p:animEffect>
                                  </p:childTnLst>
                                </p:cTn>
                              </p:par>
                              <p:par>
                                <p:cTn id="24" presetID="6" presetClass="entr" presetSubtype="16" fill="hold" grpId="0" nodeType="withEffect">
                                  <p:stCondLst>
                                    <p:cond delay="0"/>
                                  </p:stCondLst>
                                  <p:childTnLst>
                                    <p:set>
                                      <p:cBhvr>
                                        <p:cTn id="25" dur="1" fill="hold">
                                          <p:stCondLst>
                                            <p:cond delay="0"/>
                                          </p:stCondLst>
                                        </p:cTn>
                                        <p:tgtEl>
                                          <p:spTgt spid="129"/>
                                        </p:tgtEl>
                                        <p:attrNameLst>
                                          <p:attrName>style.visibility</p:attrName>
                                        </p:attrNameLst>
                                      </p:cBhvr>
                                      <p:to>
                                        <p:strVal val="visible"/>
                                      </p:to>
                                    </p:set>
                                    <p:animEffect transition="in" filter="circle(in)">
                                      <p:cBhvr>
                                        <p:cTn id="26" dur="1000"/>
                                        <p:tgtEl>
                                          <p:spTgt spid="129"/>
                                        </p:tgtEl>
                                      </p:cBhvr>
                                    </p:animEffect>
                                  </p:childTnLst>
                                </p:cTn>
                              </p:par>
                              <p:par>
                                <p:cTn id="27" presetID="6" presetClass="entr" presetSubtype="16" fill="hold" grpId="0" nodeType="withEffect">
                                  <p:stCondLst>
                                    <p:cond delay="0"/>
                                  </p:stCondLst>
                                  <p:childTnLst>
                                    <p:set>
                                      <p:cBhvr>
                                        <p:cTn id="28" dur="1" fill="hold">
                                          <p:stCondLst>
                                            <p:cond delay="0"/>
                                          </p:stCondLst>
                                        </p:cTn>
                                        <p:tgtEl>
                                          <p:spTgt spid="130"/>
                                        </p:tgtEl>
                                        <p:attrNameLst>
                                          <p:attrName>style.visibility</p:attrName>
                                        </p:attrNameLst>
                                      </p:cBhvr>
                                      <p:to>
                                        <p:strVal val="visible"/>
                                      </p:to>
                                    </p:set>
                                    <p:animEffect transition="in" filter="circle(in)">
                                      <p:cBhvr>
                                        <p:cTn id="29" dur="1000"/>
                                        <p:tgtEl>
                                          <p:spTgt spid="130"/>
                                        </p:tgtEl>
                                      </p:cBhvr>
                                    </p:animEffect>
                                  </p:childTnLst>
                                </p:cTn>
                              </p:par>
                              <p:par>
                                <p:cTn id="30" presetID="6" presetClass="entr" presetSubtype="16" fill="hold" grpId="0" nodeType="withEffect">
                                  <p:stCondLst>
                                    <p:cond delay="0"/>
                                  </p:stCondLst>
                                  <p:childTnLst>
                                    <p:set>
                                      <p:cBhvr>
                                        <p:cTn id="31" dur="1" fill="hold">
                                          <p:stCondLst>
                                            <p:cond delay="0"/>
                                          </p:stCondLst>
                                        </p:cTn>
                                        <p:tgtEl>
                                          <p:spTgt spid="131"/>
                                        </p:tgtEl>
                                        <p:attrNameLst>
                                          <p:attrName>style.visibility</p:attrName>
                                        </p:attrNameLst>
                                      </p:cBhvr>
                                      <p:to>
                                        <p:strVal val="visible"/>
                                      </p:to>
                                    </p:set>
                                    <p:animEffect transition="in" filter="circle(in)">
                                      <p:cBhvr>
                                        <p:cTn id="32" dur="1000"/>
                                        <p:tgtEl>
                                          <p:spTgt spid="131"/>
                                        </p:tgtEl>
                                      </p:cBhvr>
                                    </p:animEffect>
                                  </p:childTnLst>
                                </p:cTn>
                              </p:par>
                              <p:par>
                                <p:cTn id="33" presetID="6" presetClass="entr" presetSubtype="16" fill="hold" nodeType="withEffect">
                                  <p:stCondLst>
                                    <p:cond delay="0"/>
                                  </p:stCondLst>
                                  <p:childTnLst>
                                    <p:set>
                                      <p:cBhvr>
                                        <p:cTn id="34" dur="1" fill="hold">
                                          <p:stCondLst>
                                            <p:cond delay="0"/>
                                          </p:stCondLst>
                                        </p:cTn>
                                        <p:tgtEl>
                                          <p:spTgt spid="159"/>
                                        </p:tgtEl>
                                        <p:attrNameLst>
                                          <p:attrName>style.visibility</p:attrName>
                                        </p:attrNameLst>
                                      </p:cBhvr>
                                      <p:to>
                                        <p:strVal val="visible"/>
                                      </p:to>
                                    </p:set>
                                    <p:animEffect transition="in" filter="circle(in)">
                                      <p:cBhvr>
                                        <p:cTn id="35" dur="1000"/>
                                        <p:tgtEl>
                                          <p:spTgt spid="159"/>
                                        </p:tgtEl>
                                      </p:cBhvr>
                                    </p:animEffect>
                                  </p:childTnLst>
                                </p:cTn>
                              </p:par>
                              <p:par>
                                <p:cTn id="36" presetID="6" presetClass="entr" presetSubtype="16" fill="hold" grpId="0" nodeType="withEffect">
                                  <p:stCondLst>
                                    <p:cond delay="0"/>
                                  </p:stCondLst>
                                  <p:childTnLst>
                                    <p:set>
                                      <p:cBhvr>
                                        <p:cTn id="37" dur="1" fill="hold">
                                          <p:stCondLst>
                                            <p:cond delay="0"/>
                                          </p:stCondLst>
                                        </p:cTn>
                                        <p:tgtEl>
                                          <p:spTgt spid="160"/>
                                        </p:tgtEl>
                                        <p:attrNameLst>
                                          <p:attrName>style.visibility</p:attrName>
                                        </p:attrNameLst>
                                      </p:cBhvr>
                                      <p:to>
                                        <p:strVal val="visible"/>
                                      </p:to>
                                    </p:set>
                                    <p:animEffect transition="in" filter="circle(in)">
                                      <p:cBhvr>
                                        <p:cTn id="38" dur="1000"/>
                                        <p:tgtEl>
                                          <p:spTgt spid="160"/>
                                        </p:tgtEl>
                                      </p:cBhvr>
                                    </p:animEffect>
                                  </p:childTnLst>
                                </p:cTn>
                              </p:par>
                              <p:par>
                                <p:cTn id="39" presetID="6" presetClass="entr" presetSubtype="16" fill="hold" grpId="0" nodeType="withEffect">
                                  <p:stCondLst>
                                    <p:cond delay="0"/>
                                  </p:stCondLst>
                                  <p:childTnLst>
                                    <p:set>
                                      <p:cBhvr>
                                        <p:cTn id="40" dur="1" fill="hold">
                                          <p:stCondLst>
                                            <p:cond delay="0"/>
                                          </p:stCondLst>
                                        </p:cTn>
                                        <p:tgtEl>
                                          <p:spTgt spid="161"/>
                                        </p:tgtEl>
                                        <p:attrNameLst>
                                          <p:attrName>style.visibility</p:attrName>
                                        </p:attrNameLst>
                                      </p:cBhvr>
                                      <p:to>
                                        <p:strVal val="visible"/>
                                      </p:to>
                                    </p:set>
                                    <p:animEffect transition="in" filter="circle(in)">
                                      <p:cBhvr>
                                        <p:cTn id="41" dur="1000"/>
                                        <p:tgtEl>
                                          <p:spTgt spid="161"/>
                                        </p:tgtEl>
                                      </p:cBhvr>
                                    </p:animEffect>
                                  </p:childTnLst>
                                </p:cTn>
                              </p:par>
                              <p:par>
                                <p:cTn id="42" presetID="6" presetClass="entr" presetSubtype="16" fill="hold" grpId="0" nodeType="withEffect">
                                  <p:stCondLst>
                                    <p:cond delay="0"/>
                                  </p:stCondLst>
                                  <p:childTnLst>
                                    <p:set>
                                      <p:cBhvr>
                                        <p:cTn id="43" dur="1" fill="hold">
                                          <p:stCondLst>
                                            <p:cond delay="0"/>
                                          </p:stCondLst>
                                        </p:cTn>
                                        <p:tgtEl>
                                          <p:spTgt spid="162"/>
                                        </p:tgtEl>
                                        <p:attrNameLst>
                                          <p:attrName>style.visibility</p:attrName>
                                        </p:attrNameLst>
                                      </p:cBhvr>
                                      <p:to>
                                        <p:strVal val="visible"/>
                                      </p:to>
                                    </p:set>
                                    <p:animEffect transition="in" filter="circle(in)">
                                      <p:cBhvr>
                                        <p:cTn id="44" dur="1000"/>
                                        <p:tgtEl>
                                          <p:spTgt spid="162"/>
                                        </p:tgtEl>
                                      </p:cBhvr>
                                    </p:animEffect>
                                  </p:childTnLst>
                                </p:cTn>
                              </p:par>
                              <p:par>
                                <p:cTn id="45" presetID="6" presetClass="entr" presetSubtype="16" fill="hold" grpId="0" nodeType="withEffect">
                                  <p:stCondLst>
                                    <p:cond delay="0"/>
                                  </p:stCondLst>
                                  <p:childTnLst>
                                    <p:set>
                                      <p:cBhvr>
                                        <p:cTn id="46" dur="1" fill="hold">
                                          <p:stCondLst>
                                            <p:cond delay="0"/>
                                          </p:stCondLst>
                                        </p:cTn>
                                        <p:tgtEl>
                                          <p:spTgt spid="163"/>
                                        </p:tgtEl>
                                        <p:attrNameLst>
                                          <p:attrName>style.visibility</p:attrName>
                                        </p:attrNameLst>
                                      </p:cBhvr>
                                      <p:to>
                                        <p:strVal val="visible"/>
                                      </p:to>
                                    </p:set>
                                    <p:animEffect transition="in" filter="circle(in)">
                                      <p:cBhvr>
                                        <p:cTn id="47" dur="1000"/>
                                        <p:tgtEl>
                                          <p:spTgt spid="163"/>
                                        </p:tgtEl>
                                      </p:cBhvr>
                                    </p:animEffect>
                                  </p:childTnLst>
                                </p:cTn>
                              </p:par>
                              <p:par>
                                <p:cTn id="48" presetID="6" presetClass="entr" presetSubtype="16" fill="hold" grpId="0" nodeType="withEffect">
                                  <p:stCondLst>
                                    <p:cond delay="0"/>
                                  </p:stCondLst>
                                  <p:childTnLst>
                                    <p:set>
                                      <p:cBhvr>
                                        <p:cTn id="49" dur="1" fill="hold">
                                          <p:stCondLst>
                                            <p:cond delay="0"/>
                                          </p:stCondLst>
                                        </p:cTn>
                                        <p:tgtEl>
                                          <p:spTgt spid="164"/>
                                        </p:tgtEl>
                                        <p:attrNameLst>
                                          <p:attrName>style.visibility</p:attrName>
                                        </p:attrNameLst>
                                      </p:cBhvr>
                                      <p:to>
                                        <p:strVal val="visible"/>
                                      </p:to>
                                    </p:set>
                                    <p:animEffect transition="in" filter="circle(in)">
                                      <p:cBhvr>
                                        <p:cTn id="50" dur="1000"/>
                                        <p:tgtEl>
                                          <p:spTgt spid="164"/>
                                        </p:tgtEl>
                                      </p:cBhvr>
                                    </p:animEffect>
                                  </p:childTnLst>
                                </p:cTn>
                              </p:par>
                              <p:par>
                                <p:cTn id="51" presetID="6" presetClass="entr" presetSubtype="16" fill="hold" grpId="0" nodeType="withEffect">
                                  <p:stCondLst>
                                    <p:cond delay="0"/>
                                  </p:stCondLst>
                                  <p:childTnLst>
                                    <p:set>
                                      <p:cBhvr>
                                        <p:cTn id="52" dur="1" fill="hold">
                                          <p:stCondLst>
                                            <p:cond delay="0"/>
                                          </p:stCondLst>
                                        </p:cTn>
                                        <p:tgtEl>
                                          <p:spTgt spid="165"/>
                                        </p:tgtEl>
                                        <p:attrNameLst>
                                          <p:attrName>style.visibility</p:attrName>
                                        </p:attrNameLst>
                                      </p:cBhvr>
                                      <p:to>
                                        <p:strVal val="visible"/>
                                      </p:to>
                                    </p:set>
                                    <p:animEffect transition="in" filter="circle(in)">
                                      <p:cBhvr>
                                        <p:cTn id="53" dur="1000"/>
                                        <p:tgtEl>
                                          <p:spTgt spid="165"/>
                                        </p:tgtEl>
                                      </p:cBhvr>
                                    </p:animEffect>
                                  </p:childTnLst>
                                </p:cTn>
                              </p:par>
                              <p:par>
                                <p:cTn id="54" presetID="6" presetClass="entr" presetSubtype="16" fill="hold" grpId="0" nodeType="withEffect">
                                  <p:stCondLst>
                                    <p:cond delay="0"/>
                                  </p:stCondLst>
                                  <p:childTnLst>
                                    <p:set>
                                      <p:cBhvr>
                                        <p:cTn id="55" dur="1" fill="hold">
                                          <p:stCondLst>
                                            <p:cond delay="0"/>
                                          </p:stCondLst>
                                        </p:cTn>
                                        <p:tgtEl>
                                          <p:spTgt spid="2"/>
                                        </p:tgtEl>
                                        <p:attrNameLst>
                                          <p:attrName>style.visibility</p:attrName>
                                        </p:attrNameLst>
                                      </p:cBhvr>
                                      <p:to>
                                        <p:strVal val="visible"/>
                                      </p:to>
                                    </p:set>
                                    <p:animEffect transition="in" filter="circle(in)">
                                      <p:cBhvr>
                                        <p:cTn id="56" dur="1000"/>
                                        <p:tgtEl>
                                          <p:spTgt spid="2"/>
                                        </p:tgtEl>
                                      </p:cBhvr>
                                    </p:animEffect>
                                  </p:childTnLst>
                                </p:cTn>
                              </p:par>
                              <p:par>
                                <p:cTn id="57" presetID="6" presetClass="entr" presetSubtype="16"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circle(in)">
                                      <p:cBhvr>
                                        <p:cTn id="59" dur="1000"/>
                                        <p:tgtEl>
                                          <p:spTgt spid="17"/>
                                        </p:tgtEl>
                                      </p:cBhvr>
                                    </p:animEffect>
                                  </p:childTnLst>
                                </p:cTn>
                              </p:par>
                              <p:par>
                                <p:cTn id="60" presetID="6" presetClass="entr" presetSubtype="16" fill="hold" grpId="0" nodeType="with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circle(in)">
                                      <p:cBhvr>
                                        <p:cTn id="62"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3" grpId="0">
        <p:bldAsOne/>
      </p:bldGraphic>
      <p:bldP spid="113" grpId="0" animBg="1"/>
      <p:bldP spid="116" grpId="0" animBg="1"/>
      <p:bldP spid="119" grpId="0" animBg="1"/>
      <p:bldP spid="129" grpId="0" animBg="1"/>
      <p:bldP spid="130" grpId="0" animBg="1"/>
      <p:bldP spid="131" grpId="0"/>
      <p:bldP spid="160" grpId="0" animBg="1"/>
      <p:bldP spid="161" grpId="0" animBg="1"/>
      <p:bldP spid="162" grpId="0"/>
      <p:bldP spid="163" grpId="0" animBg="1"/>
      <p:bldP spid="164" grpId="0"/>
      <p:bldP spid="165" grpId="0" animBg="1"/>
      <p:bldP spid="2" grpId="0"/>
      <p:bldP spid="17" grpId="0"/>
      <p:bldP spid="18" grpId="0"/>
      <p:bldP spid="2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26806481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26"/>
          <p:cNvSpPr/>
          <p:nvPr/>
        </p:nvSpPr>
        <p:spPr>
          <a:xfrm>
            <a:off x="6793831" y="1686861"/>
            <a:ext cx="1309940" cy="1409264"/>
          </a:xfrm>
          <a:custGeom>
            <a:avLst/>
            <a:gdLst>
              <a:gd name="connsiteX0" fmla="*/ 52920 w 1309940"/>
              <a:gd name="connsiteY0" fmla="*/ 0 h 1409264"/>
              <a:gd name="connsiteX1" fmla="*/ 194520 w 1309940"/>
              <a:gd name="connsiteY1" fmla="*/ 52428 h 1409264"/>
              <a:gd name="connsiteX2" fmla="*/ 1270093 w 1309940"/>
              <a:gd name="connsiteY2" fmla="*/ 1252496 h 1409264"/>
              <a:gd name="connsiteX3" fmla="*/ 1309940 w 1309940"/>
              <a:gd name="connsiteY3" fmla="*/ 1409264 h 1409264"/>
              <a:gd name="connsiteX4" fmla="*/ 251332 w 1309940"/>
              <a:gd name="connsiteY4" fmla="*/ 1409264 h 1409264"/>
              <a:gd name="connsiteX5" fmla="*/ 0 w 1309940"/>
              <a:gd name="connsiteY5" fmla="*/ 1157932 h 1409264"/>
              <a:gd name="connsiteX6" fmla="*/ 0 w 1309940"/>
              <a:gd name="connsiteY6" fmla="*/ 152637 h 1409264"/>
              <a:gd name="connsiteX7" fmla="*/ 42924 w 1309940"/>
              <a:gd name="connsiteY7" fmla="*/ 12115 h 1409264"/>
              <a:gd name="connsiteX8" fmla="*/ 52920 w 1309940"/>
              <a:gd name="connsiteY8" fmla="*/ 0 h 1409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9940" h="1409264">
                <a:moveTo>
                  <a:pt x="52920" y="0"/>
                </a:moveTo>
                <a:lnTo>
                  <a:pt x="194520" y="52428"/>
                </a:lnTo>
                <a:cubicBezTo>
                  <a:pt x="706240" y="271378"/>
                  <a:pt x="1103464" y="710550"/>
                  <a:pt x="1270093" y="1252496"/>
                </a:cubicBezTo>
                <a:lnTo>
                  <a:pt x="1309940" y="1409264"/>
                </a:lnTo>
                <a:lnTo>
                  <a:pt x="251332" y="1409264"/>
                </a:lnTo>
                <a:cubicBezTo>
                  <a:pt x="112525" y="1409264"/>
                  <a:pt x="0" y="1296739"/>
                  <a:pt x="0" y="1157932"/>
                </a:cubicBezTo>
                <a:lnTo>
                  <a:pt x="0" y="152637"/>
                </a:lnTo>
                <a:cubicBezTo>
                  <a:pt x="0" y="100584"/>
                  <a:pt x="15824" y="52228"/>
                  <a:pt x="42924" y="12115"/>
                </a:cubicBezTo>
                <a:lnTo>
                  <a:pt x="52920" y="0"/>
                </a:lnTo>
                <a:close/>
              </a:path>
            </a:pathLst>
          </a:cu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Freeform 25"/>
          <p:cNvSpPr/>
          <p:nvPr/>
        </p:nvSpPr>
        <p:spPr>
          <a:xfrm>
            <a:off x="4393029" y="1708064"/>
            <a:ext cx="1237750" cy="1388063"/>
          </a:xfrm>
          <a:custGeom>
            <a:avLst/>
            <a:gdLst>
              <a:gd name="connsiteX0" fmla="*/ 1199758 w 1237750"/>
              <a:gd name="connsiteY0" fmla="*/ 0 h 1388063"/>
              <a:gd name="connsiteX1" fmla="*/ 1217999 w 1237750"/>
              <a:gd name="connsiteY1" fmla="*/ 33606 h 1388063"/>
              <a:gd name="connsiteX2" fmla="*/ 1237750 w 1237750"/>
              <a:gd name="connsiteY2" fmla="*/ 131436 h 1388063"/>
              <a:gd name="connsiteX3" fmla="*/ 1237750 w 1237750"/>
              <a:gd name="connsiteY3" fmla="*/ 1136731 h 1388063"/>
              <a:gd name="connsiteX4" fmla="*/ 986418 w 1237750"/>
              <a:gd name="connsiteY4" fmla="*/ 1388063 h 1388063"/>
              <a:gd name="connsiteX5" fmla="*/ 0 w 1237750"/>
              <a:gd name="connsiteY5" fmla="*/ 1388063 h 1388063"/>
              <a:gd name="connsiteX6" fmla="*/ 39847 w 1237750"/>
              <a:gd name="connsiteY6" fmla="*/ 1231294 h 1388063"/>
              <a:gd name="connsiteX7" fmla="*/ 1115420 w 1237750"/>
              <a:gd name="connsiteY7" fmla="*/ 31226 h 1388063"/>
              <a:gd name="connsiteX8" fmla="*/ 1199758 w 1237750"/>
              <a:gd name="connsiteY8" fmla="*/ 0 h 1388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7750" h="1388063">
                <a:moveTo>
                  <a:pt x="1199758" y="0"/>
                </a:moveTo>
                <a:lnTo>
                  <a:pt x="1217999" y="33606"/>
                </a:lnTo>
                <a:cubicBezTo>
                  <a:pt x="1230717" y="63675"/>
                  <a:pt x="1237750" y="96734"/>
                  <a:pt x="1237750" y="131436"/>
                </a:cubicBezTo>
                <a:lnTo>
                  <a:pt x="1237750" y="1136731"/>
                </a:lnTo>
                <a:cubicBezTo>
                  <a:pt x="1237750" y="1275538"/>
                  <a:pt x="1125225" y="1388063"/>
                  <a:pt x="986418" y="1388063"/>
                </a:cubicBezTo>
                <a:lnTo>
                  <a:pt x="0" y="1388063"/>
                </a:lnTo>
                <a:lnTo>
                  <a:pt x="39847" y="1231294"/>
                </a:lnTo>
                <a:cubicBezTo>
                  <a:pt x="206476" y="689348"/>
                  <a:pt x="603701" y="250176"/>
                  <a:pt x="1115420" y="31226"/>
                </a:cubicBezTo>
                <a:lnTo>
                  <a:pt x="1199758" y="0"/>
                </a:lnTo>
                <a:close/>
              </a:path>
            </a:pathLst>
          </a:custGeom>
          <a:solidFill>
            <a:srgbClr val="8E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Freeform 24"/>
          <p:cNvSpPr/>
          <p:nvPr/>
        </p:nvSpPr>
        <p:spPr>
          <a:xfrm>
            <a:off x="6793831" y="3938335"/>
            <a:ext cx="1306882" cy="1400047"/>
          </a:xfrm>
          <a:custGeom>
            <a:avLst/>
            <a:gdLst>
              <a:gd name="connsiteX0" fmla="*/ 251332 w 1306882"/>
              <a:gd name="connsiteY0" fmla="*/ 0 h 1400047"/>
              <a:gd name="connsiteX1" fmla="*/ 1306882 w 1306882"/>
              <a:gd name="connsiteY1" fmla="*/ 0 h 1400047"/>
              <a:gd name="connsiteX2" fmla="*/ 1270093 w 1306882"/>
              <a:gd name="connsiteY2" fmla="*/ 144735 h 1400047"/>
              <a:gd name="connsiteX3" fmla="*/ 194520 w 1306882"/>
              <a:gd name="connsiteY3" fmla="*/ 1344804 h 1400047"/>
              <a:gd name="connsiteX4" fmla="*/ 45315 w 1306882"/>
              <a:gd name="connsiteY4" fmla="*/ 1400047 h 1400047"/>
              <a:gd name="connsiteX5" fmla="*/ 42924 w 1306882"/>
              <a:gd name="connsiteY5" fmla="*/ 1397149 h 1400047"/>
              <a:gd name="connsiteX6" fmla="*/ 0 w 1306882"/>
              <a:gd name="connsiteY6" fmla="*/ 1256627 h 1400047"/>
              <a:gd name="connsiteX7" fmla="*/ 0 w 1306882"/>
              <a:gd name="connsiteY7" fmla="*/ 251332 h 1400047"/>
              <a:gd name="connsiteX8" fmla="*/ 251332 w 1306882"/>
              <a:gd name="connsiteY8" fmla="*/ 0 h 1400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6882" h="1400047">
                <a:moveTo>
                  <a:pt x="251332" y="0"/>
                </a:moveTo>
                <a:lnTo>
                  <a:pt x="1306882" y="0"/>
                </a:lnTo>
                <a:lnTo>
                  <a:pt x="1270093" y="144735"/>
                </a:lnTo>
                <a:cubicBezTo>
                  <a:pt x="1103464" y="686682"/>
                  <a:pt x="706240" y="1125853"/>
                  <a:pt x="194520" y="1344804"/>
                </a:cubicBezTo>
                <a:lnTo>
                  <a:pt x="45315" y="1400047"/>
                </a:lnTo>
                <a:lnTo>
                  <a:pt x="42924" y="1397149"/>
                </a:lnTo>
                <a:cubicBezTo>
                  <a:pt x="15824" y="1357037"/>
                  <a:pt x="0" y="1308680"/>
                  <a:pt x="0" y="1256627"/>
                </a:cubicBezTo>
                <a:lnTo>
                  <a:pt x="0" y="251332"/>
                </a:lnTo>
                <a:cubicBezTo>
                  <a:pt x="0" y="112525"/>
                  <a:pt x="112525" y="0"/>
                  <a:pt x="251332" y="0"/>
                </a:cubicBezTo>
                <a:close/>
              </a:path>
            </a:pathLst>
          </a:custGeom>
          <a:solidFill>
            <a:srgbClr val="918E1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Freeform 23"/>
          <p:cNvSpPr/>
          <p:nvPr/>
        </p:nvSpPr>
        <p:spPr>
          <a:xfrm>
            <a:off x="4396089" y="3938336"/>
            <a:ext cx="1234691" cy="1378043"/>
          </a:xfrm>
          <a:custGeom>
            <a:avLst/>
            <a:gdLst>
              <a:gd name="connsiteX0" fmla="*/ 0 w 1234691"/>
              <a:gd name="connsiteY0" fmla="*/ 0 h 1378043"/>
              <a:gd name="connsiteX1" fmla="*/ 983359 w 1234691"/>
              <a:gd name="connsiteY1" fmla="*/ 0 h 1378043"/>
              <a:gd name="connsiteX2" fmla="*/ 1234691 w 1234691"/>
              <a:gd name="connsiteY2" fmla="*/ 251332 h 1378043"/>
              <a:gd name="connsiteX3" fmla="*/ 1234691 w 1234691"/>
              <a:gd name="connsiteY3" fmla="*/ 1256627 h 1378043"/>
              <a:gd name="connsiteX4" fmla="*/ 1214940 w 1234691"/>
              <a:gd name="connsiteY4" fmla="*/ 1354457 h 1378043"/>
              <a:gd name="connsiteX5" fmla="*/ 1202138 w 1234691"/>
              <a:gd name="connsiteY5" fmla="*/ 1378043 h 1378043"/>
              <a:gd name="connsiteX6" fmla="*/ 1112361 w 1234691"/>
              <a:gd name="connsiteY6" fmla="*/ 1344803 h 1378043"/>
              <a:gd name="connsiteX7" fmla="*/ 36788 w 1234691"/>
              <a:gd name="connsiteY7" fmla="*/ 144734 h 1378043"/>
              <a:gd name="connsiteX8" fmla="*/ 0 w 1234691"/>
              <a:gd name="connsiteY8" fmla="*/ 0 h 1378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4691" h="1378043">
                <a:moveTo>
                  <a:pt x="0" y="0"/>
                </a:moveTo>
                <a:lnTo>
                  <a:pt x="983359" y="0"/>
                </a:lnTo>
                <a:cubicBezTo>
                  <a:pt x="1122166" y="0"/>
                  <a:pt x="1234691" y="112525"/>
                  <a:pt x="1234691" y="251332"/>
                </a:cubicBezTo>
                <a:lnTo>
                  <a:pt x="1234691" y="1256627"/>
                </a:lnTo>
                <a:cubicBezTo>
                  <a:pt x="1234691" y="1291329"/>
                  <a:pt x="1227658" y="1324388"/>
                  <a:pt x="1214940" y="1354457"/>
                </a:cubicBezTo>
                <a:lnTo>
                  <a:pt x="1202138" y="1378043"/>
                </a:lnTo>
                <a:lnTo>
                  <a:pt x="1112361" y="1344803"/>
                </a:lnTo>
                <a:cubicBezTo>
                  <a:pt x="600642" y="1125852"/>
                  <a:pt x="203417" y="686681"/>
                  <a:pt x="36788" y="144734"/>
                </a:cubicBezTo>
                <a:lnTo>
                  <a:pt x="0" y="0"/>
                </a:lnTo>
                <a:close/>
              </a:path>
            </a:pathLst>
          </a:cu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Freeform 21"/>
          <p:cNvSpPr/>
          <p:nvPr/>
        </p:nvSpPr>
        <p:spPr>
          <a:xfrm>
            <a:off x="6846751" y="1588167"/>
            <a:ext cx="4663459" cy="1507959"/>
          </a:xfrm>
          <a:custGeom>
            <a:avLst/>
            <a:gdLst>
              <a:gd name="connsiteX0" fmla="*/ 198412 w 4663459"/>
              <a:gd name="connsiteY0" fmla="*/ 0 h 1507959"/>
              <a:gd name="connsiteX1" fmla="*/ 4412127 w 4663459"/>
              <a:gd name="connsiteY1" fmla="*/ 0 h 1507959"/>
              <a:gd name="connsiteX2" fmla="*/ 4663459 w 4663459"/>
              <a:gd name="connsiteY2" fmla="*/ 251332 h 1507959"/>
              <a:gd name="connsiteX3" fmla="*/ 4663459 w 4663459"/>
              <a:gd name="connsiteY3" fmla="*/ 1256627 h 1507959"/>
              <a:gd name="connsiteX4" fmla="*/ 4412127 w 4663459"/>
              <a:gd name="connsiteY4" fmla="*/ 1507959 h 1507959"/>
              <a:gd name="connsiteX5" fmla="*/ 1257020 w 4663459"/>
              <a:gd name="connsiteY5" fmla="*/ 1507959 h 1507959"/>
              <a:gd name="connsiteX6" fmla="*/ 1217173 w 4663459"/>
              <a:gd name="connsiteY6" fmla="*/ 1351191 h 1507959"/>
              <a:gd name="connsiteX7" fmla="*/ 141600 w 4663459"/>
              <a:gd name="connsiteY7" fmla="*/ 151123 h 1507959"/>
              <a:gd name="connsiteX8" fmla="*/ 0 w 4663459"/>
              <a:gd name="connsiteY8" fmla="*/ 98695 h 1507959"/>
              <a:gd name="connsiteX9" fmla="*/ 20693 w 4663459"/>
              <a:gd name="connsiteY9" fmla="*/ 73613 h 1507959"/>
              <a:gd name="connsiteX10" fmla="*/ 198412 w 4663459"/>
              <a:gd name="connsiteY10" fmla="*/ 0 h 1507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63459" h="1507959">
                <a:moveTo>
                  <a:pt x="198412" y="0"/>
                </a:moveTo>
                <a:lnTo>
                  <a:pt x="4412127" y="0"/>
                </a:lnTo>
                <a:cubicBezTo>
                  <a:pt x="4550934" y="0"/>
                  <a:pt x="4663459" y="112525"/>
                  <a:pt x="4663459" y="251332"/>
                </a:cubicBezTo>
                <a:lnTo>
                  <a:pt x="4663459" y="1256627"/>
                </a:lnTo>
                <a:cubicBezTo>
                  <a:pt x="4663459" y="1395434"/>
                  <a:pt x="4550934" y="1507959"/>
                  <a:pt x="4412127" y="1507959"/>
                </a:cubicBezTo>
                <a:lnTo>
                  <a:pt x="1257020" y="1507959"/>
                </a:lnTo>
                <a:lnTo>
                  <a:pt x="1217173" y="1351191"/>
                </a:lnTo>
                <a:cubicBezTo>
                  <a:pt x="1050544" y="809245"/>
                  <a:pt x="653320" y="370073"/>
                  <a:pt x="141600" y="151123"/>
                </a:cubicBezTo>
                <a:lnTo>
                  <a:pt x="0" y="98695"/>
                </a:lnTo>
                <a:lnTo>
                  <a:pt x="20693" y="73613"/>
                </a:lnTo>
                <a:cubicBezTo>
                  <a:pt x="66176" y="28131"/>
                  <a:pt x="129009" y="0"/>
                  <a:pt x="198412" y="0"/>
                </a:cubicBezTo>
                <a:close/>
              </a:path>
            </a:pathLst>
          </a:cu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Freeform 20"/>
          <p:cNvSpPr/>
          <p:nvPr/>
        </p:nvSpPr>
        <p:spPr>
          <a:xfrm>
            <a:off x="914400" y="1588168"/>
            <a:ext cx="4678387" cy="1507959"/>
          </a:xfrm>
          <a:custGeom>
            <a:avLst/>
            <a:gdLst>
              <a:gd name="connsiteX0" fmla="*/ 251332 w 4678387"/>
              <a:gd name="connsiteY0" fmla="*/ 0 h 1507959"/>
              <a:gd name="connsiteX1" fmla="*/ 4465047 w 4678387"/>
              <a:gd name="connsiteY1" fmla="*/ 0 h 1507959"/>
              <a:gd name="connsiteX2" fmla="*/ 4673455 w 4678387"/>
              <a:gd name="connsiteY2" fmla="*/ 110810 h 1507959"/>
              <a:gd name="connsiteX3" fmla="*/ 4678387 w 4678387"/>
              <a:gd name="connsiteY3" fmla="*/ 119896 h 1507959"/>
              <a:gd name="connsiteX4" fmla="*/ 4594049 w 4678387"/>
              <a:gd name="connsiteY4" fmla="*/ 151122 h 1507959"/>
              <a:gd name="connsiteX5" fmla="*/ 3518476 w 4678387"/>
              <a:gd name="connsiteY5" fmla="*/ 1351190 h 1507959"/>
              <a:gd name="connsiteX6" fmla="*/ 3478629 w 4678387"/>
              <a:gd name="connsiteY6" fmla="*/ 1507959 h 1507959"/>
              <a:gd name="connsiteX7" fmla="*/ 251332 w 4678387"/>
              <a:gd name="connsiteY7" fmla="*/ 1507959 h 1507959"/>
              <a:gd name="connsiteX8" fmla="*/ 0 w 4678387"/>
              <a:gd name="connsiteY8" fmla="*/ 1256627 h 1507959"/>
              <a:gd name="connsiteX9" fmla="*/ 0 w 4678387"/>
              <a:gd name="connsiteY9" fmla="*/ 251332 h 1507959"/>
              <a:gd name="connsiteX10" fmla="*/ 251332 w 4678387"/>
              <a:gd name="connsiteY10" fmla="*/ 0 h 1507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8387" h="1507959">
                <a:moveTo>
                  <a:pt x="251332" y="0"/>
                </a:moveTo>
                <a:lnTo>
                  <a:pt x="4465047" y="0"/>
                </a:lnTo>
                <a:cubicBezTo>
                  <a:pt x="4551802" y="0"/>
                  <a:pt x="4628290" y="43955"/>
                  <a:pt x="4673455" y="110810"/>
                </a:cubicBezTo>
                <a:lnTo>
                  <a:pt x="4678387" y="119896"/>
                </a:lnTo>
                <a:lnTo>
                  <a:pt x="4594049" y="151122"/>
                </a:lnTo>
                <a:cubicBezTo>
                  <a:pt x="4082330" y="370072"/>
                  <a:pt x="3685105" y="809244"/>
                  <a:pt x="3518476" y="1351190"/>
                </a:cubicBezTo>
                <a:lnTo>
                  <a:pt x="3478629" y="1507959"/>
                </a:lnTo>
                <a:lnTo>
                  <a:pt x="251332" y="1507959"/>
                </a:lnTo>
                <a:cubicBezTo>
                  <a:pt x="112525" y="1507959"/>
                  <a:pt x="0" y="1395434"/>
                  <a:pt x="0" y="1256627"/>
                </a:cubicBezTo>
                <a:lnTo>
                  <a:pt x="0" y="251332"/>
                </a:lnTo>
                <a:cubicBezTo>
                  <a:pt x="0" y="112525"/>
                  <a:pt x="112525" y="0"/>
                  <a:pt x="251332" y="0"/>
                </a:cubicBezTo>
                <a:close/>
              </a:path>
            </a:pathLst>
          </a:cu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Freeform 19"/>
          <p:cNvSpPr/>
          <p:nvPr/>
        </p:nvSpPr>
        <p:spPr>
          <a:xfrm>
            <a:off x="6839146" y="3938335"/>
            <a:ext cx="4671064" cy="1507959"/>
          </a:xfrm>
          <a:custGeom>
            <a:avLst/>
            <a:gdLst>
              <a:gd name="connsiteX0" fmla="*/ 1261567 w 4671064"/>
              <a:gd name="connsiteY0" fmla="*/ 0 h 1507959"/>
              <a:gd name="connsiteX1" fmla="*/ 4419732 w 4671064"/>
              <a:gd name="connsiteY1" fmla="*/ 0 h 1507959"/>
              <a:gd name="connsiteX2" fmla="*/ 4671064 w 4671064"/>
              <a:gd name="connsiteY2" fmla="*/ 251332 h 1507959"/>
              <a:gd name="connsiteX3" fmla="*/ 4671064 w 4671064"/>
              <a:gd name="connsiteY3" fmla="*/ 1256627 h 1507959"/>
              <a:gd name="connsiteX4" fmla="*/ 4419732 w 4671064"/>
              <a:gd name="connsiteY4" fmla="*/ 1507959 h 1507959"/>
              <a:gd name="connsiteX5" fmla="*/ 206017 w 4671064"/>
              <a:gd name="connsiteY5" fmla="*/ 1507959 h 1507959"/>
              <a:gd name="connsiteX6" fmla="*/ 28298 w 4671064"/>
              <a:gd name="connsiteY6" fmla="*/ 1434346 h 1507959"/>
              <a:gd name="connsiteX7" fmla="*/ 0 w 4671064"/>
              <a:gd name="connsiteY7" fmla="*/ 1400047 h 1507959"/>
              <a:gd name="connsiteX8" fmla="*/ 149205 w 4671064"/>
              <a:gd name="connsiteY8" fmla="*/ 1344804 h 1507959"/>
              <a:gd name="connsiteX9" fmla="*/ 1224778 w 4671064"/>
              <a:gd name="connsiteY9" fmla="*/ 144735 h 1507959"/>
              <a:gd name="connsiteX10" fmla="*/ 1261567 w 4671064"/>
              <a:gd name="connsiteY10" fmla="*/ 0 h 1507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1064" h="1507959">
                <a:moveTo>
                  <a:pt x="1261567" y="0"/>
                </a:moveTo>
                <a:lnTo>
                  <a:pt x="4419732" y="0"/>
                </a:lnTo>
                <a:cubicBezTo>
                  <a:pt x="4558539" y="0"/>
                  <a:pt x="4671064" y="112525"/>
                  <a:pt x="4671064" y="251332"/>
                </a:cubicBezTo>
                <a:lnTo>
                  <a:pt x="4671064" y="1256627"/>
                </a:lnTo>
                <a:cubicBezTo>
                  <a:pt x="4671064" y="1395434"/>
                  <a:pt x="4558539" y="1507959"/>
                  <a:pt x="4419732" y="1507959"/>
                </a:cubicBezTo>
                <a:lnTo>
                  <a:pt x="206017" y="1507959"/>
                </a:lnTo>
                <a:cubicBezTo>
                  <a:pt x="136614" y="1507959"/>
                  <a:pt x="73781" y="1479828"/>
                  <a:pt x="28298" y="1434346"/>
                </a:cubicBezTo>
                <a:lnTo>
                  <a:pt x="0" y="1400047"/>
                </a:lnTo>
                <a:lnTo>
                  <a:pt x="149205" y="1344804"/>
                </a:lnTo>
                <a:cubicBezTo>
                  <a:pt x="660925" y="1125853"/>
                  <a:pt x="1058149" y="686682"/>
                  <a:pt x="1224778" y="144735"/>
                </a:cubicBezTo>
                <a:lnTo>
                  <a:pt x="1261567" y="0"/>
                </a:lnTo>
                <a:close/>
              </a:path>
            </a:pathLst>
          </a:cu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Freeform 18"/>
          <p:cNvSpPr/>
          <p:nvPr/>
        </p:nvSpPr>
        <p:spPr>
          <a:xfrm>
            <a:off x="914400" y="3938336"/>
            <a:ext cx="4683826" cy="1507959"/>
          </a:xfrm>
          <a:custGeom>
            <a:avLst/>
            <a:gdLst>
              <a:gd name="connsiteX0" fmla="*/ 251332 w 4683826"/>
              <a:gd name="connsiteY0" fmla="*/ 0 h 1507959"/>
              <a:gd name="connsiteX1" fmla="*/ 3481688 w 4683826"/>
              <a:gd name="connsiteY1" fmla="*/ 0 h 1507959"/>
              <a:gd name="connsiteX2" fmla="*/ 3518476 w 4683826"/>
              <a:gd name="connsiteY2" fmla="*/ 144734 h 1507959"/>
              <a:gd name="connsiteX3" fmla="*/ 4594049 w 4683826"/>
              <a:gd name="connsiteY3" fmla="*/ 1344803 h 1507959"/>
              <a:gd name="connsiteX4" fmla="*/ 4683826 w 4683826"/>
              <a:gd name="connsiteY4" fmla="*/ 1378043 h 1507959"/>
              <a:gd name="connsiteX5" fmla="*/ 4673455 w 4683826"/>
              <a:gd name="connsiteY5" fmla="*/ 1397149 h 1507959"/>
              <a:gd name="connsiteX6" fmla="*/ 4465047 w 4683826"/>
              <a:gd name="connsiteY6" fmla="*/ 1507959 h 1507959"/>
              <a:gd name="connsiteX7" fmla="*/ 251332 w 4683826"/>
              <a:gd name="connsiteY7" fmla="*/ 1507959 h 1507959"/>
              <a:gd name="connsiteX8" fmla="*/ 0 w 4683826"/>
              <a:gd name="connsiteY8" fmla="*/ 1256627 h 1507959"/>
              <a:gd name="connsiteX9" fmla="*/ 0 w 4683826"/>
              <a:gd name="connsiteY9" fmla="*/ 251332 h 1507959"/>
              <a:gd name="connsiteX10" fmla="*/ 251332 w 4683826"/>
              <a:gd name="connsiteY10" fmla="*/ 0 h 1507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83826" h="1507959">
                <a:moveTo>
                  <a:pt x="251332" y="0"/>
                </a:moveTo>
                <a:lnTo>
                  <a:pt x="3481688" y="0"/>
                </a:lnTo>
                <a:lnTo>
                  <a:pt x="3518476" y="144734"/>
                </a:lnTo>
                <a:cubicBezTo>
                  <a:pt x="3685105" y="686681"/>
                  <a:pt x="4082330" y="1125852"/>
                  <a:pt x="4594049" y="1344803"/>
                </a:cubicBezTo>
                <a:lnTo>
                  <a:pt x="4683826" y="1378043"/>
                </a:lnTo>
                <a:lnTo>
                  <a:pt x="4673455" y="1397149"/>
                </a:lnTo>
                <a:cubicBezTo>
                  <a:pt x="4628290" y="1464004"/>
                  <a:pt x="4551802" y="1507959"/>
                  <a:pt x="4465047" y="1507959"/>
                </a:cubicBezTo>
                <a:lnTo>
                  <a:pt x="251332" y="1507959"/>
                </a:lnTo>
                <a:cubicBezTo>
                  <a:pt x="112525" y="1507959"/>
                  <a:pt x="0" y="1395434"/>
                  <a:pt x="0" y="1256627"/>
                </a:cubicBezTo>
                <a:lnTo>
                  <a:pt x="0" y="251332"/>
                </a:lnTo>
                <a:cubicBezTo>
                  <a:pt x="0" y="112525"/>
                  <a:pt x="112525" y="0"/>
                  <a:pt x="251332" y="0"/>
                </a:cubicBezTo>
                <a:close/>
              </a:path>
            </a:pathLst>
          </a:cu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TextBox 27"/>
          <p:cNvSpPr txBox="1"/>
          <p:nvPr/>
        </p:nvSpPr>
        <p:spPr>
          <a:xfrm>
            <a:off x="4999614" y="2191589"/>
            <a:ext cx="441146" cy="707886"/>
          </a:xfrm>
          <a:prstGeom prst="rect">
            <a:avLst/>
          </a:prstGeom>
          <a:noFill/>
        </p:spPr>
        <p:txBody>
          <a:bodyPr wrap="none" rtlCol="0">
            <a:spAutoFit/>
          </a:bodyPr>
          <a:lstStyle/>
          <a:p>
            <a:r>
              <a:rPr lang="en-GB" sz="4000" b="1" smtClean="0">
                <a:latin typeface="Times New Roman" panose="02020603050405020304" pitchFamily="18" charset="0"/>
                <a:cs typeface="Times New Roman" panose="02020603050405020304" pitchFamily="18" charset="0"/>
              </a:rPr>
              <a:t>1</a:t>
            </a:r>
            <a:endParaRPr lang="en-GB" sz="4000" b="1">
              <a:latin typeface="Times New Roman" panose="02020603050405020304" pitchFamily="18" charset="0"/>
              <a:cs typeface="Times New Roman" panose="02020603050405020304" pitchFamily="18" charset="0"/>
            </a:endParaRPr>
          </a:p>
        </p:txBody>
      </p:sp>
      <p:sp>
        <p:nvSpPr>
          <p:cNvPr id="30" name="TextBox 29"/>
          <p:cNvSpPr txBox="1"/>
          <p:nvPr/>
        </p:nvSpPr>
        <p:spPr>
          <a:xfrm>
            <a:off x="7001995" y="2191589"/>
            <a:ext cx="441146" cy="707886"/>
          </a:xfrm>
          <a:prstGeom prst="rect">
            <a:avLst/>
          </a:prstGeom>
          <a:noFill/>
        </p:spPr>
        <p:txBody>
          <a:bodyPr wrap="none" rtlCol="0">
            <a:spAutoFit/>
          </a:bodyPr>
          <a:lstStyle/>
          <a:p>
            <a:r>
              <a:rPr lang="en-GB" sz="4000" b="1" smtClean="0">
                <a:latin typeface="Times New Roman" panose="02020603050405020304" pitchFamily="18" charset="0"/>
                <a:cs typeface="Times New Roman" panose="02020603050405020304" pitchFamily="18" charset="0"/>
              </a:rPr>
              <a:t>2</a:t>
            </a:r>
            <a:endParaRPr lang="en-GB" sz="4000" b="1">
              <a:latin typeface="Times New Roman" panose="02020603050405020304" pitchFamily="18" charset="0"/>
              <a:cs typeface="Times New Roman" panose="02020603050405020304" pitchFamily="18" charset="0"/>
            </a:endParaRPr>
          </a:p>
        </p:txBody>
      </p:sp>
      <p:sp>
        <p:nvSpPr>
          <p:cNvPr id="31" name="TextBox 30"/>
          <p:cNvSpPr txBox="1"/>
          <p:nvPr/>
        </p:nvSpPr>
        <p:spPr>
          <a:xfrm>
            <a:off x="4999614" y="4140704"/>
            <a:ext cx="441146" cy="707886"/>
          </a:xfrm>
          <a:prstGeom prst="rect">
            <a:avLst/>
          </a:prstGeom>
          <a:noFill/>
        </p:spPr>
        <p:txBody>
          <a:bodyPr wrap="none" rtlCol="0">
            <a:spAutoFit/>
          </a:bodyPr>
          <a:lstStyle/>
          <a:p>
            <a:r>
              <a:rPr lang="en-GB" sz="4000" b="1" smtClean="0">
                <a:latin typeface="Times New Roman" panose="02020603050405020304" pitchFamily="18" charset="0"/>
                <a:cs typeface="Times New Roman" panose="02020603050405020304" pitchFamily="18" charset="0"/>
              </a:rPr>
              <a:t>3</a:t>
            </a:r>
            <a:endParaRPr lang="en-GB" sz="4000" b="1">
              <a:latin typeface="Times New Roman" panose="02020603050405020304" pitchFamily="18" charset="0"/>
              <a:cs typeface="Times New Roman" panose="02020603050405020304" pitchFamily="18" charset="0"/>
            </a:endParaRPr>
          </a:p>
        </p:txBody>
      </p:sp>
      <p:sp>
        <p:nvSpPr>
          <p:cNvPr id="32" name="TextBox 31"/>
          <p:cNvSpPr txBox="1"/>
          <p:nvPr/>
        </p:nvSpPr>
        <p:spPr>
          <a:xfrm>
            <a:off x="7001995" y="4140704"/>
            <a:ext cx="441146" cy="707886"/>
          </a:xfrm>
          <a:prstGeom prst="rect">
            <a:avLst/>
          </a:prstGeom>
          <a:noFill/>
        </p:spPr>
        <p:txBody>
          <a:bodyPr wrap="none" rtlCol="0">
            <a:spAutoFit/>
          </a:bodyPr>
          <a:lstStyle/>
          <a:p>
            <a:r>
              <a:rPr lang="en-GB" sz="4000" b="1">
                <a:latin typeface="Times New Roman" panose="02020603050405020304" pitchFamily="18" charset="0"/>
                <a:cs typeface="Times New Roman" panose="02020603050405020304" pitchFamily="18" charset="0"/>
              </a:rPr>
              <a:t>4</a:t>
            </a:r>
          </a:p>
        </p:txBody>
      </p:sp>
      <p:sp>
        <p:nvSpPr>
          <p:cNvPr id="33" name="TextBox 32"/>
          <p:cNvSpPr txBox="1"/>
          <p:nvPr/>
        </p:nvSpPr>
        <p:spPr>
          <a:xfrm>
            <a:off x="1864877" y="2111313"/>
            <a:ext cx="2008883" cy="461665"/>
          </a:xfrm>
          <a:prstGeom prst="rect">
            <a:avLst/>
          </a:prstGeom>
          <a:noFill/>
        </p:spPr>
        <p:txBody>
          <a:bodyPr wrap="none" rtlCol="0">
            <a:spAutoFit/>
          </a:bodyPr>
          <a:lstStyle/>
          <a:p>
            <a:r>
              <a:rPr lang="en-GB" sz="2400" smtClean="0">
                <a:latin typeface="Times New Roman" panose="02020603050405020304" pitchFamily="18" charset="0"/>
                <a:cs typeface="Times New Roman" panose="02020603050405020304" pitchFamily="18" charset="0"/>
              </a:rPr>
              <a:t>TỔNG QUAN</a:t>
            </a:r>
            <a:endParaRPr lang="en-GB" sz="2400">
              <a:latin typeface="Times New Roman" panose="02020603050405020304" pitchFamily="18" charset="0"/>
              <a:cs typeface="Times New Roman" panose="02020603050405020304" pitchFamily="18" charset="0"/>
            </a:endParaRPr>
          </a:p>
        </p:txBody>
      </p:sp>
      <p:sp>
        <p:nvSpPr>
          <p:cNvPr id="34" name="TextBox 33"/>
          <p:cNvSpPr txBox="1"/>
          <p:nvPr/>
        </p:nvSpPr>
        <p:spPr>
          <a:xfrm>
            <a:off x="7936697" y="1946522"/>
            <a:ext cx="3332259" cy="830997"/>
          </a:xfrm>
          <a:prstGeom prst="rect">
            <a:avLst/>
          </a:prstGeom>
          <a:noFill/>
        </p:spPr>
        <p:txBody>
          <a:bodyPr wrap="none" rtlCol="0">
            <a:spAutoFit/>
          </a:bodyPr>
          <a:lstStyle/>
          <a:p>
            <a:r>
              <a:rPr lang="en-GB" sz="2400" smtClean="0">
                <a:latin typeface="Times New Roman" panose="02020603050405020304" pitchFamily="18" charset="0"/>
                <a:cs typeface="Times New Roman" panose="02020603050405020304" pitchFamily="18" charset="0"/>
              </a:rPr>
              <a:t>PHÂN TÍCH THIẾT KẾ </a:t>
            </a:r>
          </a:p>
          <a:p>
            <a:pPr algn="ctr"/>
            <a:r>
              <a:rPr lang="en-GB" sz="2400" smtClean="0">
                <a:latin typeface="Times New Roman" panose="02020603050405020304" pitchFamily="18" charset="0"/>
                <a:cs typeface="Times New Roman" panose="02020603050405020304" pitchFamily="18" charset="0"/>
              </a:rPr>
              <a:t>HỆ THỐNG</a:t>
            </a:r>
          </a:p>
        </p:txBody>
      </p:sp>
      <p:sp>
        <p:nvSpPr>
          <p:cNvPr id="35" name="TextBox 34"/>
          <p:cNvSpPr txBox="1"/>
          <p:nvPr/>
        </p:nvSpPr>
        <p:spPr>
          <a:xfrm>
            <a:off x="2069076" y="4461481"/>
            <a:ext cx="1091966" cy="461665"/>
          </a:xfrm>
          <a:prstGeom prst="rect">
            <a:avLst/>
          </a:prstGeom>
          <a:noFill/>
        </p:spPr>
        <p:txBody>
          <a:bodyPr wrap="none" rtlCol="0">
            <a:spAutoFit/>
          </a:bodyPr>
          <a:lstStyle/>
          <a:p>
            <a:r>
              <a:rPr lang="en-GB" sz="2400" smtClean="0">
                <a:latin typeface="Times New Roman" panose="02020603050405020304" pitchFamily="18" charset="0"/>
                <a:cs typeface="Times New Roman" panose="02020603050405020304" pitchFamily="18" charset="0"/>
              </a:rPr>
              <a:t>DEMO</a:t>
            </a:r>
            <a:endParaRPr lang="en-GB" sz="2400">
              <a:latin typeface="Times New Roman" panose="02020603050405020304" pitchFamily="18" charset="0"/>
              <a:cs typeface="Times New Roman" panose="02020603050405020304" pitchFamily="18" charset="0"/>
            </a:endParaRPr>
          </a:p>
        </p:txBody>
      </p:sp>
      <p:sp>
        <p:nvSpPr>
          <p:cNvPr id="36" name="TextBox 35"/>
          <p:cNvSpPr txBox="1"/>
          <p:nvPr/>
        </p:nvSpPr>
        <p:spPr>
          <a:xfrm>
            <a:off x="8319700" y="4407525"/>
            <a:ext cx="1709955" cy="461665"/>
          </a:xfrm>
          <a:prstGeom prst="rect">
            <a:avLst/>
          </a:prstGeom>
          <a:noFill/>
        </p:spPr>
        <p:txBody>
          <a:bodyPr wrap="none" rtlCol="0">
            <a:spAutoFit/>
          </a:bodyPr>
          <a:lstStyle/>
          <a:p>
            <a:r>
              <a:rPr lang="en-GB" sz="2400" smtClean="0">
                <a:latin typeface="Times New Roman" panose="02020603050405020304" pitchFamily="18" charset="0"/>
                <a:cs typeface="Times New Roman" panose="02020603050405020304" pitchFamily="18" charset="0"/>
              </a:rPr>
              <a:t>KẾT LUẬN</a:t>
            </a:r>
            <a:endParaRPr lang="en-GB"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121070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1000"/>
                                        <p:tgtEl>
                                          <p:spTgt spid="28"/>
                                        </p:tgtEl>
                                      </p:cBhvr>
                                    </p:animEffect>
                                    <p:anim calcmode="lin" valueType="num">
                                      <p:cBhvr>
                                        <p:cTn id="13" dur="1000" fill="hold"/>
                                        <p:tgtEl>
                                          <p:spTgt spid="28"/>
                                        </p:tgtEl>
                                        <p:attrNameLst>
                                          <p:attrName>ppt_x</p:attrName>
                                        </p:attrNameLst>
                                      </p:cBhvr>
                                      <p:tavLst>
                                        <p:tav tm="0">
                                          <p:val>
                                            <p:strVal val="#ppt_x"/>
                                          </p:val>
                                        </p:tav>
                                        <p:tav tm="100000">
                                          <p:val>
                                            <p:strVal val="#ppt_x"/>
                                          </p:val>
                                        </p:tav>
                                      </p:tavLst>
                                    </p:anim>
                                    <p:anim calcmode="lin" valueType="num">
                                      <p:cBhvr>
                                        <p:cTn id="14" dur="1000" fill="hold"/>
                                        <p:tgtEl>
                                          <p:spTgt spid="2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1000"/>
                                        <p:tgtEl>
                                          <p:spTgt spid="26"/>
                                        </p:tgtEl>
                                      </p:cBhvr>
                                    </p:animEffect>
                                    <p:anim calcmode="lin" valueType="num">
                                      <p:cBhvr>
                                        <p:cTn id="18" dur="1000" fill="hold"/>
                                        <p:tgtEl>
                                          <p:spTgt spid="26"/>
                                        </p:tgtEl>
                                        <p:attrNameLst>
                                          <p:attrName>ppt_x</p:attrName>
                                        </p:attrNameLst>
                                      </p:cBhvr>
                                      <p:tavLst>
                                        <p:tav tm="0">
                                          <p:val>
                                            <p:strVal val="#ppt_x"/>
                                          </p:val>
                                        </p:tav>
                                        <p:tav tm="100000">
                                          <p:val>
                                            <p:strVal val="#ppt_x"/>
                                          </p:val>
                                        </p:tav>
                                      </p:tavLst>
                                    </p:anim>
                                    <p:anim calcmode="lin" valueType="num">
                                      <p:cBhvr>
                                        <p:cTn id="19" dur="1000" fill="hold"/>
                                        <p:tgtEl>
                                          <p:spTgt spid="2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1000"/>
                                        <p:tgtEl>
                                          <p:spTgt spid="21"/>
                                        </p:tgtEl>
                                      </p:cBhvr>
                                    </p:animEffect>
                                    <p:anim calcmode="lin" valueType="num">
                                      <p:cBhvr>
                                        <p:cTn id="23" dur="1000" fill="hold"/>
                                        <p:tgtEl>
                                          <p:spTgt spid="21"/>
                                        </p:tgtEl>
                                        <p:attrNameLst>
                                          <p:attrName>ppt_x</p:attrName>
                                        </p:attrNameLst>
                                      </p:cBhvr>
                                      <p:tavLst>
                                        <p:tav tm="0">
                                          <p:val>
                                            <p:strVal val="#ppt_x"/>
                                          </p:val>
                                        </p:tav>
                                        <p:tav tm="100000">
                                          <p:val>
                                            <p:strVal val="#ppt_x"/>
                                          </p:val>
                                        </p:tav>
                                      </p:tavLst>
                                    </p:anim>
                                    <p:anim calcmode="lin" valueType="num">
                                      <p:cBhvr>
                                        <p:cTn id="2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1000"/>
                                        <p:tgtEl>
                                          <p:spTgt spid="30"/>
                                        </p:tgtEl>
                                      </p:cBhvr>
                                    </p:animEffect>
                                    <p:anim calcmode="lin" valueType="num">
                                      <p:cBhvr>
                                        <p:cTn id="30" dur="1000" fill="hold"/>
                                        <p:tgtEl>
                                          <p:spTgt spid="30"/>
                                        </p:tgtEl>
                                        <p:attrNameLst>
                                          <p:attrName>ppt_x</p:attrName>
                                        </p:attrNameLst>
                                      </p:cBhvr>
                                      <p:tavLst>
                                        <p:tav tm="0">
                                          <p:val>
                                            <p:strVal val="#ppt_x"/>
                                          </p:val>
                                        </p:tav>
                                        <p:tav tm="100000">
                                          <p:val>
                                            <p:strVal val="#ppt_x"/>
                                          </p:val>
                                        </p:tav>
                                      </p:tavLst>
                                    </p:anim>
                                    <p:anim calcmode="lin" valueType="num">
                                      <p:cBhvr>
                                        <p:cTn id="31" dur="1000" fill="hold"/>
                                        <p:tgtEl>
                                          <p:spTgt spid="30"/>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fade">
                                      <p:cBhvr>
                                        <p:cTn id="34" dur="1000"/>
                                        <p:tgtEl>
                                          <p:spTgt spid="27"/>
                                        </p:tgtEl>
                                      </p:cBhvr>
                                    </p:animEffect>
                                    <p:anim calcmode="lin" valueType="num">
                                      <p:cBhvr>
                                        <p:cTn id="35" dur="1000" fill="hold"/>
                                        <p:tgtEl>
                                          <p:spTgt spid="27"/>
                                        </p:tgtEl>
                                        <p:attrNameLst>
                                          <p:attrName>ppt_x</p:attrName>
                                        </p:attrNameLst>
                                      </p:cBhvr>
                                      <p:tavLst>
                                        <p:tav tm="0">
                                          <p:val>
                                            <p:strVal val="#ppt_x"/>
                                          </p:val>
                                        </p:tav>
                                        <p:tav tm="100000">
                                          <p:val>
                                            <p:strVal val="#ppt_x"/>
                                          </p:val>
                                        </p:tav>
                                      </p:tavLst>
                                    </p:anim>
                                    <p:anim calcmode="lin" valueType="num">
                                      <p:cBhvr>
                                        <p:cTn id="36" dur="1000" fill="hold"/>
                                        <p:tgtEl>
                                          <p:spTgt spid="27"/>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1000"/>
                                        <p:tgtEl>
                                          <p:spTgt spid="22"/>
                                        </p:tgtEl>
                                      </p:cBhvr>
                                    </p:animEffect>
                                    <p:anim calcmode="lin" valueType="num">
                                      <p:cBhvr>
                                        <p:cTn id="40" dur="1000" fill="hold"/>
                                        <p:tgtEl>
                                          <p:spTgt spid="22"/>
                                        </p:tgtEl>
                                        <p:attrNameLst>
                                          <p:attrName>ppt_x</p:attrName>
                                        </p:attrNameLst>
                                      </p:cBhvr>
                                      <p:tavLst>
                                        <p:tav tm="0">
                                          <p:val>
                                            <p:strVal val="#ppt_x"/>
                                          </p:val>
                                        </p:tav>
                                        <p:tav tm="100000">
                                          <p:val>
                                            <p:strVal val="#ppt_x"/>
                                          </p:val>
                                        </p:tav>
                                      </p:tavLst>
                                    </p:anim>
                                    <p:anim calcmode="lin" valueType="num">
                                      <p:cBhvr>
                                        <p:cTn id="41" dur="1000" fill="hold"/>
                                        <p:tgtEl>
                                          <p:spTgt spid="22"/>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fade">
                                      <p:cBhvr>
                                        <p:cTn id="44" dur="1000"/>
                                        <p:tgtEl>
                                          <p:spTgt spid="34"/>
                                        </p:tgtEl>
                                      </p:cBhvr>
                                    </p:animEffect>
                                    <p:anim calcmode="lin" valueType="num">
                                      <p:cBhvr>
                                        <p:cTn id="45" dur="1000" fill="hold"/>
                                        <p:tgtEl>
                                          <p:spTgt spid="34"/>
                                        </p:tgtEl>
                                        <p:attrNameLst>
                                          <p:attrName>ppt_x</p:attrName>
                                        </p:attrNameLst>
                                      </p:cBhvr>
                                      <p:tavLst>
                                        <p:tav tm="0">
                                          <p:val>
                                            <p:strVal val="#ppt_x"/>
                                          </p:val>
                                        </p:tav>
                                        <p:tav tm="100000">
                                          <p:val>
                                            <p:strVal val="#ppt_x"/>
                                          </p:val>
                                        </p:tav>
                                      </p:tavLst>
                                    </p:anim>
                                    <p:anim calcmode="lin" valueType="num">
                                      <p:cBhvr>
                                        <p:cTn id="46"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fade">
                                      <p:cBhvr>
                                        <p:cTn id="51" dur="1000"/>
                                        <p:tgtEl>
                                          <p:spTgt spid="24"/>
                                        </p:tgtEl>
                                      </p:cBhvr>
                                    </p:animEffect>
                                    <p:anim calcmode="lin" valueType="num">
                                      <p:cBhvr>
                                        <p:cTn id="52" dur="1000" fill="hold"/>
                                        <p:tgtEl>
                                          <p:spTgt spid="24"/>
                                        </p:tgtEl>
                                        <p:attrNameLst>
                                          <p:attrName>ppt_x</p:attrName>
                                        </p:attrNameLst>
                                      </p:cBhvr>
                                      <p:tavLst>
                                        <p:tav tm="0">
                                          <p:val>
                                            <p:strVal val="#ppt_x"/>
                                          </p:val>
                                        </p:tav>
                                        <p:tav tm="100000">
                                          <p:val>
                                            <p:strVal val="#ppt_x"/>
                                          </p:val>
                                        </p:tav>
                                      </p:tavLst>
                                    </p:anim>
                                    <p:anim calcmode="lin" valueType="num">
                                      <p:cBhvr>
                                        <p:cTn id="53" dur="1000" fill="hold"/>
                                        <p:tgtEl>
                                          <p:spTgt spid="24"/>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fade">
                                      <p:cBhvr>
                                        <p:cTn id="56" dur="1000"/>
                                        <p:tgtEl>
                                          <p:spTgt spid="31"/>
                                        </p:tgtEl>
                                      </p:cBhvr>
                                    </p:animEffect>
                                    <p:anim calcmode="lin" valueType="num">
                                      <p:cBhvr>
                                        <p:cTn id="57" dur="1000" fill="hold"/>
                                        <p:tgtEl>
                                          <p:spTgt spid="31"/>
                                        </p:tgtEl>
                                        <p:attrNameLst>
                                          <p:attrName>ppt_x</p:attrName>
                                        </p:attrNameLst>
                                      </p:cBhvr>
                                      <p:tavLst>
                                        <p:tav tm="0">
                                          <p:val>
                                            <p:strVal val="#ppt_x"/>
                                          </p:val>
                                        </p:tav>
                                        <p:tav tm="100000">
                                          <p:val>
                                            <p:strVal val="#ppt_x"/>
                                          </p:val>
                                        </p:tav>
                                      </p:tavLst>
                                    </p:anim>
                                    <p:anim calcmode="lin" valueType="num">
                                      <p:cBhvr>
                                        <p:cTn id="58" dur="1000" fill="hold"/>
                                        <p:tgtEl>
                                          <p:spTgt spid="31"/>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fade">
                                      <p:cBhvr>
                                        <p:cTn id="61" dur="1000"/>
                                        <p:tgtEl>
                                          <p:spTgt spid="35"/>
                                        </p:tgtEl>
                                      </p:cBhvr>
                                    </p:animEffect>
                                    <p:anim calcmode="lin" valueType="num">
                                      <p:cBhvr>
                                        <p:cTn id="62" dur="1000" fill="hold"/>
                                        <p:tgtEl>
                                          <p:spTgt spid="35"/>
                                        </p:tgtEl>
                                        <p:attrNameLst>
                                          <p:attrName>ppt_x</p:attrName>
                                        </p:attrNameLst>
                                      </p:cBhvr>
                                      <p:tavLst>
                                        <p:tav tm="0">
                                          <p:val>
                                            <p:strVal val="#ppt_x"/>
                                          </p:val>
                                        </p:tav>
                                        <p:tav tm="100000">
                                          <p:val>
                                            <p:strVal val="#ppt_x"/>
                                          </p:val>
                                        </p:tav>
                                      </p:tavLst>
                                    </p:anim>
                                    <p:anim calcmode="lin" valueType="num">
                                      <p:cBhvr>
                                        <p:cTn id="63" dur="1000" fill="hold"/>
                                        <p:tgtEl>
                                          <p:spTgt spid="35"/>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19"/>
                                        </p:tgtEl>
                                        <p:attrNameLst>
                                          <p:attrName>style.visibility</p:attrName>
                                        </p:attrNameLst>
                                      </p:cBhvr>
                                      <p:to>
                                        <p:strVal val="visible"/>
                                      </p:to>
                                    </p:set>
                                    <p:animEffect transition="in" filter="fade">
                                      <p:cBhvr>
                                        <p:cTn id="66" dur="1000"/>
                                        <p:tgtEl>
                                          <p:spTgt spid="19"/>
                                        </p:tgtEl>
                                      </p:cBhvr>
                                    </p:animEffect>
                                    <p:anim calcmode="lin" valueType="num">
                                      <p:cBhvr>
                                        <p:cTn id="67" dur="1000" fill="hold"/>
                                        <p:tgtEl>
                                          <p:spTgt spid="19"/>
                                        </p:tgtEl>
                                        <p:attrNameLst>
                                          <p:attrName>ppt_x</p:attrName>
                                        </p:attrNameLst>
                                      </p:cBhvr>
                                      <p:tavLst>
                                        <p:tav tm="0">
                                          <p:val>
                                            <p:strVal val="#ppt_x"/>
                                          </p:val>
                                        </p:tav>
                                        <p:tav tm="100000">
                                          <p:val>
                                            <p:strVal val="#ppt_x"/>
                                          </p:val>
                                        </p:tav>
                                      </p:tavLst>
                                    </p:anim>
                                    <p:anim calcmode="lin" valueType="num">
                                      <p:cBhvr>
                                        <p:cTn id="68"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grpId="0" nodeType="click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fade">
                                      <p:cBhvr>
                                        <p:cTn id="73" dur="1000"/>
                                        <p:tgtEl>
                                          <p:spTgt spid="20"/>
                                        </p:tgtEl>
                                      </p:cBhvr>
                                    </p:animEffect>
                                    <p:anim calcmode="lin" valueType="num">
                                      <p:cBhvr>
                                        <p:cTn id="74" dur="1000" fill="hold"/>
                                        <p:tgtEl>
                                          <p:spTgt spid="20"/>
                                        </p:tgtEl>
                                        <p:attrNameLst>
                                          <p:attrName>ppt_x</p:attrName>
                                        </p:attrNameLst>
                                      </p:cBhvr>
                                      <p:tavLst>
                                        <p:tav tm="0">
                                          <p:val>
                                            <p:strVal val="#ppt_x"/>
                                          </p:val>
                                        </p:tav>
                                        <p:tav tm="100000">
                                          <p:val>
                                            <p:strVal val="#ppt_x"/>
                                          </p:val>
                                        </p:tav>
                                      </p:tavLst>
                                    </p:anim>
                                    <p:anim calcmode="lin" valueType="num">
                                      <p:cBhvr>
                                        <p:cTn id="75" dur="1000" fill="hold"/>
                                        <p:tgtEl>
                                          <p:spTgt spid="20"/>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36"/>
                                        </p:tgtEl>
                                        <p:attrNameLst>
                                          <p:attrName>style.visibility</p:attrName>
                                        </p:attrNameLst>
                                      </p:cBhvr>
                                      <p:to>
                                        <p:strVal val="visible"/>
                                      </p:to>
                                    </p:set>
                                    <p:animEffect transition="in" filter="fade">
                                      <p:cBhvr>
                                        <p:cTn id="78" dur="1000"/>
                                        <p:tgtEl>
                                          <p:spTgt spid="36"/>
                                        </p:tgtEl>
                                      </p:cBhvr>
                                    </p:animEffect>
                                    <p:anim calcmode="lin" valueType="num">
                                      <p:cBhvr>
                                        <p:cTn id="79" dur="1000" fill="hold"/>
                                        <p:tgtEl>
                                          <p:spTgt spid="36"/>
                                        </p:tgtEl>
                                        <p:attrNameLst>
                                          <p:attrName>ppt_x</p:attrName>
                                        </p:attrNameLst>
                                      </p:cBhvr>
                                      <p:tavLst>
                                        <p:tav tm="0">
                                          <p:val>
                                            <p:strVal val="#ppt_x"/>
                                          </p:val>
                                        </p:tav>
                                        <p:tav tm="100000">
                                          <p:val>
                                            <p:strVal val="#ppt_x"/>
                                          </p:val>
                                        </p:tav>
                                      </p:tavLst>
                                    </p:anim>
                                    <p:anim calcmode="lin" valueType="num">
                                      <p:cBhvr>
                                        <p:cTn id="80" dur="1000" fill="hold"/>
                                        <p:tgtEl>
                                          <p:spTgt spid="36"/>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25"/>
                                        </p:tgtEl>
                                        <p:attrNameLst>
                                          <p:attrName>style.visibility</p:attrName>
                                        </p:attrNameLst>
                                      </p:cBhvr>
                                      <p:to>
                                        <p:strVal val="visible"/>
                                      </p:to>
                                    </p:set>
                                    <p:animEffect transition="in" filter="fade">
                                      <p:cBhvr>
                                        <p:cTn id="83" dur="1000"/>
                                        <p:tgtEl>
                                          <p:spTgt spid="25"/>
                                        </p:tgtEl>
                                      </p:cBhvr>
                                    </p:animEffect>
                                    <p:anim calcmode="lin" valueType="num">
                                      <p:cBhvr>
                                        <p:cTn id="84" dur="1000" fill="hold"/>
                                        <p:tgtEl>
                                          <p:spTgt spid="25"/>
                                        </p:tgtEl>
                                        <p:attrNameLst>
                                          <p:attrName>ppt_x</p:attrName>
                                        </p:attrNameLst>
                                      </p:cBhvr>
                                      <p:tavLst>
                                        <p:tav tm="0">
                                          <p:val>
                                            <p:strVal val="#ppt_x"/>
                                          </p:val>
                                        </p:tav>
                                        <p:tav tm="100000">
                                          <p:val>
                                            <p:strVal val="#ppt_x"/>
                                          </p:val>
                                        </p:tav>
                                      </p:tavLst>
                                    </p:anim>
                                    <p:anim calcmode="lin" valueType="num">
                                      <p:cBhvr>
                                        <p:cTn id="85" dur="1000" fill="hold"/>
                                        <p:tgtEl>
                                          <p:spTgt spid="25"/>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0"/>
                                  </p:stCondLst>
                                  <p:childTnLst>
                                    <p:set>
                                      <p:cBhvr>
                                        <p:cTn id="87" dur="1" fill="hold">
                                          <p:stCondLst>
                                            <p:cond delay="0"/>
                                          </p:stCondLst>
                                        </p:cTn>
                                        <p:tgtEl>
                                          <p:spTgt spid="32"/>
                                        </p:tgtEl>
                                        <p:attrNameLst>
                                          <p:attrName>style.visibility</p:attrName>
                                        </p:attrNameLst>
                                      </p:cBhvr>
                                      <p:to>
                                        <p:strVal val="visible"/>
                                      </p:to>
                                    </p:set>
                                    <p:animEffect transition="in" filter="fade">
                                      <p:cBhvr>
                                        <p:cTn id="88" dur="1000"/>
                                        <p:tgtEl>
                                          <p:spTgt spid="32"/>
                                        </p:tgtEl>
                                      </p:cBhvr>
                                    </p:animEffect>
                                    <p:anim calcmode="lin" valueType="num">
                                      <p:cBhvr>
                                        <p:cTn id="89" dur="1000" fill="hold"/>
                                        <p:tgtEl>
                                          <p:spTgt spid="32"/>
                                        </p:tgtEl>
                                        <p:attrNameLst>
                                          <p:attrName>ppt_x</p:attrName>
                                        </p:attrNameLst>
                                      </p:cBhvr>
                                      <p:tavLst>
                                        <p:tav tm="0">
                                          <p:val>
                                            <p:strVal val="#ppt_x"/>
                                          </p:val>
                                        </p:tav>
                                        <p:tav tm="100000">
                                          <p:val>
                                            <p:strVal val="#ppt_x"/>
                                          </p:val>
                                        </p:tav>
                                      </p:tavLst>
                                    </p:anim>
                                    <p:anim calcmode="lin" valueType="num">
                                      <p:cBhvr>
                                        <p:cTn id="90"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6" grpId="0" animBg="1"/>
      <p:bldP spid="25" grpId="0" animBg="1"/>
      <p:bldP spid="24" grpId="0" animBg="1"/>
      <p:bldP spid="22" grpId="0" animBg="1"/>
      <p:bldP spid="21" grpId="0" animBg="1"/>
      <p:bldP spid="20" grpId="0" animBg="1"/>
      <p:bldP spid="19" grpId="0" animBg="1"/>
      <p:bldP spid="28" grpId="0"/>
      <p:bldP spid="30" grpId="0"/>
      <p:bldP spid="31" grpId="0"/>
      <p:bldP spid="32" grpId="0"/>
      <p:bldP spid="33" grpId="0"/>
      <p:bldP spid="34" grpId="0"/>
      <p:bldP spid="35" grpId="0"/>
      <p:bldP spid="3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63629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smtClean="0">
                <a:solidFill>
                  <a:schemeClr val="bg1">
                    <a:lumMod val="85000"/>
                  </a:schemeClr>
                </a:solidFill>
                <a:latin typeface="Times New Roman" panose="02020603050405020304" pitchFamily="18" charset="0"/>
                <a:cs typeface="Times New Roman" panose="02020603050405020304" pitchFamily="18" charset="0"/>
              </a:rPr>
              <a:t>TỔNG QUAN</a:t>
            </a:r>
            <a:endParaRPr lang="en-GB" sz="4000">
              <a:solidFill>
                <a:schemeClr val="bg1">
                  <a:lumMod val="85000"/>
                </a:schemeClr>
              </a:solidFill>
              <a:latin typeface="Times New Roman" panose="02020603050405020304" pitchFamily="18" charset="0"/>
              <a:cs typeface="Times New Roman" panose="02020603050405020304" pitchFamily="18" charset="0"/>
            </a:endParaRPr>
          </a:p>
        </p:txBody>
      </p:sp>
      <p:sp>
        <p:nvSpPr>
          <p:cNvPr id="23" name="Rounded Rectangle 22"/>
          <p:cNvSpPr/>
          <p:nvPr/>
        </p:nvSpPr>
        <p:spPr>
          <a:xfrm>
            <a:off x="962526" y="2598821"/>
            <a:ext cx="2213810" cy="2775284"/>
          </a:xfrm>
          <a:prstGeom prst="roundRect">
            <a:avLst/>
          </a:prstGeom>
          <a:solidFill>
            <a:srgbClr val="8E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smtClean="0">
                <a:solidFill>
                  <a:schemeClr val="bg1">
                    <a:lumMod val="95000"/>
                  </a:schemeClr>
                </a:solidFill>
                <a:latin typeface="Times New Roman" panose="02020603050405020304" pitchFamily="18" charset="0"/>
                <a:cs typeface="Times New Roman" panose="02020603050405020304" pitchFamily="18" charset="0"/>
              </a:rPr>
              <a:t>GIỚI</a:t>
            </a:r>
          </a:p>
          <a:p>
            <a:pPr algn="ctr"/>
            <a:r>
              <a:rPr lang="en-GB" sz="2400" smtClean="0">
                <a:solidFill>
                  <a:schemeClr val="bg1">
                    <a:lumMod val="95000"/>
                  </a:schemeClr>
                </a:solidFill>
                <a:latin typeface="Times New Roman" panose="02020603050405020304" pitchFamily="18" charset="0"/>
                <a:cs typeface="Times New Roman" panose="02020603050405020304" pitchFamily="18" charset="0"/>
              </a:rPr>
              <a:t>THIỆU</a:t>
            </a:r>
            <a:endParaRPr lang="en-GB" sz="2400">
              <a:solidFill>
                <a:schemeClr val="bg1">
                  <a:lumMod val="95000"/>
                </a:schemeClr>
              </a:solidFill>
              <a:latin typeface="Times New Roman" panose="02020603050405020304" pitchFamily="18" charset="0"/>
              <a:cs typeface="Times New Roman" panose="02020603050405020304" pitchFamily="18" charset="0"/>
            </a:endParaRPr>
          </a:p>
        </p:txBody>
      </p:sp>
      <p:sp>
        <p:nvSpPr>
          <p:cNvPr id="24" name="Rounded Rectangle 23"/>
          <p:cNvSpPr/>
          <p:nvPr/>
        </p:nvSpPr>
        <p:spPr>
          <a:xfrm>
            <a:off x="8975556" y="2598821"/>
            <a:ext cx="2213810" cy="2775284"/>
          </a:xfrm>
          <a:prstGeom prst="roundRect">
            <a:avLst/>
          </a:prstGeom>
          <a:solidFill>
            <a:srgbClr val="918E1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smtClean="0">
                <a:solidFill>
                  <a:schemeClr val="bg1">
                    <a:lumMod val="95000"/>
                  </a:schemeClr>
                </a:solidFill>
                <a:latin typeface="Times New Roman" panose="02020603050405020304" pitchFamily="18" charset="0"/>
                <a:cs typeface="Times New Roman" panose="02020603050405020304" pitchFamily="18" charset="0"/>
              </a:rPr>
              <a:t>NGÔN </a:t>
            </a:r>
          </a:p>
          <a:p>
            <a:pPr algn="ctr"/>
            <a:r>
              <a:rPr lang="en-GB" sz="2400" smtClean="0">
                <a:solidFill>
                  <a:schemeClr val="bg1">
                    <a:lumMod val="95000"/>
                  </a:schemeClr>
                </a:solidFill>
                <a:latin typeface="Times New Roman" panose="02020603050405020304" pitchFamily="18" charset="0"/>
                <a:cs typeface="Times New Roman" panose="02020603050405020304" pitchFamily="18" charset="0"/>
              </a:rPr>
              <a:t>NGỮ</a:t>
            </a:r>
            <a:endParaRPr lang="en-GB" sz="2400">
              <a:solidFill>
                <a:schemeClr val="bg1">
                  <a:lumMod val="95000"/>
                </a:schemeClr>
              </a:solidFill>
              <a:latin typeface="Times New Roman" panose="02020603050405020304" pitchFamily="18" charset="0"/>
              <a:cs typeface="Times New Roman" panose="02020603050405020304" pitchFamily="18" charset="0"/>
            </a:endParaRPr>
          </a:p>
        </p:txBody>
      </p:sp>
      <p:sp>
        <p:nvSpPr>
          <p:cNvPr id="25" name="Rounded Rectangle 24"/>
          <p:cNvSpPr/>
          <p:nvPr/>
        </p:nvSpPr>
        <p:spPr>
          <a:xfrm>
            <a:off x="6304546" y="2598821"/>
            <a:ext cx="2213810" cy="2775284"/>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smtClean="0">
                <a:solidFill>
                  <a:schemeClr val="bg1">
                    <a:lumMod val="95000"/>
                  </a:schemeClr>
                </a:solidFill>
                <a:latin typeface="Times New Roman" panose="02020603050405020304" pitchFamily="18" charset="0"/>
                <a:cs typeface="Times New Roman" panose="02020603050405020304" pitchFamily="18" charset="0"/>
              </a:rPr>
              <a:t>GIẢI </a:t>
            </a:r>
          </a:p>
          <a:p>
            <a:pPr algn="ctr"/>
            <a:r>
              <a:rPr lang="en-GB" sz="2400" smtClean="0">
                <a:solidFill>
                  <a:schemeClr val="bg1">
                    <a:lumMod val="95000"/>
                  </a:schemeClr>
                </a:solidFill>
                <a:latin typeface="Times New Roman" panose="02020603050405020304" pitchFamily="18" charset="0"/>
                <a:cs typeface="Times New Roman" panose="02020603050405020304" pitchFamily="18" charset="0"/>
              </a:rPr>
              <a:t>PHÁP</a:t>
            </a:r>
            <a:endParaRPr lang="en-GB" sz="2400">
              <a:solidFill>
                <a:schemeClr val="bg1">
                  <a:lumMod val="95000"/>
                </a:schemeClr>
              </a:solidFill>
              <a:latin typeface="Times New Roman" panose="02020603050405020304" pitchFamily="18" charset="0"/>
              <a:cs typeface="Times New Roman" panose="02020603050405020304" pitchFamily="18" charset="0"/>
            </a:endParaRPr>
          </a:p>
        </p:txBody>
      </p:sp>
      <p:sp>
        <p:nvSpPr>
          <p:cNvPr id="26" name="Rounded Rectangle 25"/>
          <p:cNvSpPr/>
          <p:nvPr/>
        </p:nvSpPr>
        <p:spPr>
          <a:xfrm>
            <a:off x="3633536" y="2598821"/>
            <a:ext cx="2213810" cy="2775284"/>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smtClean="0">
                <a:solidFill>
                  <a:schemeClr val="bg1">
                    <a:lumMod val="95000"/>
                  </a:schemeClr>
                </a:solidFill>
                <a:latin typeface="Times New Roman" panose="02020603050405020304" pitchFamily="18" charset="0"/>
                <a:cs typeface="Times New Roman" panose="02020603050405020304" pitchFamily="18" charset="0"/>
              </a:rPr>
              <a:t>THỰC TRẠNG</a:t>
            </a:r>
            <a:endParaRPr lang="en-GB" sz="2400">
              <a:solidFill>
                <a:schemeClr val="bg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123798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ircle(in)">
                                      <p:cBhvr>
                                        <p:cTn id="7" dur="10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circle(in)">
                                      <p:cBhvr>
                                        <p:cTn id="12" dur="10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circle(in)">
                                      <p:cBhvr>
                                        <p:cTn id="17" dur="10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circle(in)">
                                      <p:cBhvr>
                                        <p:cTn id="22"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24097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smtClean="0">
                <a:solidFill>
                  <a:schemeClr val="bg1">
                    <a:lumMod val="85000"/>
                  </a:schemeClr>
                </a:solidFill>
                <a:latin typeface="Times New Roman" panose="02020603050405020304" pitchFamily="18" charset="0"/>
                <a:cs typeface="Times New Roman" panose="02020603050405020304" pitchFamily="18" charset="0"/>
              </a:rPr>
              <a:t>GIỚI THIỆU</a:t>
            </a:r>
            <a:endParaRPr lang="en-GB" sz="4000">
              <a:solidFill>
                <a:schemeClr val="bg1">
                  <a:lumMod val="85000"/>
                </a:schemeClr>
              </a:solidFill>
              <a:latin typeface="Times New Roman" panose="02020603050405020304" pitchFamily="18" charset="0"/>
              <a:cs typeface="Times New Roman" panose="02020603050405020304" pitchFamily="18" charset="0"/>
            </a:endParaRPr>
          </a:p>
        </p:txBody>
      </p:sp>
      <p:sp>
        <p:nvSpPr>
          <p:cNvPr id="6" name="Rounded Rectangle 5"/>
          <p:cNvSpPr/>
          <p:nvPr/>
        </p:nvSpPr>
        <p:spPr>
          <a:xfrm>
            <a:off x="6187434" y="1674584"/>
            <a:ext cx="4859383" cy="4859382"/>
          </a:xfrm>
          <a:prstGeom prst="roundRect">
            <a:avLst>
              <a:gd name="adj" fmla="val 11291"/>
            </a:avLst>
          </a:prstGeom>
          <a:solidFill>
            <a:schemeClr val="bg1">
              <a:lumMod val="8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ound Same Side Corner Rectangle 3"/>
          <p:cNvSpPr/>
          <p:nvPr/>
        </p:nvSpPr>
        <p:spPr>
          <a:xfrm rot="10800000">
            <a:off x="6187434" y="1690692"/>
            <a:ext cx="4859383" cy="1058094"/>
          </a:xfrm>
          <a:prstGeom prst="round2SameRect">
            <a:avLst>
              <a:gd name="adj1" fmla="val 50000"/>
              <a:gd name="adj2" fmla="val 0"/>
            </a:avLst>
          </a:prstGeom>
          <a:solidFill>
            <a:srgbClr val="BC8F00"/>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ounded Rectangle 7"/>
          <p:cNvSpPr/>
          <p:nvPr/>
        </p:nvSpPr>
        <p:spPr>
          <a:xfrm>
            <a:off x="775057" y="1711236"/>
            <a:ext cx="4859383" cy="4859382"/>
          </a:xfrm>
          <a:prstGeom prst="roundRect">
            <a:avLst>
              <a:gd name="adj" fmla="val 11291"/>
            </a:avLst>
          </a:prstGeom>
          <a:solidFill>
            <a:schemeClr val="bg1">
              <a:lumMod val="8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ound Same Side Corner Rectangle 8"/>
          <p:cNvSpPr/>
          <p:nvPr/>
        </p:nvSpPr>
        <p:spPr>
          <a:xfrm rot="10800000">
            <a:off x="775057" y="1687739"/>
            <a:ext cx="4859383" cy="1058092"/>
          </a:xfrm>
          <a:prstGeom prst="round2SameRect">
            <a:avLst>
              <a:gd name="adj1" fmla="val 50000"/>
              <a:gd name="adj2" fmla="val 0"/>
            </a:avLst>
          </a:prstGeom>
          <a:solidFill>
            <a:srgbClr val="8E0000"/>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p:cNvSpPr txBox="1"/>
          <p:nvPr/>
        </p:nvSpPr>
        <p:spPr>
          <a:xfrm>
            <a:off x="2450375" y="1746683"/>
            <a:ext cx="1508746" cy="707886"/>
          </a:xfrm>
          <a:prstGeom prst="rect">
            <a:avLst/>
          </a:prstGeom>
          <a:noFill/>
        </p:spPr>
        <p:txBody>
          <a:bodyPr wrap="none" rtlCol="0">
            <a:spAutoFit/>
          </a:bodyPr>
          <a:lstStyle/>
          <a:p>
            <a:r>
              <a:rPr lang="en-GB" sz="4000" smtClean="0">
                <a:solidFill>
                  <a:schemeClr val="bg1">
                    <a:lumMod val="95000"/>
                  </a:schemeClr>
                </a:solidFill>
                <a:latin typeface="Times New Roman" panose="02020603050405020304" pitchFamily="18" charset="0"/>
                <a:cs typeface="Times New Roman" panose="02020603050405020304" pitchFamily="18" charset="0"/>
              </a:rPr>
              <a:t>Lý Do</a:t>
            </a:r>
            <a:endParaRPr lang="en-GB" sz="4000">
              <a:solidFill>
                <a:schemeClr val="bg1">
                  <a:lumMod val="95000"/>
                </a:schemeClr>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7534167" y="1861754"/>
            <a:ext cx="2165914" cy="707886"/>
          </a:xfrm>
          <a:prstGeom prst="rect">
            <a:avLst/>
          </a:prstGeom>
          <a:noFill/>
        </p:spPr>
        <p:txBody>
          <a:bodyPr wrap="none" rtlCol="0">
            <a:spAutoFit/>
          </a:bodyPr>
          <a:lstStyle/>
          <a:p>
            <a:r>
              <a:rPr lang="en-GB" sz="4000" smtClean="0">
                <a:solidFill>
                  <a:schemeClr val="bg1">
                    <a:lumMod val="95000"/>
                  </a:schemeClr>
                </a:solidFill>
                <a:latin typeface="Times New Roman" panose="02020603050405020304" pitchFamily="18" charset="0"/>
                <a:cs typeface="Times New Roman" panose="02020603050405020304" pitchFamily="18" charset="0"/>
              </a:rPr>
              <a:t>Mục Tiêu</a:t>
            </a:r>
            <a:endParaRPr lang="en-GB" sz="4000">
              <a:solidFill>
                <a:schemeClr val="bg1">
                  <a:lumMod val="95000"/>
                </a:schemeClr>
              </a:solidFill>
              <a:latin typeface="Times New Roman" panose="02020603050405020304" pitchFamily="18" charset="0"/>
              <a:cs typeface="Times New Roman" panose="02020603050405020304" pitchFamily="18" charset="0"/>
            </a:endParaRPr>
          </a:p>
        </p:txBody>
      </p:sp>
      <p:sp>
        <p:nvSpPr>
          <p:cNvPr id="13" name="Oval 12"/>
          <p:cNvSpPr/>
          <p:nvPr/>
        </p:nvSpPr>
        <p:spPr>
          <a:xfrm>
            <a:off x="2950022" y="2526347"/>
            <a:ext cx="509451" cy="418011"/>
          </a:xfrm>
          <a:prstGeom prst="ellipse">
            <a:avLst/>
          </a:prstGeom>
          <a:solidFill>
            <a:schemeClr val="bg1">
              <a:lumMod val="65000"/>
            </a:schemeClr>
          </a:solidFill>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p:cNvSpPr/>
          <p:nvPr/>
        </p:nvSpPr>
        <p:spPr>
          <a:xfrm>
            <a:off x="8362398" y="2511152"/>
            <a:ext cx="509451" cy="418011"/>
          </a:xfrm>
          <a:prstGeom prst="ellipse">
            <a:avLst/>
          </a:prstGeom>
          <a:solidFill>
            <a:schemeClr val="bg1">
              <a:lumMod val="65000"/>
            </a:schemeClr>
          </a:solidFill>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p:cNvSpPr txBox="1"/>
          <p:nvPr/>
        </p:nvSpPr>
        <p:spPr>
          <a:xfrm>
            <a:off x="923942" y="3192600"/>
            <a:ext cx="4561609" cy="2539157"/>
          </a:xfrm>
          <a:prstGeom prst="rect">
            <a:avLst/>
          </a:prstGeom>
          <a:noFill/>
        </p:spPr>
        <p:txBody>
          <a:bodyPr wrap="square" rtlCol="0">
            <a:spAutoFit/>
          </a:bodyPr>
          <a:lstStyle/>
          <a:p>
            <a:pPr marL="285750" indent="-285750">
              <a:spcBef>
                <a:spcPts val="300"/>
              </a:spcBef>
              <a:spcAft>
                <a:spcPts val="300"/>
              </a:spcAft>
              <a:buFont typeface="Wingdings" panose="05000000000000000000" pitchFamily="2" charset="2"/>
              <a:buChar char="Ø"/>
            </a:pPr>
            <a:r>
              <a:rPr lang="en-GB" sz="2400" smtClean="0">
                <a:latin typeface="Times New Roman" panose="02020603050405020304" pitchFamily="18" charset="0"/>
                <a:cs typeface="Times New Roman" panose="02020603050405020304" pitchFamily="18" charset="0"/>
              </a:rPr>
              <a:t>Sự phát triển của công nghệ thông tin</a:t>
            </a:r>
          </a:p>
          <a:p>
            <a:pPr marL="285750" indent="-285750">
              <a:spcBef>
                <a:spcPts val="300"/>
              </a:spcBef>
              <a:spcAft>
                <a:spcPts val="300"/>
              </a:spcAft>
              <a:buFont typeface="Wingdings" panose="05000000000000000000" pitchFamily="2" charset="2"/>
              <a:buChar char="Ø"/>
            </a:pPr>
            <a:r>
              <a:rPr lang="en-GB" sz="2400">
                <a:latin typeface="Times New Roman" panose="02020603050405020304" pitchFamily="18" charset="0"/>
                <a:cs typeface="Times New Roman" panose="02020603050405020304" pitchFamily="18" charset="0"/>
              </a:rPr>
              <a:t>Nhu cầu trong thực tế </a:t>
            </a:r>
            <a:r>
              <a:rPr lang="en-GB" sz="2400" smtClean="0">
                <a:latin typeface="Times New Roman" panose="02020603050405020304" pitchFamily="18" charset="0"/>
                <a:cs typeface="Times New Roman" panose="02020603050405020304" pitchFamily="18" charset="0"/>
              </a:rPr>
              <a:t>cao</a:t>
            </a:r>
          </a:p>
          <a:p>
            <a:pPr marL="285750" indent="-285750">
              <a:spcBef>
                <a:spcPts val="300"/>
              </a:spcBef>
              <a:spcAft>
                <a:spcPts val="300"/>
              </a:spcAft>
              <a:buFont typeface="Wingdings" panose="05000000000000000000" pitchFamily="2" charset="2"/>
              <a:buChar char="Ø"/>
            </a:pPr>
            <a:r>
              <a:rPr lang="en-GB" sz="2400" smtClean="0">
                <a:latin typeface="Times New Roman" panose="02020603050405020304" pitchFamily="18" charset="0"/>
                <a:cs typeface="Times New Roman" panose="02020603050405020304" pitchFamily="18" charset="0"/>
              </a:rPr>
              <a:t>Kiểm soát mọi hoạt động dễ dàng </a:t>
            </a:r>
          </a:p>
          <a:p>
            <a:pPr marL="285750" indent="-285750">
              <a:spcBef>
                <a:spcPts val="300"/>
              </a:spcBef>
              <a:spcAft>
                <a:spcPts val="300"/>
              </a:spcAft>
              <a:buFont typeface="Wingdings" panose="05000000000000000000" pitchFamily="2" charset="2"/>
              <a:buChar char="Ø"/>
            </a:pPr>
            <a:r>
              <a:rPr lang="en-GB" sz="2400" smtClean="0">
                <a:latin typeface="Times New Roman" panose="02020603050405020304" pitchFamily="18" charset="0"/>
                <a:cs typeface="Times New Roman" panose="02020603050405020304" pitchFamily="18" charset="0"/>
              </a:rPr>
              <a:t>Dễ dàng sử dụng</a:t>
            </a:r>
          </a:p>
        </p:txBody>
      </p:sp>
      <p:sp>
        <p:nvSpPr>
          <p:cNvPr id="18" name="TextBox 17"/>
          <p:cNvSpPr txBox="1"/>
          <p:nvPr/>
        </p:nvSpPr>
        <p:spPr>
          <a:xfrm>
            <a:off x="6336318" y="3112029"/>
            <a:ext cx="4561609" cy="3277820"/>
          </a:xfrm>
          <a:prstGeom prst="rect">
            <a:avLst/>
          </a:prstGeom>
          <a:noFill/>
        </p:spPr>
        <p:txBody>
          <a:bodyPr wrap="square" rtlCol="0">
            <a:spAutoFit/>
          </a:bodyPr>
          <a:lstStyle/>
          <a:p>
            <a:pPr marL="285750" indent="-285750">
              <a:spcBef>
                <a:spcPts val="300"/>
              </a:spcBef>
              <a:spcAft>
                <a:spcPts val="300"/>
              </a:spcAft>
              <a:buFont typeface="Wingdings" panose="05000000000000000000" pitchFamily="2" charset="2"/>
              <a:buChar char="Ø"/>
            </a:pPr>
            <a:r>
              <a:rPr lang="en-US" sz="2400">
                <a:latin typeface="Times New Roman" panose="02020603050405020304" pitchFamily="18" charset="0"/>
                <a:cs typeface="Times New Roman" panose="02020603050405020304" pitchFamily="18" charset="0"/>
              </a:rPr>
              <a:t>Hiểu cách hoạt động mô hình </a:t>
            </a:r>
            <a:r>
              <a:rPr lang="en-US" sz="2400" smtClean="0">
                <a:latin typeface="Times New Roman" panose="02020603050405020304" pitchFamily="18" charset="0"/>
                <a:cs typeface="Times New Roman" panose="02020603050405020304" pitchFamily="18" charset="0"/>
              </a:rPr>
              <a:t>PHP MVC</a:t>
            </a:r>
          </a:p>
          <a:p>
            <a:pPr marL="285750" indent="-285750">
              <a:spcBef>
                <a:spcPts val="300"/>
              </a:spcBef>
              <a:spcAft>
                <a:spcPts val="300"/>
              </a:spcAft>
              <a:buFont typeface="Wingdings" panose="05000000000000000000" pitchFamily="2" charset="2"/>
              <a:buChar char="Ø"/>
            </a:pPr>
            <a:r>
              <a:rPr lang="en-US" sz="2400" smtClean="0">
                <a:latin typeface="Times New Roman" panose="02020603050405020304" pitchFamily="18" charset="0"/>
                <a:cs typeface="Times New Roman" panose="02020603050405020304" pitchFamily="18" charset="0"/>
              </a:rPr>
              <a:t>Xây dựng thành công website quản trị</a:t>
            </a:r>
          </a:p>
          <a:p>
            <a:pPr marL="285750" indent="-285750">
              <a:spcBef>
                <a:spcPts val="300"/>
              </a:spcBef>
              <a:spcAft>
                <a:spcPts val="300"/>
              </a:spcAft>
              <a:buFont typeface="Wingdings" panose="05000000000000000000" pitchFamily="2" charset="2"/>
              <a:buChar char="Ø"/>
            </a:pPr>
            <a:r>
              <a:rPr lang="en-GB" sz="2400" smtClean="0">
                <a:latin typeface="Times New Roman" panose="02020603050405020304" pitchFamily="18" charset="0"/>
                <a:cs typeface="Times New Roman" panose="02020603050405020304" pitchFamily="18" charset="0"/>
              </a:rPr>
              <a:t>Phần mềm đáp ứng các yêu cầu cơ bản về website quản trị</a:t>
            </a:r>
          </a:p>
          <a:p>
            <a:pPr marL="285750" indent="-285750">
              <a:spcBef>
                <a:spcPts val="300"/>
              </a:spcBef>
              <a:spcAft>
                <a:spcPts val="300"/>
              </a:spcAft>
              <a:buFont typeface="Wingdings" panose="05000000000000000000" pitchFamily="2" charset="2"/>
              <a:buChar char="Ø"/>
            </a:pPr>
            <a:r>
              <a:rPr lang="en-GB" sz="2400" smtClean="0">
                <a:latin typeface="Times New Roman" panose="02020603050405020304" pitchFamily="18" charset="0"/>
                <a:cs typeface="Times New Roman" panose="02020603050405020304" pitchFamily="18" charset="0"/>
              </a:rPr>
              <a:t>Phần mềm phục vụ cho mục đích nghiên cứu</a:t>
            </a:r>
          </a:p>
        </p:txBody>
      </p:sp>
    </p:spTree>
    <p:extLst>
      <p:ext uri="{BB962C8B-B14F-4D97-AF65-F5344CB8AC3E}">
        <p14:creationId xmlns:p14="http://schemas.microsoft.com/office/powerpoint/2010/main" val="220018803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circle(in)">
                                      <p:cBhvr>
                                        <p:cTn id="29" dur="20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1000"/>
                                        <p:tgtEl>
                                          <p:spTgt spid="6"/>
                                        </p:tgtEl>
                                      </p:cBhvr>
                                    </p:animEffect>
                                    <p:anim calcmode="lin" valueType="num">
                                      <p:cBhvr>
                                        <p:cTn id="35" dur="1000" fill="hold"/>
                                        <p:tgtEl>
                                          <p:spTgt spid="6"/>
                                        </p:tgtEl>
                                        <p:attrNameLst>
                                          <p:attrName>ppt_x</p:attrName>
                                        </p:attrNameLst>
                                      </p:cBhvr>
                                      <p:tavLst>
                                        <p:tav tm="0">
                                          <p:val>
                                            <p:strVal val="#ppt_x"/>
                                          </p:val>
                                        </p:tav>
                                        <p:tav tm="100000">
                                          <p:val>
                                            <p:strVal val="#ppt_x"/>
                                          </p:val>
                                        </p:tav>
                                      </p:tavLst>
                                    </p:anim>
                                    <p:anim calcmode="lin" valueType="num">
                                      <p:cBhvr>
                                        <p:cTn id="36" dur="1000" fill="hold"/>
                                        <p:tgtEl>
                                          <p:spTgt spid="6"/>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1000"/>
                                        <p:tgtEl>
                                          <p:spTgt spid="4"/>
                                        </p:tgtEl>
                                      </p:cBhvr>
                                    </p:animEffect>
                                    <p:anim calcmode="lin" valueType="num">
                                      <p:cBhvr>
                                        <p:cTn id="40" dur="1000" fill="hold"/>
                                        <p:tgtEl>
                                          <p:spTgt spid="4"/>
                                        </p:tgtEl>
                                        <p:attrNameLst>
                                          <p:attrName>ppt_x</p:attrName>
                                        </p:attrNameLst>
                                      </p:cBhvr>
                                      <p:tavLst>
                                        <p:tav tm="0">
                                          <p:val>
                                            <p:strVal val="#ppt_x"/>
                                          </p:val>
                                        </p:tav>
                                        <p:tav tm="100000">
                                          <p:val>
                                            <p:strVal val="#ppt_x"/>
                                          </p:val>
                                        </p:tav>
                                      </p:tavLst>
                                    </p:anim>
                                    <p:anim calcmode="lin" valueType="num">
                                      <p:cBhvr>
                                        <p:cTn id="41" dur="1000" fill="hold"/>
                                        <p:tgtEl>
                                          <p:spTgt spid="4"/>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1000"/>
                                        <p:tgtEl>
                                          <p:spTgt spid="11"/>
                                        </p:tgtEl>
                                      </p:cBhvr>
                                    </p:animEffect>
                                    <p:anim calcmode="lin" valueType="num">
                                      <p:cBhvr>
                                        <p:cTn id="45" dur="1000" fill="hold"/>
                                        <p:tgtEl>
                                          <p:spTgt spid="11"/>
                                        </p:tgtEl>
                                        <p:attrNameLst>
                                          <p:attrName>ppt_x</p:attrName>
                                        </p:attrNameLst>
                                      </p:cBhvr>
                                      <p:tavLst>
                                        <p:tav tm="0">
                                          <p:val>
                                            <p:strVal val="#ppt_x"/>
                                          </p:val>
                                        </p:tav>
                                        <p:tav tm="100000">
                                          <p:val>
                                            <p:strVal val="#ppt_x"/>
                                          </p:val>
                                        </p:tav>
                                      </p:tavLst>
                                    </p:anim>
                                    <p:anim calcmode="lin" valueType="num">
                                      <p:cBhvr>
                                        <p:cTn id="46" dur="1000" fill="hold"/>
                                        <p:tgtEl>
                                          <p:spTgt spid="11"/>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1000"/>
                                        <p:tgtEl>
                                          <p:spTgt spid="14"/>
                                        </p:tgtEl>
                                      </p:cBhvr>
                                    </p:animEffect>
                                    <p:anim calcmode="lin" valueType="num">
                                      <p:cBhvr>
                                        <p:cTn id="50" dur="1000" fill="hold"/>
                                        <p:tgtEl>
                                          <p:spTgt spid="14"/>
                                        </p:tgtEl>
                                        <p:attrNameLst>
                                          <p:attrName>ppt_x</p:attrName>
                                        </p:attrNameLst>
                                      </p:cBhvr>
                                      <p:tavLst>
                                        <p:tav tm="0">
                                          <p:val>
                                            <p:strVal val="#ppt_x"/>
                                          </p:val>
                                        </p:tav>
                                        <p:tav tm="100000">
                                          <p:val>
                                            <p:strVal val="#ppt_x"/>
                                          </p:val>
                                        </p:tav>
                                      </p:tavLst>
                                    </p:anim>
                                    <p:anim calcmode="lin" valueType="num">
                                      <p:cBhvr>
                                        <p:cTn id="5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6" presetClass="entr" presetSubtype="16" fill="hold" grpId="0" nodeType="click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circle(in)">
                                      <p:cBhvr>
                                        <p:cTn id="56"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animBg="1"/>
      <p:bldP spid="8" grpId="0" animBg="1"/>
      <p:bldP spid="9" grpId="0" animBg="1"/>
      <p:bldP spid="10" grpId="0"/>
      <p:bldP spid="11" grpId="0"/>
      <p:bldP spid="13" grpId="0" animBg="1"/>
      <p:bldP spid="14" grpId="0" animBg="1"/>
      <p:bldP spid="15" grpId="0"/>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866274" y="3208421"/>
            <a:ext cx="10363200" cy="0"/>
          </a:xfrm>
          <a:prstGeom prst="line">
            <a:avLst/>
          </a:prstGeom>
          <a:ln w="38100">
            <a:solidFill>
              <a:schemeClr val="tx1">
                <a:lumMod val="95000"/>
                <a:lumOff val="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481137" y="489284"/>
            <a:ext cx="32084" cy="5438273"/>
          </a:xfrm>
          <a:prstGeom prst="line">
            <a:avLst/>
          </a:prstGeom>
          <a:ln w="22225">
            <a:solidFill>
              <a:schemeClr val="tx1">
                <a:lumMod val="95000"/>
                <a:lumOff val="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593557" y="721895"/>
            <a:ext cx="2662989" cy="2181726"/>
          </a:xfrm>
          <a:prstGeom prst="roundRect">
            <a:avLst/>
          </a:prstGeom>
          <a:solidFill>
            <a:srgbClr val="314A69"/>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ounded Rectangle 12"/>
          <p:cNvSpPr/>
          <p:nvPr/>
        </p:nvSpPr>
        <p:spPr>
          <a:xfrm>
            <a:off x="593556" y="3513222"/>
            <a:ext cx="2662989" cy="2181726"/>
          </a:xfrm>
          <a:prstGeom prst="roundRect">
            <a:avLst/>
          </a:prstGeom>
          <a:solidFill>
            <a:schemeClr val="accent2">
              <a:lumMod val="5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p:cNvSpPr txBox="1"/>
          <p:nvPr/>
        </p:nvSpPr>
        <p:spPr>
          <a:xfrm>
            <a:off x="1289395" y="1135211"/>
            <a:ext cx="1271310" cy="1200329"/>
          </a:xfrm>
          <a:prstGeom prst="rect">
            <a:avLst/>
          </a:prstGeom>
          <a:noFill/>
        </p:spPr>
        <p:txBody>
          <a:bodyPr wrap="none" rtlCol="0">
            <a:spAutoFit/>
          </a:bodyPr>
          <a:lstStyle/>
          <a:p>
            <a:r>
              <a:rPr lang="en-GB" sz="3600" smtClean="0">
                <a:solidFill>
                  <a:schemeClr val="bg1">
                    <a:lumMod val="95000"/>
                  </a:schemeClr>
                </a:solidFill>
                <a:latin typeface="Times New Roman" panose="02020603050405020304" pitchFamily="18" charset="0"/>
                <a:cs typeface="Times New Roman" panose="02020603050405020304" pitchFamily="18" charset="0"/>
              </a:rPr>
              <a:t>Thực</a:t>
            </a:r>
          </a:p>
          <a:p>
            <a:r>
              <a:rPr lang="en-GB" sz="3600" smtClean="0">
                <a:solidFill>
                  <a:schemeClr val="bg1">
                    <a:lumMod val="95000"/>
                  </a:schemeClr>
                </a:solidFill>
                <a:latin typeface="Times New Roman" panose="02020603050405020304" pitchFamily="18" charset="0"/>
                <a:cs typeface="Times New Roman" panose="02020603050405020304" pitchFamily="18" charset="0"/>
              </a:rPr>
              <a:t>Trạng</a:t>
            </a:r>
            <a:endParaRPr lang="en-GB" sz="3600">
              <a:solidFill>
                <a:schemeClr val="bg1">
                  <a:lumMod val="95000"/>
                </a:schemeClr>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1289395" y="4003920"/>
            <a:ext cx="1107996" cy="1200329"/>
          </a:xfrm>
          <a:prstGeom prst="rect">
            <a:avLst/>
          </a:prstGeom>
          <a:noFill/>
        </p:spPr>
        <p:txBody>
          <a:bodyPr wrap="none" rtlCol="0">
            <a:spAutoFit/>
          </a:bodyPr>
          <a:lstStyle/>
          <a:p>
            <a:r>
              <a:rPr lang="en-GB" sz="3600" smtClean="0">
                <a:solidFill>
                  <a:schemeClr val="bg1">
                    <a:lumMod val="95000"/>
                  </a:schemeClr>
                </a:solidFill>
                <a:latin typeface="Times New Roman" panose="02020603050405020304" pitchFamily="18" charset="0"/>
                <a:cs typeface="Times New Roman" panose="02020603050405020304" pitchFamily="18" charset="0"/>
              </a:rPr>
              <a:t>Giải</a:t>
            </a:r>
          </a:p>
          <a:p>
            <a:r>
              <a:rPr lang="en-GB" sz="3600" smtClean="0">
                <a:solidFill>
                  <a:schemeClr val="bg1">
                    <a:lumMod val="95000"/>
                  </a:schemeClr>
                </a:solidFill>
                <a:latin typeface="Times New Roman" panose="02020603050405020304" pitchFamily="18" charset="0"/>
                <a:cs typeface="Times New Roman" panose="02020603050405020304" pitchFamily="18" charset="0"/>
              </a:rPr>
              <a:t>Pháp</a:t>
            </a:r>
            <a:endParaRPr lang="en-GB" sz="3600">
              <a:solidFill>
                <a:schemeClr val="bg1">
                  <a:lumMod val="95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3721768" y="721895"/>
            <a:ext cx="7908758" cy="1569660"/>
          </a:xfrm>
          <a:prstGeom prst="rect">
            <a:avLst/>
          </a:prstGeom>
          <a:noFill/>
        </p:spPr>
        <p:txBody>
          <a:bodyPr wrap="square" rtlCol="0">
            <a:spAutoFit/>
          </a:bodyPr>
          <a:lstStyle/>
          <a:p>
            <a:pPr marL="285750" indent="-285750">
              <a:buFont typeface="Wingdings" panose="05000000000000000000" pitchFamily="2" charset="2"/>
              <a:buChar char="Ø"/>
            </a:pPr>
            <a:r>
              <a:rPr lang="en-GB" sz="2400" smtClean="0">
                <a:latin typeface="Times New Roman" panose="02020603050405020304" pitchFamily="18" charset="0"/>
                <a:cs typeface="Times New Roman" panose="02020603050405020304" pitchFamily="18" charset="0"/>
              </a:rPr>
              <a:t> Đa phần các cửa hàng đều lưu trữu dữ liệu bằng giấy</a:t>
            </a:r>
          </a:p>
          <a:p>
            <a:pPr marL="285750" indent="-285750">
              <a:buFont typeface="Wingdings" panose="05000000000000000000" pitchFamily="2" charset="2"/>
              <a:buChar char="Ø"/>
            </a:pPr>
            <a:r>
              <a:rPr lang="en-GB" sz="2400">
                <a:latin typeface="Times New Roman" panose="02020603050405020304" pitchFamily="18" charset="0"/>
                <a:cs typeface="Times New Roman" panose="02020603050405020304" pitchFamily="18" charset="0"/>
              </a:rPr>
              <a:t> </a:t>
            </a:r>
            <a:r>
              <a:rPr lang="en-GB" sz="2400" smtClean="0">
                <a:latin typeface="Times New Roman" panose="02020603050405020304" pitchFamily="18" charset="0"/>
                <a:cs typeface="Times New Roman" panose="02020603050405020304" pitchFamily="18" charset="0"/>
              </a:rPr>
              <a:t>Nhập xuất hàng tốn nhiều thời gian</a:t>
            </a:r>
          </a:p>
          <a:p>
            <a:pPr marL="285750" indent="-285750">
              <a:buFont typeface="Wingdings" panose="05000000000000000000" pitchFamily="2" charset="2"/>
              <a:buChar char="Ø"/>
            </a:pPr>
            <a:r>
              <a:rPr lang="en-GB" sz="2400" smtClean="0">
                <a:latin typeface="Times New Roman" panose="02020603050405020304" pitchFamily="18" charset="0"/>
                <a:cs typeface="Times New Roman" panose="02020603050405020304" pitchFamily="18" charset="0"/>
              </a:rPr>
              <a:t> Thống kê không thuận tiện</a:t>
            </a:r>
          </a:p>
          <a:p>
            <a:pPr marL="285750" indent="-285750">
              <a:buFont typeface="Wingdings" panose="05000000000000000000" pitchFamily="2" charset="2"/>
              <a:buChar char="Ø"/>
            </a:pPr>
            <a:r>
              <a:rPr lang="en-GB" sz="2400">
                <a:latin typeface="Times New Roman" panose="02020603050405020304" pitchFamily="18" charset="0"/>
                <a:cs typeface="Times New Roman" panose="02020603050405020304" pitchFamily="18" charset="0"/>
              </a:rPr>
              <a:t> </a:t>
            </a:r>
            <a:r>
              <a:rPr lang="en-GB" sz="2400" smtClean="0">
                <a:latin typeface="Times New Roman" panose="02020603050405020304" pitchFamily="18" charset="0"/>
                <a:cs typeface="Times New Roman" panose="02020603050405020304" pitchFamily="18" charset="0"/>
              </a:rPr>
              <a:t>Dễ mất dữ liệu</a:t>
            </a:r>
            <a:endParaRPr lang="en-GB" sz="2400">
              <a:latin typeface="Times New Roman" panose="02020603050405020304" pitchFamily="18" charset="0"/>
              <a:cs typeface="Times New Roman" panose="02020603050405020304" pitchFamily="18" charset="0"/>
            </a:endParaRPr>
          </a:p>
        </p:txBody>
      </p:sp>
      <p:sp>
        <p:nvSpPr>
          <p:cNvPr id="17" name="TextBox 16"/>
          <p:cNvSpPr txBox="1"/>
          <p:nvPr/>
        </p:nvSpPr>
        <p:spPr>
          <a:xfrm>
            <a:off x="3737812" y="3513222"/>
            <a:ext cx="7908758" cy="1200329"/>
          </a:xfrm>
          <a:prstGeom prst="rect">
            <a:avLst/>
          </a:prstGeom>
          <a:noFill/>
        </p:spPr>
        <p:txBody>
          <a:bodyPr wrap="square" rtlCol="0">
            <a:spAutoFit/>
          </a:bodyPr>
          <a:lstStyle/>
          <a:p>
            <a:pPr marL="285750" indent="-285750">
              <a:buFont typeface="Wingdings" panose="05000000000000000000" pitchFamily="2" charset="2"/>
              <a:buChar char="Ø"/>
            </a:pPr>
            <a:r>
              <a:rPr lang="en-GB" sz="2400" smtClean="0">
                <a:latin typeface="Times New Roman" panose="02020603050405020304" pitchFamily="18" charset="0"/>
                <a:cs typeface="Times New Roman" panose="02020603050405020304" pitchFamily="18" charset="0"/>
              </a:rPr>
              <a:t> Xây dựng website quản lý bán hàng</a:t>
            </a:r>
          </a:p>
          <a:p>
            <a:pPr marL="285750" indent="-285750">
              <a:buFont typeface="Wingdings" panose="05000000000000000000" pitchFamily="2" charset="2"/>
              <a:buChar char="Ø"/>
            </a:pPr>
            <a:r>
              <a:rPr lang="en-GB" sz="2400">
                <a:latin typeface="Times New Roman" panose="02020603050405020304" pitchFamily="18" charset="0"/>
                <a:cs typeface="Times New Roman" panose="02020603050405020304" pitchFamily="18" charset="0"/>
              </a:rPr>
              <a:t> </a:t>
            </a:r>
            <a:r>
              <a:rPr lang="en-GB" sz="2400" smtClean="0">
                <a:latin typeface="Times New Roman" panose="02020603050405020304" pitchFamily="18" charset="0"/>
                <a:cs typeface="Times New Roman" panose="02020603050405020304" pitchFamily="18" charset="0"/>
              </a:rPr>
              <a:t>Thuận tiện cho việc quản lý</a:t>
            </a:r>
          </a:p>
          <a:p>
            <a:pPr marL="285750" indent="-285750">
              <a:buFont typeface="Wingdings" panose="05000000000000000000" pitchFamily="2" charset="2"/>
              <a:buChar char="Ø"/>
            </a:pPr>
            <a:r>
              <a:rPr lang="en-GB" sz="2400">
                <a:latin typeface="Times New Roman" panose="02020603050405020304" pitchFamily="18" charset="0"/>
                <a:cs typeface="Times New Roman" panose="02020603050405020304" pitchFamily="18" charset="0"/>
              </a:rPr>
              <a:t> </a:t>
            </a:r>
            <a:r>
              <a:rPr lang="en-GB" sz="2400" smtClean="0">
                <a:latin typeface="Times New Roman" panose="02020603050405020304" pitchFamily="18" charset="0"/>
                <a:cs typeface="Times New Roman" panose="02020603050405020304" pitchFamily="18" charset="0"/>
              </a:rPr>
              <a:t>Thống kê nhanh chóng và chính xác</a:t>
            </a:r>
          </a:p>
        </p:txBody>
      </p:sp>
    </p:spTree>
    <p:extLst>
      <p:ext uri="{BB962C8B-B14F-4D97-AF65-F5344CB8AC3E}">
        <p14:creationId xmlns:p14="http://schemas.microsoft.com/office/powerpoint/2010/main" val="197658708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1000"/>
                                        <p:tgtEl>
                                          <p:spTgt spid="1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arn(inVertical)">
                                      <p:cBhvr>
                                        <p:cTn id="10" dur="10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down)">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barn(inVertical)">
                                      <p:cBhvr>
                                        <p:cTn id="20" dur="1000"/>
                                        <p:tgtEl>
                                          <p:spTgt spid="13"/>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barn(inVertical)">
                                      <p:cBhvr>
                                        <p:cTn id="23" dur="10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down)">
                                      <p:cBhvr>
                                        <p:cTn id="2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p:bldP spid="15" grpId="0"/>
      <p:bldP spid="16" grpId="0"/>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10" name="Oval 9"/>
          <p:cNvSpPr/>
          <p:nvPr/>
        </p:nvSpPr>
        <p:spPr>
          <a:xfrm>
            <a:off x="2261937" y="288757"/>
            <a:ext cx="3272589" cy="3015916"/>
          </a:xfrm>
          <a:prstGeom prst="ellipse">
            <a:avLst/>
          </a:prstGeom>
          <a:solidFill>
            <a:srgbClr val="8E0000"/>
          </a:solidFill>
          <a:ln>
            <a:solidFill>
              <a:srgbClr val="8E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smtClean="0">
                <a:solidFill>
                  <a:schemeClr val="tx1">
                    <a:lumMod val="95000"/>
                    <a:lumOff val="5000"/>
                  </a:schemeClr>
                </a:solidFill>
                <a:latin typeface="Times New Roman" panose="02020603050405020304" pitchFamily="18" charset="0"/>
                <a:cs typeface="Times New Roman" panose="02020603050405020304" pitchFamily="18" charset="0"/>
              </a:rPr>
              <a:t>HTML</a:t>
            </a:r>
            <a:endParaRPr lang="en-GB" sz="400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2" name="Oval 11"/>
          <p:cNvSpPr/>
          <p:nvPr/>
        </p:nvSpPr>
        <p:spPr>
          <a:xfrm>
            <a:off x="6537156" y="3569368"/>
            <a:ext cx="3272589" cy="3015916"/>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smtClean="0">
                <a:solidFill>
                  <a:schemeClr val="tx1">
                    <a:lumMod val="95000"/>
                    <a:lumOff val="5000"/>
                  </a:schemeClr>
                </a:solidFill>
                <a:latin typeface="Times New Roman" panose="02020603050405020304" pitchFamily="18" charset="0"/>
                <a:cs typeface="Times New Roman" panose="02020603050405020304" pitchFamily="18" charset="0"/>
              </a:rPr>
              <a:t>PHP</a:t>
            </a:r>
          </a:p>
          <a:p>
            <a:pPr algn="ctr"/>
            <a:r>
              <a:rPr lang="en-GB" sz="4000" smtClean="0">
                <a:solidFill>
                  <a:schemeClr val="tx1">
                    <a:lumMod val="95000"/>
                    <a:lumOff val="5000"/>
                  </a:schemeClr>
                </a:solidFill>
                <a:latin typeface="Times New Roman" panose="02020603050405020304" pitchFamily="18" charset="0"/>
                <a:cs typeface="Times New Roman" panose="02020603050405020304" pitchFamily="18" charset="0"/>
              </a:rPr>
              <a:t>MVC</a:t>
            </a:r>
            <a:endParaRPr lang="en-GB" sz="400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3" name="Oval 12"/>
          <p:cNvSpPr/>
          <p:nvPr/>
        </p:nvSpPr>
        <p:spPr>
          <a:xfrm>
            <a:off x="2261937" y="3569368"/>
            <a:ext cx="3272589" cy="3015916"/>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smtClean="0">
                <a:solidFill>
                  <a:schemeClr val="tx1">
                    <a:lumMod val="95000"/>
                    <a:lumOff val="5000"/>
                  </a:schemeClr>
                </a:solidFill>
                <a:latin typeface="Times New Roman" panose="02020603050405020304" pitchFamily="18" charset="0"/>
                <a:cs typeface="Times New Roman" panose="02020603050405020304" pitchFamily="18" charset="0"/>
              </a:rPr>
              <a:t>Javascript</a:t>
            </a:r>
            <a:endParaRPr lang="en-GB" sz="400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5" name="Oval 14"/>
          <p:cNvSpPr/>
          <p:nvPr/>
        </p:nvSpPr>
        <p:spPr>
          <a:xfrm>
            <a:off x="6537156" y="288757"/>
            <a:ext cx="3272589" cy="3015916"/>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smtClean="0">
                <a:solidFill>
                  <a:schemeClr val="tx1">
                    <a:lumMod val="95000"/>
                    <a:lumOff val="5000"/>
                  </a:schemeClr>
                </a:solidFill>
                <a:latin typeface="Times New Roman" panose="02020603050405020304" pitchFamily="18" charset="0"/>
                <a:cs typeface="Times New Roman" panose="02020603050405020304" pitchFamily="18" charset="0"/>
              </a:rPr>
              <a:t>CSS</a:t>
            </a:r>
            <a:endParaRPr lang="en-GB" sz="400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25" name="Oval 24"/>
          <p:cNvSpPr/>
          <p:nvPr/>
        </p:nvSpPr>
        <p:spPr>
          <a:xfrm>
            <a:off x="4399546" y="1929063"/>
            <a:ext cx="3272589" cy="3015916"/>
          </a:xfrm>
          <a:prstGeom prst="ellipse">
            <a:avLst/>
          </a:prstGeom>
          <a:solidFill>
            <a:srgbClr val="BC8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smtClean="0">
                <a:solidFill>
                  <a:schemeClr val="tx1">
                    <a:lumMod val="95000"/>
                    <a:lumOff val="5000"/>
                  </a:schemeClr>
                </a:solidFill>
                <a:latin typeface="Times New Roman" panose="02020603050405020304" pitchFamily="18" charset="0"/>
                <a:cs typeface="Times New Roman" panose="02020603050405020304" pitchFamily="18" charset="0"/>
              </a:rPr>
              <a:t>Ngôn Ngữ</a:t>
            </a:r>
            <a:endParaRPr lang="en-GB" sz="400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360887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down)">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down)">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down)">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down)">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5" grpId="0" animBg="1"/>
      <p:bldP spid="2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866274" y="3208421"/>
            <a:ext cx="10363200" cy="0"/>
          </a:xfrm>
          <a:prstGeom prst="line">
            <a:avLst/>
          </a:prstGeom>
          <a:ln w="38100">
            <a:solidFill>
              <a:schemeClr val="tx1">
                <a:lumMod val="95000"/>
                <a:lumOff val="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481137" y="489284"/>
            <a:ext cx="32084" cy="5438273"/>
          </a:xfrm>
          <a:prstGeom prst="line">
            <a:avLst/>
          </a:prstGeom>
          <a:ln w="22225">
            <a:solidFill>
              <a:schemeClr val="tx1">
                <a:lumMod val="95000"/>
                <a:lumOff val="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593557" y="721895"/>
            <a:ext cx="2662989" cy="2181726"/>
          </a:xfrm>
          <a:prstGeom prst="roundRect">
            <a:avLst/>
          </a:prstGeom>
          <a:solidFill>
            <a:schemeClr val="accent3">
              <a:lumMod val="5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ounded Rectangle 12"/>
          <p:cNvSpPr/>
          <p:nvPr/>
        </p:nvSpPr>
        <p:spPr>
          <a:xfrm>
            <a:off x="593556" y="3513222"/>
            <a:ext cx="2662989" cy="2181726"/>
          </a:xfrm>
          <a:prstGeom prst="roundRect">
            <a:avLst/>
          </a:prstGeom>
          <a:solidFill>
            <a:schemeClr val="accent4">
              <a:lumMod val="5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p:cNvSpPr txBox="1"/>
          <p:nvPr/>
        </p:nvSpPr>
        <p:spPr>
          <a:xfrm>
            <a:off x="1178692" y="1489592"/>
            <a:ext cx="1492716" cy="646331"/>
          </a:xfrm>
          <a:prstGeom prst="rect">
            <a:avLst/>
          </a:prstGeom>
          <a:noFill/>
        </p:spPr>
        <p:txBody>
          <a:bodyPr wrap="none" rtlCol="0">
            <a:spAutoFit/>
          </a:bodyPr>
          <a:lstStyle/>
          <a:p>
            <a:r>
              <a:rPr lang="en-GB" sz="3600" smtClean="0">
                <a:solidFill>
                  <a:schemeClr val="bg1">
                    <a:lumMod val="95000"/>
                  </a:schemeClr>
                </a:solidFill>
                <a:latin typeface="Times New Roman" panose="02020603050405020304" pitchFamily="18" charset="0"/>
                <a:cs typeface="Times New Roman" panose="02020603050405020304" pitchFamily="18" charset="0"/>
              </a:rPr>
              <a:t>HTML</a:t>
            </a:r>
            <a:endParaRPr lang="en-GB" sz="3600">
              <a:solidFill>
                <a:schemeClr val="bg1">
                  <a:lumMod val="95000"/>
                </a:schemeClr>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1422348" y="4280919"/>
            <a:ext cx="1005403" cy="646331"/>
          </a:xfrm>
          <a:prstGeom prst="rect">
            <a:avLst/>
          </a:prstGeom>
          <a:noFill/>
        </p:spPr>
        <p:txBody>
          <a:bodyPr wrap="none" rtlCol="0">
            <a:spAutoFit/>
          </a:bodyPr>
          <a:lstStyle/>
          <a:p>
            <a:r>
              <a:rPr lang="en-GB" sz="3600" smtClean="0">
                <a:solidFill>
                  <a:schemeClr val="bg1">
                    <a:lumMod val="95000"/>
                  </a:schemeClr>
                </a:solidFill>
                <a:latin typeface="Times New Roman" panose="02020603050405020304" pitchFamily="18" charset="0"/>
                <a:cs typeface="Times New Roman" panose="02020603050405020304" pitchFamily="18" charset="0"/>
              </a:rPr>
              <a:t>CSS</a:t>
            </a:r>
            <a:endParaRPr lang="en-GB" sz="3600">
              <a:solidFill>
                <a:schemeClr val="bg1">
                  <a:lumMod val="95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3737812" y="1027928"/>
            <a:ext cx="7908758" cy="1569660"/>
          </a:xfrm>
          <a:prstGeom prst="rect">
            <a:avLst/>
          </a:prstGeom>
          <a:noFill/>
        </p:spPr>
        <p:txBody>
          <a:bodyPr wrap="square" rtlCol="0">
            <a:spAutoFit/>
          </a:bodyPr>
          <a:lstStyle/>
          <a:p>
            <a:pPr marL="285750" lvl="0" indent="-285750">
              <a:buFont typeface="Wingdings" panose="05000000000000000000" pitchFamily="2" charset="2"/>
              <a:buChar char="Ø"/>
            </a:pPr>
            <a:r>
              <a:rPr lang="en-GB" sz="2400" smtClean="0">
                <a:latin typeface="Times New Roman" panose="02020603050405020304" pitchFamily="18" charset="0"/>
                <a:cs typeface="Times New Roman" panose="02020603050405020304" pitchFamily="18" charset="0"/>
              </a:rPr>
              <a:t> </a:t>
            </a:r>
            <a:r>
              <a:rPr lang="vi-VN" sz="2400">
                <a:latin typeface="Times New Roman" panose="02020603050405020304" pitchFamily="18" charset="0"/>
                <a:cs typeface="Times New Roman" panose="02020603050405020304" pitchFamily="18" charset="0"/>
              </a:rPr>
              <a:t>HTML là chữ viết tắt của cụm từ Hyper Text Markup Language (Ngôn ngữ đánh dấu siêu văn bản) </a:t>
            </a:r>
            <a:endParaRPr lang="en-GB" sz="2400" smtClean="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Ø"/>
            </a:pPr>
            <a:r>
              <a:rPr lang="en-GB" sz="2400" smtClean="0">
                <a:latin typeface="Times New Roman" panose="02020603050405020304" pitchFamily="18" charset="0"/>
                <a:cs typeface="Times New Roman" panose="02020603050405020304" pitchFamily="18" charset="0"/>
              </a:rPr>
              <a:t>Đ</a:t>
            </a:r>
            <a:r>
              <a:rPr lang="vi-VN" sz="2400" smtClean="0">
                <a:latin typeface="Times New Roman" panose="02020603050405020304" pitchFamily="18" charset="0"/>
                <a:cs typeface="Times New Roman" panose="02020603050405020304" pitchFamily="18" charset="0"/>
              </a:rPr>
              <a:t>ược </a:t>
            </a:r>
            <a:r>
              <a:rPr lang="vi-VN" sz="2400">
                <a:latin typeface="Times New Roman" panose="02020603050405020304" pitchFamily="18" charset="0"/>
                <a:cs typeface="Times New Roman" panose="02020603050405020304" pitchFamily="18" charset="0"/>
              </a:rPr>
              <a:t>sử dụng để tạo một trang web</a:t>
            </a:r>
            <a:endParaRPr lang="en-US" sz="240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sz="2400" smtClean="0">
                <a:latin typeface="Times New Roman" panose="02020603050405020304" pitchFamily="18" charset="0"/>
                <a:cs typeface="Times New Roman" panose="02020603050405020304" pitchFamily="18" charset="0"/>
              </a:rPr>
              <a:t>Đánh </a:t>
            </a:r>
            <a:r>
              <a:rPr lang="en-GB" sz="2400">
                <a:latin typeface="Times New Roman" panose="02020603050405020304" pitchFamily="18" charset="0"/>
                <a:cs typeface="Times New Roman" panose="02020603050405020304" pitchFamily="18" charset="0"/>
              </a:rPr>
              <a:t>dấu một tài liệu text bằng các thẻ (tag)</a:t>
            </a:r>
          </a:p>
        </p:txBody>
      </p:sp>
      <p:sp>
        <p:nvSpPr>
          <p:cNvPr id="17" name="TextBox 16"/>
          <p:cNvSpPr txBox="1"/>
          <p:nvPr/>
        </p:nvSpPr>
        <p:spPr>
          <a:xfrm>
            <a:off x="3737812" y="3513222"/>
            <a:ext cx="7908758" cy="2677656"/>
          </a:xfrm>
          <a:prstGeom prst="rect">
            <a:avLst/>
          </a:prstGeom>
          <a:noFill/>
        </p:spPr>
        <p:txBody>
          <a:bodyPr wrap="square" rtlCol="0">
            <a:spAutoFit/>
          </a:bodyPr>
          <a:lstStyle/>
          <a:p>
            <a:pPr marL="285750" indent="-285750">
              <a:buFont typeface="Wingdings" panose="05000000000000000000" pitchFamily="2" charset="2"/>
              <a:buChar char="Ø"/>
            </a:pPr>
            <a:r>
              <a:rPr lang="en-GB" sz="2400">
                <a:latin typeface="Times New Roman" panose="02020603050405020304" pitchFamily="18" charset="0"/>
                <a:cs typeface="Times New Roman" panose="02020603050405020304" pitchFamily="18" charset="0"/>
              </a:rPr>
              <a:t>CSS (Cascading Style Sheets</a:t>
            </a:r>
            <a:r>
              <a:rPr lang="en-GB" sz="240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r>
              <a:rPr lang="en-GB" sz="2400">
                <a:latin typeface="Times New Roman" panose="02020603050405020304" pitchFamily="18" charset="0"/>
                <a:cs typeface="Times New Roman" panose="02020603050405020304" pitchFamily="18" charset="0"/>
              </a:rPr>
              <a:t>Đ</a:t>
            </a:r>
            <a:r>
              <a:rPr lang="vi-VN" sz="2400" smtClean="0">
                <a:latin typeface="Times New Roman" panose="02020603050405020304" pitchFamily="18" charset="0"/>
                <a:cs typeface="Times New Roman" panose="02020603050405020304" pitchFamily="18" charset="0"/>
              </a:rPr>
              <a:t>ược </a:t>
            </a:r>
            <a:r>
              <a:rPr lang="vi-VN" sz="2400">
                <a:latin typeface="Times New Roman" panose="02020603050405020304" pitchFamily="18" charset="0"/>
                <a:cs typeface="Times New Roman" panose="02020603050405020304" pitchFamily="18" charset="0"/>
              </a:rPr>
              <a:t>dùng để miêu tả cách trình bày các tài liệu viết bằng ngôn ngữ HTML và </a:t>
            </a:r>
            <a:r>
              <a:rPr lang="vi-VN" sz="2400" smtClean="0">
                <a:latin typeface="Times New Roman" panose="02020603050405020304" pitchFamily="18" charset="0"/>
                <a:cs typeface="Times New Roman" panose="02020603050405020304" pitchFamily="18" charset="0"/>
              </a:rPr>
              <a:t>XHTML</a:t>
            </a:r>
            <a:r>
              <a:rPr lang="en-GB" sz="240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r>
              <a:rPr lang="en-GB" sz="2400">
                <a:latin typeface="Times New Roman" panose="02020603050405020304" pitchFamily="18" charset="0"/>
                <a:cs typeface="Times New Roman" panose="02020603050405020304" pitchFamily="18" charset="0"/>
              </a:rPr>
              <a:t>Hạn chế tối thiểu việc làm rối mã </a:t>
            </a:r>
            <a:r>
              <a:rPr lang="en-GB" sz="2400" smtClean="0">
                <a:latin typeface="Times New Roman" panose="02020603050405020304" pitchFamily="18" charset="0"/>
                <a:cs typeface="Times New Roman" panose="02020603050405020304" pitchFamily="18" charset="0"/>
              </a:rPr>
              <a:t>HTML</a:t>
            </a:r>
          </a:p>
          <a:p>
            <a:pPr marL="285750" indent="-285750">
              <a:buFont typeface="Wingdings" panose="05000000000000000000" pitchFamily="2" charset="2"/>
              <a:buChar char="Ø"/>
            </a:pPr>
            <a:r>
              <a:rPr lang="en-GB" sz="2400">
                <a:latin typeface="Times New Roman" panose="02020603050405020304" pitchFamily="18" charset="0"/>
                <a:cs typeface="Times New Roman" panose="02020603050405020304" pitchFamily="18" charset="0"/>
              </a:rPr>
              <a:t>Tạo ra các kiểu dáng có thể áp dụng cho nhiều trang Web, giúp tránh phải lặp lại việc định dạng cho các trang Web giống nhau.</a:t>
            </a:r>
            <a:endParaRPr lang="en-GB" sz="240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714983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arn(inVertical)">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down)">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barn(inVertical)">
                                      <p:cBhvr>
                                        <p:cTn id="20" dur="500"/>
                                        <p:tgtEl>
                                          <p:spTgt spid="13"/>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barn(inVertical)">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down)">
                                      <p:cBhvr>
                                        <p:cTn id="2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p:bldP spid="15" grpId="0"/>
      <p:bldP spid="16"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866274" y="3208421"/>
            <a:ext cx="10363200" cy="0"/>
          </a:xfrm>
          <a:prstGeom prst="line">
            <a:avLst/>
          </a:prstGeom>
          <a:ln w="38100">
            <a:solidFill>
              <a:schemeClr val="tx1">
                <a:lumMod val="95000"/>
                <a:lumOff val="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481137" y="489284"/>
            <a:ext cx="32084" cy="5438273"/>
          </a:xfrm>
          <a:prstGeom prst="line">
            <a:avLst/>
          </a:prstGeom>
          <a:ln w="22225">
            <a:solidFill>
              <a:schemeClr val="tx1">
                <a:lumMod val="95000"/>
                <a:lumOff val="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593557" y="721895"/>
            <a:ext cx="2662989" cy="2181726"/>
          </a:xfrm>
          <a:prstGeom prst="roundRect">
            <a:avLst/>
          </a:prstGeom>
          <a:solidFill>
            <a:schemeClr val="accent5">
              <a:lumMod val="5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ounded Rectangle 12"/>
          <p:cNvSpPr/>
          <p:nvPr/>
        </p:nvSpPr>
        <p:spPr>
          <a:xfrm>
            <a:off x="593556" y="3513222"/>
            <a:ext cx="2662989" cy="2181726"/>
          </a:xfrm>
          <a:prstGeom prst="roundRect">
            <a:avLst/>
          </a:prstGeom>
          <a:solidFill>
            <a:srgbClr val="311345"/>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p:cNvSpPr txBox="1"/>
          <p:nvPr/>
        </p:nvSpPr>
        <p:spPr>
          <a:xfrm>
            <a:off x="909387" y="1489592"/>
            <a:ext cx="2031325" cy="646331"/>
          </a:xfrm>
          <a:prstGeom prst="rect">
            <a:avLst/>
          </a:prstGeom>
          <a:noFill/>
        </p:spPr>
        <p:txBody>
          <a:bodyPr wrap="none" rtlCol="0">
            <a:spAutoFit/>
          </a:bodyPr>
          <a:lstStyle/>
          <a:p>
            <a:pPr algn="ctr"/>
            <a:r>
              <a:rPr lang="en-GB" sz="3600">
                <a:solidFill>
                  <a:schemeClr val="bg1">
                    <a:lumMod val="95000"/>
                  </a:schemeClr>
                </a:solidFill>
                <a:latin typeface="Times New Roman" panose="02020603050405020304" pitchFamily="18" charset="0"/>
                <a:cs typeface="Times New Roman" panose="02020603050405020304" pitchFamily="18" charset="0"/>
              </a:rPr>
              <a:t>Javascript</a:t>
            </a:r>
          </a:p>
        </p:txBody>
      </p:sp>
      <p:sp>
        <p:nvSpPr>
          <p:cNvPr id="15" name="TextBox 14"/>
          <p:cNvSpPr txBox="1"/>
          <p:nvPr/>
        </p:nvSpPr>
        <p:spPr>
          <a:xfrm>
            <a:off x="1409523" y="4280919"/>
            <a:ext cx="1031051" cy="646331"/>
          </a:xfrm>
          <a:prstGeom prst="rect">
            <a:avLst/>
          </a:prstGeom>
          <a:noFill/>
        </p:spPr>
        <p:txBody>
          <a:bodyPr wrap="none" rtlCol="0">
            <a:spAutoFit/>
          </a:bodyPr>
          <a:lstStyle/>
          <a:p>
            <a:r>
              <a:rPr lang="en-GB" sz="3600" smtClean="0">
                <a:solidFill>
                  <a:schemeClr val="bg1">
                    <a:lumMod val="95000"/>
                  </a:schemeClr>
                </a:solidFill>
                <a:latin typeface="Times New Roman" panose="02020603050405020304" pitchFamily="18" charset="0"/>
                <a:cs typeface="Times New Roman" panose="02020603050405020304" pitchFamily="18" charset="0"/>
              </a:rPr>
              <a:t>PHP</a:t>
            </a:r>
            <a:endParaRPr lang="en-GB" sz="3600">
              <a:solidFill>
                <a:schemeClr val="bg1">
                  <a:lumMod val="95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3721768" y="721895"/>
            <a:ext cx="7908758" cy="2308324"/>
          </a:xfrm>
          <a:prstGeom prst="rect">
            <a:avLst/>
          </a:prstGeom>
          <a:noFill/>
        </p:spPr>
        <p:txBody>
          <a:bodyPr wrap="square" rtlCol="0">
            <a:spAutoFit/>
          </a:bodyPr>
          <a:lstStyle/>
          <a:p>
            <a:pPr marL="285750" indent="-285750">
              <a:buFont typeface="Wingdings" panose="05000000000000000000" pitchFamily="2" charset="2"/>
              <a:buChar char="Ø"/>
            </a:pPr>
            <a:r>
              <a:rPr lang="en-GB" sz="2400" smtClean="0">
                <a:latin typeface="Times New Roman" panose="02020603050405020304" pitchFamily="18" charset="0"/>
                <a:cs typeface="Times New Roman" panose="02020603050405020304" pitchFamily="18" charset="0"/>
              </a:rPr>
              <a:t> L</a:t>
            </a:r>
            <a:r>
              <a:rPr lang="vi-VN" sz="2400" smtClean="0">
                <a:latin typeface="Times New Roman" panose="02020603050405020304" pitchFamily="18" charset="0"/>
                <a:cs typeface="Times New Roman" panose="02020603050405020304" pitchFamily="18" charset="0"/>
              </a:rPr>
              <a:t>à </a:t>
            </a:r>
            <a:r>
              <a:rPr lang="vi-VN" sz="2400">
                <a:latin typeface="Times New Roman" panose="02020603050405020304" pitchFamily="18" charset="0"/>
                <a:cs typeface="Times New Roman" panose="02020603050405020304" pitchFamily="18" charset="0"/>
              </a:rPr>
              <a:t>một ngôn ngữ lập trình thông dịch được phát </a:t>
            </a:r>
            <a:r>
              <a:rPr lang="vi-VN" sz="2400" smtClean="0">
                <a:latin typeface="Times New Roman" panose="02020603050405020304" pitchFamily="18" charset="0"/>
                <a:cs typeface="Times New Roman" panose="02020603050405020304" pitchFamily="18" charset="0"/>
              </a:rPr>
              <a:t>triển</a:t>
            </a:r>
            <a:r>
              <a:rPr lang="en-GB" sz="2400" smtClean="0">
                <a:latin typeface="Times New Roman" panose="02020603050405020304" pitchFamily="18" charset="0"/>
                <a:cs typeface="Times New Roman" panose="02020603050405020304" pitchFamily="18" charset="0"/>
              </a:rPr>
              <a:t> theo lập trình hướng đối tượng</a:t>
            </a:r>
          </a:p>
          <a:p>
            <a:pPr marL="285750" indent="-285750">
              <a:buFont typeface="Wingdings" panose="05000000000000000000" pitchFamily="2" charset="2"/>
              <a:buChar char="Ø"/>
            </a:pPr>
            <a:r>
              <a:rPr lang="vi-VN" sz="2400">
                <a:latin typeface="Times New Roman" panose="02020603050405020304" pitchFamily="18" charset="0"/>
                <a:cs typeface="Times New Roman" panose="02020603050405020304" pitchFamily="18" charset="0"/>
              </a:rPr>
              <a:t>JavaScript có cú pháp tương tự C</a:t>
            </a:r>
            <a:r>
              <a:rPr lang="en-GB" sz="2400">
                <a:latin typeface="Times New Roman" panose="02020603050405020304" pitchFamily="18" charset="0"/>
                <a:cs typeface="Times New Roman" panose="02020603050405020304" pitchFamily="18" charset="0"/>
              </a:rPr>
              <a:t>	</a:t>
            </a:r>
            <a:endParaRPr lang="en-GB" sz="240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vi-VN" sz="2400">
                <a:latin typeface="Times New Roman" panose="02020603050405020304" pitchFamily="18" charset="0"/>
                <a:cs typeface="Times New Roman" panose="02020603050405020304" pitchFamily="18" charset="0"/>
              </a:rPr>
              <a:t>JavaScript được dùng để thực hiện một số tác vụ không thể thực hiện được với chỉ HTML như kiểm tra thông tin nhập vào, tự động thay đổi hình ảnh,..</a:t>
            </a:r>
            <a:endParaRPr lang="en-GB" sz="2400" smtClean="0">
              <a:latin typeface="Times New Roman" panose="02020603050405020304" pitchFamily="18" charset="0"/>
              <a:cs typeface="Times New Roman" panose="02020603050405020304" pitchFamily="18" charset="0"/>
            </a:endParaRPr>
          </a:p>
        </p:txBody>
      </p:sp>
      <p:sp>
        <p:nvSpPr>
          <p:cNvPr id="17" name="TextBox 16"/>
          <p:cNvSpPr txBox="1"/>
          <p:nvPr/>
        </p:nvSpPr>
        <p:spPr>
          <a:xfrm>
            <a:off x="3721768" y="3619233"/>
            <a:ext cx="7908758" cy="2308324"/>
          </a:xfrm>
          <a:prstGeom prst="rect">
            <a:avLst/>
          </a:prstGeom>
          <a:noFill/>
        </p:spPr>
        <p:txBody>
          <a:bodyPr wrap="square" rtlCol="0">
            <a:spAutoFit/>
          </a:bodyPr>
          <a:lstStyle/>
          <a:p>
            <a:pPr marL="285750" indent="-285750">
              <a:buFont typeface="Wingdings" panose="05000000000000000000" pitchFamily="2" charset="2"/>
              <a:buChar char="Ø"/>
            </a:pPr>
            <a:r>
              <a:rPr lang="vi-VN" sz="2400">
                <a:latin typeface="Times New Roman" panose="02020603050405020304" pitchFamily="18" charset="0"/>
                <a:cs typeface="Times New Roman" panose="02020603050405020304" pitchFamily="18" charset="0"/>
              </a:rPr>
              <a:t>PHP: Hypertext Preprocessor</a:t>
            </a:r>
            <a:r>
              <a:rPr lang="vi-VN" sz="2400" smtClean="0">
                <a:latin typeface="Times New Roman" panose="02020603050405020304" pitchFamily="18" charset="0"/>
                <a:cs typeface="Times New Roman" panose="02020603050405020304" pitchFamily="18" charset="0"/>
              </a:rPr>
              <a:t>, là </a:t>
            </a:r>
            <a:r>
              <a:rPr lang="vi-VN" sz="2400">
                <a:latin typeface="Times New Roman" panose="02020603050405020304" pitchFamily="18" charset="0"/>
                <a:cs typeface="Times New Roman" panose="02020603050405020304" pitchFamily="18" charset="0"/>
              </a:rPr>
              <a:t>một ngôn ngữ lập trình kịch bản hay một loại mã lệnh </a:t>
            </a:r>
            <a:endParaRPr lang="en-GB" sz="240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sz="2400">
                <a:latin typeface="Times New Roman" panose="02020603050405020304" pitchFamily="18" charset="0"/>
                <a:cs typeface="Times New Roman" panose="02020603050405020304" pitchFamily="18" charset="0"/>
              </a:rPr>
              <a:t>C</a:t>
            </a:r>
            <a:r>
              <a:rPr lang="vi-VN" sz="2400" smtClean="0">
                <a:latin typeface="Times New Roman" panose="02020603050405020304" pitchFamily="18" charset="0"/>
                <a:cs typeface="Times New Roman" panose="02020603050405020304" pitchFamily="18" charset="0"/>
              </a:rPr>
              <a:t>hủ </a:t>
            </a:r>
            <a:r>
              <a:rPr lang="vi-VN" sz="2400">
                <a:latin typeface="Times New Roman" panose="02020603050405020304" pitchFamily="18" charset="0"/>
                <a:cs typeface="Times New Roman" panose="02020603050405020304" pitchFamily="18" charset="0"/>
              </a:rPr>
              <a:t>yếu được dùng để phát triển các ứng dụng viết cho máy chủ, mã nguồn mở, dùng cho mục đích tổng </a:t>
            </a:r>
            <a:r>
              <a:rPr lang="vi-VN" sz="2400" smtClean="0">
                <a:latin typeface="Times New Roman" panose="02020603050405020304" pitchFamily="18" charset="0"/>
                <a:cs typeface="Times New Roman" panose="02020603050405020304" pitchFamily="18" charset="0"/>
              </a:rPr>
              <a:t>quát</a:t>
            </a:r>
            <a:endParaRPr lang="en-GB" sz="240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sz="2400">
                <a:latin typeface="Times New Roman" panose="02020603050405020304" pitchFamily="18" charset="0"/>
                <a:cs typeface="Times New Roman" panose="02020603050405020304" pitchFamily="18" charset="0"/>
              </a:rPr>
              <a:t>Nó rất thích hợp với web và có thể dễ dàng nhúng vào trang HTML</a:t>
            </a:r>
            <a:endParaRPr lang="en-GB" sz="240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257735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arn(inVertical)">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down)">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barn(inVertical)">
                                      <p:cBhvr>
                                        <p:cTn id="20" dur="500"/>
                                        <p:tgtEl>
                                          <p:spTgt spid="13"/>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barn(inVertical)">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down)">
                                      <p:cBhvr>
                                        <p:cTn id="2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p:bldP spid="15" grpId="0"/>
      <p:bldP spid="16" grpId="0"/>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13956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smtClean="0">
                <a:solidFill>
                  <a:schemeClr val="bg1">
                    <a:lumMod val="85000"/>
                  </a:schemeClr>
                </a:solidFill>
                <a:latin typeface="Times New Roman" panose="02020603050405020304" pitchFamily="18" charset="0"/>
                <a:cs typeface="Times New Roman" panose="02020603050405020304" pitchFamily="18" charset="0"/>
              </a:rPr>
              <a:t>PHP MVC</a:t>
            </a:r>
            <a:endParaRPr lang="en-GB" sz="4000">
              <a:solidFill>
                <a:schemeClr val="bg1">
                  <a:lumMod val="85000"/>
                </a:schemeClr>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6113" y="1395664"/>
            <a:ext cx="5725885" cy="5462336"/>
          </a:xfrm>
          <a:prstGeom prst="rect">
            <a:avLst/>
          </a:prstGeom>
        </p:spPr>
      </p:pic>
      <p:sp>
        <p:nvSpPr>
          <p:cNvPr id="8" name="TextBox 7"/>
          <p:cNvSpPr txBox="1"/>
          <p:nvPr/>
        </p:nvSpPr>
        <p:spPr>
          <a:xfrm>
            <a:off x="170741" y="1502688"/>
            <a:ext cx="6124631" cy="5355312"/>
          </a:xfrm>
          <a:prstGeom prst="rect">
            <a:avLst/>
          </a:prstGeom>
          <a:noFill/>
        </p:spPr>
        <p:txBody>
          <a:bodyPr wrap="square" rtlCol="0">
            <a:spAutoFit/>
          </a:bodyPr>
          <a:lstStyle/>
          <a:p>
            <a:pPr marL="285750" indent="-285750">
              <a:buFont typeface="Wingdings" panose="05000000000000000000" pitchFamily="2" charset="2"/>
              <a:buChar char="Ø"/>
            </a:pPr>
            <a:r>
              <a:rPr lang="en-GB" sz="1900">
                <a:latin typeface="Times New Roman" panose="02020603050405020304" pitchFamily="18" charset="0"/>
                <a:cs typeface="Times New Roman" panose="02020603050405020304" pitchFamily="18" charset="0"/>
              </a:rPr>
              <a:t>MVC là chữ viết tắt của </a:t>
            </a:r>
            <a:r>
              <a:rPr lang="en-GB" sz="1900" b="1">
                <a:latin typeface="Times New Roman" panose="02020603050405020304" pitchFamily="18" charset="0"/>
                <a:cs typeface="Times New Roman" panose="02020603050405020304" pitchFamily="18" charset="0"/>
              </a:rPr>
              <a:t>M</a:t>
            </a:r>
            <a:r>
              <a:rPr lang="en-GB" sz="1900">
                <a:latin typeface="Times New Roman" panose="02020603050405020304" pitchFamily="18" charset="0"/>
                <a:cs typeface="Times New Roman" panose="02020603050405020304" pitchFamily="18" charset="0"/>
              </a:rPr>
              <a:t>odel - </a:t>
            </a:r>
            <a:r>
              <a:rPr lang="en-GB" sz="1900" b="1">
                <a:latin typeface="Times New Roman" panose="02020603050405020304" pitchFamily="18" charset="0"/>
                <a:cs typeface="Times New Roman" panose="02020603050405020304" pitchFamily="18" charset="0"/>
              </a:rPr>
              <a:t>V</a:t>
            </a:r>
            <a:r>
              <a:rPr lang="en-GB" sz="1900">
                <a:latin typeface="Times New Roman" panose="02020603050405020304" pitchFamily="18" charset="0"/>
                <a:cs typeface="Times New Roman" panose="02020603050405020304" pitchFamily="18" charset="0"/>
              </a:rPr>
              <a:t>iew - </a:t>
            </a:r>
            <a:r>
              <a:rPr lang="en-GB" sz="1900" b="1" smtClean="0">
                <a:latin typeface="Times New Roman" panose="02020603050405020304" pitchFamily="18" charset="0"/>
                <a:cs typeface="Times New Roman" panose="02020603050405020304" pitchFamily="18" charset="0"/>
              </a:rPr>
              <a:t>C</a:t>
            </a:r>
            <a:r>
              <a:rPr lang="en-GB" sz="1900" smtClean="0">
                <a:latin typeface="Times New Roman" panose="02020603050405020304" pitchFamily="18" charset="0"/>
                <a:cs typeface="Times New Roman" panose="02020603050405020304" pitchFamily="18" charset="0"/>
              </a:rPr>
              <a:t>ontroller</a:t>
            </a:r>
          </a:p>
          <a:p>
            <a:pPr marL="742950" lvl="1" indent="-285750">
              <a:buFont typeface="Wingdings" panose="05000000000000000000" pitchFamily="2" charset="2"/>
              <a:buChar char="ü"/>
            </a:pPr>
            <a:r>
              <a:rPr lang="vi-VN" sz="1900" b="1">
                <a:latin typeface="Times New Roman" panose="02020603050405020304" pitchFamily="18" charset="0"/>
                <a:cs typeface="Times New Roman" panose="02020603050405020304" pitchFamily="18" charset="0"/>
              </a:rPr>
              <a:t>Model</a:t>
            </a:r>
            <a:r>
              <a:rPr lang="vi-VN" sz="1900">
                <a:latin typeface="Times New Roman" panose="02020603050405020304" pitchFamily="18" charset="0"/>
                <a:cs typeface="Times New Roman" panose="02020603050405020304" pitchFamily="18" charset="0"/>
              </a:rPr>
              <a:t>: có nhiệm vụ thao tác với cơ sở dữ </a:t>
            </a:r>
            <a:r>
              <a:rPr lang="vi-VN" sz="1900" smtClean="0">
                <a:latin typeface="Times New Roman" panose="02020603050405020304" pitchFamily="18" charset="0"/>
                <a:cs typeface="Times New Roman" panose="02020603050405020304" pitchFamily="18" charset="0"/>
              </a:rPr>
              <a:t>liệu</a:t>
            </a:r>
            <a:endParaRPr lang="en-GB" sz="1900" smtClean="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ü"/>
            </a:pPr>
            <a:r>
              <a:rPr lang="en-GB" sz="1900" smtClean="0">
                <a:latin typeface="Times New Roman" panose="02020603050405020304" pitchFamily="18" charset="0"/>
                <a:cs typeface="Times New Roman" panose="02020603050405020304" pitchFamily="18" charset="0"/>
              </a:rPr>
              <a:t> </a:t>
            </a:r>
            <a:r>
              <a:rPr lang="en-GB" sz="1900" b="1">
                <a:latin typeface="Times New Roman" panose="02020603050405020304" pitchFamily="18" charset="0"/>
                <a:cs typeface="Times New Roman" panose="02020603050405020304" pitchFamily="18" charset="0"/>
              </a:rPr>
              <a:t>View</a:t>
            </a:r>
            <a:r>
              <a:rPr lang="en-GB" sz="1900">
                <a:latin typeface="Times New Roman" panose="02020603050405020304" pitchFamily="18" charset="0"/>
                <a:cs typeface="Times New Roman" panose="02020603050405020304" pitchFamily="18" charset="0"/>
              </a:rPr>
              <a:t>: có nhiệm vụ tiếp nhận dữ liệu </a:t>
            </a:r>
            <a:r>
              <a:rPr lang="en-GB" sz="1900" smtClean="0">
                <a:latin typeface="Times New Roman" panose="02020603050405020304" pitchFamily="18" charset="0"/>
                <a:cs typeface="Times New Roman" panose="02020603050405020304" pitchFamily="18" charset="0"/>
              </a:rPr>
              <a:t>từ </a:t>
            </a:r>
            <a:r>
              <a:rPr lang="en-GB" sz="1900" b="1" smtClean="0">
                <a:latin typeface="Times New Roman" panose="02020603050405020304" pitchFamily="18" charset="0"/>
                <a:cs typeface="Times New Roman" panose="02020603050405020304" pitchFamily="18" charset="0"/>
              </a:rPr>
              <a:t>Model</a:t>
            </a:r>
            <a:r>
              <a:rPr lang="en-GB" sz="1900" smtClean="0">
                <a:latin typeface="Times New Roman" panose="02020603050405020304" pitchFamily="18" charset="0"/>
                <a:cs typeface="Times New Roman" panose="02020603050405020304" pitchFamily="18" charset="0"/>
              </a:rPr>
              <a:t> </a:t>
            </a:r>
            <a:r>
              <a:rPr lang="en-GB" sz="1900">
                <a:latin typeface="Times New Roman" panose="02020603050405020304" pitchFamily="18" charset="0"/>
                <a:cs typeface="Times New Roman" panose="02020603050405020304" pitchFamily="18" charset="0"/>
              </a:rPr>
              <a:t>và hiển thị nội dung sang các đoạn mã </a:t>
            </a:r>
            <a:r>
              <a:rPr lang="en-GB" sz="1900" smtClean="0">
                <a:latin typeface="Times New Roman" panose="02020603050405020304" pitchFamily="18" charset="0"/>
                <a:cs typeface="Times New Roman" panose="02020603050405020304" pitchFamily="18" charset="0"/>
              </a:rPr>
              <a:t>HTML (Giao diện)</a:t>
            </a:r>
          </a:p>
          <a:p>
            <a:pPr marL="742950" lvl="1" indent="-285750">
              <a:buFont typeface="Wingdings" panose="05000000000000000000" pitchFamily="2" charset="2"/>
              <a:buChar char="ü"/>
            </a:pPr>
            <a:r>
              <a:rPr lang="en-GB" sz="1900" b="1">
                <a:latin typeface="Times New Roman" panose="02020603050405020304" pitchFamily="18" charset="0"/>
                <a:cs typeface="Times New Roman" panose="02020603050405020304" pitchFamily="18" charset="0"/>
              </a:rPr>
              <a:t>Controller</a:t>
            </a:r>
            <a:r>
              <a:rPr lang="en-GB" sz="1900">
                <a:latin typeface="Times New Roman" panose="02020603050405020304" pitchFamily="18" charset="0"/>
                <a:cs typeface="Times New Roman" panose="02020603050405020304" pitchFamily="18" charset="0"/>
              </a:rPr>
              <a:t>: đóng vài trò trung gian </a:t>
            </a:r>
            <a:r>
              <a:rPr lang="en-GB" sz="1900" smtClean="0">
                <a:latin typeface="Times New Roman" panose="02020603050405020304" pitchFamily="18" charset="0"/>
                <a:cs typeface="Times New Roman" panose="02020603050405020304" pitchFamily="18" charset="0"/>
              </a:rPr>
              <a:t>giữa </a:t>
            </a:r>
            <a:r>
              <a:rPr lang="vi-VN" sz="1900" b="1" smtClean="0">
                <a:latin typeface="Times New Roman" panose="02020603050405020304" pitchFamily="18" charset="0"/>
                <a:cs typeface="Times New Roman" panose="02020603050405020304" pitchFamily="18" charset="0"/>
              </a:rPr>
              <a:t>Model</a:t>
            </a:r>
            <a:r>
              <a:rPr lang="en-GB" sz="1900" b="1" smtClean="0">
                <a:latin typeface="Times New Roman" panose="02020603050405020304" pitchFamily="18" charset="0"/>
                <a:cs typeface="Times New Roman" panose="02020603050405020304" pitchFamily="18" charset="0"/>
              </a:rPr>
              <a:t> </a:t>
            </a:r>
            <a:r>
              <a:rPr lang="en-GB" sz="1900" smtClean="0">
                <a:latin typeface="Times New Roman" panose="02020603050405020304" pitchFamily="18" charset="0"/>
                <a:cs typeface="Times New Roman" panose="02020603050405020304" pitchFamily="18" charset="0"/>
              </a:rPr>
              <a:t>và</a:t>
            </a:r>
            <a:r>
              <a:rPr lang="en-GB" sz="1900" b="1" smtClean="0">
                <a:latin typeface="Times New Roman" panose="02020603050405020304" pitchFamily="18" charset="0"/>
                <a:cs typeface="Times New Roman" panose="02020603050405020304" pitchFamily="18" charset="0"/>
              </a:rPr>
              <a:t> View </a:t>
            </a:r>
            <a:endParaRPr lang="en-GB" sz="190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sz="1900" smtClean="0">
                <a:latin typeface="Times New Roman" panose="02020603050405020304" pitchFamily="18" charset="0"/>
                <a:cs typeface="Times New Roman" panose="02020603050405020304" pitchFamily="18" charset="0"/>
              </a:rPr>
              <a:t>Các Framework PHP chủ yếu xây dựng từ mô hình MVC</a:t>
            </a:r>
          </a:p>
          <a:p>
            <a:pPr marL="285750" indent="-285750">
              <a:buFont typeface="Wingdings" panose="05000000000000000000" pitchFamily="2" charset="2"/>
              <a:buChar char="Ø"/>
            </a:pPr>
            <a:r>
              <a:rPr lang="en-GB" sz="1900" smtClean="0">
                <a:latin typeface="Times New Roman" panose="02020603050405020304" pitchFamily="18" charset="0"/>
                <a:cs typeface="Times New Roman" panose="02020603050405020304" pitchFamily="18" charset="0"/>
              </a:rPr>
              <a:t>Ưu điểm :</a:t>
            </a:r>
          </a:p>
          <a:p>
            <a:pPr marL="742950" lvl="1" indent="-285750">
              <a:buFont typeface="Wingdings" panose="05000000000000000000" pitchFamily="2" charset="2"/>
              <a:buChar char="ü"/>
            </a:pPr>
            <a:r>
              <a:rPr lang="en-GB" sz="1900">
                <a:latin typeface="Times New Roman" panose="02020603050405020304" pitchFamily="18" charset="0"/>
                <a:cs typeface="Times New Roman" panose="02020603050405020304" pitchFamily="18" charset="0"/>
              </a:rPr>
              <a:t>Hệ thống phân ra từng phần nên dễ </a:t>
            </a:r>
            <a:r>
              <a:rPr lang="en-GB" sz="1900" smtClean="0">
                <a:latin typeface="Times New Roman" panose="02020603050405020304" pitchFamily="18" charset="0"/>
                <a:cs typeface="Times New Roman" panose="02020603050405020304" pitchFamily="18" charset="0"/>
              </a:rPr>
              <a:t>dàng </a:t>
            </a:r>
            <a:r>
              <a:rPr lang="en-GB" sz="1900">
                <a:latin typeface="Times New Roman" panose="02020603050405020304" pitchFamily="18" charset="0"/>
                <a:cs typeface="Times New Roman" panose="02020603050405020304" pitchFamily="18" charset="0"/>
              </a:rPr>
              <a:t>phát triển</a:t>
            </a:r>
          </a:p>
          <a:p>
            <a:pPr marL="742950" lvl="1" indent="-285750">
              <a:buFont typeface="Wingdings" panose="05000000000000000000" pitchFamily="2" charset="2"/>
              <a:buChar char="ü"/>
            </a:pPr>
            <a:r>
              <a:rPr lang="vi-VN" sz="1900">
                <a:latin typeface="Times New Roman" panose="02020603050405020304" pitchFamily="18" charset="0"/>
                <a:cs typeface="Times New Roman" panose="02020603050405020304" pitchFamily="18" charset="0"/>
              </a:rPr>
              <a:t>Chia thành nhiều modun nhỏ nên nhiều người có thể làm chung dự án</a:t>
            </a:r>
            <a:endParaRPr lang="en-GB" sz="190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ü"/>
            </a:pPr>
            <a:r>
              <a:rPr lang="vi-VN" sz="1900">
                <a:latin typeface="Times New Roman" panose="02020603050405020304" pitchFamily="18" charset="0"/>
                <a:cs typeface="Times New Roman" panose="02020603050405020304" pitchFamily="18" charset="0"/>
              </a:rPr>
              <a:t>Vấn đề bảo trì cũng tương đối </a:t>
            </a:r>
            <a:r>
              <a:rPr lang="en-GB" sz="1900" smtClean="0">
                <a:latin typeface="Times New Roman" panose="02020603050405020304" pitchFamily="18" charset="0"/>
                <a:cs typeface="Times New Roman" panose="02020603050405020304" pitchFamily="18" charset="0"/>
              </a:rPr>
              <a:t>đơn giản</a:t>
            </a:r>
            <a:r>
              <a:rPr lang="vi-VN" sz="1900" smtClean="0">
                <a:latin typeface="Times New Roman" panose="02020603050405020304" pitchFamily="18" charset="0"/>
                <a:cs typeface="Times New Roman" panose="02020603050405020304" pitchFamily="18" charset="0"/>
              </a:rPr>
              <a:t>, </a:t>
            </a:r>
            <a:r>
              <a:rPr lang="vi-VN" sz="1900">
                <a:latin typeface="Times New Roman" panose="02020603050405020304" pitchFamily="18" charset="0"/>
                <a:cs typeface="Times New Roman" panose="02020603050405020304" pitchFamily="18" charset="0"/>
              </a:rPr>
              <a:t>dễ nâng cấp</a:t>
            </a:r>
            <a:endParaRPr lang="en-GB" sz="190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ü"/>
            </a:pPr>
            <a:r>
              <a:rPr lang="en-GB" sz="1900">
                <a:latin typeface="Times New Roman" panose="02020603050405020304" pitchFamily="18" charset="0"/>
                <a:cs typeface="Times New Roman" panose="02020603050405020304" pitchFamily="18" charset="0"/>
              </a:rPr>
              <a:t>Dễ dàng </a:t>
            </a:r>
            <a:r>
              <a:rPr lang="en-GB" sz="1900" smtClean="0">
                <a:latin typeface="Times New Roman" panose="02020603050405020304" pitchFamily="18" charset="0"/>
                <a:cs typeface="Times New Roman" panose="02020603050405020304" pitchFamily="18" charset="0"/>
              </a:rPr>
              <a:t>sửa lỗi </a:t>
            </a:r>
            <a:r>
              <a:rPr lang="en-GB" sz="1900">
                <a:latin typeface="Times New Roman" panose="02020603050405020304" pitchFamily="18" charset="0"/>
                <a:cs typeface="Times New Roman" panose="02020603050405020304" pitchFamily="18" charset="0"/>
              </a:rPr>
              <a:t>trong quá trình xây </a:t>
            </a:r>
            <a:r>
              <a:rPr lang="en-GB" sz="1900" smtClean="0">
                <a:latin typeface="Times New Roman" panose="02020603050405020304" pitchFamily="18" charset="0"/>
                <a:cs typeface="Times New Roman" panose="02020603050405020304" pitchFamily="18" charset="0"/>
              </a:rPr>
              <a:t>dựng</a:t>
            </a:r>
          </a:p>
          <a:p>
            <a:pPr marL="285750" indent="-285750">
              <a:buFont typeface="Wingdings" panose="05000000000000000000" pitchFamily="2" charset="2"/>
              <a:buChar char="Ø"/>
            </a:pPr>
            <a:r>
              <a:rPr lang="en-GB" sz="1900" smtClean="0">
                <a:latin typeface="Times New Roman" panose="02020603050405020304" pitchFamily="18" charset="0"/>
                <a:cs typeface="Times New Roman" panose="02020603050405020304" pitchFamily="18" charset="0"/>
              </a:rPr>
              <a:t>Nhược điểm :</a:t>
            </a:r>
          </a:p>
          <a:p>
            <a:pPr marL="742950" lvl="1" indent="-285750">
              <a:buFont typeface="Wingdings" panose="05000000000000000000" pitchFamily="2" charset="2"/>
              <a:buChar char="ü"/>
            </a:pPr>
            <a:r>
              <a:rPr lang="vi-VN" sz="1900">
                <a:latin typeface="Times New Roman" panose="02020603050405020304" pitchFamily="18" charset="0"/>
                <a:cs typeface="Times New Roman" panose="02020603050405020304" pitchFamily="18" charset="0"/>
              </a:rPr>
              <a:t>Hệ thống sẽ chạy chậm hơn PHP </a:t>
            </a:r>
            <a:r>
              <a:rPr lang="vi-VN" sz="1900" smtClean="0">
                <a:latin typeface="Times New Roman" panose="02020603050405020304" pitchFamily="18" charset="0"/>
                <a:cs typeface="Times New Roman" panose="02020603050405020304" pitchFamily="18" charset="0"/>
              </a:rPr>
              <a:t>thuần</a:t>
            </a:r>
            <a:endParaRPr lang="en-GB" sz="1900" smtClean="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ü"/>
            </a:pPr>
            <a:r>
              <a:rPr lang="vi-VN" sz="1900">
                <a:latin typeface="Times New Roman" panose="02020603050405020304" pitchFamily="18" charset="0"/>
                <a:cs typeface="Times New Roman" panose="02020603050405020304" pitchFamily="18" charset="0"/>
              </a:rPr>
              <a:t>Xây dựng cầu kì và mất thời gian để xây dựng thư </a:t>
            </a:r>
            <a:r>
              <a:rPr lang="vi-VN" sz="1900" smtClean="0">
                <a:latin typeface="Times New Roman" panose="02020603050405020304" pitchFamily="18" charset="0"/>
                <a:cs typeface="Times New Roman" panose="02020603050405020304" pitchFamily="18" charset="0"/>
              </a:rPr>
              <a:t>cấu </a:t>
            </a:r>
            <a:r>
              <a:rPr lang="vi-VN" sz="1900">
                <a:latin typeface="Times New Roman" panose="02020603050405020304" pitchFamily="18" charset="0"/>
                <a:cs typeface="Times New Roman" panose="02020603050405020304" pitchFamily="18" charset="0"/>
              </a:rPr>
              <a:t>trúc</a:t>
            </a:r>
            <a:endParaRPr lang="en-GB" sz="19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028637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arn(inVertical)">
                                      <p:cBhvr>
                                        <p:cTn id="7" dur="500"/>
                                        <p:tgtEl>
                                          <p:spTgt spid="8">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barn(inVertical)">
                                      <p:cBhvr>
                                        <p:cTn id="10" dur="500"/>
                                        <p:tgtEl>
                                          <p:spTgt spid="8">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barn(inVertical)">
                                      <p:cBhvr>
                                        <p:cTn id="13" dur="500"/>
                                        <p:tgtEl>
                                          <p:spTgt spid="8">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barn(inVertical)">
                                      <p:cBhvr>
                                        <p:cTn id="16" dur="500"/>
                                        <p:tgtEl>
                                          <p:spTgt spid="8">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Effect transition="in" filter="barn(inVertical)">
                                      <p:cBhvr>
                                        <p:cTn id="21" dur="500"/>
                                        <p:tgtEl>
                                          <p:spTgt spid="8">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8">
                                            <p:txEl>
                                              <p:pRg st="5" end="5"/>
                                            </p:txEl>
                                          </p:spTgt>
                                        </p:tgtEl>
                                        <p:attrNameLst>
                                          <p:attrName>style.visibility</p:attrName>
                                        </p:attrNameLst>
                                      </p:cBhvr>
                                      <p:to>
                                        <p:strVal val="visible"/>
                                      </p:to>
                                    </p:set>
                                    <p:animEffect transition="in" filter="barn(inVertical)">
                                      <p:cBhvr>
                                        <p:cTn id="26" dur="500"/>
                                        <p:tgtEl>
                                          <p:spTgt spid="8">
                                            <p:txEl>
                                              <p:pRg st="5" end="5"/>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8">
                                            <p:txEl>
                                              <p:pRg st="6" end="6"/>
                                            </p:txEl>
                                          </p:spTgt>
                                        </p:tgtEl>
                                        <p:attrNameLst>
                                          <p:attrName>style.visibility</p:attrName>
                                        </p:attrNameLst>
                                      </p:cBhvr>
                                      <p:to>
                                        <p:strVal val="visible"/>
                                      </p:to>
                                    </p:set>
                                    <p:animEffect transition="in" filter="barn(inVertical)">
                                      <p:cBhvr>
                                        <p:cTn id="29" dur="500"/>
                                        <p:tgtEl>
                                          <p:spTgt spid="8">
                                            <p:txEl>
                                              <p:pRg st="6" end="6"/>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8">
                                            <p:txEl>
                                              <p:pRg st="7" end="7"/>
                                            </p:txEl>
                                          </p:spTgt>
                                        </p:tgtEl>
                                        <p:attrNameLst>
                                          <p:attrName>style.visibility</p:attrName>
                                        </p:attrNameLst>
                                      </p:cBhvr>
                                      <p:to>
                                        <p:strVal val="visible"/>
                                      </p:to>
                                    </p:set>
                                    <p:animEffect transition="in" filter="barn(inVertical)">
                                      <p:cBhvr>
                                        <p:cTn id="32" dur="500"/>
                                        <p:tgtEl>
                                          <p:spTgt spid="8">
                                            <p:txEl>
                                              <p:pRg st="7" end="7"/>
                                            </p:txEl>
                                          </p:spTgt>
                                        </p:tgtEl>
                                      </p:cBhvr>
                                    </p:animEffect>
                                  </p:childTnLst>
                                </p:cTn>
                              </p:par>
                              <p:par>
                                <p:cTn id="33" presetID="16" presetClass="entr" presetSubtype="21" fill="hold" nodeType="withEffect">
                                  <p:stCondLst>
                                    <p:cond delay="0"/>
                                  </p:stCondLst>
                                  <p:childTnLst>
                                    <p:set>
                                      <p:cBhvr>
                                        <p:cTn id="34" dur="1" fill="hold">
                                          <p:stCondLst>
                                            <p:cond delay="0"/>
                                          </p:stCondLst>
                                        </p:cTn>
                                        <p:tgtEl>
                                          <p:spTgt spid="8">
                                            <p:txEl>
                                              <p:pRg st="8" end="8"/>
                                            </p:txEl>
                                          </p:spTgt>
                                        </p:tgtEl>
                                        <p:attrNameLst>
                                          <p:attrName>style.visibility</p:attrName>
                                        </p:attrNameLst>
                                      </p:cBhvr>
                                      <p:to>
                                        <p:strVal val="visible"/>
                                      </p:to>
                                    </p:set>
                                    <p:animEffect transition="in" filter="barn(inVertical)">
                                      <p:cBhvr>
                                        <p:cTn id="35" dur="500"/>
                                        <p:tgtEl>
                                          <p:spTgt spid="8">
                                            <p:txEl>
                                              <p:pRg st="8" end="8"/>
                                            </p:txEl>
                                          </p:spTgt>
                                        </p:tgtEl>
                                      </p:cBhvr>
                                    </p:animEffect>
                                  </p:childTnLst>
                                </p:cTn>
                              </p:par>
                              <p:par>
                                <p:cTn id="36" presetID="16" presetClass="entr" presetSubtype="21" fill="hold" nodeType="withEffect">
                                  <p:stCondLst>
                                    <p:cond delay="0"/>
                                  </p:stCondLst>
                                  <p:childTnLst>
                                    <p:set>
                                      <p:cBhvr>
                                        <p:cTn id="37" dur="1" fill="hold">
                                          <p:stCondLst>
                                            <p:cond delay="0"/>
                                          </p:stCondLst>
                                        </p:cTn>
                                        <p:tgtEl>
                                          <p:spTgt spid="8">
                                            <p:txEl>
                                              <p:pRg st="9" end="9"/>
                                            </p:txEl>
                                          </p:spTgt>
                                        </p:tgtEl>
                                        <p:attrNameLst>
                                          <p:attrName>style.visibility</p:attrName>
                                        </p:attrNameLst>
                                      </p:cBhvr>
                                      <p:to>
                                        <p:strVal val="visible"/>
                                      </p:to>
                                    </p:set>
                                    <p:animEffect transition="in" filter="barn(inVertical)">
                                      <p:cBhvr>
                                        <p:cTn id="38" dur="500"/>
                                        <p:tgtEl>
                                          <p:spTgt spid="8">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8">
                                            <p:txEl>
                                              <p:pRg st="10" end="10"/>
                                            </p:txEl>
                                          </p:spTgt>
                                        </p:tgtEl>
                                        <p:attrNameLst>
                                          <p:attrName>style.visibility</p:attrName>
                                        </p:attrNameLst>
                                      </p:cBhvr>
                                      <p:to>
                                        <p:strVal val="visible"/>
                                      </p:to>
                                    </p:set>
                                    <p:animEffect transition="in" filter="barn(inVertical)">
                                      <p:cBhvr>
                                        <p:cTn id="43" dur="500"/>
                                        <p:tgtEl>
                                          <p:spTgt spid="8">
                                            <p:txEl>
                                              <p:pRg st="10" end="10"/>
                                            </p:txEl>
                                          </p:spTgt>
                                        </p:tgtEl>
                                      </p:cBhvr>
                                    </p:animEffect>
                                  </p:childTnLst>
                                </p:cTn>
                              </p:par>
                              <p:par>
                                <p:cTn id="44" presetID="16" presetClass="entr" presetSubtype="21" fill="hold" nodeType="withEffect">
                                  <p:stCondLst>
                                    <p:cond delay="0"/>
                                  </p:stCondLst>
                                  <p:childTnLst>
                                    <p:set>
                                      <p:cBhvr>
                                        <p:cTn id="45" dur="1" fill="hold">
                                          <p:stCondLst>
                                            <p:cond delay="0"/>
                                          </p:stCondLst>
                                        </p:cTn>
                                        <p:tgtEl>
                                          <p:spTgt spid="8">
                                            <p:txEl>
                                              <p:pRg st="11" end="11"/>
                                            </p:txEl>
                                          </p:spTgt>
                                        </p:tgtEl>
                                        <p:attrNameLst>
                                          <p:attrName>style.visibility</p:attrName>
                                        </p:attrNameLst>
                                      </p:cBhvr>
                                      <p:to>
                                        <p:strVal val="visible"/>
                                      </p:to>
                                    </p:set>
                                    <p:animEffect transition="in" filter="barn(inVertical)">
                                      <p:cBhvr>
                                        <p:cTn id="46" dur="500"/>
                                        <p:tgtEl>
                                          <p:spTgt spid="8">
                                            <p:txEl>
                                              <p:pRg st="11" end="11"/>
                                            </p:txEl>
                                          </p:spTgt>
                                        </p:tgtEl>
                                      </p:cBhvr>
                                    </p:animEffect>
                                  </p:childTnLst>
                                </p:cTn>
                              </p:par>
                              <p:par>
                                <p:cTn id="47" presetID="16" presetClass="entr" presetSubtype="21" fill="hold" nodeType="withEffect">
                                  <p:stCondLst>
                                    <p:cond delay="0"/>
                                  </p:stCondLst>
                                  <p:childTnLst>
                                    <p:set>
                                      <p:cBhvr>
                                        <p:cTn id="48" dur="1" fill="hold">
                                          <p:stCondLst>
                                            <p:cond delay="0"/>
                                          </p:stCondLst>
                                        </p:cTn>
                                        <p:tgtEl>
                                          <p:spTgt spid="8">
                                            <p:txEl>
                                              <p:pRg st="12" end="12"/>
                                            </p:txEl>
                                          </p:spTgt>
                                        </p:tgtEl>
                                        <p:attrNameLst>
                                          <p:attrName>style.visibility</p:attrName>
                                        </p:attrNameLst>
                                      </p:cBhvr>
                                      <p:to>
                                        <p:strVal val="visible"/>
                                      </p:to>
                                    </p:set>
                                    <p:animEffect transition="in" filter="barn(inVertical)">
                                      <p:cBhvr>
                                        <p:cTn id="49" dur="500"/>
                                        <p:tgtEl>
                                          <p:spTgt spid="8">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714</TotalTime>
  <Words>558</Words>
  <Application>Microsoft Office PowerPoint</Application>
  <PresentationFormat>Widescreen</PresentationFormat>
  <Paragraphs>109</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Times New Roman</vt:lpstr>
      <vt:lpstr>Tw Cen MT</vt:lpstr>
      <vt:lpstr>Wingdings</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SIEU THI SO 4G</dc:creator>
  <cp:lastModifiedBy>Admin</cp:lastModifiedBy>
  <cp:revision>52</cp:revision>
  <dcterms:created xsi:type="dcterms:W3CDTF">2020-07-23T03:40:45Z</dcterms:created>
  <dcterms:modified xsi:type="dcterms:W3CDTF">2021-10-06T01:51:20Z</dcterms:modified>
</cp:coreProperties>
</file>