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1" r:id="rId6"/>
    <p:sldId id="258" r:id="rId7"/>
    <p:sldId id="273" r:id="rId8"/>
    <p:sldId id="272" r:id="rId9"/>
    <p:sldId id="274" r:id="rId10"/>
    <p:sldId id="262" r:id="rId11"/>
    <p:sldId id="267" r:id="rId12"/>
    <p:sldId id="263" r:id="rId13"/>
    <p:sldId id="264" r:id="rId14"/>
    <p:sldId id="269" r:id="rId15"/>
    <p:sldId id="270" r:id="rId16"/>
    <p:sldId id="265" r:id="rId17"/>
    <p:sldId id="27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A69"/>
    <a:srgbClr val="073351"/>
    <a:srgbClr val="311345"/>
    <a:srgbClr val="273A53"/>
    <a:srgbClr val="8E0000"/>
    <a:srgbClr val="BC8F00"/>
    <a:srgbClr val="918E16"/>
    <a:srgbClr val="B6B6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F809F-5454-4E08-B718-2C70AB03A779}"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8E943F11-D0F4-49A6-8EEC-5A7CCCBF62F6}" type="pres">
      <dgm:prSet presAssocID="{243F809F-5454-4E08-B718-2C70AB03A779}" presName="linearFlow" presStyleCnt="0">
        <dgm:presLayoutVars>
          <dgm:dir/>
          <dgm:animLvl val="lvl"/>
          <dgm:resizeHandles val="exact"/>
        </dgm:presLayoutVars>
      </dgm:prSet>
      <dgm:spPr/>
      <dgm:t>
        <a:bodyPr/>
        <a:lstStyle/>
        <a:p>
          <a:endParaRPr lang="en-US"/>
        </a:p>
      </dgm:t>
    </dgm:pt>
  </dgm:ptLst>
  <dgm:cxnLst>
    <dgm:cxn modelId="{71710BD1-687B-45E9-990D-6EDA7CF5FFDD}" type="presOf" srcId="{243F809F-5454-4E08-B718-2C70AB03A779}" destId="{8E943F11-D0F4-49A6-8EEC-5A7CCCBF62F6}" srcOrd="0"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9A1EE-0C2B-480A-8BC8-3DD53830114F}" type="datetimeFigureOut">
              <a:rPr lang="en-GB" smtClean="0"/>
              <a:t>09/10/2021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E4C90-B045-4C3D-A2DE-7C077162CAD9}" type="slidenum">
              <a:rPr lang="en-GB" smtClean="0"/>
              <a:t>‹#›</a:t>
            </a:fld>
            <a:endParaRPr lang="en-GB"/>
          </a:p>
        </p:txBody>
      </p:sp>
    </p:spTree>
    <p:extLst>
      <p:ext uri="{BB962C8B-B14F-4D97-AF65-F5344CB8AC3E}">
        <p14:creationId xmlns:p14="http://schemas.microsoft.com/office/powerpoint/2010/main" val="198194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1780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30" y="112294"/>
            <a:ext cx="1915351" cy="1601367"/>
          </a:xfrm>
          <a:prstGeom prst="rect">
            <a:avLst/>
          </a:prstGeom>
        </p:spPr>
      </p:pic>
      <p:sp>
        <p:nvSpPr>
          <p:cNvPr id="6" name="TextBox 5"/>
          <p:cNvSpPr txBox="1"/>
          <p:nvPr/>
        </p:nvSpPr>
        <p:spPr>
          <a:xfrm>
            <a:off x="2518611" y="399786"/>
            <a:ext cx="9496926" cy="1015663"/>
          </a:xfrm>
          <a:prstGeom prst="rect">
            <a:avLst/>
          </a:prstGeom>
          <a:noFill/>
        </p:spPr>
        <p:txBody>
          <a:bodyPr wrap="square" rtlCol="0">
            <a:spAutoFit/>
          </a:bodyPr>
          <a:lstStyle/>
          <a:p>
            <a:r>
              <a:rPr lang="en-GB" sz="2800" smtClean="0">
                <a:latin typeface="Times New Roman" panose="02020603050405020304" pitchFamily="18" charset="0"/>
                <a:cs typeface="Times New Roman" panose="02020603050405020304" pitchFamily="18" charset="0"/>
              </a:rPr>
              <a:t>ĐẠI HỌC CÔNG NGHỆ THÔNG TIN VÀ TRUYỂN THÔNG</a:t>
            </a:r>
          </a:p>
          <a:p>
            <a:pPr algn="ctr"/>
            <a:r>
              <a:rPr lang="en-GB" sz="3200" smtClean="0">
                <a:latin typeface="Times New Roman" panose="02020603050405020304" pitchFamily="18" charset="0"/>
                <a:cs typeface="Times New Roman" panose="02020603050405020304" pitchFamily="18" charset="0"/>
              </a:rPr>
              <a:t>KHOA CÔNG NGHỆ THÔNG TIN</a:t>
            </a:r>
            <a:endParaRPr lang="en-GB" sz="3200">
              <a:latin typeface="Times New Roman" panose="02020603050405020304" pitchFamily="18" charset="0"/>
              <a:cs typeface="Times New Roman" panose="02020603050405020304" pitchFamily="18" charset="0"/>
            </a:endParaRPr>
          </a:p>
        </p:txBody>
      </p:sp>
      <p:sp>
        <p:nvSpPr>
          <p:cNvPr id="7" name="TextBox 6"/>
          <p:cNvSpPr txBox="1"/>
          <p:nvPr/>
        </p:nvSpPr>
        <p:spPr>
          <a:xfrm>
            <a:off x="1542706" y="2104194"/>
            <a:ext cx="9106597" cy="707886"/>
          </a:xfrm>
          <a:prstGeom prst="rect">
            <a:avLst/>
          </a:prstGeom>
          <a:noFill/>
        </p:spPr>
        <p:txBody>
          <a:bodyPr wrap="none" rtlCol="0">
            <a:spAutoFit/>
          </a:bodyPr>
          <a:lstStyle/>
          <a:p>
            <a:pPr algn="ctr"/>
            <a:r>
              <a:rPr lang="en-GB" sz="4000" b="1" smtClean="0">
                <a:solidFill>
                  <a:schemeClr val="tx1">
                    <a:lumMod val="95000"/>
                    <a:lumOff val="5000"/>
                  </a:schemeClr>
                </a:solidFill>
                <a:latin typeface="Times New Roman" panose="02020603050405020304" pitchFamily="18" charset="0"/>
                <a:cs typeface="Times New Roman" panose="02020603050405020304" pitchFamily="18" charset="0"/>
              </a:rPr>
              <a:t>BÁO </a:t>
            </a:r>
            <a:r>
              <a:rPr lang="en-GB" sz="4000" b="1" smtClean="0">
                <a:solidFill>
                  <a:schemeClr val="tx1">
                    <a:lumMod val="95000"/>
                    <a:lumOff val="5000"/>
                  </a:schemeClr>
                </a:solidFill>
                <a:latin typeface="Times New Roman" panose="02020603050405020304" pitchFamily="18" charset="0"/>
                <a:cs typeface="Times New Roman" panose="02020603050405020304" pitchFamily="18" charset="0"/>
              </a:rPr>
              <a:t>CÁO THỰC TẬP </a:t>
            </a:r>
            <a:r>
              <a:rPr lang="en-GB" sz="4000" b="1" dirty="0" smtClean="0">
                <a:solidFill>
                  <a:schemeClr val="tx1">
                    <a:lumMod val="95000"/>
                    <a:lumOff val="5000"/>
                  </a:schemeClr>
                </a:solidFill>
                <a:latin typeface="Times New Roman" panose="02020603050405020304" pitchFamily="18" charset="0"/>
                <a:cs typeface="Times New Roman" panose="02020603050405020304" pitchFamily="18" charset="0"/>
              </a:rPr>
              <a:t>NGHỀ NGHIỆP</a:t>
            </a:r>
            <a:endParaRPr lang="en-GB"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401051" y="3141720"/>
            <a:ext cx="11389895" cy="954107"/>
          </a:xfrm>
          <a:prstGeom prst="rect">
            <a:avLst/>
          </a:prstGeom>
        </p:spPr>
        <p:txBody>
          <a:bodyPr wrap="square">
            <a:spAutoFit/>
          </a:bodyPr>
          <a:lstStyle/>
          <a:p>
            <a:r>
              <a:rPr lang="en-US" sz="2800" b="1" dirty="0" smtClean="0">
                <a:solidFill>
                  <a:srgbClr val="00B0F0"/>
                </a:solidFill>
                <a:latin typeface="Times New Roman" panose="02020603050405020304" pitchFamily="18" charset="0"/>
                <a:ea typeface="Times New Roman" panose="02020603050405020304" pitchFamily="18" charset="0"/>
              </a:rPr>
              <a:t>ĐỀ </a:t>
            </a:r>
            <a:r>
              <a:rPr lang="en-US" sz="2800" b="1"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TÀI: </a:t>
            </a:r>
            <a:r>
              <a:rPr lang="en-US" sz="2800" b="1" dirty="0">
                <a:solidFill>
                  <a:schemeClr val="accent1"/>
                </a:solidFill>
                <a:latin typeface="Times New Roman" panose="02020603050405020304" pitchFamily="18" charset="0"/>
                <a:cs typeface="Times New Roman" panose="02020603050405020304" pitchFamily="18" charset="0"/>
              </a:rPr>
              <a:t>XÂY DỰNG WEBSITE HỖ TRỢ QUẢN LÝ BÁN HÀNG CHO </a:t>
            </a:r>
            <a:r>
              <a:rPr lang="en-US" sz="2800" b="1" dirty="0" smtClean="0">
                <a:solidFill>
                  <a:schemeClr val="accent1"/>
                </a:solidFill>
                <a:latin typeface="Times New Roman" panose="02020603050405020304" pitchFamily="18" charset="0"/>
                <a:cs typeface="Times New Roman" panose="02020603050405020304" pitchFamily="18" charset="0"/>
              </a:rPr>
              <a:t>						CỬA </a:t>
            </a:r>
            <a:r>
              <a:rPr lang="en-US" sz="2800" b="1" dirty="0">
                <a:solidFill>
                  <a:schemeClr val="accent1"/>
                </a:solidFill>
                <a:latin typeface="Times New Roman" panose="02020603050405020304" pitchFamily="18" charset="0"/>
                <a:cs typeface="Times New Roman" panose="02020603050405020304" pitchFamily="18" charset="0"/>
              </a:rPr>
              <a:t>HÀNG BÁN ĐIỆN THOẠI DUY MẠNH</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662863" y="4551373"/>
            <a:ext cx="6529137" cy="1200329"/>
          </a:xfrm>
          <a:prstGeom prst="rect">
            <a:avLst/>
          </a:prstGeom>
        </p:spPr>
        <p:txBody>
          <a:bodyPr wrap="square">
            <a:spAutoFit/>
          </a:bodyPr>
          <a:lstStyle/>
          <a:p>
            <a:pPr indent="450215" algn="just">
              <a:lnSpc>
                <a:spcPct val="150000"/>
              </a:lnSpc>
            </a:pP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SINH VIÊN:   NGUYỄN THỊ LY</a:t>
            </a:r>
            <a:endParaRPr lang="en-GB" sz="1400"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pP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GVHD: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ThS</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Đỗ</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Loan</a:t>
            </a:r>
            <a:endParaRPr lang="en-GB" sz="1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87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12858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63855" y="1571625"/>
            <a:ext cx="5732145" cy="4474981"/>
          </a:xfrm>
          <a:prstGeom prst="rect">
            <a:avLst/>
          </a:prstGeom>
        </p:spPr>
      </p:pic>
      <p:pic>
        <p:nvPicPr>
          <p:cNvPr id="4" name="Picture 3"/>
          <p:cNvPicPr/>
          <p:nvPr/>
        </p:nvPicPr>
        <p:blipFill>
          <a:blip r:embed="rId3"/>
          <a:stretch>
            <a:fillRect/>
          </a:stretch>
        </p:blipFill>
        <p:spPr>
          <a:xfrm>
            <a:off x="6338887" y="1571625"/>
            <a:ext cx="5732145" cy="4389255"/>
          </a:xfrm>
          <a:prstGeom prst="rect">
            <a:avLst/>
          </a:prstGeom>
        </p:spPr>
      </p:pic>
      <p:sp>
        <p:nvSpPr>
          <p:cNvPr id="2" name="TextBox 1"/>
          <p:cNvSpPr txBox="1"/>
          <p:nvPr/>
        </p:nvSpPr>
        <p:spPr>
          <a:xfrm>
            <a:off x="2170983" y="6159008"/>
            <a:ext cx="2117887"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tổng quát</a:t>
            </a:r>
            <a:endParaRPr lang="en-GB" sz="2800">
              <a:latin typeface="Times New Roman" panose="02020603050405020304" pitchFamily="18" charset="0"/>
              <a:cs typeface="Times New Roman" panose="02020603050405020304" pitchFamily="18" charset="0"/>
            </a:endParaRPr>
          </a:p>
        </p:txBody>
      </p:sp>
      <p:sp>
        <p:nvSpPr>
          <p:cNvPr id="7" name="TextBox 6"/>
          <p:cNvSpPr txBox="1"/>
          <p:nvPr/>
        </p:nvSpPr>
        <p:spPr>
          <a:xfrm>
            <a:off x="8285476" y="6089546"/>
            <a:ext cx="1838965"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phân rã</a:t>
            </a:r>
            <a:endParaRPr lang="en-GB"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980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2430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512853" y="1614488"/>
            <a:ext cx="7169059" cy="4838563"/>
          </a:xfrm>
          <a:prstGeom prst="rect">
            <a:avLst/>
          </a:prstGeom>
        </p:spPr>
      </p:pic>
      <p:sp>
        <p:nvSpPr>
          <p:cNvPr id="2" name="TextBox 1"/>
          <p:cNvSpPr txBox="1"/>
          <p:nvPr/>
        </p:nvSpPr>
        <p:spPr>
          <a:xfrm>
            <a:off x="8556171" y="3252651"/>
            <a:ext cx="3174275" cy="1323439"/>
          </a:xfrm>
          <a:prstGeom prst="rect">
            <a:avLst/>
          </a:prstGeom>
          <a:noFill/>
        </p:spPr>
        <p:txBody>
          <a:bodyPr wrap="square" rtlCol="0">
            <a:spAutoFit/>
          </a:bodyPr>
          <a:lstStyle/>
          <a:p>
            <a:r>
              <a:rPr lang="en-GB" sz="4000" dirty="0" err="1" smtClean="0">
                <a:latin typeface="Times New Roman" panose="02020603050405020304" pitchFamily="18" charset="0"/>
                <a:cs typeface="Times New Roman" panose="02020603050405020304" pitchFamily="18" charset="0"/>
              </a:rPr>
              <a:t>Biểu</a:t>
            </a:r>
            <a:r>
              <a:rPr lang="en-GB" sz="4000" dirty="0" smtClean="0">
                <a:latin typeface="Times New Roman" panose="02020603050405020304" pitchFamily="18" charset="0"/>
                <a:cs typeface="Times New Roman" panose="02020603050405020304" pitchFamily="18" charset="0"/>
              </a:rPr>
              <a:t> </a:t>
            </a:r>
            <a:r>
              <a:rPr lang="en-GB" sz="4000" dirty="0" err="1" smtClean="0">
                <a:latin typeface="Times New Roman" panose="02020603050405020304" pitchFamily="18" charset="0"/>
                <a:cs typeface="Times New Roman" panose="02020603050405020304" pitchFamily="18" charset="0"/>
              </a:rPr>
              <a:t>đồ</a:t>
            </a:r>
            <a:r>
              <a:rPr lang="en-GB" sz="4000" dirty="0" smtClean="0">
                <a:latin typeface="Times New Roman" panose="02020603050405020304" pitchFamily="18" charset="0"/>
                <a:cs typeface="Times New Roman" panose="02020603050405020304" pitchFamily="18" charset="0"/>
              </a:rPr>
              <a:t> </a:t>
            </a:r>
            <a:r>
              <a:rPr lang="en-GB" sz="4000" dirty="0" err="1" smtClean="0">
                <a:latin typeface="Times New Roman" panose="02020603050405020304" pitchFamily="18" charset="0"/>
                <a:cs typeface="Times New Roman" panose="02020603050405020304" pitchFamily="18" charset="0"/>
              </a:rPr>
              <a:t>lớp</a:t>
            </a:r>
            <a:r>
              <a:rPr lang="en-GB" sz="4000" dirty="0" smtClean="0">
                <a:latin typeface="Times New Roman" panose="02020603050405020304" pitchFamily="18" charset="0"/>
                <a:cs typeface="Times New Roman" panose="02020603050405020304" pitchFamily="18" charset="0"/>
              </a:rPr>
              <a:t> chi </a:t>
            </a:r>
            <a:r>
              <a:rPr lang="en-GB" sz="4000" dirty="0" err="1" smtClean="0">
                <a:latin typeface="Times New Roman" panose="02020603050405020304" pitchFamily="18" charset="0"/>
                <a:cs typeface="Times New Roman" panose="02020603050405020304" pitchFamily="18" charset="0"/>
              </a:rPr>
              <a:t>tiết</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48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72652" y="2374231"/>
            <a:ext cx="8646695" cy="4176964"/>
          </a:xfrm>
          <a:prstGeom prst="rect">
            <a:avLst/>
          </a:prstGeom>
        </p:spPr>
      </p:pic>
      <p:sp>
        <p:nvSpPr>
          <p:cNvPr id="10" name="TextBox 9"/>
          <p:cNvSpPr txBox="1"/>
          <p:nvPr/>
        </p:nvSpPr>
        <p:spPr>
          <a:xfrm>
            <a:off x="492686" y="1654114"/>
            <a:ext cx="255993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1. Trang đăng nhập</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339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406043"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2</a:t>
            </a:r>
            <a:r>
              <a:rPr lang="en-GB" sz="2400" smtClean="0">
                <a:latin typeface="Times New Roman" panose="02020603050405020304" pitchFamily="18" charset="0"/>
                <a:cs typeface="Times New Roman" panose="02020603050405020304" pitchFamily="18" charset="0"/>
              </a:rPr>
              <a:t>. Trang bán hàng</a:t>
            </a:r>
            <a:endParaRPr lang="en-GB" sz="240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888273" y="2224087"/>
            <a:ext cx="10829109" cy="4255090"/>
          </a:xfrm>
          <a:prstGeom prst="rect">
            <a:avLst/>
          </a:prstGeom>
        </p:spPr>
      </p:pic>
    </p:spTree>
    <p:extLst>
      <p:ext uri="{BB962C8B-B14F-4D97-AF65-F5344CB8AC3E}">
        <p14:creationId xmlns:p14="http://schemas.microsoft.com/office/powerpoint/2010/main" val="326819839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447995"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3</a:t>
            </a:r>
            <a:r>
              <a:rPr lang="en-GB" sz="2400" smtClean="0">
                <a:latin typeface="Times New Roman" panose="02020603050405020304" pitchFamily="18" charset="0"/>
                <a:cs typeface="Times New Roman" panose="02020603050405020304" pitchFamily="18" charset="0"/>
              </a:rPr>
              <a:t>. Trang quản lý sản phẩm</a:t>
            </a:r>
            <a:endParaRPr lang="en-GB" sz="240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927463" y="2214153"/>
            <a:ext cx="10881360" cy="4330337"/>
          </a:xfrm>
          <a:prstGeom prst="rect">
            <a:avLst/>
          </a:prstGeom>
        </p:spPr>
      </p:pic>
    </p:spTree>
    <p:extLst>
      <p:ext uri="{BB962C8B-B14F-4D97-AF65-F5344CB8AC3E}">
        <p14:creationId xmlns:p14="http://schemas.microsoft.com/office/powerpoint/2010/main" val="402368442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23479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4. Trang quản nhập hàng</a:t>
            </a:r>
            <a:endParaRPr lang="en-GB" sz="24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587829" y="2164079"/>
            <a:ext cx="11181805" cy="4380412"/>
          </a:xfrm>
          <a:prstGeom prst="rect">
            <a:avLst/>
          </a:prstGeom>
        </p:spPr>
      </p:pic>
    </p:spTree>
    <p:extLst>
      <p:ext uri="{BB962C8B-B14F-4D97-AF65-F5344CB8AC3E}">
        <p14:creationId xmlns:p14="http://schemas.microsoft.com/office/powerpoint/2010/main" val="36037936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354747"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5</a:t>
            </a:r>
            <a:r>
              <a:rPr lang="en-GB" sz="2400" smtClean="0">
                <a:latin typeface="Times New Roman" panose="02020603050405020304" pitchFamily="18" charset="0"/>
                <a:cs typeface="Times New Roman" panose="02020603050405020304" pitchFamily="18" charset="0"/>
              </a:rPr>
              <a:t>. Trang thống kê</a:t>
            </a:r>
            <a:endParaRPr lang="en-GB" sz="24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492686" y="2160587"/>
            <a:ext cx="11211634" cy="4423093"/>
          </a:xfrm>
          <a:prstGeom prst="rect">
            <a:avLst/>
          </a:prstGeom>
        </p:spPr>
      </p:pic>
    </p:spTree>
    <p:extLst>
      <p:ext uri="{BB962C8B-B14F-4D97-AF65-F5344CB8AC3E}">
        <p14:creationId xmlns:p14="http://schemas.microsoft.com/office/powerpoint/2010/main" val="22579607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 32"/>
          <p:cNvGraphicFramePr/>
          <p:nvPr>
            <p:extLst>
              <p:ext uri="{D42A27DB-BD31-4B8C-83A1-F6EECF244321}">
                <p14:modId xmlns:p14="http://schemas.microsoft.com/office/powerpoint/2010/main" val="1649822574"/>
              </p:ext>
            </p:extLst>
          </p:nvPr>
        </p:nvGraphicFramePr>
        <p:xfrm>
          <a:off x="6361612" y="1867988"/>
          <a:ext cx="53893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 name="Round Same Side Corner Rectangle 112"/>
          <p:cNvSpPr/>
          <p:nvPr/>
        </p:nvSpPr>
        <p:spPr>
          <a:xfrm rot="5400000">
            <a:off x="10410602" y="887778"/>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ound Same Side Corner Rectangle 115"/>
          <p:cNvSpPr/>
          <p:nvPr/>
        </p:nvSpPr>
        <p:spPr>
          <a:xfrm rot="5400000">
            <a:off x="10410602" y="2664822"/>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 Same Side Corner Rectangle 118"/>
          <p:cNvSpPr/>
          <p:nvPr/>
        </p:nvSpPr>
        <p:spPr>
          <a:xfrm rot="5400000">
            <a:off x="10410601" y="4441866"/>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reeform 128"/>
          <p:cNvSpPr/>
          <p:nvPr/>
        </p:nvSpPr>
        <p:spPr>
          <a:xfrm>
            <a:off x="2782388" y="4127863"/>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30" name="Rectangle 129"/>
          <p:cNvSpPr/>
          <p:nvPr/>
        </p:nvSpPr>
        <p:spPr>
          <a:xfrm>
            <a:off x="5043083" y="4127864"/>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2853415" y="5208605"/>
            <a:ext cx="216277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ĐỊNH HƯỚNG</a:t>
            </a:r>
            <a:endParaRPr lang="en-GB" sz="2400">
              <a:latin typeface="Times New Roman" panose="02020603050405020304" pitchFamily="18" charset="0"/>
              <a:cs typeface="Times New Roman" panose="02020603050405020304" pitchFamily="18" charset="0"/>
            </a:endParaRPr>
          </a:p>
        </p:txBody>
      </p:sp>
      <p:cxnSp>
        <p:nvCxnSpPr>
          <p:cNvPr id="159" name="Straight Connector 158"/>
          <p:cNvCxnSpPr/>
          <p:nvPr/>
        </p:nvCxnSpPr>
        <p:spPr>
          <a:xfrm flipH="1">
            <a:off x="5087213" y="1514474"/>
            <a:ext cx="42864" cy="2613388"/>
          </a:xfrm>
          <a:prstGeom prst="line">
            <a:avLst/>
          </a:prstGeom>
          <a:ln w="190500">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2782389" y="2350819"/>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1" name="Rectangle 160"/>
          <p:cNvSpPr/>
          <p:nvPr/>
        </p:nvSpPr>
        <p:spPr>
          <a:xfrm>
            <a:off x="5043084" y="2350820"/>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TextBox 161"/>
          <p:cNvSpPr txBox="1"/>
          <p:nvPr/>
        </p:nvSpPr>
        <p:spPr>
          <a:xfrm>
            <a:off x="3161993" y="3530154"/>
            <a:ext cx="154561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HẠN CHẾ</a:t>
            </a:r>
            <a:endParaRPr lang="en-GB" sz="2400">
              <a:latin typeface="Times New Roman" panose="02020603050405020304" pitchFamily="18" charset="0"/>
              <a:cs typeface="Times New Roman" panose="02020603050405020304" pitchFamily="18" charset="0"/>
            </a:endParaRPr>
          </a:p>
        </p:txBody>
      </p:sp>
      <p:sp>
        <p:nvSpPr>
          <p:cNvPr id="163" name="Freeform 162"/>
          <p:cNvSpPr/>
          <p:nvPr/>
        </p:nvSpPr>
        <p:spPr>
          <a:xfrm>
            <a:off x="2782389" y="573775"/>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4" name="TextBox 163"/>
          <p:cNvSpPr txBox="1"/>
          <p:nvPr/>
        </p:nvSpPr>
        <p:spPr>
          <a:xfrm>
            <a:off x="3151535" y="1722907"/>
            <a:ext cx="1522404"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QUẢ</a:t>
            </a:r>
            <a:endParaRPr lang="en-GB" sz="2400">
              <a:latin typeface="Times New Roman" panose="02020603050405020304" pitchFamily="18" charset="0"/>
              <a:cs typeface="Times New Roman" panose="02020603050405020304" pitchFamily="18" charset="0"/>
            </a:endParaRPr>
          </a:p>
        </p:txBody>
      </p:sp>
      <p:sp>
        <p:nvSpPr>
          <p:cNvPr id="165" name="Rectangle 164"/>
          <p:cNvSpPr/>
          <p:nvPr/>
        </p:nvSpPr>
        <p:spPr>
          <a:xfrm>
            <a:off x="5043084" y="573776"/>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174206" y="852325"/>
            <a:ext cx="6027612" cy="1015663"/>
          </a:xfrm>
          <a:prstGeom prst="rect">
            <a:avLst/>
          </a:prstGeom>
          <a:noFill/>
        </p:spPr>
        <p:txBody>
          <a:bodyPr wrap="none" rtlCol="0">
            <a:spAutoFit/>
          </a:bodyPr>
          <a:lstStyle/>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Hoàn thành tất cả các mục tiêu đề ra</a:t>
            </a:r>
          </a:p>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Giao diện dễ sử dụng, thân thiện với người dùng</a:t>
            </a:r>
          </a:p>
          <a:p>
            <a:pPr marL="285750" indent="-285750">
              <a:buFont typeface="Wingdings" panose="05000000000000000000" pitchFamily="2" charset="2"/>
              <a:buChar char="ü"/>
            </a:pPr>
            <a:r>
              <a:rPr lang="en-US" sz="2000">
                <a:latin typeface="Times New Roman" panose="02020603050405020304" pitchFamily="18" charset="0"/>
                <a:ea typeface="Calibri" panose="020F0502020204030204" pitchFamily="34" charset="0"/>
                <a:cs typeface="Times New Roman" panose="02020603050405020304" pitchFamily="18" charset="0"/>
              </a:rPr>
              <a:t>Cơ sở dữ liệu được xây dựng thành công trên </a:t>
            </a:r>
            <a:r>
              <a:rPr lang="en-US" sz="2000" smtClean="0">
                <a:latin typeface="Times New Roman" panose="02020603050405020304" pitchFamily="18" charset="0"/>
                <a:ea typeface="Calibri" panose="020F0502020204030204" pitchFamily="34" charset="0"/>
                <a:cs typeface="Times New Roman" panose="02020603050405020304" pitchFamily="18" charset="0"/>
              </a:rPr>
              <a:t>MySQL</a:t>
            </a:r>
            <a:endParaRPr lang="en-GB" sz="2000" smtClean="0"/>
          </a:p>
        </p:txBody>
      </p:sp>
      <p:sp>
        <p:nvSpPr>
          <p:cNvPr id="17" name="TextBox 16"/>
          <p:cNvSpPr txBox="1"/>
          <p:nvPr/>
        </p:nvSpPr>
        <p:spPr>
          <a:xfrm>
            <a:off x="5312762" y="2624013"/>
            <a:ext cx="6176691" cy="1015663"/>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Chưa bắt được hết các lỗi của hệ thống</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Chỉ đáp ứng những yêu cầu cơ bản của website quản trị</a:t>
            </a:r>
          </a:p>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Thuật toán và dữ liệu chưa tối ưu</a:t>
            </a:r>
            <a:endParaRPr lang="en-GB" sz="2000" smtClean="0"/>
          </a:p>
        </p:txBody>
      </p:sp>
      <p:sp>
        <p:nvSpPr>
          <p:cNvPr id="18" name="TextBox 17"/>
          <p:cNvSpPr txBox="1"/>
          <p:nvPr/>
        </p:nvSpPr>
        <p:spPr>
          <a:xfrm>
            <a:off x="5174206" y="4545123"/>
            <a:ext cx="5905784" cy="707886"/>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Tiếp tục phát triển để có thể ứng dụng vào thực tế</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Có giá trị cạnh tranh với các website quản trị hiện tại</a:t>
            </a:r>
          </a:p>
        </p:txBody>
      </p:sp>
      <p:sp>
        <p:nvSpPr>
          <p:cNvPr id="20" name="Rounded Rectangle 19"/>
          <p:cNvSpPr/>
          <p:nvPr/>
        </p:nvSpPr>
        <p:spPr>
          <a:xfrm>
            <a:off x="302472" y="2534079"/>
            <a:ext cx="2125842" cy="2181726"/>
          </a:xfrm>
          <a:prstGeom prst="roundRect">
            <a:avLst/>
          </a:prstGeom>
          <a:solidFill>
            <a:schemeClr val="tx2">
              <a:lumMod val="75000"/>
            </a:schemeClr>
          </a:solidFill>
          <a:ln/>
        </p:spPr>
        <p:style>
          <a:lnRef idx="1">
            <a:schemeClr val="dk1"/>
          </a:lnRef>
          <a:fillRef idx="1003">
            <a:schemeClr val="dk1"/>
          </a:fillRef>
          <a:effectRef idx="2">
            <a:schemeClr val="dk1"/>
          </a:effectRef>
          <a:fontRef idx="minor">
            <a:schemeClr val="lt1"/>
          </a:fontRef>
        </p:style>
        <p:txBody>
          <a:bodyPr rtlCol="0" anchor="ctr"/>
          <a:lstStyle/>
          <a:p>
            <a:pPr algn="ctr"/>
            <a:r>
              <a:rPr lang="en-GB" sz="4400" smtClean="0">
                <a:latin typeface="Times New Roman" panose="02020603050405020304" pitchFamily="18" charset="0"/>
                <a:cs typeface="Times New Roman" panose="02020603050405020304" pitchFamily="18" charset="0"/>
              </a:rPr>
              <a:t>KẾT LUẬN</a:t>
            </a:r>
            <a:endParaRPr lang="en-GB"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857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circle(in)">
                                      <p:cBhvr>
                                        <p:cTn id="17" dur="1000"/>
                                        <p:tgtEl>
                                          <p:spTgt spid="11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6"/>
                                        </p:tgtEl>
                                        <p:attrNameLst>
                                          <p:attrName>style.visibility</p:attrName>
                                        </p:attrNameLst>
                                      </p:cBhvr>
                                      <p:to>
                                        <p:strVal val="visible"/>
                                      </p:to>
                                    </p:set>
                                    <p:animEffect transition="in" filter="circle(in)">
                                      <p:cBhvr>
                                        <p:cTn id="20" dur="1000"/>
                                        <p:tgtEl>
                                          <p:spTgt spid="1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circle(in)">
                                      <p:cBhvr>
                                        <p:cTn id="23" dur="1000"/>
                                        <p:tgtEl>
                                          <p:spTgt spid="11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circle(in)">
                                      <p:cBhvr>
                                        <p:cTn id="26" dur="1000"/>
                                        <p:tgtEl>
                                          <p:spTgt spid="129"/>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circle(in)">
                                      <p:cBhvr>
                                        <p:cTn id="29" dur="1000"/>
                                        <p:tgtEl>
                                          <p:spTgt spid="13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circle(in)">
                                      <p:cBhvr>
                                        <p:cTn id="32" dur="1000"/>
                                        <p:tgtEl>
                                          <p:spTgt spid="131"/>
                                        </p:tgtEl>
                                      </p:cBhvr>
                                    </p:animEffect>
                                  </p:childTnLst>
                                </p:cTn>
                              </p:par>
                              <p:par>
                                <p:cTn id="33" presetID="6" presetClass="entr" presetSubtype="16"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circle(in)">
                                      <p:cBhvr>
                                        <p:cTn id="35" dur="1000"/>
                                        <p:tgtEl>
                                          <p:spTgt spid="15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circle(in)">
                                      <p:cBhvr>
                                        <p:cTn id="38" dur="1000"/>
                                        <p:tgtEl>
                                          <p:spTgt spid="16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circle(in)">
                                      <p:cBhvr>
                                        <p:cTn id="41" dur="1000"/>
                                        <p:tgtEl>
                                          <p:spTgt spid="16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62"/>
                                        </p:tgtEl>
                                        <p:attrNameLst>
                                          <p:attrName>style.visibility</p:attrName>
                                        </p:attrNameLst>
                                      </p:cBhvr>
                                      <p:to>
                                        <p:strVal val="visible"/>
                                      </p:to>
                                    </p:set>
                                    <p:animEffect transition="in" filter="circle(in)">
                                      <p:cBhvr>
                                        <p:cTn id="44" dur="1000"/>
                                        <p:tgtEl>
                                          <p:spTgt spid="16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63"/>
                                        </p:tgtEl>
                                        <p:attrNameLst>
                                          <p:attrName>style.visibility</p:attrName>
                                        </p:attrNameLst>
                                      </p:cBhvr>
                                      <p:to>
                                        <p:strVal val="visible"/>
                                      </p:to>
                                    </p:set>
                                    <p:animEffect transition="in" filter="circle(in)">
                                      <p:cBhvr>
                                        <p:cTn id="47" dur="1000"/>
                                        <p:tgtEl>
                                          <p:spTgt spid="16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64"/>
                                        </p:tgtEl>
                                        <p:attrNameLst>
                                          <p:attrName>style.visibility</p:attrName>
                                        </p:attrNameLst>
                                      </p:cBhvr>
                                      <p:to>
                                        <p:strVal val="visible"/>
                                      </p:to>
                                    </p:set>
                                    <p:animEffect transition="in" filter="circle(in)">
                                      <p:cBhvr>
                                        <p:cTn id="50" dur="1000"/>
                                        <p:tgtEl>
                                          <p:spTgt spid="16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65"/>
                                        </p:tgtEl>
                                        <p:attrNameLst>
                                          <p:attrName>style.visibility</p:attrName>
                                        </p:attrNameLst>
                                      </p:cBhvr>
                                      <p:to>
                                        <p:strVal val="visible"/>
                                      </p:to>
                                    </p:set>
                                    <p:animEffect transition="in" filter="circle(in)">
                                      <p:cBhvr>
                                        <p:cTn id="53" dur="1000"/>
                                        <p:tgtEl>
                                          <p:spTgt spid="165"/>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circle(in)">
                                      <p:cBhvr>
                                        <p:cTn id="56" dur="1000"/>
                                        <p:tgtEl>
                                          <p:spTgt spid="2"/>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ircle(in)">
                                      <p:cBhvr>
                                        <p:cTn id="59" dur="1000"/>
                                        <p:tgtEl>
                                          <p:spTgt spid="17"/>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circle(in)">
                                      <p:cBhvr>
                                        <p:cTn id="6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P spid="113" grpId="0" animBg="1"/>
      <p:bldP spid="116" grpId="0" animBg="1"/>
      <p:bldP spid="119" grpId="0" animBg="1"/>
      <p:bldP spid="129" grpId="0" animBg="1"/>
      <p:bldP spid="130" grpId="0" animBg="1"/>
      <p:bldP spid="131" grpId="0"/>
      <p:bldP spid="160" grpId="0" animBg="1"/>
      <p:bldP spid="161" grpId="0" animBg="1"/>
      <p:bldP spid="162" grpId="0"/>
      <p:bldP spid="163" grpId="0" animBg="1"/>
      <p:bldP spid="164" grpId="0"/>
      <p:bldP spid="165" grpId="0" animBg="1"/>
      <p:bldP spid="2" grpId="0"/>
      <p:bldP spid="17" grpId="0"/>
      <p:bldP spid="18"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80648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6793831" y="1686861"/>
            <a:ext cx="1309940" cy="1409264"/>
          </a:xfrm>
          <a:custGeom>
            <a:avLst/>
            <a:gdLst>
              <a:gd name="connsiteX0" fmla="*/ 52920 w 1309940"/>
              <a:gd name="connsiteY0" fmla="*/ 0 h 1409264"/>
              <a:gd name="connsiteX1" fmla="*/ 194520 w 1309940"/>
              <a:gd name="connsiteY1" fmla="*/ 52428 h 1409264"/>
              <a:gd name="connsiteX2" fmla="*/ 1270093 w 1309940"/>
              <a:gd name="connsiteY2" fmla="*/ 1252496 h 1409264"/>
              <a:gd name="connsiteX3" fmla="*/ 1309940 w 1309940"/>
              <a:gd name="connsiteY3" fmla="*/ 1409264 h 1409264"/>
              <a:gd name="connsiteX4" fmla="*/ 251332 w 1309940"/>
              <a:gd name="connsiteY4" fmla="*/ 1409264 h 1409264"/>
              <a:gd name="connsiteX5" fmla="*/ 0 w 1309940"/>
              <a:gd name="connsiteY5" fmla="*/ 1157932 h 1409264"/>
              <a:gd name="connsiteX6" fmla="*/ 0 w 1309940"/>
              <a:gd name="connsiteY6" fmla="*/ 152637 h 1409264"/>
              <a:gd name="connsiteX7" fmla="*/ 42924 w 1309940"/>
              <a:gd name="connsiteY7" fmla="*/ 12115 h 1409264"/>
              <a:gd name="connsiteX8" fmla="*/ 52920 w 1309940"/>
              <a:gd name="connsiteY8" fmla="*/ 0 h 140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940" h="1409264">
                <a:moveTo>
                  <a:pt x="52920" y="0"/>
                </a:moveTo>
                <a:lnTo>
                  <a:pt x="194520" y="52428"/>
                </a:lnTo>
                <a:cubicBezTo>
                  <a:pt x="706240" y="271378"/>
                  <a:pt x="1103464" y="710550"/>
                  <a:pt x="1270093" y="1252496"/>
                </a:cubicBezTo>
                <a:lnTo>
                  <a:pt x="1309940" y="1409264"/>
                </a:lnTo>
                <a:lnTo>
                  <a:pt x="251332" y="1409264"/>
                </a:lnTo>
                <a:cubicBezTo>
                  <a:pt x="112525" y="1409264"/>
                  <a:pt x="0" y="1296739"/>
                  <a:pt x="0" y="1157932"/>
                </a:cubicBezTo>
                <a:lnTo>
                  <a:pt x="0" y="152637"/>
                </a:lnTo>
                <a:cubicBezTo>
                  <a:pt x="0" y="100584"/>
                  <a:pt x="15824" y="52228"/>
                  <a:pt x="42924" y="12115"/>
                </a:cubicBezTo>
                <a:lnTo>
                  <a:pt x="52920" y="0"/>
                </a:ln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25"/>
          <p:cNvSpPr/>
          <p:nvPr/>
        </p:nvSpPr>
        <p:spPr>
          <a:xfrm>
            <a:off x="4393029" y="1708064"/>
            <a:ext cx="1237750" cy="1388063"/>
          </a:xfrm>
          <a:custGeom>
            <a:avLst/>
            <a:gdLst>
              <a:gd name="connsiteX0" fmla="*/ 1199758 w 1237750"/>
              <a:gd name="connsiteY0" fmla="*/ 0 h 1388063"/>
              <a:gd name="connsiteX1" fmla="*/ 1217999 w 1237750"/>
              <a:gd name="connsiteY1" fmla="*/ 33606 h 1388063"/>
              <a:gd name="connsiteX2" fmla="*/ 1237750 w 1237750"/>
              <a:gd name="connsiteY2" fmla="*/ 131436 h 1388063"/>
              <a:gd name="connsiteX3" fmla="*/ 1237750 w 1237750"/>
              <a:gd name="connsiteY3" fmla="*/ 1136731 h 1388063"/>
              <a:gd name="connsiteX4" fmla="*/ 986418 w 1237750"/>
              <a:gd name="connsiteY4" fmla="*/ 1388063 h 1388063"/>
              <a:gd name="connsiteX5" fmla="*/ 0 w 1237750"/>
              <a:gd name="connsiteY5" fmla="*/ 1388063 h 1388063"/>
              <a:gd name="connsiteX6" fmla="*/ 39847 w 1237750"/>
              <a:gd name="connsiteY6" fmla="*/ 1231294 h 1388063"/>
              <a:gd name="connsiteX7" fmla="*/ 1115420 w 1237750"/>
              <a:gd name="connsiteY7" fmla="*/ 31226 h 1388063"/>
              <a:gd name="connsiteX8" fmla="*/ 1199758 w 1237750"/>
              <a:gd name="connsiteY8" fmla="*/ 0 h 138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750" h="1388063">
                <a:moveTo>
                  <a:pt x="1199758" y="0"/>
                </a:moveTo>
                <a:lnTo>
                  <a:pt x="1217999" y="33606"/>
                </a:lnTo>
                <a:cubicBezTo>
                  <a:pt x="1230717" y="63675"/>
                  <a:pt x="1237750" y="96734"/>
                  <a:pt x="1237750" y="131436"/>
                </a:cubicBezTo>
                <a:lnTo>
                  <a:pt x="1237750" y="1136731"/>
                </a:lnTo>
                <a:cubicBezTo>
                  <a:pt x="1237750" y="1275538"/>
                  <a:pt x="1125225" y="1388063"/>
                  <a:pt x="986418" y="1388063"/>
                </a:cubicBezTo>
                <a:lnTo>
                  <a:pt x="0" y="1388063"/>
                </a:lnTo>
                <a:lnTo>
                  <a:pt x="39847" y="1231294"/>
                </a:lnTo>
                <a:cubicBezTo>
                  <a:pt x="206476" y="689348"/>
                  <a:pt x="603701" y="250176"/>
                  <a:pt x="1115420" y="31226"/>
                </a:cubicBezTo>
                <a:lnTo>
                  <a:pt x="1199758" y="0"/>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a:off x="6793831" y="3938335"/>
            <a:ext cx="1306882" cy="1400047"/>
          </a:xfrm>
          <a:custGeom>
            <a:avLst/>
            <a:gdLst>
              <a:gd name="connsiteX0" fmla="*/ 251332 w 1306882"/>
              <a:gd name="connsiteY0" fmla="*/ 0 h 1400047"/>
              <a:gd name="connsiteX1" fmla="*/ 1306882 w 1306882"/>
              <a:gd name="connsiteY1" fmla="*/ 0 h 1400047"/>
              <a:gd name="connsiteX2" fmla="*/ 1270093 w 1306882"/>
              <a:gd name="connsiteY2" fmla="*/ 144735 h 1400047"/>
              <a:gd name="connsiteX3" fmla="*/ 194520 w 1306882"/>
              <a:gd name="connsiteY3" fmla="*/ 1344804 h 1400047"/>
              <a:gd name="connsiteX4" fmla="*/ 45315 w 1306882"/>
              <a:gd name="connsiteY4" fmla="*/ 1400047 h 1400047"/>
              <a:gd name="connsiteX5" fmla="*/ 42924 w 1306882"/>
              <a:gd name="connsiteY5" fmla="*/ 1397149 h 1400047"/>
              <a:gd name="connsiteX6" fmla="*/ 0 w 1306882"/>
              <a:gd name="connsiteY6" fmla="*/ 1256627 h 1400047"/>
              <a:gd name="connsiteX7" fmla="*/ 0 w 1306882"/>
              <a:gd name="connsiteY7" fmla="*/ 251332 h 1400047"/>
              <a:gd name="connsiteX8" fmla="*/ 251332 w 1306882"/>
              <a:gd name="connsiteY8" fmla="*/ 0 h 140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6882" h="1400047">
                <a:moveTo>
                  <a:pt x="251332" y="0"/>
                </a:moveTo>
                <a:lnTo>
                  <a:pt x="1306882" y="0"/>
                </a:lnTo>
                <a:lnTo>
                  <a:pt x="1270093" y="144735"/>
                </a:lnTo>
                <a:cubicBezTo>
                  <a:pt x="1103464" y="686682"/>
                  <a:pt x="706240" y="1125853"/>
                  <a:pt x="194520" y="1344804"/>
                </a:cubicBezTo>
                <a:lnTo>
                  <a:pt x="45315" y="1400047"/>
                </a:lnTo>
                <a:lnTo>
                  <a:pt x="42924" y="1397149"/>
                </a:lnTo>
                <a:cubicBezTo>
                  <a:pt x="15824" y="1357037"/>
                  <a:pt x="0" y="1308680"/>
                  <a:pt x="0" y="1256627"/>
                </a:cubicBezTo>
                <a:lnTo>
                  <a:pt x="0" y="251332"/>
                </a:lnTo>
                <a:cubicBezTo>
                  <a:pt x="0" y="112525"/>
                  <a:pt x="112525" y="0"/>
                  <a:pt x="251332" y="0"/>
                </a:cubicBezTo>
                <a:close/>
              </a:path>
            </a:pathLst>
          </a:cu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p:nvSpPr>
        <p:spPr>
          <a:xfrm>
            <a:off x="4396089" y="3938336"/>
            <a:ext cx="1234691" cy="1378043"/>
          </a:xfrm>
          <a:custGeom>
            <a:avLst/>
            <a:gdLst>
              <a:gd name="connsiteX0" fmla="*/ 0 w 1234691"/>
              <a:gd name="connsiteY0" fmla="*/ 0 h 1378043"/>
              <a:gd name="connsiteX1" fmla="*/ 983359 w 1234691"/>
              <a:gd name="connsiteY1" fmla="*/ 0 h 1378043"/>
              <a:gd name="connsiteX2" fmla="*/ 1234691 w 1234691"/>
              <a:gd name="connsiteY2" fmla="*/ 251332 h 1378043"/>
              <a:gd name="connsiteX3" fmla="*/ 1234691 w 1234691"/>
              <a:gd name="connsiteY3" fmla="*/ 1256627 h 1378043"/>
              <a:gd name="connsiteX4" fmla="*/ 1214940 w 1234691"/>
              <a:gd name="connsiteY4" fmla="*/ 1354457 h 1378043"/>
              <a:gd name="connsiteX5" fmla="*/ 1202138 w 1234691"/>
              <a:gd name="connsiteY5" fmla="*/ 1378043 h 1378043"/>
              <a:gd name="connsiteX6" fmla="*/ 1112361 w 1234691"/>
              <a:gd name="connsiteY6" fmla="*/ 1344803 h 1378043"/>
              <a:gd name="connsiteX7" fmla="*/ 36788 w 1234691"/>
              <a:gd name="connsiteY7" fmla="*/ 144734 h 1378043"/>
              <a:gd name="connsiteX8" fmla="*/ 0 w 1234691"/>
              <a:gd name="connsiteY8" fmla="*/ 0 h 137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91" h="1378043">
                <a:moveTo>
                  <a:pt x="0" y="0"/>
                </a:moveTo>
                <a:lnTo>
                  <a:pt x="983359" y="0"/>
                </a:lnTo>
                <a:cubicBezTo>
                  <a:pt x="1122166" y="0"/>
                  <a:pt x="1234691" y="112525"/>
                  <a:pt x="1234691" y="251332"/>
                </a:cubicBezTo>
                <a:lnTo>
                  <a:pt x="1234691" y="1256627"/>
                </a:lnTo>
                <a:cubicBezTo>
                  <a:pt x="1234691" y="1291329"/>
                  <a:pt x="1227658" y="1324388"/>
                  <a:pt x="1214940" y="1354457"/>
                </a:cubicBezTo>
                <a:lnTo>
                  <a:pt x="1202138" y="1378043"/>
                </a:lnTo>
                <a:lnTo>
                  <a:pt x="1112361" y="1344803"/>
                </a:lnTo>
                <a:cubicBezTo>
                  <a:pt x="600642" y="1125852"/>
                  <a:pt x="203417" y="686681"/>
                  <a:pt x="36788" y="144734"/>
                </a:cubicBezTo>
                <a:lnTo>
                  <a:pt x="0" y="0"/>
                </a:lnTo>
                <a:close/>
              </a:path>
            </a:pathLst>
          </a:cu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a:off x="6846751" y="1588167"/>
            <a:ext cx="4663459" cy="1507959"/>
          </a:xfrm>
          <a:custGeom>
            <a:avLst/>
            <a:gdLst>
              <a:gd name="connsiteX0" fmla="*/ 198412 w 4663459"/>
              <a:gd name="connsiteY0" fmla="*/ 0 h 1507959"/>
              <a:gd name="connsiteX1" fmla="*/ 4412127 w 4663459"/>
              <a:gd name="connsiteY1" fmla="*/ 0 h 1507959"/>
              <a:gd name="connsiteX2" fmla="*/ 4663459 w 4663459"/>
              <a:gd name="connsiteY2" fmla="*/ 251332 h 1507959"/>
              <a:gd name="connsiteX3" fmla="*/ 4663459 w 4663459"/>
              <a:gd name="connsiteY3" fmla="*/ 1256627 h 1507959"/>
              <a:gd name="connsiteX4" fmla="*/ 4412127 w 4663459"/>
              <a:gd name="connsiteY4" fmla="*/ 1507959 h 1507959"/>
              <a:gd name="connsiteX5" fmla="*/ 1257020 w 4663459"/>
              <a:gd name="connsiteY5" fmla="*/ 1507959 h 1507959"/>
              <a:gd name="connsiteX6" fmla="*/ 1217173 w 4663459"/>
              <a:gd name="connsiteY6" fmla="*/ 1351191 h 1507959"/>
              <a:gd name="connsiteX7" fmla="*/ 141600 w 4663459"/>
              <a:gd name="connsiteY7" fmla="*/ 151123 h 1507959"/>
              <a:gd name="connsiteX8" fmla="*/ 0 w 4663459"/>
              <a:gd name="connsiteY8" fmla="*/ 98695 h 1507959"/>
              <a:gd name="connsiteX9" fmla="*/ 20693 w 4663459"/>
              <a:gd name="connsiteY9" fmla="*/ 73613 h 1507959"/>
              <a:gd name="connsiteX10" fmla="*/ 198412 w 4663459"/>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3459" h="1507959">
                <a:moveTo>
                  <a:pt x="198412" y="0"/>
                </a:moveTo>
                <a:lnTo>
                  <a:pt x="4412127" y="0"/>
                </a:lnTo>
                <a:cubicBezTo>
                  <a:pt x="4550934" y="0"/>
                  <a:pt x="4663459" y="112525"/>
                  <a:pt x="4663459" y="251332"/>
                </a:cubicBezTo>
                <a:lnTo>
                  <a:pt x="4663459" y="1256627"/>
                </a:lnTo>
                <a:cubicBezTo>
                  <a:pt x="4663459" y="1395434"/>
                  <a:pt x="4550934" y="1507959"/>
                  <a:pt x="4412127" y="1507959"/>
                </a:cubicBezTo>
                <a:lnTo>
                  <a:pt x="1257020" y="1507959"/>
                </a:lnTo>
                <a:lnTo>
                  <a:pt x="1217173" y="1351191"/>
                </a:lnTo>
                <a:cubicBezTo>
                  <a:pt x="1050544" y="809245"/>
                  <a:pt x="653320" y="370073"/>
                  <a:pt x="141600" y="151123"/>
                </a:cubicBezTo>
                <a:lnTo>
                  <a:pt x="0" y="98695"/>
                </a:lnTo>
                <a:lnTo>
                  <a:pt x="20693" y="73613"/>
                </a:lnTo>
                <a:cubicBezTo>
                  <a:pt x="66176" y="28131"/>
                  <a:pt x="129009" y="0"/>
                  <a:pt x="19841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914400" y="1588168"/>
            <a:ext cx="4678387" cy="1507959"/>
          </a:xfrm>
          <a:custGeom>
            <a:avLst/>
            <a:gdLst>
              <a:gd name="connsiteX0" fmla="*/ 251332 w 4678387"/>
              <a:gd name="connsiteY0" fmla="*/ 0 h 1507959"/>
              <a:gd name="connsiteX1" fmla="*/ 4465047 w 4678387"/>
              <a:gd name="connsiteY1" fmla="*/ 0 h 1507959"/>
              <a:gd name="connsiteX2" fmla="*/ 4673455 w 4678387"/>
              <a:gd name="connsiteY2" fmla="*/ 110810 h 1507959"/>
              <a:gd name="connsiteX3" fmla="*/ 4678387 w 4678387"/>
              <a:gd name="connsiteY3" fmla="*/ 119896 h 1507959"/>
              <a:gd name="connsiteX4" fmla="*/ 4594049 w 4678387"/>
              <a:gd name="connsiteY4" fmla="*/ 151122 h 1507959"/>
              <a:gd name="connsiteX5" fmla="*/ 3518476 w 4678387"/>
              <a:gd name="connsiteY5" fmla="*/ 1351190 h 1507959"/>
              <a:gd name="connsiteX6" fmla="*/ 3478629 w 4678387"/>
              <a:gd name="connsiteY6" fmla="*/ 1507959 h 1507959"/>
              <a:gd name="connsiteX7" fmla="*/ 251332 w 4678387"/>
              <a:gd name="connsiteY7" fmla="*/ 1507959 h 1507959"/>
              <a:gd name="connsiteX8" fmla="*/ 0 w 4678387"/>
              <a:gd name="connsiteY8" fmla="*/ 1256627 h 1507959"/>
              <a:gd name="connsiteX9" fmla="*/ 0 w 4678387"/>
              <a:gd name="connsiteY9" fmla="*/ 251332 h 1507959"/>
              <a:gd name="connsiteX10" fmla="*/ 251332 w 4678387"/>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8387" h="1507959">
                <a:moveTo>
                  <a:pt x="251332" y="0"/>
                </a:moveTo>
                <a:lnTo>
                  <a:pt x="4465047" y="0"/>
                </a:lnTo>
                <a:cubicBezTo>
                  <a:pt x="4551802" y="0"/>
                  <a:pt x="4628290" y="43955"/>
                  <a:pt x="4673455" y="110810"/>
                </a:cubicBezTo>
                <a:lnTo>
                  <a:pt x="4678387" y="119896"/>
                </a:lnTo>
                <a:lnTo>
                  <a:pt x="4594049" y="151122"/>
                </a:lnTo>
                <a:cubicBezTo>
                  <a:pt x="4082330" y="370072"/>
                  <a:pt x="3685105" y="809244"/>
                  <a:pt x="3518476" y="1351190"/>
                </a:cubicBezTo>
                <a:lnTo>
                  <a:pt x="3478629" y="1507959"/>
                </a:ln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19"/>
          <p:cNvSpPr/>
          <p:nvPr/>
        </p:nvSpPr>
        <p:spPr>
          <a:xfrm>
            <a:off x="6839146" y="3938335"/>
            <a:ext cx="4671064" cy="1507959"/>
          </a:xfrm>
          <a:custGeom>
            <a:avLst/>
            <a:gdLst>
              <a:gd name="connsiteX0" fmla="*/ 1261567 w 4671064"/>
              <a:gd name="connsiteY0" fmla="*/ 0 h 1507959"/>
              <a:gd name="connsiteX1" fmla="*/ 4419732 w 4671064"/>
              <a:gd name="connsiteY1" fmla="*/ 0 h 1507959"/>
              <a:gd name="connsiteX2" fmla="*/ 4671064 w 4671064"/>
              <a:gd name="connsiteY2" fmla="*/ 251332 h 1507959"/>
              <a:gd name="connsiteX3" fmla="*/ 4671064 w 4671064"/>
              <a:gd name="connsiteY3" fmla="*/ 1256627 h 1507959"/>
              <a:gd name="connsiteX4" fmla="*/ 4419732 w 4671064"/>
              <a:gd name="connsiteY4" fmla="*/ 1507959 h 1507959"/>
              <a:gd name="connsiteX5" fmla="*/ 206017 w 4671064"/>
              <a:gd name="connsiteY5" fmla="*/ 1507959 h 1507959"/>
              <a:gd name="connsiteX6" fmla="*/ 28298 w 4671064"/>
              <a:gd name="connsiteY6" fmla="*/ 1434346 h 1507959"/>
              <a:gd name="connsiteX7" fmla="*/ 0 w 4671064"/>
              <a:gd name="connsiteY7" fmla="*/ 1400047 h 1507959"/>
              <a:gd name="connsiteX8" fmla="*/ 149205 w 4671064"/>
              <a:gd name="connsiteY8" fmla="*/ 1344804 h 1507959"/>
              <a:gd name="connsiteX9" fmla="*/ 1224778 w 4671064"/>
              <a:gd name="connsiteY9" fmla="*/ 144735 h 1507959"/>
              <a:gd name="connsiteX10" fmla="*/ 1261567 w 4671064"/>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1064" h="1507959">
                <a:moveTo>
                  <a:pt x="1261567" y="0"/>
                </a:moveTo>
                <a:lnTo>
                  <a:pt x="4419732" y="0"/>
                </a:lnTo>
                <a:cubicBezTo>
                  <a:pt x="4558539" y="0"/>
                  <a:pt x="4671064" y="112525"/>
                  <a:pt x="4671064" y="251332"/>
                </a:cubicBezTo>
                <a:lnTo>
                  <a:pt x="4671064" y="1256627"/>
                </a:lnTo>
                <a:cubicBezTo>
                  <a:pt x="4671064" y="1395434"/>
                  <a:pt x="4558539" y="1507959"/>
                  <a:pt x="4419732" y="1507959"/>
                </a:cubicBezTo>
                <a:lnTo>
                  <a:pt x="206017" y="1507959"/>
                </a:lnTo>
                <a:cubicBezTo>
                  <a:pt x="136614" y="1507959"/>
                  <a:pt x="73781" y="1479828"/>
                  <a:pt x="28298" y="1434346"/>
                </a:cubicBezTo>
                <a:lnTo>
                  <a:pt x="0" y="1400047"/>
                </a:lnTo>
                <a:lnTo>
                  <a:pt x="149205" y="1344804"/>
                </a:lnTo>
                <a:cubicBezTo>
                  <a:pt x="660925" y="1125853"/>
                  <a:pt x="1058149" y="686682"/>
                  <a:pt x="1224778" y="144735"/>
                </a:cubicBezTo>
                <a:lnTo>
                  <a:pt x="1261567"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18"/>
          <p:cNvSpPr/>
          <p:nvPr/>
        </p:nvSpPr>
        <p:spPr>
          <a:xfrm>
            <a:off x="914400" y="3938336"/>
            <a:ext cx="4683826" cy="1507959"/>
          </a:xfrm>
          <a:custGeom>
            <a:avLst/>
            <a:gdLst>
              <a:gd name="connsiteX0" fmla="*/ 251332 w 4683826"/>
              <a:gd name="connsiteY0" fmla="*/ 0 h 1507959"/>
              <a:gd name="connsiteX1" fmla="*/ 3481688 w 4683826"/>
              <a:gd name="connsiteY1" fmla="*/ 0 h 1507959"/>
              <a:gd name="connsiteX2" fmla="*/ 3518476 w 4683826"/>
              <a:gd name="connsiteY2" fmla="*/ 144734 h 1507959"/>
              <a:gd name="connsiteX3" fmla="*/ 4594049 w 4683826"/>
              <a:gd name="connsiteY3" fmla="*/ 1344803 h 1507959"/>
              <a:gd name="connsiteX4" fmla="*/ 4683826 w 4683826"/>
              <a:gd name="connsiteY4" fmla="*/ 1378043 h 1507959"/>
              <a:gd name="connsiteX5" fmla="*/ 4673455 w 4683826"/>
              <a:gd name="connsiteY5" fmla="*/ 1397149 h 1507959"/>
              <a:gd name="connsiteX6" fmla="*/ 4465047 w 4683826"/>
              <a:gd name="connsiteY6" fmla="*/ 1507959 h 1507959"/>
              <a:gd name="connsiteX7" fmla="*/ 251332 w 4683826"/>
              <a:gd name="connsiteY7" fmla="*/ 1507959 h 1507959"/>
              <a:gd name="connsiteX8" fmla="*/ 0 w 4683826"/>
              <a:gd name="connsiteY8" fmla="*/ 1256627 h 1507959"/>
              <a:gd name="connsiteX9" fmla="*/ 0 w 4683826"/>
              <a:gd name="connsiteY9" fmla="*/ 251332 h 1507959"/>
              <a:gd name="connsiteX10" fmla="*/ 251332 w 4683826"/>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83826" h="1507959">
                <a:moveTo>
                  <a:pt x="251332" y="0"/>
                </a:moveTo>
                <a:lnTo>
                  <a:pt x="3481688" y="0"/>
                </a:lnTo>
                <a:lnTo>
                  <a:pt x="3518476" y="144734"/>
                </a:lnTo>
                <a:cubicBezTo>
                  <a:pt x="3685105" y="686681"/>
                  <a:pt x="4082330" y="1125852"/>
                  <a:pt x="4594049" y="1344803"/>
                </a:cubicBezTo>
                <a:lnTo>
                  <a:pt x="4683826" y="1378043"/>
                </a:lnTo>
                <a:lnTo>
                  <a:pt x="4673455" y="1397149"/>
                </a:lnTo>
                <a:cubicBezTo>
                  <a:pt x="4628290" y="1464004"/>
                  <a:pt x="4551802" y="1507959"/>
                  <a:pt x="4465047" y="1507959"/>
                </a:cubicBez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999614"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1</a:t>
            </a:r>
            <a:endParaRPr lang="en-GB" sz="4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7001995"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2</a:t>
            </a:r>
            <a:endParaRPr lang="en-GB" sz="4000" b="1">
              <a:latin typeface="Times New Roman" panose="02020603050405020304" pitchFamily="18" charset="0"/>
              <a:cs typeface="Times New Roman" panose="02020603050405020304" pitchFamily="18" charset="0"/>
            </a:endParaRPr>
          </a:p>
        </p:txBody>
      </p:sp>
      <p:sp>
        <p:nvSpPr>
          <p:cNvPr id="31" name="TextBox 30"/>
          <p:cNvSpPr txBox="1"/>
          <p:nvPr/>
        </p:nvSpPr>
        <p:spPr>
          <a:xfrm>
            <a:off x="4999614" y="4140704"/>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3</a:t>
            </a:r>
            <a:endParaRPr lang="en-GB" sz="4000" b="1">
              <a:latin typeface="Times New Roman" panose="02020603050405020304" pitchFamily="18" charset="0"/>
              <a:cs typeface="Times New Roman" panose="02020603050405020304" pitchFamily="18" charset="0"/>
            </a:endParaRPr>
          </a:p>
        </p:txBody>
      </p:sp>
      <p:sp>
        <p:nvSpPr>
          <p:cNvPr id="32" name="TextBox 31"/>
          <p:cNvSpPr txBox="1"/>
          <p:nvPr/>
        </p:nvSpPr>
        <p:spPr>
          <a:xfrm>
            <a:off x="7001995" y="4140704"/>
            <a:ext cx="441146" cy="707886"/>
          </a:xfrm>
          <a:prstGeom prst="rect">
            <a:avLst/>
          </a:prstGeom>
          <a:noFill/>
        </p:spPr>
        <p:txBody>
          <a:bodyPr wrap="none" rtlCol="0">
            <a:spAutoFit/>
          </a:bodyPr>
          <a:lstStyle/>
          <a:p>
            <a:r>
              <a:rPr lang="en-GB" sz="4000" b="1">
                <a:latin typeface="Times New Roman" panose="02020603050405020304" pitchFamily="18" charset="0"/>
                <a:cs typeface="Times New Roman" panose="02020603050405020304" pitchFamily="18" charset="0"/>
              </a:rPr>
              <a:t>4</a:t>
            </a:r>
          </a:p>
        </p:txBody>
      </p:sp>
      <p:sp>
        <p:nvSpPr>
          <p:cNvPr id="33" name="TextBox 32"/>
          <p:cNvSpPr txBox="1"/>
          <p:nvPr/>
        </p:nvSpPr>
        <p:spPr>
          <a:xfrm>
            <a:off x="1864877" y="2111313"/>
            <a:ext cx="2008883"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TỔNG QUAN</a:t>
            </a:r>
            <a:endParaRPr lang="en-GB" sz="2400">
              <a:latin typeface="Times New Roman" panose="02020603050405020304" pitchFamily="18" charset="0"/>
              <a:cs typeface="Times New Roman" panose="02020603050405020304" pitchFamily="18" charset="0"/>
            </a:endParaRPr>
          </a:p>
        </p:txBody>
      </p:sp>
      <p:sp>
        <p:nvSpPr>
          <p:cNvPr id="34" name="TextBox 33"/>
          <p:cNvSpPr txBox="1"/>
          <p:nvPr/>
        </p:nvSpPr>
        <p:spPr>
          <a:xfrm>
            <a:off x="7936697" y="1946522"/>
            <a:ext cx="3332259" cy="830997"/>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PHÂN TÍCH THIẾT KẾ </a:t>
            </a:r>
          </a:p>
          <a:p>
            <a:pPr algn="ctr"/>
            <a:r>
              <a:rPr lang="en-GB" sz="2400" smtClean="0">
                <a:latin typeface="Times New Roman" panose="02020603050405020304" pitchFamily="18" charset="0"/>
                <a:cs typeface="Times New Roman" panose="02020603050405020304" pitchFamily="18" charset="0"/>
              </a:rPr>
              <a:t>HỆ THỐNG</a:t>
            </a:r>
          </a:p>
        </p:txBody>
      </p:sp>
      <p:sp>
        <p:nvSpPr>
          <p:cNvPr id="35" name="TextBox 34"/>
          <p:cNvSpPr txBox="1"/>
          <p:nvPr/>
        </p:nvSpPr>
        <p:spPr>
          <a:xfrm>
            <a:off x="2069076" y="4461481"/>
            <a:ext cx="109196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DEMO</a:t>
            </a:r>
            <a:endParaRPr lang="en-GB" sz="2400">
              <a:latin typeface="Times New Roman" panose="02020603050405020304" pitchFamily="18" charset="0"/>
              <a:cs typeface="Times New Roman" panose="02020603050405020304" pitchFamily="18" charset="0"/>
            </a:endParaRPr>
          </a:p>
        </p:txBody>
      </p:sp>
      <p:sp>
        <p:nvSpPr>
          <p:cNvPr id="36" name="TextBox 35"/>
          <p:cNvSpPr txBox="1"/>
          <p:nvPr/>
        </p:nvSpPr>
        <p:spPr>
          <a:xfrm>
            <a:off x="8319700" y="4407525"/>
            <a:ext cx="1709955"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LUẬN</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210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anim calcmode="lin" valueType="num">
                                      <p:cBhvr>
                                        <p:cTn id="45" dur="1000" fill="hold"/>
                                        <p:tgtEl>
                                          <p:spTgt spid="34"/>
                                        </p:tgtEl>
                                        <p:attrNameLst>
                                          <p:attrName>ppt_x</p:attrName>
                                        </p:attrNameLst>
                                      </p:cBhvr>
                                      <p:tavLst>
                                        <p:tav tm="0">
                                          <p:val>
                                            <p:strVal val="#ppt_x"/>
                                          </p:val>
                                        </p:tav>
                                        <p:tav tm="100000">
                                          <p:val>
                                            <p:strVal val="#ppt_x"/>
                                          </p:val>
                                        </p:tav>
                                      </p:tavLst>
                                    </p:anim>
                                    <p:anim calcmode="lin" valueType="num">
                                      <p:cBhvr>
                                        <p:cTn id="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1000"/>
                                        <p:tgtEl>
                                          <p:spTgt spid="36"/>
                                        </p:tgtEl>
                                      </p:cBhvr>
                                    </p:animEffect>
                                    <p:anim calcmode="lin" valueType="num">
                                      <p:cBhvr>
                                        <p:cTn id="79" dur="1000" fill="hold"/>
                                        <p:tgtEl>
                                          <p:spTgt spid="36"/>
                                        </p:tgtEl>
                                        <p:attrNameLst>
                                          <p:attrName>ppt_x</p:attrName>
                                        </p:attrNameLst>
                                      </p:cBhvr>
                                      <p:tavLst>
                                        <p:tav tm="0">
                                          <p:val>
                                            <p:strVal val="#ppt_x"/>
                                          </p:val>
                                        </p:tav>
                                        <p:tav tm="100000">
                                          <p:val>
                                            <p:strVal val="#ppt_x"/>
                                          </p:val>
                                        </p:tav>
                                      </p:tavLst>
                                    </p:anim>
                                    <p:anim calcmode="lin" valueType="num">
                                      <p:cBhvr>
                                        <p:cTn id="80" dur="1000" fill="hold"/>
                                        <p:tgtEl>
                                          <p:spTgt spid="3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24" grpId="0" animBg="1"/>
      <p:bldP spid="22" grpId="0" animBg="1"/>
      <p:bldP spid="21" grpId="0" animBg="1"/>
      <p:bldP spid="20" grpId="0" animBg="1"/>
      <p:bldP spid="19" grpId="0" animBg="1"/>
      <p:bldP spid="28" grpId="0"/>
      <p:bldP spid="30" grpId="0"/>
      <p:bldP spid="31" grpId="0"/>
      <p:bldP spid="32" grpId="0"/>
      <p:bldP spid="33" grpId="0"/>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6362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TỔNG QUAN</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962526" y="2598821"/>
            <a:ext cx="2213810" cy="2775284"/>
          </a:xfrm>
          <a:prstGeom prst="roundRect">
            <a:avLst/>
          </a:pr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GIỚI</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THIỆU</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8975556" y="2598821"/>
            <a:ext cx="2213810" cy="2775284"/>
          </a:xfrm>
          <a:prstGeom prst="roundRect">
            <a:avLst/>
          </a:pr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NGÔN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NGỮ</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6304546" y="2598821"/>
            <a:ext cx="2213810" cy="277528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GIẢI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3633536" y="2598821"/>
            <a:ext cx="2213810" cy="277528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THỰC TRẠNG</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379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ircle(in)">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ircle(in)">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2409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GIỚI THIỆU</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6187434" y="1674584"/>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 Same Side Corner Rectangle 3"/>
          <p:cNvSpPr/>
          <p:nvPr/>
        </p:nvSpPr>
        <p:spPr>
          <a:xfrm rot="10800000">
            <a:off x="6187434" y="1690692"/>
            <a:ext cx="4859383" cy="1058094"/>
          </a:xfrm>
          <a:prstGeom prst="round2SameRect">
            <a:avLst>
              <a:gd name="adj1" fmla="val 50000"/>
              <a:gd name="adj2" fmla="val 0"/>
            </a:avLst>
          </a:prstGeom>
          <a:solidFill>
            <a:srgbClr val="BC8F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75057" y="1711236"/>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 Same Side Corner Rectangle 8"/>
          <p:cNvSpPr/>
          <p:nvPr/>
        </p:nvSpPr>
        <p:spPr>
          <a:xfrm rot="10800000">
            <a:off x="775057" y="1687739"/>
            <a:ext cx="4859383" cy="1058092"/>
          </a:xfrm>
          <a:prstGeom prst="round2SameRect">
            <a:avLst>
              <a:gd name="adj1" fmla="val 50000"/>
              <a:gd name="adj2" fmla="val 0"/>
            </a:avLst>
          </a:prstGeom>
          <a:solidFill>
            <a:srgbClr val="8E00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450375" y="1746683"/>
            <a:ext cx="1508746"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Lý Do</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534167" y="1861754"/>
            <a:ext cx="2165914"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Mục Tiêu</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950022" y="2526347"/>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362398" y="2511152"/>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923942" y="3192600"/>
            <a:ext cx="4561609" cy="2539157"/>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Sự phát triển của công nghệ thông tin</a:t>
            </a:r>
          </a:p>
          <a:p>
            <a:pPr marL="285750" indent="-285750">
              <a:spcBef>
                <a:spcPts val="300"/>
              </a:spcBef>
              <a:spcAft>
                <a:spcPts val="300"/>
              </a:spcAft>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Nhu cầu trong thực tế </a:t>
            </a:r>
            <a:r>
              <a:rPr lang="en-GB" sz="2400" smtClean="0">
                <a:latin typeface="Times New Roman" panose="02020603050405020304" pitchFamily="18" charset="0"/>
                <a:cs typeface="Times New Roman" panose="02020603050405020304" pitchFamily="18" charset="0"/>
              </a:rPr>
              <a:t>cao</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Kiểm soát mọi hoạt động dễ dàng </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Dễ dàng sử dụng</a:t>
            </a:r>
          </a:p>
        </p:txBody>
      </p:sp>
      <p:sp>
        <p:nvSpPr>
          <p:cNvPr id="18" name="TextBox 17"/>
          <p:cNvSpPr txBox="1"/>
          <p:nvPr/>
        </p:nvSpPr>
        <p:spPr>
          <a:xfrm>
            <a:off x="6336318" y="3112029"/>
            <a:ext cx="4561609" cy="3277820"/>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Hiểu cách hoạt động mô hình </a:t>
            </a:r>
            <a:r>
              <a:rPr lang="en-US" sz="2400" smtClean="0">
                <a:latin typeface="Times New Roman" panose="02020603050405020304" pitchFamily="18" charset="0"/>
                <a:cs typeface="Times New Roman" panose="02020603050405020304" pitchFamily="18" charset="0"/>
              </a:rPr>
              <a:t>PHP MVC</a:t>
            </a:r>
          </a:p>
          <a:p>
            <a:pPr marL="285750" indent="-285750">
              <a:spcBef>
                <a:spcPts val="300"/>
              </a:spcBef>
              <a:spcAft>
                <a:spcPts val="300"/>
              </a:spcAf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Xây dựng thành công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đáp ứng các yêu cầu cơ bản về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phục vụ cho mục đích nghiên cứu</a:t>
            </a:r>
          </a:p>
        </p:txBody>
      </p:sp>
    </p:spTree>
    <p:extLst>
      <p:ext uri="{BB962C8B-B14F-4D97-AF65-F5344CB8AC3E}">
        <p14:creationId xmlns:p14="http://schemas.microsoft.com/office/powerpoint/2010/main" val="22001880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circle(in)">
                                      <p:cBhvr>
                                        <p:cTn id="5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8" grpId="0" animBg="1"/>
      <p:bldP spid="9" grpId="0" animBg="1"/>
      <p:bldP spid="10" grpId="0"/>
      <p:bldP spid="11" grpId="0"/>
      <p:bldP spid="13" grpId="0" animBg="1"/>
      <p:bldP spid="14" grpId="0" animBg="1"/>
      <p:bldP spid="15"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rgbClr val="314A6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289395" y="1135211"/>
            <a:ext cx="1271310"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Thực</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Trạng</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289395" y="4003920"/>
            <a:ext cx="1107996"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Giải</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37812" y="950545"/>
            <a:ext cx="7908758" cy="1569660"/>
          </a:xfrm>
          <a:prstGeom prst="rect">
            <a:avLst/>
          </a:prstGeom>
          <a:noFill/>
        </p:spPr>
        <p:txBody>
          <a:bodyPr wrap="square" rtlCol="0">
            <a:spAutoFit/>
          </a:bodyPr>
          <a:lstStyle/>
          <a:p>
            <a:pPr marL="285750" indent="-285750">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a:t>
            </a:r>
            <a:r>
              <a:rPr lang="en-GB" sz="2400" dirty="0" err="1" smtClean="0">
                <a:latin typeface="Times New Roman" panose="02020603050405020304" pitchFamily="18" charset="0"/>
                <a:cs typeface="Times New Roman" panose="02020603050405020304" pitchFamily="18" charset="0"/>
              </a:rPr>
              <a:t>ửa</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hàng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sử</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dụng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cách</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lưu</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trữu</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dữ</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liệu</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bằng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giấy</a:t>
            </a:r>
            <a:endParaRPr lang="en-GB"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Nhập</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xuất</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hàng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tốn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nhiều</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thời</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gian</a:t>
            </a:r>
            <a:endParaRPr lang="en-GB"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Thống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kê</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không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thuận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tiện</a:t>
            </a:r>
            <a:endParaRPr lang="en-GB"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Dễ</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mất</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dữ</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liệu</a:t>
            </a:r>
            <a:endParaRPr lang="en-GB"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3737812" y="4003919"/>
            <a:ext cx="7908758" cy="1200329"/>
          </a:xfrm>
          <a:prstGeom prst="rect">
            <a:avLst/>
          </a:prstGeom>
          <a:noFill/>
        </p:spPr>
        <p:txBody>
          <a:bodyPr wrap="square" rtlCol="0">
            <a:spAutoFit/>
          </a:bodyPr>
          <a:lstStyle/>
          <a:p>
            <a:pPr marL="285750" indent="-285750">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Xây</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dựng</a:t>
            </a:r>
            <a:r>
              <a:rPr lang="en-GB" sz="2400" dirty="0" smtClean="0">
                <a:latin typeface="Times New Roman" panose="02020603050405020304" pitchFamily="18" charset="0"/>
                <a:cs typeface="Times New Roman" panose="02020603050405020304" pitchFamily="18" charset="0"/>
              </a:rPr>
              <a:t> website </a:t>
            </a:r>
            <a:r>
              <a:rPr lang="en-GB" sz="2400" dirty="0" err="1" smtClean="0">
                <a:latin typeface="Times New Roman" panose="02020603050405020304" pitchFamily="18" charset="0"/>
                <a:cs typeface="Times New Roman" panose="02020603050405020304" pitchFamily="18" charset="0"/>
              </a:rPr>
              <a:t>quản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lý</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bán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hàng</a:t>
            </a:r>
            <a:endParaRPr lang="en-GB"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Thuận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tiện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cho</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việc</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quản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lý</a:t>
            </a:r>
            <a:endParaRPr lang="en-GB"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Thống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kê</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nhanh</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chóng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và</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chính</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xác</a:t>
            </a:r>
            <a:endParaRPr lang="en-GB"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587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10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 name="Oval 9"/>
          <p:cNvSpPr/>
          <p:nvPr/>
        </p:nvSpPr>
        <p:spPr>
          <a:xfrm>
            <a:off x="2261937" y="288757"/>
            <a:ext cx="3272589" cy="3015916"/>
          </a:xfrm>
          <a:prstGeom prst="ellipse">
            <a:avLst/>
          </a:pr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HTML</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Oval 11"/>
          <p:cNvSpPr/>
          <p:nvPr/>
        </p:nvSpPr>
        <p:spPr>
          <a:xfrm>
            <a:off x="6537156" y="3569368"/>
            <a:ext cx="3272589" cy="3015916"/>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PHP</a:t>
            </a:r>
          </a:p>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MVC</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261937" y="3569368"/>
            <a:ext cx="3272589" cy="301591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Javascript</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Oval 14"/>
          <p:cNvSpPr/>
          <p:nvPr/>
        </p:nvSpPr>
        <p:spPr>
          <a:xfrm>
            <a:off x="6537156" y="288757"/>
            <a:ext cx="3272589" cy="301591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CSS</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5" name="Oval 24"/>
          <p:cNvSpPr/>
          <p:nvPr/>
        </p:nvSpPr>
        <p:spPr>
          <a:xfrm>
            <a:off x="4399546" y="1929063"/>
            <a:ext cx="3272589" cy="3015916"/>
          </a:xfrm>
          <a:prstGeom prst="ellipse">
            <a:avLst/>
          </a:prstGeom>
          <a:solidFill>
            <a:srgbClr val="BC8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Ngôn Ngữ</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608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3">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4">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178692" y="1489592"/>
            <a:ext cx="1492716"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HTML</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422348" y="4280919"/>
            <a:ext cx="1005403"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CSS</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37812" y="1027928"/>
            <a:ext cx="7908758" cy="1569660"/>
          </a:xfrm>
          <a:prstGeom prst="rect">
            <a:avLst/>
          </a:prstGeom>
          <a:noFill/>
        </p:spPr>
        <p:txBody>
          <a:bodyPr wrap="square" rtlCol="0">
            <a:spAutoFit/>
          </a:bodyPr>
          <a:lstStyle/>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HTML là chữ viết tắt của cụm từ Hyper Text Markup Language (Ngôn ngữ đánh dấu siêu văn bản) </a:t>
            </a:r>
            <a:endParaRPr lang="en-GB" sz="240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sử dụng để tạo một trang web</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Đánh </a:t>
            </a:r>
            <a:r>
              <a:rPr lang="en-GB" sz="2400">
                <a:latin typeface="Times New Roman" panose="02020603050405020304" pitchFamily="18" charset="0"/>
                <a:cs typeface="Times New Roman" panose="02020603050405020304" pitchFamily="18" charset="0"/>
              </a:rPr>
              <a:t>dấu một tài liệu text bằng các thẻ (tag)</a:t>
            </a:r>
          </a:p>
        </p:txBody>
      </p:sp>
      <p:sp>
        <p:nvSpPr>
          <p:cNvPr id="17" name="TextBox 16"/>
          <p:cNvSpPr txBox="1"/>
          <p:nvPr/>
        </p:nvSpPr>
        <p:spPr>
          <a:xfrm>
            <a:off x="3737812" y="3513222"/>
            <a:ext cx="7908758" cy="2677656"/>
          </a:xfrm>
          <a:prstGeom prst="rect">
            <a:avLst/>
          </a:prstGeom>
          <a:noFill/>
        </p:spPr>
        <p:txBody>
          <a:bodyPr wrap="square" rtlCol="0">
            <a:spAutoFit/>
          </a:bodyPr>
          <a:lstStyle/>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CSS (Cascading Style Sheets</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dùng để miêu tả cách trình bày các tài liệu viết bằng ngôn ngữ HTML và </a:t>
            </a:r>
            <a:r>
              <a:rPr lang="vi-VN" sz="2400" smtClean="0">
                <a:latin typeface="Times New Roman" panose="02020603050405020304" pitchFamily="18" charset="0"/>
                <a:cs typeface="Times New Roman" panose="02020603050405020304" pitchFamily="18" charset="0"/>
              </a:rPr>
              <a:t>XHTML</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Hạn chế tối thiểu việc làm rối mã </a:t>
            </a:r>
            <a:r>
              <a:rPr lang="en-GB" sz="2400" smtClean="0">
                <a:latin typeface="Times New Roman" panose="02020603050405020304" pitchFamily="18" charset="0"/>
                <a:cs typeface="Times New Roman" panose="02020603050405020304" pitchFamily="18" charset="0"/>
              </a:rPr>
              <a:t>HTML</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Tạo ra các kiểu dáng có thể áp dụng cho nhiều trang Web, giúp tránh phải lặp lại việc định dạng cho các trang Web giống nhau.</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149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5">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rgbClr val="3113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909387" y="1489592"/>
            <a:ext cx="2031325" cy="646331"/>
          </a:xfrm>
          <a:prstGeom prst="rect">
            <a:avLst/>
          </a:prstGeom>
          <a:noFill/>
        </p:spPr>
        <p:txBody>
          <a:bodyPr wrap="none" rtlCol="0">
            <a:spAutoFit/>
          </a:bodyPr>
          <a:lstStyle/>
          <a:p>
            <a:pPr algn="ctr"/>
            <a:r>
              <a:rPr lang="en-GB" sz="3600">
                <a:solidFill>
                  <a:schemeClr val="bg1">
                    <a:lumMod val="95000"/>
                  </a:schemeClr>
                </a:solidFill>
                <a:latin typeface="Times New Roman" panose="02020603050405020304" pitchFamily="18" charset="0"/>
                <a:cs typeface="Times New Roman" panose="02020603050405020304" pitchFamily="18" charset="0"/>
              </a:rPr>
              <a:t>Javascript</a:t>
            </a:r>
          </a:p>
        </p:txBody>
      </p:sp>
      <p:sp>
        <p:nvSpPr>
          <p:cNvPr id="15" name="TextBox 14"/>
          <p:cNvSpPr txBox="1"/>
          <p:nvPr/>
        </p:nvSpPr>
        <p:spPr>
          <a:xfrm>
            <a:off x="1409523" y="4280919"/>
            <a:ext cx="1031051"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PHP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21768" y="721895"/>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L</a:t>
            </a:r>
            <a:r>
              <a:rPr lang="vi-VN" sz="2400" smtClean="0">
                <a:latin typeface="Times New Roman" panose="02020603050405020304" pitchFamily="18" charset="0"/>
                <a:cs typeface="Times New Roman" panose="02020603050405020304" pitchFamily="18" charset="0"/>
              </a:rPr>
              <a:t>à </a:t>
            </a:r>
            <a:r>
              <a:rPr lang="vi-VN" sz="2400">
                <a:latin typeface="Times New Roman" panose="02020603050405020304" pitchFamily="18" charset="0"/>
                <a:cs typeface="Times New Roman" panose="02020603050405020304" pitchFamily="18" charset="0"/>
              </a:rPr>
              <a:t>một ngôn ngữ lập trình thông dịch được phát </a:t>
            </a:r>
            <a:r>
              <a:rPr lang="vi-VN" sz="2400" smtClean="0">
                <a:latin typeface="Times New Roman" panose="02020603050405020304" pitchFamily="18" charset="0"/>
                <a:cs typeface="Times New Roman" panose="02020603050405020304" pitchFamily="18" charset="0"/>
              </a:rPr>
              <a:t>triển</a:t>
            </a:r>
            <a:r>
              <a:rPr lang="en-GB" sz="2400" smtClean="0">
                <a:latin typeface="Times New Roman" panose="02020603050405020304" pitchFamily="18" charset="0"/>
                <a:cs typeface="Times New Roman" panose="02020603050405020304" pitchFamily="18" charset="0"/>
              </a:rPr>
              <a:t> theo lập trình hướng đối tượng</a:t>
            </a: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có cú pháp tương tự C</a:t>
            </a:r>
            <a:r>
              <a:rPr lang="en-GB" sz="2400">
                <a:latin typeface="Times New Roman" panose="02020603050405020304" pitchFamily="18" charset="0"/>
                <a:cs typeface="Times New Roman" panose="02020603050405020304" pitchFamily="18" charset="0"/>
              </a:rPr>
              <a:t>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được dùng để thực hiện một số tác vụ không thể thực hiện được với chỉ HTML như kiểm tra thông tin nhập vào, tự động thay đổi hình ảnh,..</a:t>
            </a:r>
            <a:endParaRPr lang="en-GB" sz="240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3721768" y="3619233"/>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PHP: Hypertext Preprocessor</a:t>
            </a:r>
            <a:r>
              <a:rPr lang="vi-VN" sz="2400" smtClean="0">
                <a:latin typeface="Times New Roman" panose="02020603050405020304" pitchFamily="18" charset="0"/>
                <a:cs typeface="Times New Roman" panose="02020603050405020304" pitchFamily="18" charset="0"/>
              </a:rPr>
              <a:t>, là </a:t>
            </a:r>
            <a:r>
              <a:rPr lang="vi-VN" sz="2400">
                <a:latin typeface="Times New Roman" panose="02020603050405020304" pitchFamily="18" charset="0"/>
                <a:cs typeface="Times New Roman" panose="02020603050405020304" pitchFamily="18" charset="0"/>
              </a:rPr>
              <a:t>một ngôn ngữ lập trình kịch bản hay một loại mã lệnh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a:t>
            </a:r>
            <a:r>
              <a:rPr lang="vi-VN" sz="2400" smtClean="0">
                <a:latin typeface="Times New Roman" panose="02020603050405020304" pitchFamily="18" charset="0"/>
                <a:cs typeface="Times New Roman" panose="02020603050405020304" pitchFamily="18" charset="0"/>
              </a:rPr>
              <a:t>hủ </a:t>
            </a:r>
            <a:r>
              <a:rPr lang="vi-VN" sz="2400">
                <a:latin typeface="Times New Roman" panose="02020603050405020304" pitchFamily="18" charset="0"/>
                <a:cs typeface="Times New Roman" panose="02020603050405020304" pitchFamily="18" charset="0"/>
              </a:rPr>
              <a:t>yếu được dùng để phát triển các ứng dụng viết cho máy chủ, mã nguồn mở, dùng cho mục đích tổng </a:t>
            </a:r>
            <a:r>
              <a:rPr lang="vi-VN" sz="2400" smtClean="0">
                <a:latin typeface="Times New Roman" panose="02020603050405020304" pitchFamily="18" charset="0"/>
                <a:cs typeface="Times New Roman" panose="02020603050405020304" pitchFamily="18" charset="0"/>
              </a:rPr>
              <a:t>quát</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Nó rất thích hợp với web và có thể dễ dàng nhúng vào trang HTML</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773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PHP MVC</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3" y="1395664"/>
            <a:ext cx="5725885" cy="5462336"/>
          </a:xfrm>
          <a:prstGeom prst="rect">
            <a:avLst/>
          </a:prstGeom>
        </p:spPr>
      </p:pic>
      <p:sp>
        <p:nvSpPr>
          <p:cNvPr id="8" name="TextBox 7"/>
          <p:cNvSpPr txBox="1"/>
          <p:nvPr/>
        </p:nvSpPr>
        <p:spPr>
          <a:xfrm>
            <a:off x="170741" y="1502688"/>
            <a:ext cx="6124631" cy="5355312"/>
          </a:xfrm>
          <a:prstGeom prst="rect">
            <a:avLst/>
          </a:prstGeom>
          <a:noFill/>
        </p:spPr>
        <p:txBody>
          <a:bodyPr wrap="square" rtlCol="0">
            <a:spAutoFit/>
          </a:bodyPr>
          <a:lstStyle/>
          <a:p>
            <a:pPr marL="285750" indent="-285750">
              <a:buFont typeface="Wingdings" panose="05000000000000000000" pitchFamily="2" charset="2"/>
              <a:buChar char="Ø"/>
            </a:pPr>
            <a:r>
              <a:rPr lang="en-GB" sz="1900">
                <a:latin typeface="Times New Roman" panose="02020603050405020304" pitchFamily="18" charset="0"/>
                <a:cs typeface="Times New Roman" panose="02020603050405020304" pitchFamily="18" charset="0"/>
              </a:rPr>
              <a:t>MVC là chữ viết tắt của </a:t>
            </a:r>
            <a:r>
              <a:rPr lang="en-GB" sz="1900" b="1">
                <a:latin typeface="Times New Roman" panose="02020603050405020304" pitchFamily="18" charset="0"/>
                <a:cs typeface="Times New Roman" panose="02020603050405020304" pitchFamily="18" charset="0"/>
              </a:rPr>
              <a:t>M</a:t>
            </a:r>
            <a:r>
              <a:rPr lang="en-GB" sz="1900">
                <a:latin typeface="Times New Roman" panose="02020603050405020304" pitchFamily="18" charset="0"/>
                <a:cs typeface="Times New Roman" panose="02020603050405020304" pitchFamily="18" charset="0"/>
              </a:rPr>
              <a:t>odel - </a:t>
            </a:r>
            <a:r>
              <a:rPr lang="en-GB" sz="1900" b="1">
                <a:latin typeface="Times New Roman" panose="02020603050405020304" pitchFamily="18" charset="0"/>
                <a:cs typeface="Times New Roman" panose="02020603050405020304" pitchFamily="18" charset="0"/>
              </a:rPr>
              <a:t>V</a:t>
            </a:r>
            <a:r>
              <a:rPr lang="en-GB" sz="1900">
                <a:latin typeface="Times New Roman" panose="02020603050405020304" pitchFamily="18" charset="0"/>
                <a:cs typeface="Times New Roman" panose="02020603050405020304" pitchFamily="18" charset="0"/>
              </a:rPr>
              <a:t>iew - </a:t>
            </a:r>
            <a:r>
              <a:rPr lang="en-GB" sz="1900" b="1" smtClean="0">
                <a:latin typeface="Times New Roman" panose="02020603050405020304" pitchFamily="18" charset="0"/>
                <a:cs typeface="Times New Roman" panose="02020603050405020304" pitchFamily="18" charset="0"/>
              </a:rPr>
              <a:t>C</a:t>
            </a:r>
            <a:r>
              <a:rPr lang="en-GB" sz="1900" smtClean="0">
                <a:latin typeface="Times New Roman" panose="02020603050405020304" pitchFamily="18" charset="0"/>
                <a:cs typeface="Times New Roman" panose="02020603050405020304" pitchFamily="18" charset="0"/>
              </a:rPr>
              <a:t>ontroller</a:t>
            </a:r>
          </a:p>
          <a:p>
            <a:pPr marL="742950" lvl="1" indent="-285750">
              <a:buFont typeface="Wingdings" panose="05000000000000000000" pitchFamily="2" charset="2"/>
              <a:buChar char="ü"/>
            </a:pPr>
            <a:r>
              <a:rPr lang="vi-VN" sz="1900" b="1">
                <a:latin typeface="Times New Roman" panose="02020603050405020304" pitchFamily="18" charset="0"/>
                <a:cs typeface="Times New Roman" panose="02020603050405020304" pitchFamily="18" charset="0"/>
              </a:rPr>
              <a:t>Model</a:t>
            </a:r>
            <a:r>
              <a:rPr lang="vi-VN" sz="1900">
                <a:latin typeface="Times New Roman" panose="02020603050405020304" pitchFamily="18" charset="0"/>
                <a:cs typeface="Times New Roman" panose="02020603050405020304" pitchFamily="18" charset="0"/>
              </a:rPr>
              <a:t>: có nhiệm vụ thao tác với cơ sở dữ </a:t>
            </a:r>
            <a:r>
              <a:rPr lang="vi-VN" sz="1900" smtClean="0">
                <a:latin typeface="Times New Roman" panose="02020603050405020304" pitchFamily="18" charset="0"/>
                <a:cs typeface="Times New Roman" panose="02020603050405020304" pitchFamily="18" charset="0"/>
              </a:rPr>
              <a:t>liệu</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smtClean="0">
                <a:latin typeface="Times New Roman" panose="02020603050405020304" pitchFamily="18" charset="0"/>
                <a:cs typeface="Times New Roman" panose="02020603050405020304" pitchFamily="18" charset="0"/>
              </a:rPr>
              <a:t> </a:t>
            </a:r>
            <a:r>
              <a:rPr lang="en-GB" sz="1900" b="1">
                <a:latin typeface="Times New Roman" panose="02020603050405020304" pitchFamily="18" charset="0"/>
                <a:cs typeface="Times New Roman" panose="02020603050405020304" pitchFamily="18" charset="0"/>
              </a:rPr>
              <a:t>View</a:t>
            </a:r>
            <a:r>
              <a:rPr lang="en-GB" sz="1900">
                <a:latin typeface="Times New Roman" panose="02020603050405020304" pitchFamily="18" charset="0"/>
                <a:cs typeface="Times New Roman" panose="02020603050405020304" pitchFamily="18" charset="0"/>
              </a:rPr>
              <a:t>: có nhiệm vụ tiếp nhận dữ liệu </a:t>
            </a:r>
            <a:r>
              <a:rPr lang="en-GB" sz="1900" smtClean="0">
                <a:latin typeface="Times New Roman" panose="02020603050405020304" pitchFamily="18" charset="0"/>
                <a:cs typeface="Times New Roman" panose="02020603050405020304" pitchFamily="18" charset="0"/>
              </a:rPr>
              <a:t>từ </a:t>
            </a:r>
            <a:r>
              <a:rPr lang="en-GB" sz="1900" b="1" smtClean="0">
                <a:latin typeface="Times New Roman" panose="02020603050405020304" pitchFamily="18" charset="0"/>
                <a:cs typeface="Times New Roman" panose="02020603050405020304" pitchFamily="18" charset="0"/>
              </a:rPr>
              <a:t>Model</a:t>
            </a:r>
            <a:r>
              <a:rPr lang="en-GB" sz="1900" smtClean="0">
                <a:latin typeface="Times New Roman" panose="02020603050405020304" pitchFamily="18" charset="0"/>
                <a:cs typeface="Times New Roman" panose="02020603050405020304" pitchFamily="18" charset="0"/>
              </a:rPr>
              <a:t> </a:t>
            </a:r>
            <a:r>
              <a:rPr lang="en-GB" sz="1900">
                <a:latin typeface="Times New Roman" panose="02020603050405020304" pitchFamily="18" charset="0"/>
                <a:cs typeface="Times New Roman" panose="02020603050405020304" pitchFamily="18" charset="0"/>
              </a:rPr>
              <a:t>và hiển thị nội dung sang các đoạn mã </a:t>
            </a:r>
            <a:r>
              <a:rPr lang="en-GB" sz="1900" smtClean="0">
                <a:latin typeface="Times New Roman" panose="02020603050405020304" pitchFamily="18" charset="0"/>
                <a:cs typeface="Times New Roman" panose="02020603050405020304" pitchFamily="18" charset="0"/>
              </a:rPr>
              <a:t>HTML (Giao diện)</a:t>
            </a:r>
          </a:p>
          <a:p>
            <a:pPr marL="742950" lvl="1" indent="-285750">
              <a:buFont typeface="Wingdings" panose="05000000000000000000" pitchFamily="2" charset="2"/>
              <a:buChar char="ü"/>
            </a:pPr>
            <a:r>
              <a:rPr lang="en-GB" sz="1900" b="1">
                <a:latin typeface="Times New Roman" panose="02020603050405020304" pitchFamily="18" charset="0"/>
                <a:cs typeface="Times New Roman" panose="02020603050405020304" pitchFamily="18" charset="0"/>
              </a:rPr>
              <a:t>Controller</a:t>
            </a:r>
            <a:r>
              <a:rPr lang="en-GB" sz="1900">
                <a:latin typeface="Times New Roman" panose="02020603050405020304" pitchFamily="18" charset="0"/>
                <a:cs typeface="Times New Roman" panose="02020603050405020304" pitchFamily="18" charset="0"/>
              </a:rPr>
              <a:t>: đóng vài trò trung gian </a:t>
            </a:r>
            <a:r>
              <a:rPr lang="en-GB" sz="1900" smtClean="0">
                <a:latin typeface="Times New Roman" panose="02020603050405020304" pitchFamily="18" charset="0"/>
                <a:cs typeface="Times New Roman" panose="02020603050405020304" pitchFamily="18" charset="0"/>
              </a:rPr>
              <a:t>giữa </a:t>
            </a:r>
            <a:r>
              <a:rPr lang="vi-VN" sz="1900" b="1" smtClean="0">
                <a:latin typeface="Times New Roman" panose="02020603050405020304" pitchFamily="18" charset="0"/>
                <a:cs typeface="Times New Roman" panose="02020603050405020304" pitchFamily="18" charset="0"/>
              </a:rPr>
              <a:t>Model</a:t>
            </a:r>
            <a:r>
              <a:rPr lang="en-GB" sz="1900" b="1" smtClean="0">
                <a:latin typeface="Times New Roman" panose="02020603050405020304" pitchFamily="18" charset="0"/>
                <a:cs typeface="Times New Roman" panose="02020603050405020304" pitchFamily="18" charset="0"/>
              </a:rPr>
              <a:t> </a:t>
            </a:r>
            <a:r>
              <a:rPr lang="en-GB" sz="1900" smtClean="0">
                <a:latin typeface="Times New Roman" panose="02020603050405020304" pitchFamily="18" charset="0"/>
                <a:cs typeface="Times New Roman" panose="02020603050405020304" pitchFamily="18" charset="0"/>
              </a:rPr>
              <a:t>và</a:t>
            </a:r>
            <a:r>
              <a:rPr lang="en-GB" sz="1900" b="1" smtClean="0">
                <a:latin typeface="Times New Roman" panose="02020603050405020304" pitchFamily="18" charset="0"/>
                <a:cs typeface="Times New Roman" panose="02020603050405020304" pitchFamily="18" charset="0"/>
              </a:rPr>
              <a:t> View </a:t>
            </a:r>
            <a:endParaRPr lang="en-GB" sz="19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Các Framework PHP chủ yếu xây dựng từ mô hình MVC</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Ưu điểm :</a:t>
            </a: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Hệ thống phân ra từng phần nên dễ </a:t>
            </a:r>
            <a:r>
              <a:rPr lang="en-GB" sz="1900" smtClean="0">
                <a:latin typeface="Times New Roman" panose="02020603050405020304" pitchFamily="18" charset="0"/>
                <a:cs typeface="Times New Roman" panose="02020603050405020304" pitchFamily="18" charset="0"/>
              </a:rPr>
              <a:t>dàng </a:t>
            </a:r>
            <a:r>
              <a:rPr lang="en-GB" sz="1900">
                <a:latin typeface="Times New Roman" panose="02020603050405020304" pitchFamily="18" charset="0"/>
                <a:cs typeface="Times New Roman" panose="02020603050405020304" pitchFamily="18" charset="0"/>
              </a:rPr>
              <a:t>phát triển</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Chia thành nhiều modun nhỏ nên nhiều người có thể làm chung dự án</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Vấn đề bảo trì cũng tương đối </a:t>
            </a:r>
            <a:r>
              <a:rPr lang="en-GB" sz="1900" smtClean="0">
                <a:latin typeface="Times New Roman" panose="02020603050405020304" pitchFamily="18" charset="0"/>
                <a:cs typeface="Times New Roman" panose="02020603050405020304" pitchFamily="18" charset="0"/>
              </a:rPr>
              <a:t>đơn giản</a:t>
            </a:r>
            <a:r>
              <a:rPr lang="vi-VN" sz="1900" smtClean="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dễ nâng cấp</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Dễ dàng </a:t>
            </a:r>
            <a:r>
              <a:rPr lang="en-GB" sz="1900" smtClean="0">
                <a:latin typeface="Times New Roman" panose="02020603050405020304" pitchFamily="18" charset="0"/>
                <a:cs typeface="Times New Roman" panose="02020603050405020304" pitchFamily="18" charset="0"/>
              </a:rPr>
              <a:t>sửa lỗi </a:t>
            </a:r>
            <a:r>
              <a:rPr lang="en-GB" sz="1900">
                <a:latin typeface="Times New Roman" panose="02020603050405020304" pitchFamily="18" charset="0"/>
                <a:cs typeface="Times New Roman" panose="02020603050405020304" pitchFamily="18" charset="0"/>
              </a:rPr>
              <a:t>trong quá trình xây </a:t>
            </a:r>
            <a:r>
              <a:rPr lang="en-GB" sz="1900" smtClean="0">
                <a:latin typeface="Times New Roman" panose="02020603050405020304" pitchFamily="18" charset="0"/>
                <a:cs typeface="Times New Roman" panose="02020603050405020304" pitchFamily="18" charset="0"/>
              </a:rPr>
              <a:t>dựng</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Nhược điểm :</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Hệ thống sẽ chạy chậm hơn PHP </a:t>
            </a:r>
            <a:r>
              <a:rPr lang="vi-VN" sz="1900" smtClean="0">
                <a:latin typeface="Times New Roman" panose="02020603050405020304" pitchFamily="18" charset="0"/>
                <a:cs typeface="Times New Roman" panose="02020603050405020304" pitchFamily="18" charset="0"/>
              </a:rPr>
              <a:t>thuần</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Xây dựng cầu kì và mất thời gian để xây dựng thư </a:t>
            </a:r>
            <a:r>
              <a:rPr lang="vi-VN" sz="1900" smtClean="0">
                <a:latin typeface="Times New Roman" panose="02020603050405020304" pitchFamily="18" charset="0"/>
                <a:cs typeface="Times New Roman" panose="02020603050405020304" pitchFamily="18" charset="0"/>
              </a:rPr>
              <a:t>cấu </a:t>
            </a:r>
            <a:r>
              <a:rPr lang="vi-VN" sz="1900">
                <a:latin typeface="Times New Roman" panose="02020603050405020304" pitchFamily="18" charset="0"/>
                <a:cs typeface="Times New Roman" panose="02020603050405020304" pitchFamily="18" charset="0"/>
              </a:rPr>
              <a:t>trúc</a:t>
            </a:r>
            <a:endParaRPr lang="en-GB"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286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arn(inVertical)">
                                      <p:cBhvr>
                                        <p:cTn id="13" dur="500"/>
                                        <p:tgtEl>
                                          <p:spTgt spid="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arn(inVertic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arn(inVertical)">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500"/>
                                        <p:tgtEl>
                                          <p:spTgt spid="8">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500"/>
                                        <p:tgtEl>
                                          <p:spTgt spid="8">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arn(inVertical)">
                                      <p:cBhvr>
                                        <p:cTn id="32" dur="500"/>
                                        <p:tgtEl>
                                          <p:spTgt spid="8">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barn(inVertical)">
                                      <p:cBhvr>
                                        <p:cTn id="35" dur="500"/>
                                        <p:tgtEl>
                                          <p:spTgt spid="8">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barn(inVertical)">
                                      <p:cBhvr>
                                        <p:cTn id="38" dur="500"/>
                                        <p:tgtEl>
                                          <p:spTgt spid="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barn(inVertical)">
                                      <p:cBhvr>
                                        <p:cTn id="43" dur="500"/>
                                        <p:tgtEl>
                                          <p:spTgt spid="8">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11" end="11"/>
                                            </p:txEl>
                                          </p:spTgt>
                                        </p:tgtEl>
                                        <p:attrNameLst>
                                          <p:attrName>style.visibility</p:attrName>
                                        </p:attrNameLst>
                                      </p:cBhvr>
                                      <p:to>
                                        <p:strVal val="visible"/>
                                      </p:to>
                                    </p:set>
                                    <p:animEffect transition="in" filter="barn(inVertical)">
                                      <p:cBhvr>
                                        <p:cTn id="46" dur="500"/>
                                        <p:tgtEl>
                                          <p:spTgt spid="8">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8">
                                            <p:txEl>
                                              <p:pRg st="12" end="12"/>
                                            </p:txEl>
                                          </p:spTgt>
                                        </p:tgtEl>
                                        <p:attrNameLst>
                                          <p:attrName>style.visibility</p:attrName>
                                        </p:attrNameLst>
                                      </p:cBhvr>
                                      <p:to>
                                        <p:strVal val="visible"/>
                                      </p:to>
                                    </p:set>
                                    <p:animEffect transition="in" filter="barn(inVertical)">
                                      <p:cBhvr>
                                        <p:cTn id="49"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832</TotalTime>
  <Words>555</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SIEU THI SO 4G</dc:creator>
  <cp:lastModifiedBy>Admin</cp:lastModifiedBy>
  <cp:revision>57</cp:revision>
  <dcterms:created xsi:type="dcterms:W3CDTF">2020-07-23T03:40:45Z</dcterms:created>
  <dcterms:modified xsi:type="dcterms:W3CDTF">2021-10-09T01:57:46Z</dcterms:modified>
</cp:coreProperties>
</file>